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503"/>
    <a:srgbClr val="E5522F"/>
    <a:srgbClr val="E44802"/>
    <a:srgbClr val="D84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3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1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6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5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3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9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88D7-E950-435E-B8D3-E017ACFB0597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90BE8-AFBB-4334-AFAC-F7A384D0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6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3747" y="914400"/>
            <a:ext cx="1692442" cy="3962400"/>
          </a:xfrm>
          <a:prstGeom prst="rect">
            <a:avLst/>
          </a:prstGeom>
          <a:gradFill flip="none" rotWithShape="1">
            <a:gsLst>
              <a:gs pos="1000">
                <a:srgbClr val="F1F2F4"/>
              </a:gs>
              <a:gs pos="100000">
                <a:srgbClr val="7D8496"/>
              </a:gs>
            </a:gsLst>
            <a:lin ang="5400000" scaled="0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8987" y="1586864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“If future generations are to remember us with gratitude rather </a:t>
            </a:r>
            <a:r>
              <a:rPr lang="en-US" sz="900" b="1" i="1" dirty="0" smtClean="0"/>
              <a:t>than contempt</a:t>
            </a:r>
            <a:r>
              <a:rPr lang="en-US" sz="900" b="1" i="1" dirty="0"/>
              <a:t>, we must leave them something more than the miracles </a:t>
            </a:r>
            <a:r>
              <a:rPr lang="en-US" sz="900" b="1" i="1" dirty="0" smtClean="0"/>
              <a:t>of technology</a:t>
            </a:r>
            <a:r>
              <a:rPr lang="en-US" sz="900" b="1" i="1" dirty="0"/>
              <a:t>. We must leave them a </a:t>
            </a:r>
            <a:r>
              <a:rPr lang="en-US" sz="900" b="1" i="1" dirty="0" smtClean="0"/>
              <a:t>glimpse </a:t>
            </a:r>
            <a:r>
              <a:rPr lang="en-US" sz="900" b="1" i="1" dirty="0"/>
              <a:t>of the world as it was in </a:t>
            </a:r>
            <a:r>
              <a:rPr lang="en-US" sz="900" b="1" i="1" dirty="0" smtClean="0"/>
              <a:t>the beginning</a:t>
            </a:r>
            <a:r>
              <a:rPr lang="en-US" sz="900" b="1" i="1" dirty="0"/>
              <a:t>, not just after we got through with it.”</a:t>
            </a:r>
          </a:p>
          <a:p>
            <a:r>
              <a:rPr lang="en-US" sz="900" b="1" i="1" dirty="0" smtClean="0"/>
              <a:t>                       -</a:t>
            </a:r>
            <a:r>
              <a:rPr lang="en-US" sz="900" b="1" i="1" dirty="0"/>
              <a:t>Lyndon B. Johnson</a:t>
            </a:r>
            <a:endParaRPr lang="en-US" sz="900" dirty="0"/>
          </a:p>
        </p:txBody>
      </p:sp>
      <p:pic>
        <p:nvPicPr>
          <p:cNvPr id="6" name="Picture 5" descr="Description: cid:image002.gif@01CDE385.99C9D7F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918" y="3195681"/>
            <a:ext cx="800100" cy="13182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12295" y="1295400"/>
            <a:ext cx="1692442" cy="3962400"/>
          </a:xfrm>
          <a:prstGeom prst="rect">
            <a:avLst/>
          </a:prstGeom>
          <a:gradFill flip="none" rotWithShape="1">
            <a:gsLst>
              <a:gs pos="1000">
                <a:srgbClr val="F1F2F4"/>
              </a:gs>
              <a:gs pos="100000">
                <a:srgbClr val="7D8496"/>
              </a:gs>
            </a:gsLst>
            <a:lin ang="5400000" scaled="0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1066800"/>
            <a:ext cx="1692442" cy="3962400"/>
          </a:xfrm>
          <a:prstGeom prst="rect">
            <a:avLst/>
          </a:prstGeom>
          <a:gradFill flip="none" rotWithShape="1">
            <a:gsLst>
              <a:gs pos="1000">
                <a:srgbClr val="F1F2F4"/>
              </a:gs>
              <a:gs pos="100000">
                <a:srgbClr val="7D8496"/>
              </a:gs>
            </a:gsLst>
            <a:lin ang="5400000" scaled="0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34526" y="1066800"/>
            <a:ext cx="1692442" cy="3962400"/>
          </a:xfrm>
          <a:prstGeom prst="rect">
            <a:avLst/>
          </a:prstGeom>
          <a:gradFill flip="none" rotWithShape="1">
            <a:gsLst>
              <a:gs pos="1000">
                <a:srgbClr val="F1F2F4"/>
              </a:gs>
              <a:gs pos="100000">
                <a:srgbClr val="7D8496"/>
              </a:gs>
            </a:gsLst>
            <a:lin ang="5400000" scaled="0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51295" y="1295400"/>
            <a:ext cx="1692442" cy="3962400"/>
          </a:xfrm>
          <a:prstGeom prst="rect">
            <a:avLst/>
          </a:prstGeom>
          <a:gradFill flip="none" rotWithShape="1">
            <a:gsLst>
              <a:gs pos="1000">
                <a:srgbClr val="F1F2F4"/>
              </a:gs>
              <a:gs pos="100000">
                <a:srgbClr val="7D8496"/>
              </a:gs>
            </a:gsLst>
            <a:lin ang="5400000" scaled="0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2860" y="4590514"/>
            <a:ext cx="1447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[Four Logos Here]</a:t>
            </a:r>
            <a:endParaRPr lang="en-US" sz="900" b="1" dirty="0"/>
          </a:p>
        </p:txBody>
      </p:sp>
      <p:sp>
        <p:nvSpPr>
          <p:cNvPr id="12" name="Rectangle 11"/>
          <p:cNvSpPr/>
          <p:nvPr/>
        </p:nvSpPr>
        <p:spPr>
          <a:xfrm>
            <a:off x="3685032" y="4876800"/>
            <a:ext cx="1743456" cy="1203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79493" y="5031446"/>
            <a:ext cx="1743456" cy="1203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09019" y="5000164"/>
            <a:ext cx="1743456" cy="1203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25788" y="5242560"/>
            <a:ext cx="1743456" cy="1203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788" y="5257800"/>
            <a:ext cx="1743456" cy="1203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976" y="1256077"/>
            <a:ext cx="1697798" cy="399978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2295" y="1442968"/>
            <a:ext cx="16924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="1" i="1" dirty="0" smtClean="0">
                <a:latin typeface="Cambria" pitchFamily="18" charset="0"/>
              </a:rPr>
              <a:t>Lone Peak Wilderness</a:t>
            </a:r>
          </a:p>
          <a:p>
            <a:pPr>
              <a:spcAft>
                <a:spcPts val="600"/>
              </a:spcAft>
            </a:pPr>
            <a:r>
              <a:rPr lang="en-US" sz="900" b="1" dirty="0" smtClean="0">
                <a:latin typeface="Cambria" pitchFamily="18" charset="0"/>
              </a:rPr>
              <a:t>Uinta-Wasatch-Cache National Forest</a:t>
            </a:r>
            <a:endParaRPr lang="en-US" sz="900" b="1" dirty="0">
              <a:latin typeface="Cambria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1066800"/>
            <a:ext cx="1696049" cy="3962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79493" y="3960167"/>
            <a:ext cx="174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50" b="1" i="1" dirty="0" err="1" smtClean="0">
                <a:solidFill>
                  <a:schemeClr val="bg1"/>
                </a:solidFill>
                <a:latin typeface="Cambria" pitchFamily="18" charset="0"/>
              </a:rPr>
              <a:t>Paria</a:t>
            </a:r>
            <a:r>
              <a:rPr lang="en-US" sz="1050" b="1" i="1" dirty="0" smtClean="0">
                <a:solidFill>
                  <a:schemeClr val="bg1"/>
                </a:solidFill>
                <a:latin typeface="Cambria" pitchFamily="18" charset="0"/>
              </a:rPr>
              <a:t> Canyon – Vermillion Cliffs Wilderness</a:t>
            </a:r>
          </a:p>
          <a:p>
            <a:pPr>
              <a:spcAft>
                <a:spcPts val="60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Cambria" pitchFamily="18" charset="0"/>
              </a:rPr>
              <a:t>Vermillion Cliffs National Monument</a:t>
            </a:r>
            <a:endParaRPr lang="en-US" sz="9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313" y="1066800"/>
            <a:ext cx="1691654" cy="39303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294" y="1295400"/>
            <a:ext cx="1692441" cy="394716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351295" y="1442968"/>
            <a:ext cx="1717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="1" i="1" dirty="0" smtClean="0">
                <a:solidFill>
                  <a:schemeClr val="bg1"/>
                </a:solidFill>
                <a:latin typeface="Cambria" pitchFamily="18" charset="0"/>
              </a:rPr>
              <a:t>High </a:t>
            </a:r>
            <a:r>
              <a:rPr lang="en-US" sz="1100" b="1" i="1" dirty="0" err="1" smtClean="0">
                <a:solidFill>
                  <a:schemeClr val="bg1"/>
                </a:solidFill>
                <a:latin typeface="Cambria" pitchFamily="18" charset="0"/>
              </a:rPr>
              <a:t>Uintas</a:t>
            </a:r>
            <a:r>
              <a:rPr lang="en-US" sz="1100" b="1" i="1" dirty="0" smtClean="0">
                <a:solidFill>
                  <a:schemeClr val="bg1"/>
                </a:solidFill>
                <a:latin typeface="Cambria" pitchFamily="18" charset="0"/>
              </a:rPr>
              <a:t> Wilderness</a:t>
            </a:r>
          </a:p>
          <a:p>
            <a:r>
              <a:rPr lang="en-US" sz="900" b="1" dirty="0" smtClean="0">
                <a:solidFill>
                  <a:schemeClr val="bg1"/>
                </a:solidFill>
                <a:latin typeface="Cambria" pitchFamily="18" charset="0"/>
              </a:rPr>
              <a:t>Ashley National Forest</a:t>
            </a:r>
            <a:endParaRPr lang="en-US" sz="9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18747" y="3960167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="1" i="1" dirty="0" smtClean="0">
                <a:solidFill>
                  <a:schemeClr val="bg1"/>
                </a:solidFill>
                <a:latin typeface="Cambria" pitchFamily="18" charset="0"/>
              </a:rPr>
              <a:t>Zion Wilderness</a:t>
            </a:r>
          </a:p>
          <a:p>
            <a:pPr>
              <a:spcAft>
                <a:spcPts val="600"/>
              </a:spcAft>
            </a:pPr>
            <a:r>
              <a:rPr lang="en-US" sz="900" b="1" dirty="0" smtClean="0">
                <a:solidFill>
                  <a:schemeClr val="bg1"/>
                </a:solidFill>
                <a:latin typeface="Cambria" pitchFamily="18" charset="0"/>
              </a:rPr>
              <a:t>Zion National Park</a:t>
            </a:r>
            <a:endParaRPr lang="en-US" sz="9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3747" y="914400"/>
            <a:ext cx="1689234" cy="579491"/>
          </a:xfrm>
          <a:prstGeom prst="rect">
            <a:avLst/>
          </a:prstGeom>
          <a:solidFill>
            <a:srgbClr val="E55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710539" y="973312"/>
            <a:ext cx="16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mbria" pitchFamily="18" charset="0"/>
              </a:rPr>
              <a:t>Celebrating 50 Years of Wilderness in Utah</a:t>
            </a:r>
            <a:endParaRPr lang="en-US" sz="1200" b="1" dirty="0">
              <a:latin typeface="Cambria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710539" y="1493891"/>
            <a:ext cx="1695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89224" y="5029200"/>
            <a:ext cx="5410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F3C503"/>
                </a:solidFill>
              </a:rPr>
              <a:t>FS Logo</a:t>
            </a:r>
            <a:endParaRPr lang="en-US" sz="900" b="1" dirty="0">
              <a:solidFill>
                <a:srgbClr val="F3C503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02289" y="4785374"/>
            <a:ext cx="6511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F3C503"/>
                </a:solidFill>
              </a:rPr>
              <a:t>BLM </a:t>
            </a:r>
            <a:r>
              <a:rPr lang="en-US" sz="900" b="1" dirty="0">
                <a:solidFill>
                  <a:srgbClr val="F3C503"/>
                </a:solidFill>
              </a:rPr>
              <a:t>Logo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21129" y="4769332"/>
            <a:ext cx="6286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F3C503"/>
                </a:solidFill>
              </a:rPr>
              <a:t>NPS </a:t>
            </a:r>
            <a:r>
              <a:rPr lang="en-US" sz="900" b="1" dirty="0">
                <a:solidFill>
                  <a:srgbClr val="F3C503"/>
                </a:solidFill>
              </a:rPr>
              <a:t>Logo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16282" y="4996104"/>
            <a:ext cx="5453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F3C503"/>
                </a:solidFill>
              </a:rPr>
              <a:t>FS Logo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79492" y="5164069"/>
            <a:ext cx="18055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Photo Credit: </a:t>
            </a:r>
            <a:r>
              <a:rPr lang="en-US" sz="700" dirty="0" smtClean="0"/>
              <a:t>Mike </a:t>
            </a:r>
            <a:r>
              <a:rPr lang="en-US" sz="700" dirty="0" err="1"/>
              <a:t>Salamacha</a:t>
            </a:r>
            <a:r>
              <a:rPr lang="en-US" sz="700" dirty="0"/>
              <a:t>, </a:t>
            </a:r>
            <a:r>
              <a:rPr lang="en-US" sz="700" dirty="0" err="1"/>
              <a:t>Paria</a:t>
            </a:r>
            <a:r>
              <a:rPr lang="en-US" sz="700" dirty="0"/>
              <a:t> Ranger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325787" y="5378116"/>
            <a:ext cx="171794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/>
              <a:t>Photo Credit: </a:t>
            </a:r>
            <a:r>
              <a:rPr lang="en-US" sz="700" dirty="0" smtClean="0"/>
              <a:t>Ken Straley, Ashley NF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13541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Seim</dc:creator>
  <cp:lastModifiedBy>Lisa Eidson</cp:lastModifiedBy>
  <cp:revision>11</cp:revision>
  <dcterms:created xsi:type="dcterms:W3CDTF">2013-08-02T14:16:36Z</dcterms:created>
  <dcterms:modified xsi:type="dcterms:W3CDTF">2013-08-06T22:16:15Z</dcterms:modified>
</cp:coreProperties>
</file>