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3" r:id="rId1"/>
  </p:sldMasterIdLst>
  <p:notesMasterIdLst>
    <p:notesMasterId r:id="rId32"/>
  </p:notesMasterIdLst>
  <p:handoutMasterIdLst>
    <p:handoutMasterId r:id="rId33"/>
  </p:handoutMasterIdLst>
  <p:sldIdLst>
    <p:sldId id="867" r:id="rId2"/>
    <p:sldId id="818" r:id="rId3"/>
    <p:sldId id="810" r:id="rId4"/>
    <p:sldId id="815" r:id="rId5"/>
    <p:sldId id="857" r:id="rId6"/>
    <p:sldId id="825" r:id="rId7"/>
    <p:sldId id="827" r:id="rId8"/>
    <p:sldId id="790" r:id="rId9"/>
    <p:sldId id="828" r:id="rId10"/>
    <p:sldId id="829" r:id="rId11"/>
    <p:sldId id="830" r:id="rId12"/>
    <p:sldId id="858" r:id="rId13"/>
    <p:sldId id="837" r:id="rId14"/>
    <p:sldId id="846" r:id="rId15"/>
    <p:sldId id="865" r:id="rId16"/>
    <p:sldId id="866" r:id="rId17"/>
    <p:sldId id="868" r:id="rId18"/>
    <p:sldId id="869" r:id="rId19"/>
    <p:sldId id="875" r:id="rId20"/>
    <p:sldId id="877" r:id="rId21"/>
    <p:sldId id="870" r:id="rId22"/>
    <p:sldId id="878" r:id="rId23"/>
    <p:sldId id="879" r:id="rId24"/>
    <p:sldId id="880" r:id="rId25"/>
    <p:sldId id="876" r:id="rId26"/>
    <p:sldId id="881" r:id="rId27"/>
    <p:sldId id="882" r:id="rId28"/>
    <p:sldId id="883" r:id="rId29"/>
    <p:sldId id="884" r:id="rId30"/>
    <p:sldId id="871" r:id="rId31"/>
  </p:sldIdLst>
  <p:sldSz cx="9144000" cy="6858000" type="screen4x3"/>
  <p:notesSz cx="7010400" cy="9296400"/>
  <p:defaultTextStyle>
    <a:defPPr>
      <a:defRPr lang="en-US"/>
    </a:defPPr>
    <a:lvl1pPr algn="l" rtl="0" eaLnBrk="0" fontAlgn="base" hangingPunct="0">
      <a:spcBef>
        <a:spcPct val="0"/>
      </a:spcBef>
      <a:spcAft>
        <a:spcPct val="0"/>
      </a:spcAft>
      <a:defRPr kumimoji="1" sz="6000" b="1" kern="1200">
        <a:solidFill>
          <a:srgbClr val="FFFF66"/>
        </a:solidFill>
        <a:latin typeface="Arial" charset="0"/>
        <a:ea typeface="+mn-ea"/>
        <a:cs typeface="+mn-cs"/>
      </a:defRPr>
    </a:lvl1pPr>
    <a:lvl2pPr marL="457200" algn="l" rtl="0" eaLnBrk="0" fontAlgn="base" hangingPunct="0">
      <a:spcBef>
        <a:spcPct val="0"/>
      </a:spcBef>
      <a:spcAft>
        <a:spcPct val="0"/>
      </a:spcAft>
      <a:defRPr kumimoji="1" sz="6000" b="1" kern="1200">
        <a:solidFill>
          <a:srgbClr val="FFFF66"/>
        </a:solidFill>
        <a:latin typeface="Arial" charset="0"/>
        <a:ea typeface="+mn-ea"/>
        <a:cs typeface="+mn-cs"/>
      </a:defRPr>
    </a:lvl2pPr>
    <a:lvl3pPr marL="914400" algn="l" rtl="0" eaLnBrk="0" fontAlgn="base" hangingPunct="0">
      <a:spcBef>
        <a:spcPct val="0"/>
      </a:spcBef>
      <a:spcAft>
        <a:spcPct val="0"/>
      </a:spcAft>
      <a:defRPr kumimoji="1" sz="6000" b="1" kern="1200">
        <a:solidFill>
          <a:srgbClr val="FFFF66"/>
        </a:solidFill>
        <a:latin typeface="Arial" charset="0"/>
        <a:ea typeface="+mn-ea"/>
        <a:cs typeface="+mn-cs"/>
      </a:defRPr>
    </a:lvl3pPr>
    <a:lvl4pPr marL="1371600" algn="l" rtl="0" eaLnBrk="0" fontAlgn="base" hangingPunct="0">
      <a:spcBef>
        <a:spcPct val="0"/>
      </a:spcBef>
      <a:spcAft>
        <a:spcPct val="0"/>
      </a:spcAft>
      <a:defRPr kumimoji="1" sz="6000" b="1" kern="1200">
        <a:solidFill>
          <a:srgbClr val="FFFF66"/>
        </a:solidFill>
        <a:latin typeface="Arial" charset="0"/>
        <a:ea typeface="+mn-ea"/>
        <a:cs typeface="+mn-cs"/>
      </a:defRPr>
    </a:lvl4pPr>
    <a:lvl5pPr marL="1828800" algn="l" rtl="0" eaLnBrk="0" fontAlgn="base" hangingPunct="0">
      <a:spcBef>
        <a:spcPct val="0"/>
      </a:spcBef>
      <a:spcAft>
        <a:spcPct val="0"/>
      </a:spcAft>
      <a:defRPr kumimoji="1" sz="6000" b="1" kern="1200">
        <a:solidFill>
          <a:srgbClr val="FFFF66"/>
        </a:solidFill>
        <a:latin typeface="Arial" charset="0"/>
        <a:ea typeface="+mn-ea"/>
        <a:cs typeface="+mn-cs"/>
      </a:defRPr>
    </a:lvl5pPr>
    <a:lvl6pPr marL="2286000" algn="l" defTabSz="914400" rtl="0" eaLnBrk="1" latinLnBrk="0" hangingPunct="1">
      <a:defRPr kumimoji="1" sz="6000" b="1" kern="1200">
        <a:solidFill>
          <a:srgbClr val="FFFF66"/>
        </a:solidFill>
        <a:latin typeface="Arial" charset="0"/>
        <a:ea typeface="+mn-ea"/>
        <a:cs typeface="+mn-cs"/>
      </a:defRPr>
    </a:lvl6pPr>
    <a:lvl7pPr marL="2743200" algn="l" defTabSz="914400" rtl="0" eaLnBrk="1" latinLnBrk="0" hangingPunct="1">
      <a:defRPr kumimoji="1" sz="6000" b="1" kern="1200">
        <a:solidFill>
          <a:srgbClr val="FFFF66"/>
        </a:solidFill>
        <a:latin typeface="Arial" charset="0"/>
        <a:ea typeface="+mn-ea"/>
        <a:cs typeface="+mn-cs"/>
      </a:defRPr>
    </a:lvl7pPr>
    <a:lvl8pPr marL="3200400" algn="l" defTabSz="914400" rtl="0" eaLnBrk="1" latinLnBrk="0" hangingPunct="1">
      <a:defRPr kumimoji="1" sz="6000" b="1" kern="1200">
        <a:solidFill>
          <a:srgbClr val="FFFF66"/>
        </a:solidFill>
        <a:latin typeface="Arial" charset="0"/>
        <a:ea typeface="+mn-ea"/>
        <a:cs typeface="+mn-cs"/>
      </a:defRPr>
    </a:lvl8pPr>
    <a:lvl9pPr marL="3657600" algn="l" defTabSz="914400" rtl="0" eaLnBrk="1" latinLnBrk="0" hangingPunct="1">
      <a:defRPr kumimoji="1" sz="6000" b="1" kern="1200">
        <a:solidFill>
          <a:srgbClr val="FFFF66"/>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5202">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FFCCCC"/>
    <a:srgbClr val="FFD7AF"/>
    <a:srgbClr val="800000"/>
    <a:srgbClr val="4C0000"/>
    <a:srgbClr val="820000"/>
    <a:srgbClr val="8E0000"/>
    <a:srgbClr val="9C2424"/>
    <a:srgbClr val="99FF99"/>
    <a:srgbClr val="64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446" autoAdjust="0"/>
    <p:restoredTop sz="82750" autoAdjust="0"/>
  </p:normalViewPr>
  <p:slideViewPr>
    <p:cSldViewPr snapToGrid="0" snapToObjects="1">
      <p:cViewPr varScale="1">
        <p:scale>
          <a:sx n="41" d="100"/>
          <a:sy n="41" d="100"/>
        </p:scale>
        <p:origin x="20" y="-44"/>
      </p:cViewPr>
      <p:guideLst>
        <p:guide orient="horz" pos="2160"/>
        <p:guide pos="5202"/>
      </p:guideLst>
    </p:cSldViewPr>
  </p:slideViewPr>
  <p:outlineViewPr>
    <p:cViewPr>
      <p:scale>
        <a:sx n="33" d="100"/>
        <a:sy n="33" d="100"/>
      </p:scale>
      <p:origin x="0" y="-1548"/>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p:scale>
          <a:sx n="73" d="100"/>
          <a:sy n="73" d="100"/>
        </p:scale>
        <p:origin x="-2178" y="-27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232410"/>
            <a:ext cx="7010400" cy="463229"/>
          </a:xfrm>
          <a:prstGeom prst="rect">
            <a:avLst/>
          </a:prstGeom>
          <a:noFill/>
          <a:ln w="12700" cap="sq">
            <a:noFill/>
            <a:miter lim="800000"/>
            <a:headEnd type="none" w="sm" len="sm"/>
            <a:tailEnd type="none" w="sm" len="sm"/>
          </a:ln>
          <a:effectLst/>
        </p:spPr>
        <p:txBody>
          <a:bodyPr vert="horz" wrap="square" lIns="93124" tIns="46561" rIns="93124" bIns="46561" numCol="1" anchor="t" anchorCtr="0" compatLnSpc="1">
            <a:prstTxWarp prst="textNoShape">
              <a:avLst/>
            </a:prstTxWarp>
          </a:bodyPr>
          <a:lstStyle>
            <a:lvl1pPr algn="ctr" defTabSz="931567">
              <a:defRPr kumimoji="0" sz="1600" b="0">
                <a:solidFill>
                  <a:schemeClr val="tx1"/>
                </a:solidFill>
                <a:latin typeface="Maiandra GD" pitchFamily="34" charset="0"/>
              </a:defRPr>
            </a:lvl1pPr>
          </a:lstStyle>
          <a:p>
            <a:r>
              <a:rPr lang="en-US" dirty="0"/>
              <a:t>Wilderness Act of 1964</a:t>
            </a:r>
          </a:p>
        </p:txBody>
      </p:sp>
      <p:sp>
        <p:nvSpPr>
          <p:cNvPr id="15364" name="Rectangle 4"/>
          <p:cNvSpPr>
            <a:spLocks noGrp="1" noChangeArrowheads="1"/>
          </p:cNvSpPr>
          <p:nvPr>
            <p:ph type="ftr" sz="quarter" idx="2"/>
          </p:nvPr>
        </p:nvSpPr>
        <p:spPr bwMode="auto">
          <a:xfrm>
            <a:off x="1" y="8831580"/>
            <a:ext cx="3350653" cy="464820"/>
          </a:xfrm>
          <a:prstGeom prst="rect">
            <a:avLst/>
          </a:prstGeom>
          <a:noFill/>
          <a:ln w="12700" cap="sq">
            <a:noFill/>
            <a:miter lim="800000"/>
            <a:headEnd type="none" w="sm" len="sm"/>
            <a:tailEnd type="none" w="sm" len="sm"/>
          </a:ln>
          <a:effectLst/>
        </p:spPr>
        <p:txBody>
          <a:bodyPr vert="horz" wrap="square" lIns="93124" tIns="46561" rIns="93124" bIns="46561" numCol="1" anchor="b" anchorCtr="0" compatLnSpc="1">
            <a:prstTxWarp prst="textNoShape">
              <a:avLst/>
            </a:prstTxWarp>
          </a:bodyPr>
          <a:lstStyle>
            <a:lvl1pPr defTabSz="931567">
              <a:defRPr kumimoji="0" sz="900" b="0">
                <a:solidFill>
                  <a:schemeClr val="tx1"/>
                </a:solidFill>
                <a:latin typeface="Tahoma" pitchFamily="34" charset="0"/>
              </a:defRPr>
            </a:lvl1pPr>
          </a:lstStyle>
          <a:p>
            <a:r>
              <a:rPr lang="en-US" dirty="0"/>
              <a:t>National Wilderness Stewardship Training</a:t>
            </a:r>
          </a:p>
          <a:p>
            <a:r>
              <a:rPr lang="en-US" dirty="0"/>
              <a:t>June 2009</a:t>
            </a:r>
          </a:p>
        </p:txBody>
      </p:sp>
      <p:sp>
        <p:nvSpPr>
          <p:cNvPr id="15365" name="Rectangle 5"/>
          <p:cNvSpPr>
            <a:spLocks noGrp="1" noChangeArrowheads="1"/>
          </p:cNvSpPr>
          <p:nvPr>
            <p:ph type="sldNum" sz="quarter" idx="3"/>
          </p:nvPr>
        </p:nvSpPr>
        <p:spPr bwMode="auto">
          <a:xfrm>
            <a:off x="3972029" y="8831580"/>
            <a:ext cx="3038371" cy="464820"/>
          </a:xfrm>
          <a:prstGeom prst="rect">
            <a:avLst/>
          </a:prstGeom>
          <a:noFill/>
          <a:ln w="12700" cap="sq">
            <a:noFill/>
            <a:miter lim="800000"/>
            <a:headEnd type="none" w="sm" len="sm"/>
            <a:tailEnd type="none" w="sm" len="sm"/>
          </a:ln>
          <a:effectLst/>
        </p:spPr>
        <p:txBody>
          <a:bodyPr vert="horz" wrap="square" lIns="93124" tIns="46561" rIns="93124" bIns="46561" numCol="1" anchor="b" anchorCtr="0" compatLnSpc="1">
            <a:prstTxWarp prst="textNoShape">
              <a:avLst/>
            </a:prstTxWarp>
          </a:bodyPr>
          <a:lstStyle>
            <a:lvl1pPr algn="r" defTabSz="931567">
              <a:defRPr kumimoji="0" sz="900" b="0">
                <a:solidFill>
                  <a:schemeClr val="tx1"/>
                </a:solidFill>
                <a:latin typeface="Tahoma" pitchFamily="34" charset="0"/>
              </a:defRPr>
            </a:lvl1pPr>
          </a:lstStyle>
          <a:p>
            <a:fld id="{E082E954-151F-4CF5-BC61-CFEDA8C5848A}" type="slidenum">
              <a:rPr lang="en-US"/>
              <a:pPr/>
              <a:t>‹#›</a:t>
            </a:fld>
            <a:endParaRPr lang="en-US" dirty="0"/>
          </a:p>
        </p:txBody>
      </p:sp>
    </p:spTree>
    <p:extLst>
      <p:ext uri="{BB962C8B-B14F-4D97-AF65-F5344CB8AC3E}">
        <p14:creationId xmlns:p14="http://schemas.microsoft.com/office/powerpoint/2010/main" val="1440938637"/>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hdr" sz="quarter"/>
          </p:nvPr>
        </p:nvSpPr>
        <p:spPr bwMode="auto">
          <a:xfrm>
            <a:off x="0" y="329513"/>
            <a:ext cx="7010400" cy="448902"/>
          </a:xfrm>
          <a:prstGeom prst="rect">
            <a:avLst/>
          </a:prstGeom>
          <a:noFill/>
          <a:ln w="12700" cap="sq">
            <a:noFill/>
            <a:miter lim="800000"/>
            <a:headEnd type="none" w="sm" len="sm"/>
            <a:tailEnd type="none" w="sm" len="sm"/>
          </a:ln>
          <a:effectLst/>
        </p:spPr>
        <p:txBody>
          <a:bodyPr vert="horz" wrap="square" lIns="93124" tIns="46561" rIns="93124" bIns="46561" numCol="1" anchor="t" anchorCtr="0" compatLnSpc="1">
            <a:prstTxWarp prst="textNoShape">
              <a:avLst/>
            </a:prstTxWarp>
          </a:bodyPr>
          <a:lstStyle>
            <a:lvl1pPr algn="ctr" defTabSz="931567">
              <a:defRPr kumimoji="0" sz="1800" b="0">
                <a:solidFill>
                  <a:schemeClr val="tx1"/>
                </a:solidFill>
                <a:latin typeface="Arial" pitchFamily="34" charset="0"/>
                <a:cs typeface="Arial" pitchFamily="34" charset="0"/>
              </a:defRPr>
            </a:lvl1pPr>
          </a:lstStyle>
          <a:p>
            <a:r>
              <a:rPr lang="en-US" dirty="0"/>
              <a:t>Wilderness Act of 1964</a:t>
            </a:r>
          </a:p>
        </p:txBody>
      </p:sp>
      <p:sp>
        <p:nvSpPr>
          <p:cNvPr id="32772" name="Rectangle 4"/>
          <p:cNvSpPr>
            <a:spLocks noGrp="1" noRot="1" noChangeAspect="1" noChangeArrowheads="1" noTextEdit="1"/>
          </p:cNvSpPr>
          <p:nvPr>
            <p:ph type="sldImg" idx="2"/>
          </p:nvPr>
        </p:nvSpPr>
        <p:spPr bwMode="auto">
          <a:xfrm>
            <a:off x="1397000" y="908050"/>
            <a:ext cx="4225925" cy="3170238"/>
          </a:xfrm>
          <a:prstGeom prst="rect">
            <a:avLst/>
          </a:prstGeom>
          <a:noFill/>
          <a:ln w="9525">
            <a:solidFill>
              <a:srgbClr val="000000"/>
            </a:solidFill>
            <a:miter lim="800000"/>
            <a:headEnd/>
            <a:tailEnd/>
          </a:ln>
          <a:effectLst/>
        </p:spPr>
      </p:sp>
      <p:sp>
        <p:nvSpPr>
          <p:cNvPr id="32773" name="Rectangle 5"/>
          <p:cNvSpPr>
            <a:spLocks noGrp="1" noChangeArrowheads="1"/>
          </p:cNvSpPr>
          <p:nvPr>
            <p:ph type="body" sz="quarter" idx="3"/>
          </p:nvPr>
        </p:nvSpPr>
        <p:spPr bwMode="auto">
          <a:xfrm>
            <a:off x="603851" y="4240687"/>
            <a:ext cx="5839345" cy="4358482"/>
          </a:xfrm>
          <a:prstGeom prst="rect">
            <a:avLst/>
          </a:prstGeom>
          <a:noFill/>
          <a:ln w="12700" cap="sq">
            <a:noFill/>
            <a:miter lim="800000"/>
            <a:headEnd type="none" w="sm" len="sm"/>
            <a:tailEnd type="none" w="sm" len="sm"/>
          </a:ln>
          <a:effectLst/>
        </p:spPr>
        <p:txBody>
          <a:bodyPr vert="horz" wrap="square" lIns="93124" tIns="46561" rIns="93124" bIns="46561" numCol="1" anchor="t" anchorCtr="0" compatLnSpc="1">
            <a:prstTxWarp prst="textNoShape">
              <a:avLst/>
            </a:prstTxWarp>
          </a:bodyPr>
          <a:lstStyle/>
          <a:p>
            <a:pPr lvl="0"/>
            <a:endParaRPr lang="en-US" dirty="0"/>
          </a:p>
        </p:txBody>
      </p:sp>
      <p:sp>
        <p:nvSpPr>
          <p:cNvPr id="32774" name="Rectangle 6"/>
          <p:cNvSpPr>
            <a:spLocks noGrp="1" noChangeArrowheads="1"/>
          </p:cNvSpPr>
          <p:nvPr>
            <p:ph type="ftr" sz="quarter" idx="4"/>
          </p:nvPr>
        </p:nvSpPr>
        <p:spPr bwMode="auto">
          <a:xfrm>
            <a:off x="0" y="8831580"/>
            <a:ext cx="3581677" cy="464820"/>
          </a:xfrm>
          <a:prstGeom prst="rect">
            <a:avLst/>
          </a:prstGeom>
          <a:noFill/>
          <a:ln w="12700" cap="sq">
            <a:noFill/>
            <a:miter lim="800000"/>
            <a:headEnd type="none" w="sm" len="sm"/>
            <a:tailEnd type="none" w="sm" len="sm"/>
          </a:ln>
          <a:effectLst/>
        </p:spPr>
        <p:txBody>
          <a:bodyPr vert="horz" wrap="square" lIns="93124" tIns="46561" rIns="93124" bIns="46561" numCol="1" anchor="b" anchorCtr="0" compatLnSpc="1">
            <a:prstTxWarp prst="textNoShape">
              <a:avLst/>
            </a:prstTxWarp>
          </a:bodyPr>
          <a:lstStyle>
            <a:lvl1pPr defTabSz="931567">
              <a:defRPr kumimoji="0" sz="1000" b="0">
                <a:solidFill>
                  <a:schemeClr val="tx1"/>
                </a:solidFill>
                <a:latin typeface="Arial" pitchFamily="34" charset="0"/>
                <a:cs typeface="Arial" pitchFamily="34" charset="0"/>
              </a:defRPr>
            </a:lvl1pPr>
          </a:lstStyle>
          <a:p>
            <a:r>
              <a:rPr lang="en-US" dirty="0"/>
              <a:t>Regional Wilderness Stewardship Training</a:t>
            </a:r>
          </a:p>
          <a:p>
            <a:r>
              <a:rPr lang="en-US" dirty="0"/>
              <a:t>November 2011</a:t>
            </a:r>
          </a:p>
        </p:txBody>
      </p:sp>
      <p:sp>
        <p:nvSpPr>
          <p:cNvPr id="32775" name="Rectangle 7"/>
          <p:cNvSpPr>
            <a:spLocks noGrp="1" noChangeArrowheads="1"/>
          </p:cNvSpPr>
          <p:nvPr>
            <p:ph type="sldNum" sz="quarter" idx="5"/>
          </p:nvPr>
        </p:nvSpPr>
        <p:spPr bwMode="auto">
          <a:xfrm>
            <a:off x="3972029" y="8831580"/>
            <a:ext cx="3038371" cy="464820"/>
          </a:xfrm>
          <a:prstGeom prst="rect">
            <a:avLst/>
          </a:prstGeom>
          <a:noFill/>
          <a:ln w="12700" cap="sq">
            <a:noFill/>
            <a:miter lim="800000"/>
            <a:headEnd type="none" w="sm" len="sm"/>
            <a:tailEnd type="none" w="sm" len="sm"/>
          </a:ln>
          <a:effectLst/>
        </p:spPr>
        <p:txBody>
          <a:bodyPr vert="horz" wrap="square" lIns="93124" tIns="46561" rIns="93124" bIns="46561" numCol="1" anchor="b" anchorCtr="0" compatLnSpc="1">
            <a:prstTxWarp prst="textNoShape">
              <a:avLst/>
            </a:prstTxWarp>
          </a:bodyPr>
          <a:lstStyle>
            <a:lvl1pPr algn="r" defTabSz="931567">
              <a:defRPr kumimoji="0" sz="1000" b="0">
                <a:solidFill>
                  <a:schemeClr val="tx1"/>
                </a:solidFill>
                <a:latin typeface="Arial" pitchFamily="34" charset="0"/>
                <a:cs typeface="Arial" pitchFamily="34" charset="0"/>
              </a:defRPr>
            </a:lvl1pPr>
          </a:lstStyle>
          <a:p>
            <a:fld id="{7E93CA09-B384-4323-8401-0203FB2C1898}" type="slidenum">
              <a:rPr lang="en-US" smtClean="0"/>
              <a:pPr/>
              <a:t>‹#›</a:t>
            </a:fld>
            <a:endParaRPr lang="en-US" dirty="0"/>
          </a:p>
        </p:txBody>
      </p:sp>
    </p:spTree>
    <p:extLst>
      <p:ext uri="{BB962C8B-B14F-4D97-AF65-F5344CB8AC3E}">
        <p14:creationId xmlns:p14="http://schemas.microsoft.com/office/powerpoint/2010/main" val="2383556963"/>
      </p:ext>
    </p:extLst>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p:txBody>
          <a:bodyPr/>
          <a:lstStyle/>
          <a:p>
            <a:fld id="{8701E8B3-A4E9-49D1-B992-40AB97C9FB0E}" type="slidenum">
              <a:rPr lang="en-US" smtClean="0"/>
              <a:pPr/>
              <a:t>2</a:t>
            </a:fld>
            <a:endParaRPr lang="en-US" dirty="0"/>
          </a:p>
        </p:txBody>
      </p:sp>
      <p:sp>
        <p:nvSpPr>
          <p:cNvPr id="577539" name="Rectangle 3"/>
          <p:cNvSpPr>
            <a:spLocks noGrp="1" noChangeArrowheads="1"/>
          </p:cNvSpPr>
          <p:nvPr>
            <p:ph type="body" idx="1"/>
          </p:nvPr>
        </p:nvSpPr>
        <p:spPr/>
        <p:txBody>
          <a:bodyPr>
            <a:normAutofit/>
          </a:bodyPr>
          <a:lstStyle/>
          <a:p>
            <a:r>
              <a:rPr lang="en-US" dirty="0"/>
              <a:t>And…  [READ SLIDE #]</a:t>
            </a:r>
            <a:r>
              <a:rPr lang="en-US" baseline="0" dirty="0"/>
              <a:t>  </a:t>
            </a:r>
            <a:r>
              <a:rPr lang="en-US" dirty="0"/>
              <a:t>T</a:t>
            </a:r>
            <a:r>
              <a:rPr lang="en-US" baseline="0" dirty="0"/>
              <a:t>hus was born the </a:t>
            </a:r>
            <a:r>
              <a:rPr lang="en-US" b="1" baseline="0" dirty="0"/>
              <a:t>National Wilderness Preservation System…</a:t>
            </a:r>
            <a:endParaRPr lang="en-US" b="1" dirty="0"/>
          </a:p>
        </p:txBody>
      </p:sp>
      <p:sp>
        <p:nvSpPr>
          <p:cNvPr id="10" name="Slide Image Placeholder 9"/>
          <p:cNvSpPr>
            <a:spLocks noGrp="1" noRot="1" noChangeAspect="1"/>
          </p:cNvSpPr>
          <p:nvPr>
            <p:ph type="sldImg"/>
          </p:nvPr>
        </p:nvSpPr>
        <p:spPr>
          <a:xfrm>
            <a:off x="1397000" y="908050"/>
            <a:ext cx="4225925" cy="3170238"/>
          </a:xfrm>
        </p:spPr>
      </p:sp>
      <p:sp>
        <p:nvSpPr>
          <p:cNvPr id="12" name="Rectangle 6"/>
          <p:cNvSpPr txBox="1">
            <a:spLocks noChangeArrowheads="1"/>
          </p:cNvSpPr>
          <p:nvPr/>
        </p:nvSpPr>
        <p:spPr bwMode="auto">
          <a:xfrm>
            <a:off x="0" y="8831580"/>
            <a:ext cx="3581677" cy="464820"/>
          </a:xfrm>
          <a:prstGeom prst="rect">
            <a:avLst/>
          </a:prstGeom>
          <a:noFill/>
          <a:ln w="12700" cap="sq">
            <a:noFill/>
            <a:miter lim="800000"/>
            <a:headEnd type="none" w="sm" len="sm"/>
            <a:tailEnd type="none" w="sm" len="sm"/>
          </a:ln>
          <a:effectLst/>
        </p:spPr>
        <p:txBody>
          <a:bodyPr vert="horz" wrap="square" lIns="93124" tIns="46561" rIns="93124" bIns="46561" numCol="1" anchor="b" anchorCtr="0" compatLnSpc="1">
            <a:prstTxWarp prst="textNoShape">
              <a:avLst/>
            </a:prstTxWarp>
          </a:bodyPr>
          <a:lstStyle>
            <a:lvl1pPr defTabSz="928688">
              <a:defRPr kumimoji="0" sz="1000" b="0">
                <a:solidFill>
                  <a:schemeClr val="tx1"/>
                </a:solidFill>
                <a:latin typeface="Arial" pitchFamily="34" charset="0"/>
                <a:cs typeface="Arial" pitchFamily="34" charset="0"/>
              </a:defRPr>
            </a:lvl1pPr>
          </a:lstStyle>
          <a:p>
            <a:pPr defTabSz="931567">
              <a:defRPr/>
            </a:pPr>
            <a:r>
              <a:rPr lang="en-US"/>
              <a:t>Regional Wilderness Stewardship Training</a:t>
            </a:r>
          </a:p>
          <a:p>
            <a:pPr defTabSz="931567">
              <a:defRPr/>
            </a:pPr>
            <a:r>
              <a:rPr lang="en-US"/>
              <a:t>November 2011</a:t>
            </a:r>
            <a:endParaRPr lang="en-US" dirty="0"/>
          </a:p>
        </p:txBody>
      </p:sp>
      <p:sp>
        <p:nvSpPr>
          <p:cNvPr id="2" name="Footer Placeholder 1"/>
          <p:cNvSpPr>
            <a:spLocks noGrp="1"/>
          </p:cNvSpPr>
          <p:nvPr>
            <p:ph type="ftr" sz="quarter" idx="10"/>
          </p:nvPr>
        </p:nvSpPr>
        <p:spPr/>
        <p:txBody>
          <a:bodyPr/>
          <a:lstStyle/>
          <a:p>
            <a:r>
              <a:rPr lang="en-US"/>
              <a:t>Regional Wilderness Stewardship Training</a:t>
            </a:r>
          </a:p>
          <a:p>
            <a:r>
              <a:rPr lang="en-US"/>
              <a:t>November 2011</a:t>
            </a:r>
            <a:endParaRPr lang="en-US" dirty="0"/>
          </a:p>
        </p:txBody>
      </p:sp>
      <p:sp>
        <p:nvSpPr>
          <p:cNvPr id="3" name="Header Placeholder 2"/>
          <p:cNvSpPr>
            <a:spLocks noGrp="1"/>
          </p:cNvSpPr>
          <p:nvPr>
            <p:ph type="hdr" sz="quarter" idx="11"/>
          </p:nvPr>
        </p:nvSpPr>
        <p:spPr/>
        <p:txBody>
          <a:bodyPr/>
          <a:lstStyle/>
          <a:p>
            <a:r>
              <a:rPr lang="en-US"/>
              <a:t>Wilderness Act of 1964</a:t>
            </a:r>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p:txBody>
          <a:bodyPr/>
          <a:lstStyle/>
          <a:p>
            <a:fld id="{8701E8B3-A4E9-49D1-B992-40AB97C9FB0E}" type="slidenum">
              <a:rPr lang="en-US" smtClean="0"/>
              <a:pPr/>
              <a:t>11</a:t>
            </a:fld>
            <a:endParaRPr lang="en-US" dirty="0"/>
          </a:p>
        </p:txBody>
      </p:sp>
      <p:sp>
        <p:nvSpPr>
          <p:cNvPr id="577539" name="Rectangle 3"/>
          <p:cNvSpPr>
            <a:spLocks noGrp="1" noChangeArrowheads="1"/>
          </p:cNvSpPr>
          <p:nvPr>
            <p:ph type="body" idx="1"/>
          </p:nvPr>
        </p:nvSpPr>
        <p:spPr/>
        <p:txBody>
          <a:bodyPr>
            <a:normAutofit/>
          </a:bodyPr>
          <a:lstStyle/>
          <a:p>
            <a:pPr defTabSz="917235">
              <a:defRPr/>
            </a:pPr>
            <a:r>
              <a:rPr lang="en-US" dirty="0"/>
              <a:t>[READ SLIDE]</a:t>
            </a:r>
          </a:p>
          <a:p>
            <a:endParaRPr lang="en-US" dirty="0"/>
          </a:p>
        </p:txBody>
      </p:sp>
      <p:sp>
        <p:nvSpPr>
          <p:cNvPr id="10" name="Slide Image Placeholder 9"/>
          <p:cNvSpPr>
            <a:spLocks noGrp="1" noRot="1" noChangeAspect="1"/>
          </p:cNvSpPr>
          <p:nvPr>
            <p:ph type="sldImg"/>
          </p:nvPr>
        </p:nvSpPr>
        <p:spPr>
          <a:xfrm>
            <a:off x="1397000" y="908050"/>
            <a:ext cx="4225925" cy="3170238"/>
          </a:xfrm>
        </p:spPr>
      </p:sp>
      <p:sp>
        <p:nvSpPr>
          <p:cNvPr id="12" name="Rectangle 6"/>
          <p:cNvSpPr txBox="1">
            <a:spLocks noChangeArrowheads="1"/>
          </p:cNvSpPr>
          <p:nvPr/>
        </p:nvSpPr>
        <p:spPr bwMode="auto">
          <a:xfrm>
            <a:off x="0" y="8831580"/>
            <a:ext cx="3581677" cy="464820"/>
          </a:xfrm>
          <a:prstGeom prst="rect">
            <a:avLst/>
          </a:prstGeom>
          <a:noFill/>
          <a:ln w="12700" cap="sq">
            <a:noFill/>
            <a:miter lim="800000"/>
            <a:headEnd type="none" w="sm" len="sm"/>
            <a:tailEnd type="none" w="sm" len="sm"/>
          </a:ln>
          <a:effectLst/>
        </p:spPr>
        <p:txBody>
          <a:bodyPr vert="horz" wrap="square" lIns="93124" tIns="46561" rIns="93124" bIns="46561" numCol="1" anchor="b" anchorCtr="0" compatLnSpc="1">
            <a:prstTxWarp prst="textNoShape">
              <a:avLst/>
            </a:prstTxWarp>
          </a:bodyPr>
          <a:lstStyle>
            <a:lvl1pPr defTabSz="928688">
              <a:defRPr kumimoji="0" sz="1000" b="0">
                <a:solidFill>
                  <a:schemeClr val="tx1"/>
                </a:solidFill>
                <a:latin typeface="Arial" pitchFamily="34" charset="0"/>
                <a:cs typeface="Arial" pitchFamily="34" charset="0"/>
              </a:defRPr>
            </a:lvl1pPr>
          </a:lstStyle>
          <a:p>
            <a:pPr defTabSz="931567">
              <a:defRPr/>
            </a:pPr>
            <a:r>
              <a:rPr lang="en-US"/>
              <a:t>Regional Wilderness Stewardship Training</a:t>
            </a:r>
          </a:p>
          <a:p>
            <a:pPr defTabSz="931567">
              <a:defRPr/>
            </a:pPr>
            <a:r>
              <a:rPr lang="en-US"/>
              <a:t>November 2011</a:t>
            </a:r>
            <a:endParaRPr lang="en-US" dirty="0"/>
          </a:p>
        </p:txBody>
      </p:sp>
      <p:sp>
        <p:nvSpPr>
          <p:cNvPr id="2" name="Footer Placeholder 1"/>
          <p:cNvSpPr>
            <a:spLocks noGrp="1"/>
          </p:cNvSpPr>
          <p:nvPr>
            <p:ph type="ftr" sz="quarter" idx="10"/>
          </p:nvPr>
        </p:nvSpPr>
        <p:spPr/>
        <p:txBody>
          <a:bodyPr/>
          <a:lstStyle/>
          <a:p>
            <a:r>
              <a:rPr lang="en-US"/>
              <a:t>Regional Wilderness Stewardship Training</a:t>
            </a:r>
          </a:p>
          <a:p>
            <a:r>
              <a:rPr lang="en-US"/>
              <a:t>November 2011</a:t>
            </a:r>
            <a:endParaRPr lang="en-US" dirty="0"/>
          </a:p>
        </p:txBody>
      </p:sp>
      <p:sp>
        <p:nvSpPr>
          <p:cNvPr id="3" name="Header Placeholder 2"/>
          <p:cNvSpPr>
            <a:spLocks noGrp="1"/>
          </p:cNvSpPr>
          <p:nvPr>
            <p:ph type="hdr" sz="quarter" idx="11"/>
          </p:nvPr>
        </p:nvSpPr>
        <p:spPr/>
        <p:txBody>
          <a:bodyPr/>
          <a:lstStyle/>
          <a:p>
            <a:r>
              <a:rPr lang="en-US"/>
              <a:t>Wilderness Act of 1964</a:t>
            </a:r>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p:txBody>
          <a:bodyPr/>
          <a:lstStyle/>
          <a:p>
            <a:fld id="{8701E8B3-A4E9-49D1-B992-40AB97C9FB0E}" type="slidenum">
              <a:rPr lang="en-US" smtClean="0"/>
              <a:pPr/>
              <a:t>12</a:t>
            </a:fld>
            <a:endParaRPr lang="en-US" dirty="0"/>
          </a:p>
        </p:txBody>
      </p:sp>
      <p:sp>
        <p:nvSpPr>
          <p:cNvPr id="577539" name="Rectangle 3"/>
          <p:cNvSpPr>
            <a:spLocks noGrp="1" noChangeArrowheads="1"/>
          </p:cNvSpPr>
          <p:nvPr>
            <p:ph type="body" idx="1"/>
          </p:nvPr>
        </p:nvSpPr>
        <p:spPr/>
        <p:txBody>
          <a:bodyPr>
            <a:normAutofit/>
          </a:bodyPr>
          <a:lstStyle/>
          <a:p>
            <a:r>
              <a:rPr lang="en-US" dirty="0"/>
              <a:t>[READ SLIDE]  These are known</a:t>
            </a:r>
            <a:r>
              <a:rPr lang="en-US" baseline="0" dirty="0"/>
              <a:t> as the “public purposes” of wilderness.  Does this look like a comprehensive list of wilderness values?  [#]  Are there others?  (Economic, spiritual, </a:t>
            </a:r>
            <a:r>
              <a:rPr lang="en-US" baseline="0" dirty="0" err="1"/>
              <a:t>etc</a:t>
            </a:r>
            <a:r>
              <a:rPr lang="en-US" baseline="0" dirty="0"/>
              <a:t>)  These are protected too… more about that later.</a:t>
            </a:r>
            <a:endParaRPr lang="en-US" dirty="0"/>
          </a:p>
        </p:txBody>
      </p:sp>
      <p:sp>
        <p:nvSpPr>
          <p:cNvPr id="10" name="Slide Image Placeholder 9"/>
          <p:cNvSpPr>
            <a:spLocks noGrp="1" noRot="1" noChangeAspect="1"/>
          </p:cNvSpPr>
          <p:nvPr>
            <p:ph type="sldImg"/>
          </p:nvPr>
        </p:nvSpPr>
        <p:spPr>
          <a:xfrm>
            <a:off x="1397000" y="908050"/>
            <a:ext cx="4225925" cy="3170238"/>
          </a:xfrm>
        </p:spPr>
      </p:sp>
      <p:sp>
        <p:nvSpPr>
          <p:cNvPr id="12" name="Rectangle 6"/>
          <p:cNvSpPr txBox="1">
            <a:spLocks noChangeArrowheads="1"/>
          </p:cNvSpPr>
          <p:nvPr/>
        </p:nvSpPr>
        <p:spPr bwMode="auto">
          <a:xfrm>
            <a:off x="0" y="8831580"/>
            <a:ext cx="3581677" cy="464820"/>
          </a:xfrm>
          <a:prstGeom prst="rect">
            <a:avLst/>
          </a:prstGeom>
          <a:noFill/>
          <a:ln w="12700" cap="sq">
            <a:noFill/>
            <a:miter lim="800000"/>
            <a:headEnd type="none" w="sm" len="sm"/>
            <a:tailEnd type="none" w="sm" len="sm"/>
          </a:ln>
          <a:effectLst/>
        </p:spPr>
        <p:txBody>
          <a:bodyPr vert="horz" wrap="square" lIns="93124" tIns="46561" rIns="93124" bIns="46561" numCol="1" anchor="b" anchorCtr="0" compatLnSpc="1">
            <a:prstTxWarp prst="textNoShape">
              <a:avLst/>
            </a:prstTxWarp>
          </a:bodyPr>
          <a:lstStyle>
            <a:lvl1pPr defTabSz="928688">
              <a:defRPr kumimoji="0" sz="1000" b="0">
                <a:solidFill>
                  <a:schemeClr val="tx1"/>
                </a:solidFill>
                <a:latin typeface="Arial" pitchFamily="34" charset="0"/>
                <a:cs typeface="Arial" pitchFamily="34" charset="0"/>
              </a:defRPr>
            </a:lvl1pPr>
          </a:lstStyle>
          <a:p>
            <a:pPr defTabSz="931567">
              <a:defRPr/>
            </a:pPr>
            <a:r>
              <a:rPr lang="en-US"/>
              <a:t>Regional Wilderness Stewardship Training</a:t>
            </a:r>
          </a:p>
          <a:p>
            <a:pPr defTabSz="931567">
              <a:defRPr/>
            </a:pPr>
            <a:r>
              <a:rPr lang="en-US"/>
              <a:t>November 2011</a:t>
            </a:r>
            <a:endParaRPr lang="en-US" dirty="0"/>
          </a:p>
        </p:txBody>
      </p:sp>
      <p:sp>
        <p:nvSpPr>
          <p:cNvPr id="2" name="Footer Placeholder 1"/>
          <p:cNvSpPr>
            <a:spLocks noGrp="1"/>
          </p:cNvSpPr>
          <p:nvPr>
            <p:ph type="ftr" sz="quarter" idx="10"/>
          </p:nvPr>
        </p:nvSpPr>
        <p:spPr/>
        <p:txBody>
          <a:bodyPr/>
          <a:lstStyle/>
          <a:p>
            <a:r>
              <a:rPr lang="en-US"/>
              <a:t>Regional Wilderness Stewardship Training</a:t>
            </a:r>
          </a:p>
          <a:p>
            <a:r>
              <a:rPr lang="en-US"/>
              <a:t>November 2011</a:t>
            </a:r>
            <a:endParaRPr lang="en-US" dirty="0"/>
          </a:p>
        </p:txBody>
      </p:sp>
      <p:sp>
        <p:nvSpPr>
          <p:cNvPr id="3" name="Header Placeholder 2"/>
          <p:cNvSpPr>
            <a:spLocks noGrp="1"/>
          </p:cNvSpPr>
          <p:nvPr>
            <p:ph type="hdr" sz="quarter" idx="11"/>
          </p:nvPr>
        </p:nvSpPr>
        <p:spPr/>
        <p:txBody>
          <a:bodyPr/>
          <a:lstStyle/>
          <a:p>
            <a:r>
              <a:rPr lang="en-US"/>
              <a:t>Wilderness Act of 1964</a:t>
            </a:r>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p:txBody>
          <a:bodyPr/>
          <a:lstStyle/>
          <a:p>
            <a:fld id="{8701E8B3-A4E9-49D1-B992-40AB97C9FB0E}" type="slidenum">
              <a:rPr lang="en-US" smtClean="0"/>
              <a:pPr/>
              <a:t>13</a:t>
            </a:fld>
            <a:endParaRPr lang="en-US" dirty="0"/>
          </a:p>
        </p:txBody>
      </p:sp>
      <p:sp>
        <p:nvSpPr>
          <p:cNvPr id="577539" name="Rectangle 3"/>
          <p:cNvSpPr>
            <a:spLocks noGrp="1" noChangeArrowheads="1"/>
          </p:cNvSpPr>
          <p:nvPr>
            <p:ph type="body" idx="1"/>
          </p:nvPr>
        </p:nvSpPr>
        <p:spPr/>
        <p:txBody>
          <a:bodyPr>
            <a:normAutofit/>
          </a:bodyPr>
          <a:lstStyle/>
          <a:p>
            <a:r>
              <a:rPr lang="en-US" dirty="0"/>
              <a:t>To ensure </a:t>
            </a:r>
            <a:r>
              <a:rPr lang="en-US" baseline="0" dirty="0"/>
              <a:t>wilderness character is preserved, </a:t>
            </a:r>
            <a:r>
              <a:rPr lang="en-US" u="sng" baseline="0" dirty="0"/>
              <a:t>some uses are explicitly prohibited</a:t>
            </a:r>
            <a:r>
              <a:rPr lang="en-US" baseline="0" dirty="0"/>
              <a:t>…  [READ SLIDE]</a:t>
            </a:r>
            <a:endParaRPr lang="en-US" dirty="0"/>
          </a:p>
        </p:txBody>
      </p:sp>
      <p:sp>
        <p:nvSpPr>
          <p:cNvPr id="10" name="Slide Image Placeholder 9"/>
          <p:cNvSpPr>
            <a:spLocks noGrp="1" noRot="1" noChangeAspect="1"/>
          </p:cNvSpPr>
          <p:nvPr>
            <p:ph type="sldImg"/>
          </p:nvPr>
        </p:nvSpPr>
        <p:spPr>
          <a:xfrm>
            <a:off x="1397000" y="908050"/>
            <a:ext cx="4225925" cy="3170238"/>
          </a:xfrm>
        </p:spPr>
      </p:sp>
      <p:sp>
        <p:nvSpPr>
          <p:cNvPr id="12" name="Rectangle 6"/>
          <p:cNvSpPr txBox="1">
            <a:spLocks noChangeArrowheads="1"/>
          </p:cNvSpPr>
          <p:nvPr/>
        </p:nvSpPr>
        <p:spPr bwMode="auto">
          <a:xfrm>
            <a:off x="0" y="8831580"/>
            <a:ext cx="3581677" cy="464820"/>
          </a:xfrm>
          <a:prstGeom prst="rect">
            <a:avLst/>
          </a:prstGeom>
          <a:noFill/>
          <a:ln w="12700" cap="sq">
            <a:noFill/>
            <a:miter lim="800000"/>
            <a:headEnd type="none" w="sm" len="sm"/>
            <a:tailEnd type="none" w="sm" len="sm"/>
          </a:ln>
          <a:effectLst/>
        </p:spPr>
        <p:txBody>
          <a:bodyPr vert="horz" wrap="square" lIns="93124" tIns="46561" rIns="93124" bIns="46561" numCol="1" anchor="b" anchorCtr="0" compatLnSpc="1">
            <a:prstTxWarp prst="textNoShape">
              <a:avLst/>
            </a:prstTxWarp>
          </a:bodyPr>
          <a:lstStyle>
            <a:lvl1pPr defTabSz="928688">
              <a:defRPr kumimoji="0" sz="1000" b="0">
                <a:solidFill>
                  <a:schemeClr val="tx1"/>
                </a:solidFill>
                <a:latin typeface="Arial" pitchFamily="34" charset="0"/>
                <a:cs typeface="Arial" pitchFamily="34" charset="0"/>
              </a:defRPr>
            </a:lvl1pPr>
          </a:lstStyle>
          <a:p>
            <a:pPr defTabSz="931567">
              <a:defRPr/>
            </a:pPr>
            <a:r>
              <a:rPr lang="en-US"/>
              <a:t>Regional Wilderness Stewardship Training</a:t>
            </a:r>
          </a:p>
          <a:p>
            <a:pPr defTabSz="931567">
              <a:defRPr/>
            </a:pPr>
            <a:r>
              <a:rPr lang="en-US"/>
              <a:t>November 2011</a:t>
            </a:r>
            <a:endParaRPr lang="en-US" dirty="0"/>
          </a:p>
        </p:txBody>
      </p:sp>
      <p:sp>
        <p:nvSpPr>
          <p:cNvPr id="2" name="Footer Placeholder 1"/>
          <p:cNvSpPr>
            <a:spLocks noGrp="1"/>
          </p:cNvSpPr>
          <p:nvPr>
            <p:ph type="ftr" sz="quarter" idx="10"/>
          </p:nvPr>
        </p:nvSpPr>
        <p:spPr/>
        <p:txBody>
          <a:bodyPr/>
          <a:lstStyle/>
          <a:p>
            <a:r>
              <a:rPr lang="en-US"/>
              <a:t>Regional Wilderness Stewardship Training</a:t>
            </a:r>
          </a:p>
          <a:p>
            <a:r>
              <a:rPr lang="en-US"/>
              <a:t>November 2011</a:t>
            </a:r>
            <a:endParaRPr lang="en-US" dirty="0"/>
          </a:p>
        </p:txBody>
      </p:sp>
      <p:sp>
        <p:nvSpPr>
          <p:cNvPr id="3" name="Header Placeholder 2"/>
          <p:cNvSpPr>
            <a:spLocks noGrp="1"/>
          </p:cNvSpPr>
          <p:nvPr>
            <p:ph type="hdr" sz="quarter" idx="11"/>
          </p:nvPr>
        </p:nvSpPr>
        <p:spPr/>
        <p:txBody>
          <a:bodyPr/>
          <a:lstStyle/>
          <a:p>
            <a:r>
              <a:rPr lang="en-US"/>
              <a:t>Wilderness Act of 1964</a:t>
            </a:r>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p:txBody>
          <a:bodyPr/>
          <a:lstStyle/>
          <a:p>
            <a:fld id="{8701E8B3-A4E9-49D1-B992-40AB97C9FB0E}" type="slidenum">
              <a:rPr lang="en-US" smtClean="0"/>
              <a:pPr/>
              <a:t>14</a:t>
            </a:fld>
            <a:endParaRPr lang="en-US" dirty="0"/>
          </a:p>
        </p:txBody>
      </p:sp>
      <p:sp>
        <p:nvSpPr>
          <p:cNvPr id="577539" name="Rectangle 3"/>
          <p:cNvSpPr>
            <a:spLocks noGrp="1" noChangeArrowheads="1"/>
          </p:cNvSpPr>
          <p:nvPr>
            <p:ph type="body" idx="1"/>
          </p:nvPr>
        </p:nvSpPr>
        <p:spPr/>
        <p:txBody>
          <a:bodyPr>
            <a:normAutofit/>
          </a:bodyPr>
          <a:lstStyle/>
          <a:p>
            <a:r>
              <a:rPr lang="en-US" dirty="0"/>
              <a:t>But, a</a:t>
            </a:r>
            <a:r>
              <a:rPr lang="en-US" baseline="0" dirty="0"/>
              <a:t>ll of the prohibited uses can be exempted by special provision of the Wilderness Act, an existing private right, or subsequent legislation.  These are the only ways permanent roads and commercial services, may be exempted.  [#]  The other 8 prohibited uses, the ones we deal with most often, can also be exempted if we can demonstrate that it is both </a:t>
            </a:r>
            <a:r>
              <a:rPr lang="en-US" u="sng" baseline="0" dirty="0"/>
              <a:t>necessary to the administration of the area as wilderness and the minimum activity</a:t>
            </a:r>
            <a:r>
              <a:rPr lang="en-US" baseline="0" dirty="0"/>
              <a:t>.  This is where a “minimum requirements analysis” comes in, which we’ll talk much more about later.</a:t>
            </a:r>
            <a:endParaRPr lang="en-US" dirty="0"/>
          </a:p>
        </p:txBody>
      </p:sp>
      <p:sp>
        <p:nvSpPr>
          <p:cNvPr id="10" name="Slide Image Placeholder 9"/>
          <p:cNvSpPr>
            <a:spLocks noGrp="1" noRot="1" noChangeAspect="1"/>
          </p:cNvSpPr>
          <p:nvPr>
            <p:ph type="sldImg"/>
          </p:nvPr>
        </p:nvSpPr>
        <p:spPr>
          <a:xfrm>
            <a:off x="1397000" y="908050"/>
            <a:ext cx="4225925" cy="3170238"/>
          </a:xfrm>
        </p:spPr>
      </p:sp>
      <p:sp>
        <p:nvSpPr>
          <p:cNvPr id="12" name="Rectangle 6"/>
          <p:cNvSpPr txBox="1">
            <a:spLocks noChangeArrowheads="1"/>
          </p:cNvSpPr>
          <p:nvPr/>
        </p:nvSpPr>
        <p:spPr bwMode="auto">
          <a:xfrm>
            <a:off x="0" y="8831580"/>
            <a:ext cx="3581677" cy="464820"/>
          </a:xfrm>
          <a:prstGeom prst="rect">
            <a:avLst/>
          </a:prstGeom>
          <a:noFill/>
          <a:ln w="12700" cap="sq">
            <a:noFill/>
            <a:miter lim="800000"/>
            <a:headEnd type="none" w="sm" len="sm"/>
            <a:tailEnd type="none" w="sm" len="sm"/>
          </a:ln>
          <a:effectLst/>
        </p:spPr>
        <p:txBody>
          <a:bodyPr vert="horz" wrap="square" lIns="93124" tIns="46561" rIns="93124" bIns="46561" numCol="1" anchor="b" anchorCtr="0" compatLnSpc="1">
            <a:prstTxWarp prst="textNoShape">
              <a:avLst/>
            </a:prstTxWarp>
          </a:bodyPr>
          <a:lstStyle>
            <a:lvl1pPr defTabSz="928688">
              <a:defRPr kumimoji="0" sz="1000" b="0">
                <a:solidFill>
                  <a:schemeClr val="tx1"/>
                </a:solidFill>
                <a:latin typeface="Arial" pitchFamily="34" charset="0"/>
                <a:cs typeface="Arial" pitchFamily="34" charset="0"/>
              </a:defRPr>
            </a:lvl1pPr>
          </a:lstStyle>
          <a:p>
            <a:pPr defTabSz="931567">
              <a:defRPr/>
            </a:pPr>
            <a:r>
              <a:rPr lang="en-US"/>
              <a:t>Regional Wilderness Stewardship Training</a:t>
            </a:r>
          </a:p>
          <a:p>
            <a:pPr defTabSz="931567">
              <a:defRPr/>
            </a:pPr>
            <a:r>
              <a:rPr lang="en-US"/>
              <a:t>November 2011</a:t>
            </a:r>
            <a:endParaRPr lang="en-US" dirty="0"/>
          </a:p>
        </p:txBody>
      </p:sp>
      <p:sp>
        <p:nvSpPr>
          <p:cNvPr id="2" name="Footer Placeholder 1"/>
          <p:cNvSpPr>
            <a:spLocks noGrp="1"/>
          </p:cNvSpPr>
          <p:nvPr>
            <p:ph type="ftr" sz="quarter" idx="10"/>
          </p:nvPr>
        </p:nvSpPr>
        <p:spPr/>
        <p:txBody>
          <a:bodyPr/>
          <a:lstStyle/>
          <a:p>
            <a:r>
              <a:rPr lang="en-US"/>
              <a:t>Regional Wilderness Stewardship Training</a:t>
            </a:r>
          </a:p>
          <a:p>
            <a:r>
              <a:rPr lang="en-US"/>
              <a:t>November 2011</a:t>
            </a:r>
            <a:endParaRPr lang="en-US" dirty="0"/>
          </a:p>
        </p:txBody>
      </p:sp>
      <p:sp>
        <p:nvSpPr>
          <p:cNvPr id="3" name="Header Placeholder 2"/>
          <p:cNvSpPr>
            <a:spLocks noGrp="1"/>
          </p:cNvSpPr>
          <p:nvPr>
            <p:ph type="hdr" sz="quarter" idx="11"/>
          </p:nvPr>
        </p:nvSpPr>
        <p:spPr/>
        <p:txBody>
          <a:bodyPr/>
          <a:lstStyle/>
          <a:p>
            <a:r>
              <a:rPr lang="en-US"/>
              <a:t>Wilderness Act of 1964</a:t>
            </a:r>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Wilderness Act of 1964</a:t>
            </a:r>
            <a:endParaRPr lang="en-US" dirty="0"/>
          </a:p>
        </p:txBody>
      </p:sp>
      <p:sp>
        <p:nvSpPr>
          <p:cNvPr id="5" name="Footer Placeholder 4"/>
          <p:cNvSpPr>
            <a:spLocks noGrp="1"/>
          </p:cNvSpPr>
          <p:nvPr>
            <p:ph type="ftr" sz="quarter" idx="11"/>
          </p:nvPr>
        </p:nvSpPr>
        <p:spPr/>
        <p:txBody>
          <a:bodyPr/>
          <a:lstStyle/>
          <a:p>
            <a:r>
              <a:rPr lang="en-US"/>
              <a:t>Regional Wilderness Stewardship Training</a:t>
            </a:r>
          </a:p>
          <a:p>
            <a:r>
              <a:rPr lang="en-US"/>
              <a:t>November 2011</a:t>
            </a:r>
            <a:endParaRPr lang="en-US" dirty="0"/>
          </a:p>
        </p:txBody>
      </p:sp>
      <p:sp>
        <p:nvSpPr>
          <p:cNvPr id="6" name="Slide Number Placeholder 5"/>
          <p:cNvSpPr>
            <a:spLocks noGrp="1"/>
          </p:cNvSpPr>
          <p:nvPr>
            <p:ph type="sldNum" sz="quarter" idx="12"/>
          </p:nvPr>
        </p:nvSpPr>
        <p:spPr/>
        <p:txBody>
          <a:bodyPr/>
          <a:lstStyle/>
          <a:p>
            <a:fld id="{7E93CA09-B384-4323-8401-0203FB2C1898}" type="slidenum">
              <a:rPr lang="en-US" smtClean="0"/>
              <a:pPr/>
              <a:t>21</a:t>
            </a:fld>
            <a:endParaRPr lang="en-US"/>
          </a:p>
        </p:txBody>
      </p:sp>
    </p:spTree>
    <p:extLst>
      <p:ext uri="{BB962C8B-B14F-4D97-AF65-F5344CB8AC3E}">
        <p14:creationId xmlns:p14="http://schemas.microsoft.com/office/powerpoint/2010/main" val="9928762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Wilderness Act of 1964</a:t>
            </a:r>
            <a:endParaRPr lang="en-US" dirty="0"/>
          </a:p>
        </p:txBody>
      </p:sp>
      <p:sp>
        <p:nvSpPr>
          <p:cNvPr id="5" name="Footer Placeholder 4"/>
          <p:cNvSpPr>
            <a:spLocks noGrp="1"/>
          </p:cNvSpPr>
          <p:nvPr>
            <p:ph type="ftr" sz="quarter" idx="11"/>
          </p:nvPr>
        </p:nvSpPr>
        <p:spPr/>
        <p:txBody>
          <a:bodyPr/>
          <a:lstStyle/>
          <a:p>
            <a:r>
              <a:rPr lang="en-US"/>
              <a:t>Regional Wilderness Stewardship Training</a:t>
            </a:r>
          </a:p>
          <a:p>
            <a:r>
              <a:rPr lang="en-US"/>
              <a:t>November 2011</a:t>
            </a:r>
            <a:endParaRPr lang="en-US" dirty="0"/>
          </a:p>
        </p:txBody>
      </p:sp>
      <p:sp>
        <p:nvSpPr>
          <p:cNvPr id="6" name="Slide Number Placeholder 5"/>
          <p:cNvSpPr>
            <a:spLocks noGrp="1"/>
          </p:cNvSpPr>
          <p:nvPr>
            <p:ph type="sldNum" sz="quarter" idx="12"/>
          </p:nvPr>
        </p:nvSpPr>
        <p:spPr/>
        <p:txBody>
          <a:bodyPr/>
          <a:lstStyle/>
          <a:p>
            <a:fld id="{7E93CA09-B384-4323-8401-0203FB2C1898}" type="slidenum">
              <a:rPr lang="en-US" smtClean="0"/>
              <a:pPr/>
              <a:t>22</a:t>
            </a:fld>
            <a:endParaRPr lang="en-US"/>
          </a:p>
        </p:txBody>
      </p:sp>
    </p:spTree>
    <p:extLst>
      <p:ext uri="{BB962C8B-B14F-4D97-AF65-F5344CB8AC3E}">
        <p14:creationId xmlns:p14="http://schemas.microsoft.com/office/powerpoint/2010/main" val="9928762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Wilderness Act of 1964</a:t>
            </a:r>
            <a:endParaRPr lang="en-US" dirty="0"/>
          </a:p>
        </p:txBody>
      </p:sp>
      <p:sp>
        <p:nvSpPr>
          <p:cNvPr id="5" name="Footer Placeholder 4"/>
          <p:cNvSpPr>
            <a:spLocks noGrp="1"/>
          </p:cNvSpPr>
          <p:nvPr>
            <p:ph type="ftr" sz="quarter" idx="11"/>
          </p:nvPr>
        </p:nvSpPr>
        <p:spPr/>
        <p:txBody>
          <a:bodyPr/>
          <a:lstStyle/>
          <a:p>
            <a:r>
              <a:rPr lang="en-US"/>
              <a:t>Regional Wilderness Stewardship Training</a:t>
            </a:r>
          </a:p>
          <a:p>
            <a:r>
              <a:rPr lang="en-US"/>
              <a:t>November 2011</a:t>
            </a:r>
            <a:endParaRPr lang="en-US" dirty="0"/>
          </a:p>
        </p:txBody>
      </p:sp>
      <p:sp>
        <p:nvSpPr>
          <p:cNvPr id="6" name="Slide Number Placeholder 5"/>
          <p:cNvSpPr>
            <a:spLocks noGrp="1"/>
          </p:cNvSpPr>
          <p:nvPr>
            <p:ph type="sldNum" sz="quarter" idx="12"/>
          </p:nvPr>
        </p:nvSpPr>
        <p:spPr/>
        <p:txBody>
          <a:bodyPr/>
          <a:lstStyle/>
          <a:p>
            <a:fld id="{7E93CA09-B384-4323-8401-0203FB2C1898}" type="slidenum">
              <a:rPr lang="en-US" smtClean="0"/>
              <a:pPr/>
              <a:t>23</a:t>
            </a:fld>
            <a:endParaRPr lang="en-US"/>
          </a:p>
        </p:txBody>
      </p:sp>
    </p:spTree>
    <p:extLst>
      <p:ext uri="{BB962C8B-B14F-4D97-AF65-F5344CB8AC3E}">
        <p14:creationId xmlns:p14="http://schemas.microsoft.com/office/powerpoint/2010/main" val="9928762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Wilderness Act of 1964</a:t>
            </a:r>
            <a:endParaRPr lang="en-US" dirty="0"/>
          </a:p>
        </p:txBody>
      </p:sp>
      <p:sp>
        <p:nvSpPr>
          <p:cNvPr id="5" name="Footer Placeholder 4"/>
          <p:cNvSpPr>
            <a:spLocks noGrp="1"/>
          </p:cNvSpPr>
          <p:nvPr>
            <p:ph type="ftr" sz="quarter" idx="11"/>
          </p:nvPr>
        </p:nvSpPr>
        <p:spPr/>
        <p:txBody>
          <a:bodyPr/>
          <a:lstStyle/>
          <a:p>
            <a:r>
              <a:rPr lang="en-US"/>
              <a:t>Regional Wilderness Stewardship Training</a:t>
            </a:r>
          </a:p>
          <a:p>
            <a:r>
              <a:rPr lang="en-US"/>
              <a:t>November 2011</a:t>
            </a:r>
            <a:endParaRPr lang="en-US" dirty="0"/>
          </a:p>
        </p:txBody>
      </p:sp>
      <p:sp>
        <p:nvSpPr>
          <p:cNvPr id="6" name="Slide Number Placeholder 5"/>
          <p:cNvSpPr>
            <a:spLocks noGrp="1"/>
          </p:cNvSpPr>
          <p:nvPr>
            <p:ph type="sldNum" sz="quarter" idx="12"/>
          </p:nvPr>
        </p:nvSpPr>
        <p:spPr/>
        <p:txBody>
          <a:bodyPr/>
          <a:lstStyle/>
          <a:p>
            <a:fld id="{7E93CA09-B384-4323-8401-0203FB2C1898}" type="slidenum">
              <a:rPr lang="en-US" smtClean="0"/>
              <a:pPr/>
              <a:t>24</a:t>
            </a:fld>
            <a:endParaRPr lang="en-US"/>
          </a:p>
        </p:txBody>
      </p:sp>
    </p:spTree>
    <p:extLst>
      <p:ext uri="{BB962C8B-B14F-4D97-AF65-F5344CB8AC3E}">
        <p14:creationId xmlns:p14="http://schemas.microsoft.com/office/powerpoint/2010/main" val="9928762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Wilderness Act of 1964</a:t>
            </a:r>
            <a:endParaRPr lang="en-US" dirty="0"/>
          </a:p>
        </p:txBody>
      </p:sp>
      <p:sp>
        <p:nvSpPr>
          <p:cNvPr id="5" name="Footer Placeholder 4"/>
          <p:cNvSpPr>
            <a:spLocks noGrp="1"/>
          </p:cNvSpPr>
          <p:nvPr>
            <p:ph type="ftr" sz="quarter" idx="11"/>
          </p:nvPr>
        </p:nvSpPr>
        <p:spPr/>
        <p:txBody>
          <a:bodyPr/>
          <a:lstStyle/>
          <a:p>
            <a:r>
              <a:rPr lang="en-US"/>
              <a:t>Regional Wilderness Stewardship Training</a:t>
            </a:r>
          </a:p>
          <a:p>
            <a:r>
              <a:rPr lang="en-US"/>
              <a:t>November 2011</a:t>
            </a:r>
            <a:endParaRPr lang="en-US" dirty="0"/>
          </a:p>
        </p:txBody>
      </p:sp>
      <p:sp>
        <p:nvSpPr>
          <p:cNvPr id="6" name="Slide Number Placeholder 5"/>
          <p:cNvSpPr>
            <a:spLocks noGrp="1"/>
          </p:cNvSpPr>
          <p:nvPr>
            <p:ph type="sldNum" sz="quarter" idx="12"/>
          </p:nvPr>
        </p:nvSpPr>
        <p:spPr/>
        <p:txBody>
          <a:bodyPr/>
          <a:lstStyle/>
          <a:p>
            <a:fld id="{7E93CA09-B384-4323-8401-0203FB2C1898}" type="slidenum">
              <a:rPr lang="en-US" smtClean="0"/>
              <a:pPr/>
              <a:t>28</a:t>
            </a:fld>
            <a:endParaRPr lang="en-US"/>
          </a:p>
        </p:txBody>
      </p:sp>
    </p:spTree>
    <p:extLst>
      <p:ext uri="{BB962C8B-B14F-4D97-AF65-F5344CB8AC3E}">
        <p14:creationId xmlns:p14="http://schemas.microsoft.com/office/powerpoint/2010/main" val="33685989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a:xfrm>
            <a:off x="1397000" y="908050"/>
            <a:ext cx="4225925" cy="3170238"/>
          </a:xfrm>
          <a:ln/>
        </p:spPr>
      </p:sp>
      <p:sp>
        <p:nvSpPr>
          <p:cNvPr id="1474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The</a:t>
            </a:r>
            <a:r>
              <a:rPr lang="en-US" baseline="0" dirty="0"/>
              <a:t> Wilderness Act was not to be the end, but the beginning.  In addition to establishing the NWPS, the Act prescribes a process for future designations.  Congress intended the System to grow, and it has.  [#]  This looks like a lot of land, but it’s really only 5% of the US, and over half of it is in AK.  The total area of currently designated is about the size of CA.</a:t>
            </a:r>
          </a:p>
          <a:p>
            <a:pPr eaLnBrk="1" hangingPunct="1"/>
            <a:endParaRPr lang="en-US" baseline="0" dirty="0"/>
          </a:p>
          <a:p>
            <a:pPr eaLnBrk="1" hangingPunct="1"/>
            <a:r>
              <a:rPr lang="en-US" baseline="0" dirty="0"/>
              <a:t>Do you know what the smallest wilderness is?  [# Pelican Island @ 6 acres].  How about the largest wilderness?  [# Wrangell-St. Alias @ over 9 mil acres].</a:t>
            </a:r>
          </a:p>
          <a:p>
            <a:pPr eaLnBrk="1" hangingPunct="1"/>
            <a:r>
              <a:rPr lang="en-US" baseline="0" dirty="0"/>
              <a:t>Are there any states without wilderness?  (There are six.)  Which agency manages the most wilderness areas?  (FS)  Which manages the most acres?  (NPS)</a:t>
            </a:r>
            <a:endParaRPr lang="en-US" dirty="0"/>
          </a:p>
        </p:txBody>
      </p:sp>
      <p:sp>
        <p:nvSpPr>
          <p:cNvPr id="1474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567" eaLnBrk="0" hangingPunct="0">
              <a:defRPr sz="2400">
                <a:solidFill>
                  <a:schemeClr val="tx1"/>
                </a:solidFill>
                <a:latin typeface="Times New Roman" pitchFamily="18" charset="0"/>
              </a:defRPr>
            </a:lvl1pPr>
            <a:lvl2pPr marL="745253" indent="-286636" defTabSz="931567" eaLnBrk="0" hangingPunct="0">
              <a:defRPr sz="2400">
                <a:solidFill>
                  <a:schemeClr val="tx1"/>
                </a:solidFill>
                <a:latin typeface="Times New Roman" pitchFamily="18" charset="0"/>
              </a:defRPr>
            </a:lvl2pPr>
            <a:lvl3pPr marL="1146543" indent="-229309" defTabSz="931567" eaLnBrk="0" hangingPunct="0">
              <a:defRPr sz="2400">
                <a:solidFill>
                  <a:schemeClr val="tx1"/>
                </a:solidFill>
                <a:latin typeface="Times New Roman" pitchFamily="18" charset="0"/>
              </a:defRPr>
            </a:lvl3pPr>
            <a:lvl4pPr marL="1605161" indent="-229309" defTabSz="931567" eaLnBrk="0" hangingPunct="0">
              <a:defRPr sz="2400">
                <a:solidFill>
                  <a:schemeClr val="tx1"/>
                </a:solidFill>
                <a:latin typeface="Times New Roman" pitchFamily="18" charset="0"/>
              </a:defRPr>
            </a:lvl4pPr>
            <a:lvl5pPr marL="2063778" indent="-229309" defTabSz="931567" eaLnBrk="0" hangingPunct="0">
              <a:defRPr sz="2400">
                <a:solidFill>
                  <a:schemeClr val="tx1"/>
                </a:solidFill>
                <a:latin typeface="Times New Roman" pitchFamily="18" charset="0"/>
              </a:defRPr>
            </a:lvl5pPr>
            <a:lvl6pPr marL="2522395" indent="-229309" defTabSz="931567" eaLnBrk="0" fontAlgn="base" hangingPunct="0">
              <a:spcBef>
                <a:spcPct val="0"/>
              </a:spcBef>
              <a:spcAft>
                <a:spcPct val="0"/>
              </a:spcAft>
              <a:defRPr sz="2400">
                <a:solidFill>
                  <a:schemeClr val="tx1"/>
                </a:solidFill>
                <a:latin typeface="Times New Roman" pitchFamily="18" charset="0"/>
              </a:defRPr>
            </a:lvl6pPr>
            <a:lvl7pPr marL="2981013" indent="-229309" defTabSz="931567" eaLnBrk="0" fontAlgn="base" hangingPunct="0">
              <a:spcBef>
                <a:spcPct val="0"/>
              </a:spcBef>
              <a:spcAft>
                <a:spcPct val="0"/>
              </a:spcAft>
              <a:defRPr sz="2400">
                <a:solidFill>
                  <a:schemeClr val="tx1"/>
                </a:solidFill>
                <a:latin typeface="Times New Roman" pitchFamily="18" charset="0"/>
              </a:defRPr>
            </a:lvl7pPr>
            <a:lvl8pPr marL="3439630" indent="-229309" defTabSz="931567" eaLnBrk="0" fontAlgn="base" hangingPunct="0">
              <a:spcBef>
                <a:spcPct val="0"/>
              </a:spcBef>
              <a:spcAft>
                <a:spcPct val="0"/>
              </a:spcAft>
              <a:defRPr sz="2400">
                <a:solidFill>
                  <a:schemeClr val="tx1"/>
                </a:solidFill>
                <a:latin typeface="Times New Roman" pitchFamily="18" charset="0"/>
              </a:defRPr>
            </a:lvl8pPr>
            <a:lvl9pPr marL="3898247" indent="-229309" defTabSz="931567" eaLnBrk="0" fontAlgn="base" hangingPunct="0">
              <a:spcBef>
                <a:spcPct val="0"/>
              </a:spcBef>
              <a:spcAft>
                <a:spcPct val="0"/>
              </a:spcAft>
              <a:defRPr sz="2400">
                <a:solidFill>
                  <a:schemeClr val="tx1"/>
                </a:solidFill>
                <a:latin typeface="Times New Roman" pitchFamily="18" charset="0"/>
              </a:defRPr>
            </a:lvl9pPr>
          </a:lstStyle>
          <a:p>
            <a:pPr eaLnBrk="1" hangingPunct="1"/>
            <a:fld id="{14015CD2-9C1C-46B6-84F2-D3A1937A917F}" type="slidenum">
              <a:rPr lang="en-US" sz="1200"/>
              <a:pPr eaLnBrk="1" hangingPunct="1"/>
              <a:t>3</a:t>
            </a:fld>
            <a:endParaRPr lang="en-US" sz="1200"/>
          </a:p>
        </p:txBody>
      </p:sp>
      <p:sp>
        <p:nvSpPr>
          <p:cNvPr id="2" name="Footer Placeholder 1"/>
          <p:cNvSpPr>
            <a:spLocks noGrp="1"/>
          </p:cNvSpPr>
          <p:nvPr>
            <p:ph type="ftr" sz="quarter" idx="10"/>
          </p:nvPr>
        </p:nvSpPr>
        <p:spPr/>
        <p:txBody>
          <a:bodyPr/>
          <a:lstStyle/>
          <a:p>
            <a:r>
              <a:rPr lang="en-US"/>
              <a:t>Regional Wilderness Stewardship Training</a:t>
            </a:r>
          </a:p>
          <a:p>
            <a:r>
              <a:rPr lang="en-US"/>
              <a:t>November 2011</a:t>
            </a:r>
            <a:endParaRPr lang="en-US" dirty="0"/>
          </a:p>
        </p:txBody>
      </p:sp>
      <p:sp>
        <p:nvSpPr>
          <p:cNvPr id="3" name="Header Placeholder 2"/>
          <p:cNvSpPr>
            <a:spLocks noGrp="1"/>
          </p:cNvSpPr>
          <p:nvPr>
            <p:ph type="hdr" sz="quarter" idx="11"/>
          </p:nvPr>
        </p:nvSpPr>
        <p:spPr/>
        <p:txBody>
          <a:bodyPr/>
          <a:lstStyle/>
          <a:p>
            <a:r>
              <a:rPr lang="en-US"/>
              <a:t>Wilderness Act of 1964</a:t>
            </a: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xfrm>
            <a:off x="1397000" y="908050"/>
            <a:ext cx="4225925" cy="3170238"/>
          </a:xfrm>
          <a:ln/>
        </p:spPr>
      </p:sp>
      <p:sp>
        <p:nvSpPr>
          <p:cNvPr id="747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 READ</a:t>
            </a:r>
            <a:r>
              <a:rPr lang="en-US" baseline="0" dirty="0"/>
              <a:t> SLIDE]</a:t>
            </a:r>
            <a:endParaRPr lang="en-US" dirty="0"/>
          </a:p>
        </p:txBody>
      </p:sp>
      <p:sp>
        <p:nvSpPr>
          <p:cNvPr id="747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567" eaLnBrk="0" hangingPunct="0">
              <a:defRPr sz="2400">
                <a:solidFill>
                  <a:schemeClr val="tx1"/>
                </a:solidFill>
                <a:latin typeface="Times New Roman" pitchFamily="18" charset="0"/>
              </a:defRPr>
            </a:lvl1pPr>
            <a:lvl2pPr marL="745253" indent="-286636" defTabSz="931567" eaLnBrk="0" hangingPunct="0">
              <a:defRPr sz="2400">
                <a:solidFill>
                  <a:schemeClr val="tx1"/>
                </a:solidFill>
                <a:latin typeface="Times New Roman" pitchFamily="18" charset="0"/>
              </a:defRPr>
            </a:lvl2pPr>
            <a:lvl3pPr marL="1146543" indent="-229309" defTabSz="931567" eaLnBrk="0" hangingPunct="0">
              <a:defRPr sz="2400">
                <a:solidFill>
                  <a:schemeClr val="tx1"/>
                </a:solidFill>
                <a:latin typeface="Times New Roman" pitchFamily="18" charset="0"/>
              </a:defRPr>
            </a:lvl3pPr>
            <a:lvl4pPr marL="1605161" indent="-229309" defTabSz="931567" eaLnBrk="0" hangingPunct="0">
              <a:defRPr sz="2400">
                <a:solidFill>
                  <a:schemeClr val="tx1"/>
                </a:solidFill>
                <a:latin typeface="Times New Roman" pitchFamily="18" charset="0"/>
              </a:defRPr>
            </a:lvl4pPr>
            <a:lvl5pPr marL="2063778" indent="-229309" defTabSz="931567" eaLnBrk="0" hangingPunct="0">
              <a:defRPr sz="2400">
                <a:solidFill>
                  <a:schemeClr val="tx1"/>
                </a:solidFill>
                <a:latin typeface="Times New Roman" pitchFamily="18" charset="0"/>
              </a:defRPr>
            </a:lvl5pPr>
            <a:lvl6pPr marL="2522395" indent="-229309" defTabSz="931567" eaLnBrk="0" fontAlgn="base" hangingPunct="0">
              <a:spcBef>
                <a:spcPct val="0"/>
              </a:spcBef>
              <a:spcAft>
                <a:spcPct val="0"/>
              </a:spcAft>
              <a:defRPr sz="2400">
                <a:solidFill>
                  <a:schemeClr val="tx1"/>
                </a:solidFill>
                <a:latin typeface="Times New Roman" pitchFamily="18" charset="0"/>
              </a:defRPr>
            </a:lvl6pPr>
            <a:lvl7pPr marL="2981013" indent="-229309" defTabSz="931567" eaLnBrk="0" fontAlgn="base" hangingPunct="0">
              <a:spcBef>
                <a:spcPct val="0"/>
              </a:spcBef>
              <a:spcAft>
                <a:spcPct val="0"/>
              </a:spcAft>
              <a:defRPr sz="2400">
                <a:solidFill>
                  <a:schemeClr val="tx1"/>
                </a:solidFill>
                <a:latin typeface="Times New Roman" pitchFamily="18" charset="0"/>
              </a:defRPr>
            </a:lvl7pPr>
            <a:lvl8pPr marL="3439630" indent="-229309" defTabSz="931567" eaLnBrk="0" fontAlgn="base" hangingPunct="0">
              <a:spcBef>
                <a:spcPct val="0"/>
              </a:spcBef>
              <a:spcAft>
                <a:spcPct val="0"/>
              </a:spcAft>
              <a:defRPr sz="2400">
                <a:solidFill>
                  <a:schemeClr val="tx1"/>
                </a:solidFill>
                <a:latin typeface="Times New Roman" pitchFamily="18" charset="0"/>
              </a:defRPr>
            </a:lvl8pPr>
            <a:lvl9pPr marL="3898247" indent="-229309" defTabSz="931567" eaLnBrk="0" fontAlgn="base" hangingPunct="0">
              <a:spcBef>
                <a:spcPct val="0"/>
              </a:spcBef>
              <a:spcAft>
                <a:spcPct val="0"/>
              </a:spcAft>
              <a:defRPr sz="2400">
                <a:solidFill>
                  <a:schemeClr val="tx1"/>
                </a:solidFill>
                <a:latin typeface="Times New Roman" pitchFamily="18" charset="0"/>
              </a:defRPr>
            </a:lvl9pPr>
          </a:lstStyle>
          <a:p>
            <a:pPr eaLnBrk="1" hangingPunct="1"/>
            <a:fld id="{0E407143-B765-442A-A13C-D3B4B72CE7C3}" type="slidenum">
              <a:rPr lang="en-US" sz="1200"/>
              <a:pPr eaLnBrk="1" hangingPunct="1"/>
              <a:t>4</a:t>
            </a:fld>
            <a:endParaRPr lang="en-US" sz="1200"/>
          </a:p>
        </p:txBody>
      </p:sp>
      <p:sp>
        <p:nvSpPr>
          <p:cNvPr id="2" name="Footer Placeholder 1"/>
          <p:cNvSpPr>
            <a:spLocks noGrp="1"/>
          </p:cNvSpPr>
          <p:nvPr>
            <p:ph type="ftr" sz="quarter" idx="10"/>
          </p:nvPr>
        </p:nvSpPr>
        <p:spPr/>
        <p:txBody>
          <a:bodyPr/>
          <a:lstStyle/>
          <a:p>
            <a:r>
              <a:rPr lang="en-US"/>
              <a:t>Regional Wilderness Stewardship Training</a:t>
            </a:r>
          </a:p>
          <a:p>
            <a:r>
              <a:rPr lang="en-US"/>
              <a:t>November 2011</a:t>
            </a:r>
            <a:endParaRPr lang="en-US" dirty="0"/>
          </a:p>
        </p:txBody>
      </p:sp>
      <p:sp>
        <p:nvSpPr>
          <p:cNvPr id="3" name="Header Placeholder 2"/>
          <p:cNvSpPr>
            <a:spLocks noGrp="1"/>
          </p:cNvSpPr>
          <p:nvPr>
            <p:ph type="hdr" sz="quarter" idx="11"/>
          </p:nvPr>
        </p:nvSpPr>
        <p:spPr/>
        <p:txBody>
          <a:bodyPr/>
          <a:lstStyle/>
          <a:p>
            <a:r>
              <a:rPr lang="en-US"/>
              <a:t>Wilderness Act of 1964</a:t>
            </a: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p:txBody>
          <a:bodyPr/>
          <a:lstStyle/>
          <a:p>
            <a:fld id="{8701E8B3-A4E9-49D1-B992-40AB97C9FB0E}" type="slidenum">
              <a:rPr lang="en-US" smtClean="0"/>
              <a:pPr/>
              <a:t>5</a:t>
            </a:fld>
            <a:endParaRPr lang="en-US" dirty="0"/>
          </a:p>
        </p:txBody>
      </p:sp>
      <p:sp>
        <p:nvSpPr>
          <p:cNvPr id="577539" name="Rectangle 3"/>
          <p:cNvSpPr>
            <a:spLocks noGrp="1" noChangeArrowheads="1"/>
          </p:cNvSpPr>
          <p:nvPr>
            <p:ph type="body" idx="1"/>
          </p:nvPr>
        </p:nvSpPr>
        <p:spPr/>
        <p:txBody>
          <a:bodyPr>
            <a:normAutofit/>
          </a:bodyPr>
          <a:lstStyle/>
          <a:p>
            <a:r>
              <a:rPr lang="en-US" dirty="0"/>
              <a:t>Now</a:t>
            </a:r>
            <a:r>
              <a:rPr lang="en-US" baseline="0" dirty="0"/>
              <a:t> that we know what Congress intended wilderness to be, how do we honor that?  Naturally, Congress told us how to do that too.  Section 2(a) lays it out for us in general terms…  [READ SLIDE]</a:t>
            </a:r>
            <a:endParaRPr lang="en-US" dirty="0"/>
          </a:p>
        </p:txBody>
      </p:sp>
      <p:sp>
        <p:nvSpPr>
          <p:cNvPr id="10" name="Slide Image Placeholder 9"/>
          <p:cNvSpPr>
            <a:spLocks noGrp="1" noRot="1" noChangeAspect="1"/>
          </p:cNvSpPr>
          <p:nvPr>
            <p:ph type="sldImg"/>
          </p:nvPr>
        </p:nvSpPr>
        <p:spPr>
          <a:xfrm>
            <a:off x="1397000" y="908050"/>
            <a:ext cx="4225925" cy="3170238"/>
          </a:xfrm>
        </p:spPr>
      </p:sp>
      <p:sp>
        <p:nvSpPr>
          <p:cNvPr id="12" name="Rectangle 6"/>
          <p:cNvSpPr txBox="1">
            <a:spLocks noChangeArrowheads="1"/>
          </p:cNvSpPr>
          <p:nvPr/>
        </p:nvSpPr>
        <p:spPr bwMode="auto">
          <a:xfrm>
            <a:off x="0" y="8831580"/>
            <a:ext cx="3581677" cy="464820"/>
          </a:xfrm>
          <a:prstGeom prst="rect">
            <a:avLst/>
          </a:prstGeom>
          <a:noFill/>
          <a:ln w="12700" cap="sq">
            <a:noFill/>
            <a:miter lim="800000"/>
            <a:headEnd type="none" w="sm" len="sm"/>
            <a:tailEnd type="none" w="sm" len="sm"/>
          </a:ln>
          <a:effectLst/>
        </p:spPr>
        <p:txBody>
          <a:bodyPr vert="horz" wrap="square" lIns="93124" tIns="46561" rIns="93124" bIns="46561" numCol="1" anchor="b" anchorCtr="0" compatLnSpc="1">
            <a:prstTxWarp prst="textNoShape">
              <a:avLst/>
            </a:prstTxWarp>
          </a:bodyPr>
          <a:lstStyle>
            <a:lvl1pPr defTabSz="928688">
              <a:defRPr kumimoji="0" sz="1000" b="0">
                <a:solidFill>
                  <a:schemeClr val="tx1"/>
                </a:solidFill>
                <a:latin typeface="Arial" pitchFamily="34" charset="0"/>
                <a:cs typeface="Arial" pitchFamily="34" charset="0"/>
              </a:defRPr>
            </a:lvl1pPr>
          </a:lstStyle>
          <a:p>
            <a:pPr defTabSz="931567">
              <a:defRPr/>
            </a:pPr>
            <a:r>
              <a:rPr lang="en-US"/>
              <a:t>Regional Wilderness Stewardship Training</a:t>
            </a:r>
          </a:p>
          <a:p>
            <a:pPr defTabSz="931567">
              <a:defRPr/>
            </a:pPr>
            <a:r>
              <a:rPr lang="en-US"/>
              <a:t>November 2011</a:t>
            </a:r>
            <a:endParaRPr lang="en-US" dirty="0"/>
          </a:p>
        </p:txBody>
      </p:sp>
      <p:sp>
        <p:nvSpPr>
          <p:cNvPr id="2" name="Footer Placeholder 1"/>
          <p:cNvSpPr>
            <a:spLocks noGrp="1"/>
          </p:cNvSpPr>
          <p:nvPr>
            <p:ph type="ftr" sz="quarter" idx="10"/>
          </p:nvPr>
        </p:nvSpPr>
        <p:spPr/>
        <p:txBody>
          <a:bodyPr/>
          <a:lstStyle/>
          <a:p>
            <a:r>
              <a:rPr lang="en-US"/>
              <a:t>Regional Wilderness Stewardship Training</a:t>
            </a:r>
          </a:p>
          <a:p>
            <a:r>
              <a:rPr lang="en-US"/>
              <a:t>November 2011</a:t>
            </a:r>
            <a:endParaRPr lang="en-US" dirty="0"/>
          </a:p>
        </p:txBody>
      </p:sp>
      <p:sp>
        <p:nvSpPr>
          <p:cNvPr id="3" name="Header Placeholder 2"/>
          <p:cNvSpPr>
            <a:spLocks noGrp="1"/>
          </p:cNvSpPr>
          <p:nvPr>
            <p:ph type="hdr" sz="quarter" idx="11"/>
          </p:nvPr>
        </p:nvSpPr>
        <p:spPr/>
        <p:txBody>
          <a:bodyPr/>
          <a:lstStyle/>
          <a:p>
            <a:r>
              <a:rPr lang="en-US"/>
              <a:t>Wilderness Act of 1964</a:t>
            </a:r>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p:txBody>
          <a:bodyPr/>
          <a:lstStyle/>
          <a:p>
            <a:fld id="{8701E8B3-A4E9-49D1-B992-40AB97C9FB0E}" type="slidenum">
              <a:rPr lang="en-US" smtClean="0"/>
              <a:pPr/>
              <a:t>6</a:t>
            </a:fld>
            <a:endParaRPr lang="en-US" dirty="0"/>
          </a:p>
        </p:txBody>
      </p:sp>
      <p:sp>
        <p:nvSpPr>
          <p:cNvPr id="577539" name="Rectangle 3"/>
          <p:cNvSpPr>
            <a:spLocks noGrp="1" noChangeArrowheads="1"/>
          </p:cNvSpPr>
          <p:nvPr>
            <p:ph type="body" idx="1"/>
          </p:nvPr>
        </p:nvSpPr>
        <p:spPr/>
        <p:txBody>
          <a:bodyPr>
            <a:normAutofit/>
          </a:bodyPr>
          <a:lstStyle/>
          <a:p>
            <a:r>
              <a:rPr lang="en-US" dirty="0"/>
              <a:t>And, just in</a:t>
            </a:r>
            <a:r>
              <a:rPr lang="en-US" baseline="0" dirty="0"/>
              <a:t> case you missed it the first time, the Act states twice more in Section 4(b) that we must </a:t>
            </a:r>
            <a:r>
              <a:rPr lang="en-US" u="sng" baseline="0" dirty="0"/>
              <a:t>preserve wilderness character</a:t>
            </a:r>
            <a:r>
              <a:rPr lang="en-US" baseline="0" dirty="0"/>
              <a:t>.  How important is this?  </a:t>
            </a:r>
            <a:r>
              <a:rPr lang="en-US" b="1" dirty="0"/>
              <a:t>There have been 287 suits</a:t>
            </a:r>
            <a:r>
              <a:rPr lang="en-US" b="1" baseline="0" dirty="0"/>
              <a:t> </a:t>
            </a:r>
            <a:r>
              <a:rPr lang="en-US" b="1" dirty="0"/>
              <a:t>involving wilderness character</a:t>
            </a:r>
            <a:r>
              <a:rPr lang="en-US" b="1" baseline="0" dirty="0"/>
              <a:t>!</a:t>
            </a:r>
            <a:endParaRPr lang="en-US" b="1" dirty="0"/>
          </a:p>
        </p:txBody>
      </p:sp>
      <p:sp>
        <p:nvSpPr>
          <p:cNvPr id="10" name="Slide Image Placeholder 9"/>
          <p:cNvSpPr>
            <a:spLocks noGrp="1" noRot="1" noChangeAspect="1"/>
          </p:cNvSpPr>
          <p:nvPr>
            <p:ph type="sldImg"/>
          </p:nvPr>
        </p:nvSpPr>
        <p:spPr>
          <a:xfrm>
            <a:off x="1397000" y="908050"/>
            <a:ext cx="4225925" cy="3170238"/>
          </a:xfrm>
        </p:spPr>
      </p:sp>
      <p:sp>
        <p:nvSpPr>
          <p:cNvPr id="12" name="Rectangle 6"/>
          <p:cNvSpPr txBox="1">
            <a:spLocks noChangeArrowheads="1"/>
          </p:cNvSpPr>
          <p:nvPr/>
        </p:nvSpPr>
        <p:spPr bwMode="auto">
          <a:xfrm>
            <a:off x="0" y="8831580"/>
            <a:ext cx="3581677" cy="464820"/>
          </a:xfrm>
          <a:prstGeom prst="rect">
            <a:avLst/>
          </a:prstGeom>
          <a:noFill/>
          <a:ln w="12700" cap="sq">
            <a:noFill/>
            <a:miter lim="800000"/>
            <a:headEnd type="none" w="sm" len="sm"/>
            <a:tailEnd type="none" w="sm" len="sm"/>
          </a:ln>
          <a:effectLst/>
        </p:spPr>
        <p:txBody>
          <a:bodyPr vert="horz" wrap="square" lIns="93124" tIns="46561" rIns="93124" bIns="46561" numCol="1" anchor="b" anchorCtr="0" compatLnSpc="1">
            <a:prstTxWarp prst="textNoShape">
              <a:avLst/>
            </a:prstTxWarp>
          </a:bodyPr>
          <a:lstStyle>
            <a:lvl1pPr defTabSz="928688">
              <a:defRPr kumimoji="0" sz="1000" b="0">
                <a:solidFill>
                  <a:schemeClr val="tx1"/>
                </a:solidFill>
                <a:latin typeface="Arial" pitchFamily="34" charset="0"/>
                <a:cs typeface="Arial" pitchFamily="34" charset="0"/>
              </a:defRPr>
            </a:lvl1pPr>
          </a:lstStyle>
          <a:p>
            <a:pPr defTabSz="931567">
              <a:defRPr/>
            </a:pPr>
            <a:r>
              <a:rPr lang="en-US"/>
              <a:t>Regional Wilderness Stewardship Training</a:t>
            </a:r>
          </a:p>
          <a:p>
            <a:pPr defTabSz="931567">
              <a:defRPr/>
            </a:pPr>
            <a:r>
              <a:rPr lang="en-US"/>
              <a:t>November 2011</a:t>
            </a:r>
            <a:endParaRPr lang="en-US" dirty="0"/>
          </a:p>
        </p:txBody>
      </p:sp>
      <p:sp>
        <p:nvSpPr>
          <p:cNvPr id="2" name="Footer Placeholder 1"/>
          <p:cNvSpPr>
            <a:spLocks noGrp="1"/>
          </p:cNvSpPr>
          <p:nvPr>
            <p:ph type="ftr" sz="quarter" idx="10"/>
          </p:nvPr>
        </p:nvSpPr>
        <p:spPr/>
        <p:txBody>
          <a:bodyPr/>
          <a:lstStyle/>
          <a:p>
            <a:r>
              <a:rPr lang="en-US"/>
              <a:t>Regional Wilderness Stewardship Training</a:t>
            </a:r>
          </a:p>
          <a:p>
            <a:r>
              <a:rPr lang="en-US"/>
              <a:t>November 2011</a:t>
            </a:r>
            <a:endParaRPr lang="en-US" dirty="0"/>
          </a:p>
        </p:txBody>
      </p:sp>
      <p:sp>
        <p:nvSpPr>
          <p:cNvPr id="3" name="Header Placeholder 2"/>
          <p:cNvSpPr>
            <a:spLocks noGrp="1"/>
          </p:cNvSpPr>
          <p:nvPr>
            <p:ph type="hdr" sz="quarter" idx="11"/>
          </p:nvPr>
        </p:nvSpPr>
        <p:spPr/>
        <p:txBody>
          <a:bodyPr/>
          <a:lstStyle/>
          <a:p>
            <a:r>
              <a:rPr lang="en-US"/>
              <a:t>Wilderness Act of 1964</a:t>
            </a:r>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p:txBody>
          <a:bodyPr/>
          <a:lstStyle/>
          <a:p>
            <a:fld id="{8701E8B3-A4E9-49D1-B992-40AB97C9FB0E}" type="slidenum">
              <a:rPr lang="en-US" smtClean="0"/>
              <a:pPr/>
              <a:t>7</a:t>
            </a:fld>
            <a:endParaRPr lang="en-US" dirty="0"/>
          </a:p>
        </p:txBody>
      </p:sp>
      <p:sp>
        <p:nvSpPr>
          <p:cNvPr id="577539" name="Rectangle 3"/>
          <p:cNvSpPr>
            <a:spLocks noGrp="1" noChangeArrowheads="1"/>
          </p:cNvSpPr>
          <p:nvPr>
            <p:ph type="body" idx="1"/>
          </p:nvPr>
        </p:nvSpPr>
        <p:spPr/>
        <p:txBody>
          <a:bodyPr>
            <a:normAutofit/>
          </a:bodyPr>
          <a:lstStyle/>
          <a:p>
            <a:r>
              <a:rPr lang="en-US" dirty="0"/>
              <a:t>[READ SLIDE]</a:t>
            </a:r>
          </a:p>
        </p:txBody>
      </p:sp>
      <p:sp>
        <p:nvSpPr>
          <p:cNvPr id="10" name="Slide Image Placeholder 9"/>
          <p:cNvSpPr>
            <a:spLocks noGrp="1" noRot="1" noChangeAspect="1"/>
          </p:cNvSpPr>
          <p:nvPr>
            <p:ph type="sldImg"/>
          </p:nvPr>
        </p:nvSpPr>
        <p:spPr>
          <a:xfrm>
            <a:off x="1397000" y="908050"/>
            <a:ext cx="4225925" cy="3170238"/>
          </a:xfrm>
        </p:spPr>
      </p:sp>
      <p:sp>
        <p:nvSpPr>
          <p:cNvPr id="12" name="Rectangle 6"/>
          <p:cNvSpPr txBox="1">
            <a:spLocks noChangeArrowheads="1"/>
          </p:cNvSpPr>
          <p:nvPr/>
        </p:nvSpPr>
        <p:spPr bwMode="auto">
          <a:xfrm>
            <a:off x="0" y="8831580"/>
            <a:ext cx="3581677" cy="464820"/>
          </a:xfrm>
          <a:prstGeom prst="rect">
            <a:avLst/>
          </a:prstGeom>
          <a:noFill/>
          <a:ln w="12700" cap="sq">
            <a:noFill/>
            <a:miter lim="800000"/>
            <a:headEnd type="none" w="sm" len="sm"/>
            <a:tailEnd type="none" w="sm" len="sm"/>
          </a:ln>
          <a:effectLst/>
        </p:spPr>
        <p:txBody>
          <a:bodyPr vert="horz" wrap="square" lIns="93124" tIns="46561" rIns="93124" bIns="46561" numCol="1" anchor="b" anchorCtr="0" compatLnSpc="1">
            <a:prstTxWarp prst="textNoShape">
              <a:avLst/>
            </a:prstTxWarp>
          </a:bodyPr>
          <a:lstStyle>
            <a:lvl1pPr defTabSz="928688">
              <a:defRPr kumimoji="0" sz="1000" b="0">
                <a:solidFill>
                  <a:schemeClr val="tx1"/>
                </a:solidFill>
                <a:latin typeface="Arial" pitchFamily="34" charset="0"/>
                <a:cs typeface="Arial" pitchFamily="34" charset="0"/>
              </a:defRPr>
            </a:lvl1pPr>
          </a:lstStyle>
          <a:p>
            <a:pPr defTabSz="931567">
              <a:defRPr/>
            </a:pPr>
            <a:r>
              <a:rPr lang="en-US"/>
              <a:t>Regional Wilderness Stewardship Training</a:t>
            </a:r>
          </a:p>
          <a:p>
            <a:pPr defTabSz="931567">
              <a:defRPr/>
            </a:pPr>
            <a:r>
              <a:rPr lang="en-US"/>
              <a:t>November 2011</a:t>
            </a:r>
            <a:endParaRPr lang="en-US" dirty="0"/>
          </a:p>
        </p:txBody>
      </p:sp>
      <p:sp>
        <p:nvSpPr>
          <p:cNvPr id="2" name="Footer Placeholder 1"/>
          <p:cNvSpPr>
            <a:spLocks noGrp="1"/>
          </p:cNvSpPr>
          <p:nvPr>
            <p:ph type="ftr" sz="quarter" idx="10"/>
          </p:nvPr>
        </p:nvSpPr>
        <p:spPr/>
        <p:txBody>
          <a:bodyPr/>
          <a:lstStyle/>
          <a:p>
            <a:r>
              <a:rPr lang="en-US"/>
              <a:t>Regional Wilderness Stewardship Training</a:t>
            </a:r>
          </a:p>
          <a:p>
            <a:r>
              <a:rPr lang="en-US"/>
              <a:t>November 2011</a:t>
            </a:r>
            <a:endParaRPr lang="en-US" dirty="0"/>
          </a:p>
        </p:txBody>
      </p:sp>
      <p:sp>
        <p:nvSpPr>
          <p:cNvPr id="3" name="Header Placeholder 2"/>
          <p:cNvSpPr>
            <a:spLocks noGrp="1"/>
          </p:cNvSpPr>
          <p:nvPr>
            <p:ph type="hdr" sz="quarter" idx="11"/>
          </p:nvPr>
        </p:nvSpPr>
        <p:spPr/>
        <p:txBody>
          <a:bodyPr/>
          <a:lstStyle/>
          <a:p>
            <a:r>
              <a:rPr lang="en-US"/>
              <a:t>Wilderness Act of 1964</a:t>
            </a:r>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p:txBody>
          <a:bodyPr/>
          <a:lstStyle/>
          <a:p>
            <a:fld id="{8701E8B3-A4E9-49D1-B992-40AB97C9FB0E}" type="slidenum">
              <a:rPr lang="en-US" smtClean="0"/>
              <a:pPr/>
              <a:t>8</a:t>
            </a:fld>
            <a:endParaRPr lang="en-US" dirty="0"/>
          </a:p>
        </p:txBody>
      </p:sp>
      <p:sp>
        <p:nvSpPr>
          <p:cNvPr id="577539" name="Rectangle 3"/>
          <p:cNvSpPr>
            <a:spLocks noGrp="1" noChangeArrowheads="1"/>
          </p:cNvSpPr>
          <p:nvPr>
            <p:ph type="body" idx="1"/>
          </p:nvPr>
        </p:nvSpPr>
        <p:spPr/>
        <p:txBody>
          <a:bodyPr>
            <a:normAutofit/>
          </a:bodyPr>
          <a:lstStyle/>
          <a:p>
            <a:pPr defTabSz="917235">
              <a:defRPr/>
            </a:pPr>
            <a:r>
              <a:rPr lang="en-US" dirty="0"/>
              <a:t>[READ SLIDE]</a:t>
            </a:r>
          </a:p>
          <a:p>
            <a:endParaRPr lang="en-US" dirty="0"/>
          </a:p>
        </p:txBody>
      </p:sp>
      <p:sp>
        <p:nvSpPr>
          <p:cNvPr id="10" name="Slide Image Placeholder 9"/>
          <p:cNvSpPr>
            <a:spLocks noGrp="1" noRot="1" noChangeAspect="1"/>
          </p:cNvSpPr>
          <p:nvPr>
            <p:ph type="sldImg"/>
          </p:nvPr>
        </p:nvSpPr>
        <p:spPr>
          <a:xfrm>
            <a:off x="1397000" y="908050"/>
            <a:ext cx="4225925" cy="3170238"/>
          </a:xfrm>
        </p:spPr>
      </p:sp>
      <p:sp>
        <p:nvSpPr>
          <p:cNvPr id="12" name="Rectangle 6"/>
          <p:cNvSpPr txBox="1">
            <a:spLocks noChangeArrowheads="1"/>
          </p:cNvSpPr>
          <p:nvPr/>
        </p:nvSpPr>
        <p:spPr bwMode="auto">
          <a:xfrm>
            <a:off x="0" y="8831580"/>
            <a:ext cx="3581677" cy="464820"/>
          </a:xfrm>
          <a:prstGeom prst="rect">
            <a:avLst/>
          </a:prstGeom>
          <a:noFill/>
          <a:ln w="12700" cap="sq">
            <a:noFill/>
            <a:miter lim="800000"/>
            <a:headEnd type="none" w="sm" len="sm"/>
            <a:tailEnd type="none" w="sm" len="sm"/>
          </a:ln>
          <a:effectLst/>
        </p:spPr>
        <p:txBody>
          <a:bodyPr vert="horz" wrap="square" lIns="93124" tIns="46561" rIns="93124" bIns="46561" numCol="1" anchor="b" anchorCtr="0" compatLnSpc="1">
            <a:prstTxWarp prst="textNoShape">
              <a:avLst/>
            </a:prstTxWarp>
          </a:bodyPr>
          <a:lstStyle>
            <a:lvl1pPr defTabSz="928688">
              <a:defRPr kumimoji="0" sz="1000" b="0">
                <a:solidFill>
                  <a:schemeClr val="tx1"/>
                </a:solidFill>
                <a:latin typeface="Arial" pitchFamily="34" charset="0"/>
                <a:cs typeface="Arial" pitchFamily="34" charset="0"/>
              </a:defRPr>
            </a:lvl1pPr>
          </a:lstStyle>
          <a:p>
            <a:pPr defTabSz="931567">
              <a:defRPr/>
            </a:pPr>
            <a:r>
              <a:rPr lang="en-US"/>
              <a:t>Regional Wilderness Stewardship Training</a:t>
            </a:r>
          </a:p>
          <a:p>
            <a:pPr defTabSz="931567">
              <a:defRPr/>
            </a:pPr>
            <a:r>
              <a:rPr lang="en-US"/>
              <a:t>November 2011</a:t>
            </a:r>
            <a:endParaRPr lang="en-US" dirty="0"/>
          </a:p>
        </p:txBody>
      </p:sp>
      <p:sp>
        <p:nvSpPr>
          <p:cNvPr id="2" name="Footer Placeholder 1"/>
          <p:cNvSpPr>
            <a:spLocks noGrp="1"/>
          </p:cNvSpPr>
          <p:nvPr>
            <p:ph type="ftr" sz="quarter" idx="10"/>
          </p:nvPr>
        </p:nvSpPr>
        <p:spPr/>
        <p:txBody>
          <a:bodyPr/>
          <a:lstStyle/>
          <a:p>
            <a:r>
              <a:rPr lang="en-US"/>
              <a:t>Regional Wilderness Stewardship Training</a:t>
            </a:r>
          </a:p>
          <a:p>
            <a:r>
              <a:rPr lang="en-US"/>
              <a:t>November 2011</a:t>
            </a:r>
            <a:endParaRPr lang="en-US" dirty="0"/>
          </a:p>
        </p:txBody>
      </p:sp>
      <p:sp>
        <p:nvSpPr>
          <p:cNvPr id="3" name="Header Placeholder 2"/>
          <p:cNvSpPr>
            <a:spLocks noGrp="1"/>
          </p:cNvSpPr>
          <p:nvPr>
            <p:ph type="hdr" sz="quarter" idx="11"/>
          </p:nvPr>
        </p:nvSpPr>
        <p:spPr/>
        <p:txBody>
          <a:bodyPr/>
          <a:lstStyle/>
          <a:p>
            <a:r>
              <a:rPr lang="en-US"/>
              <a:t>Wilderness Act of 1964</a:t>
            </a:r>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p:txBody>
          <a:bodyPr/>
          <a:lstStyle/>
          <a:p>
            <a:fld id="{8701E8B3-A4E9-49D1-B992-40AB97C9FB0E}" type="slidenum">
              <a:rPr lang="en-US" smtClean="0"/>
              <a:pPr/>
              <a:t>9</a:t>
            </a:fld>
            <a:endParaRPr lang="en-US" dirty="0"/>
          </a:p>
        </p:txBody>
      </p:sp>
      <p:sp>
        <p:nvSpPr>
          <p:cNvPr id="577539" name="Rectangle 3"/>
          <p:cNvSpPr>
            <a:spLocks noGrp="1" noChangeArrowheads="1"/>
          </p:cNvSpPr>
          <p:nvPr>
            <p:ph type="body" idx="1"/>
          </p:nvPr>
        </p:nvSpPr>
        <p:spPr/>
        <p:txBody>
          <a:bodyPr>
            <a:normAutofit/>
          </a:bodyPr>
          <a:lstStyle/>
          <a:p>
            <a:pPr defTabSz="917235">
              <a:defRPr/>
            </a:pPr>
            <a:r>
              <a:rPr lang="en-US" dirty="0"/>
              <a:t>[READ SLIDE]</a:t>
            </a:r>
          </a:p>
          <a:p>
            <a:endParaRPr lang="en-US" dirty="0"/>
          </a:p>
        </p:txBody>
      </p:sp>
      <p:sp>
        <p:nvSpPr>
          <p:cNvPr id="10" name="Slide Image Placeholder 9"/>
          <p:cNvSpPr>
            <a:spLocks noGrp="1" noRot="1" noChangeAspect="1"/>
          </p:cNvSpPr>
          <p:nvPr>
            <p:ph type="sldImg"/>
          </p:nvPr>
        </p:nvSpPr>
        <p:spPr>
          <a:xfrm>
            <a:off x="1397000" y="908050"/>
            <a:ext cx="4225925" cy="3170238"/>
          </a:xfrm>
        </p:spPr>
      </p:sp>
      <p:sp>
        <p:nvSpPr>
          <p:cNvPr id="12" name="Rectangle 6"/>
          <p:cNvSpPr txBox="1">
            <a:spLocks noChangeArrowheads="1"/>
          </p:cNvSpPr>
          <p:nvPr/>
        </p:nvSpPr>
        <p:spPr bwMode="auto">
          <a:xfrm>
            <a:off x="0" y="8831580"/>
            <a:ext cx="3581677" cy="464820"/>
          </a:xfrm>
          <a:prstGeom prst="rect">
            <a:avLst/>
          </a:prstGeom>
          <a:noFill/>
          <a:ln w="12700" cap="sq">
            <a:noFill/>
            <a:miter lim="800000"/>
            <a:headEnd type="none" w="sm" len="sm"/>
            <a:tailEnd type="none" w="sm" len="sm"/>
          </a:ln>
          <a:effectLst/>
        </p:spPr>
        <p:txBody>
          <a:bodyPr vert="horz" wrap="square" lIns="93124" tIns="46561" rIns="93124" bIns="46561" numCol="1" anchor="b" anchorCtr="0" compatLnSpc="1">
            <a:prstTxWarp prst="textNoShape">
              <a:avLst/>
            </a:prstTxWarp>
          </a:bodyPr>
          <a:lstStyle>
            <a:lvl1pPr defTabSz="928688">
              <a:defRPr kumimoji="0" sz="1000" b="0">
                <a:solidFill>
                  <a:schemeClr val="tx1"/>
                </a:solidFill>
                <a:latin typeface="Arial" pitchFamily="34" charset="0"/>
                <a:cs typeface="Arial" pitchFamily="34" charset="0"/>
              </a:defRPr>
            </a:lvl1pPr>
          </a:lstStyle>
          <a:p>
            <a:pPr defTabSz="931567">
              <a:defRPr/>
            </a:pPr>
            <a:r>
              <a:rPr lang="en-US"/>
              <a:t>Regional Wilderness Stewardship Training</a:t>
            </a:r>
          </a:p>
          <a:p>
            <a:pPr defTabSz="931567">
              <a:defRPr/>
            </a:pPr>
            <a:r>
              <a:rPr lang="en-US"/>
              <a:t>November 2011</a:t>
            </a:r>
            <a:endParaRPr lang="en-US" dirty="0"/>
          </a:p>
        </p:txBody>
      </p:sp>
      <p:sp>
        <p:nvSpPr>
          <p:cNvPr id="2" name="Footer Placeholder 1"/>
          <p:cNvSpPr>
            <a:spLocks noGrp="1"/>
          </p:cNvSpPr>
          <p:nvPr>
            <p:ph type="ftr" sz="quarter" idx="10"/>
          </p:nvPr>
        </p:nvSpPr>
        <p:spPr/>
        <p:txBody>
          <a:bodyPr/>
          <a:lstStyle/>
          <a:p>
            <a:r>
              <a:rPr lang="en-US"/>
              <a:t>Regional Wilderness Stewardship Training</a:t>
            </a:r>
          </a:p>
          <a:p>
            <a:r>
              <a:rPr lang="en-US"/>
              <a:t>November 2011</a:t>
            </a:r>
            <a:endParaRPr lang="en-US" dirty="0"/>
          </a:p>
        </p:txBody>
      </p:sp>
      <p:sp>
        <p:nvSpPr>
          <p:cNvPr id="3" name="Header Placeholder 2"/>
          <p:cNvSpPr>
            <a:spLocks noGrp="1"/>
          </p:cNvSpPr>
          <p:nvPr>
            <p:ph type="hdr" sz="quarter" idx="11"/>
          </p:nvPr>
        </p:nvSpPr>
        <p:spPr/>
        <p:txBody>
          <a:bodyPr/>
          <a:lstStyle/>
          <a:p>
            <a:r>
              <a:rPr lang="en-US"/>
              <a:t>Wilderness Act of 1964</a:t>
            </a:r>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p:txBody>
          <a:bodyPr/>
          <a:lstStyle/>
          <a:p>
            <a:fld id="{8701E8B3-A4E9-49D1-B992-40AB97C9FB0E}" type="slidenum">
              <a:rPr lang="en-US" smtClean="0"/>
              <a:pPr/>
              <a:t>10</a:t>
            </a:fld>
            <a:endParaRPr lang="en-US" dirty="0"/>
          </a:p>
        </p:txBody>
      </p:sp>
      <p:sp>
        <p:nvSpPr>
          <p:cNvPr id="577539" name="Rectangle 3"/>
          <p:cNvSpPr>
            <a:spLocks noGrp="1" noChangeArrowheads="1"/>
          </p:cNvSpPr>
          <p:nvPr>
            <p:ph type="body" idx="1"/>
          </p:nvPr>
        </p:nvSpPr>
        <p:spPr/>
        <p:txBody>
          <a:bodyPr>
            <a:normAutofit/>
          </a:bodyPr>
          <a:lstStyle/>
          <a:p>
            <a:pPr defTabSz="917235">
              <a:defRPr/>
            </a:pPr>
            <a:r>
              <a:rPr lang="en-US" dirty="0"/>
              <a:t>[READ SLIDE]</a:t>
            </a:r>
          </a:p>
          <a:p>
            <a:endParaRPr lang="en-US" dirty="0"/>
          </a:p>
        </p:txBody>
      </p:sp>
      <p:sp>
        <p:nvSpPr>
          <p:cNvPr id="10" name="Slide Image Placeholder 9"/>
          <p:cNvSpPr>
            <a:spLocks noGrp="1" noRot="1" noChangeAspect="1"/>
          </p:cNvSpPr>
          <p:nvPr>
            <p:ph type="sldImg"/>
          </p:nvPr>
        </p:nvSpPr>
        <p:spPr>
          <a:xfrm>
            <a:off x="1397000" y="908050"/>
            <a:ext cx="4225925" cy="3170238"/>
          </a:xfrm>
        </p:spPr>
      </p:sp>
      <p:sp>
        <p:nvSpPr>
          <p:cNvPr id="12" name="Rectangle 6"/>
          <p:cNvSpPr txBox="1">
            <a:spLocks noChangeArrowheads="1"/>
          </p:cNvSpPr>
          <p:nvPr/>
        </p:nvSpPr>
        <p:spPr bwMode="auto">
          <a:xfrm>
            <a:off x="0" y="8831580"/>
            <a:ext cx="3581677" cy="464820"/>
          </a:xfrm>
          <a:prstGeom prst="rect">
            <a:avLst/>
          </a:prstGeom>
          <a:noFill/>
          <a:ln w="12700" cap="sq">
            <a:noFill/>
            <a:miter lim="800000"/>
            <a:headEnd type="none" w="sm" len="sm"/>
            <a:tailEnd type="none" w="sm" len="sm"/>
          </a:ln>
          <a:effectLst/>
        </p:spPr>
        <p:txBody>
          <a:bodyPr vert="horz" wrap="square" lIns="93124" tIns="46561" rIns="93124" bIns="46561" numCol="1" anchor="b" anchorCtr="0" compatLnSpc="1">
            <a:prstTxWarp prst="textNoShape">
              <a:avLst/>
            </a:prstTxWarp>
          </a:bodyPr>
          <a:lstStyle>
            <a:lvl1pPr defTabSz="928688">
              <a:defRPr kumimoji="0" sz="1000" b="0">
                <a:solidFill>
                  <a:schemeClr val="tx1"/>
                </a:solidFill>
                <a:latin typeface="Arial" pitchFamily="34" charset="0"/>
                <a:cs typeface="Arial" pitchFamily="34" charset="0"/>
              </a:defRPr>
            </a:lvl1pPr>
          </a:lstStyle>
          <a:p>
            <a:pPr defTabSz="931567">
              <a:defRPr/>
            </a:pPr>
            <a:r>
              <a:rPr lang="en-US"/>
              <a:t>Regional Wilderness Stewardship Training</a:t>
            </a:r>
          </a:p>
          <a:p>
            <a:pPr defTabSz="931567">
              <a:defRPr/>
            </a:pPr>
            <a:r>
              <a:rPr lang="en-US"/>
              <a:t>November 2011</a:t>
            </a:r>
            <a:endParaRPr lang="en-US" dirty="0"/>
          </a:p>
        </p:txBody>
      </p:sp>
      <p:sp>
        <p:nvSpPr>
          <p:cNvPr id="2" name="Footer Placeholder 1"/>
          <p:cNvSpPr>
            <a:spLocks noGrp="1"/>
          </p:cNvSpPr>
          <p:nvPr>
            <p:ph type="ftr" sz="quarter" idx="10"/>
          </p:nvPr>
        </p:nvSpPr>
        <p:spPr/>
        <p:txBody>
          <a:bodyPr/>
          <a:lstStyle/>
          <a:p>
            <a:r>
              <a:rPr lang="en-US"/>
              <a:t>Regional Wilderness Stewardship Training</a:t>
            </a:r>
          </a:p>
          <a:p>
            <a:r>
              <a:rPr lang="en-US"/>
              <a:t>November 2011</a:t>
            </a:r>
            <a:endParaRPr lang="en-US" dirty="0"/>
          </a:p>
        </p:txBody>
      </p:sp>
      <p:sp>
        <p:nvSpPr>
          <p:cNvPr id="3" name="Header Placeholder 2"/>
          <p:cNvSpPr>
            <a:spLocks noGrp="1"/>
          </p:cNvSpPr>
          <p:nvPr>
            <p:ph type="hdr" sz="quarter" idx="11"/>
          </p:nvPr>
        </p:nvSpPr>
        <p:spPr/>
        <p:txBody>
          <a:bodyPr/>
          <a:lstStyle/>
          <a:p>
            <a:r>
              <a:rPr lang="en-US"/>
              <a:t>Wilderness Act of 1964</a:t>
            </a: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01410" name="Rectangle 2"/>
          <p:cNvSpPr>
            <a:spLocks noGrp="1" noChangeArrowheads="1"/>
          </p:cNvSpPr>
          <p:nvPr>
            <p:ph type="ctrTitle"/>
          </p:nvPr>
        </p:nvSpPr>
        <p:spPr>
          <a:xfrm>
            <a:off x="685800" y="2130425"/>
            <a:ext cx="7772400" cy="1470025"/>
          </a:xfrm>
          <a:effectLst/>
        </p:spPr>
        <p:txBody>
          <a:bodyPr/>
          <a:lstStyle>
            <a:lvl1pPr>
              <a:defRPr b="1"/>
            </a:lvl1pPr>
          </a:lstStyle>
          <a:p>
            <a:r>
              <a:rPr lang="en-US" dirty="0"/>
              <a:t>Click to edit Master title style</a:t>
            </a:r>
          </a:p>
        </p:txBody>
      </p:sp>
      <p:sp>
        <p:nvSpPr>
          <p:cNvPr id="401411" name="Rectangle 3"/>
          <p:cNvSpPr>
            <a:spLocks noGrp="1" noChangeArrowheads="1"/>
          </p:cNvSpPr>
          <p:nvPr>
            <p:ph type="subTitle" idx="1"/>
          </p:nvPr>
        </p:nvSpPr>
        <p:spPr>
          <a:xfrm>
            <a:off x="1371600" y="3886200"/>
            <a:ext cx="6400800" cy="1752600"/>
          </a:xfrm>
          <a:noFill/>
          <a:effectLst/>
        </p:spPr>
        <p:txBody>
          <a:bodyPr/>
          <a:lstStyle>
            <a:lvl1pPr marL="0" indent="0" algn="ctr">
              <a:defRPr/>
            </a:lvl1pPr>
          </a:lstStyle>
          <a:p>
            <a:r>
              <a:rPr lang="en-US"/>
              <a:t>Click to edit Master subtitle style</a:t>
            </a:r>
          </a:p>
        </p:txBody>
      </p:sp>
      <p:sp>
        <p:nvSpPr>
          <p:cNvPr id="401412" name="Rectangle 4"/>
          <p:cNvSpPr>
            <a:spLocks noGrp="1" noChangeArrowheads="1"/>
          </p:cNvSpPr>
          <p:nvPr>
            <p:ph type="dt" sz="half" idx="2"/>
          </p:nvPr>
        </p:nvSpPr>
        <p:spPr/>
        <p:txBody>
          <a:bodyPr/>
          <a:lstStyle>
            <a:lvl1pPr>
              <a:defRPr/>
            </a:lvl1pPr>
          </a:lstStyle>
          <a:p>
            <a:endParaRPr lang="en-US" dirty="0"/>
          </a:p>
        </p:txBody>
      </p:sp>
      <p:sp>
        <p:nvSpPr>
          <p:cNvPr id="401413" name="Rectangle 5"/>
          <p:cNvSpPr>
            <a:spLocks noGrp="1" noChangeArrowheads="1"/>
          </p:cNvSpPr>
          <p:nvPr>
            <p:ph type="ftr" sz="quarter" idx="3"/>
          </p:nvPr>
        </p:nvSpPr>
        <p:spPr/>
        <p:txBody>
          <a:bodyPr/>
          <a:lstStyle>
            <a:lvl1pPr>
              <a:defRPr/>
            </a:lvl1pPr>
          </a:lstStyle>
          <a:p>
            <a:endParaRPr lang="en-US" dirty="0"/>
          </a:p>
        </p:txBody>
      </p:sp>
      <p:sp>
        <p:nvSpPr>
          <p:cNvPr id="401414" name="Rectangle 6"/>
          <p:cNvSpPr>
            <a:spLocks noGrp="1" noChangeArrowheads="1"/>
          </p:cNvSpPr>
          <p:nvPr>
            <p:ph type="sldNum" sz="quarter" idx="4"/>
          </p:nvPr>
        </p:nvSpPr>
        <p:spPr/>
        <p:txBody>
          <a:bodyPr/>
          <a:lstStyle>
            <a:lvl1pPr>
              <a:defRPr/>
            </a:lvl1pPr>
          </a:lstStyle>
          <a:p>
            <a:fld id="{64050E2F-F125-440A-B4AE-5C724799A651}" type="slidenum">
              <a:rPr lang="en-US"/>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p>
        </p:txBody>
      </p:sp>
      <p:sp>
        <p:nvSpPr>
          <p:cNvPr id="3" name="Footer Placeholder 2"/>
          <p:cNvSpPr>
            <a:spLocks noGrp="1"/>
          </p:cNvSpPr>
          <p:nvPr>
            <p:ph type="ftr" sz="quarter" idx="11"/>
          </p:nvPr>
        </p:nvSpPr>
        <p:spPr/>
        <p:txBody>
          <a:bodyPr/>
          <a:lstStyle>
            <a:lvl1pPr>
              <a:defRPr/>
            </a:lvl1pPr>
          </a:lstStyle>
          <a:p>
            <a:endParaRPr lang="en-US" dirty="0"/>
          </a:p>
        </p:txBody>
      </p:sp>
      <p:sp>
        <p:nvSpPr>
          <p:cNvPr id="4" name="Slide Number Placeholder 3"/>
          <p:cNvSpPr>
            <a:spLocks noGrp="1"/>
          </p:cNvSpPr>
          <p:nvPr>
            <p:ph type="sldNum" sz="quarter" idx="12"/>
          </p:nvPr>
        </p:nvSpPr>
        <p:spPr/>
        <p:txBody>
          <a:bodyPr/>
          <a:lstStyle>
            <a:lvl1pPr>
              <a:defRPr/>
            </a:lvl1pPr>
          </a:lstStyle>
          <a:p>
            <a:fld id="{C62AC4FD-3BDE-4B7A-A78D-BDA8C2D65355}" type="slidenum">
              <a:rPr lang="en-US"/>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771525" y="0"/>
            <a:ext cx="7772400" cy="1447800"/>
          </a:xfrm>
        </p:spPr>
        <p:txBody>
          <a:bodyPr/>
          <a:lstStyle/>
          <a:p>
            <a:r>
              <a:rPr lang="en-US" dirty="0"/>
              <a:t>Click to edit Master title style</a:t>
            </a:r>
          </a:p>
        </p:txBody>
      </p:sp>
      <p:sp>
        <p:nvSpPr>
          <p:cNvPr id="3" name="Content Placeholder 2"/>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245225"/>
            <a:ext cx="2133600" cy="476250"/>
          </a:xfrm>
        </p:spPr>
        <p:txBody>
          <a:bodyPr/>
          <a:lstStyle>
            <a:lvl1pPr>
              <a:defRPr/>
            </a:lvl1pPr>
          </a:lstStyle>
          <a:p>
            <a:endParaRPr lang="en-US" dirty="0"/>
          </a:p>
        </p:txBody>
      </p:sp>
      <p:sp>
        <p:nvSpPr>
          <p:cNvPr id="8" name="Footer Placeholder 7"/>
          <p:cNvSpPr>
            <a:spLocks noGrp="1"/>
          </p:cNvSpPr>
          <p:nvPr>
            <p:ph type="ftr" sz="quarter" idx="11"/>
          </p:nvPr>
        </p:nvSpPr>
        <p:spPr>
          <a:xfrm>
            <a:off x="3124200" y="6245225"/>
            <a:ext cx="2895600" cy="476250"/>
          </a:xfrm>
        </p:spPr>
        <p:txBody>
          <a:bodyPr/>
          <a:lstStyle>
            <a:lvl1pPr>
              <a:defRPr/>
            </a:lvl1pPr>
          </a:lstStyle>
          <a:p>
            <a:endParaRPr lang="en-US" dirty="0"/>
          </a:p>
        </p:txBody>
      </p:sp>
      <p:sp>
        <p:nvSpPr>
          <p:cNvPr id="9" name="Slide Number Placeholder 8"/>
          <p:cNvSpPr>
            <a:spLocks noGrp="1"/>
          </p:cNvSpPr>
          <p:nvPr>
            <p:ph type="sldNum" sz="quarter" idx="12"/>
          </p:nvPr>
        </p:nvSpPr>
        <p:spPr>
          <a:xfrm>
            <a:off x="6553200" y="6245225"/>
            <a:ext cx="2133600" cy="476250"/>
          </a:xfrm>
        </p:spPr>
        <p:txBody>
          <a:bodyPr/>
          <a:lstStyle>
            <a:lvl1pPr>
              <a:defRPr/>
            </a:lvl1pPr>
          </a:lstStyle>
          <a:p>
            <a:fld id="{60B7F70E-2B6C-4855-9F0E-6D376CCF1E44}" type="slidenum">
              <a:rPr lang="en-US"/>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shade val="30000"/>
                <a:satMod val="115000"/>
              </a:schemeClr>
            </a:gs>
            <a:gs pos="50000">
              <a:schemeClr val="accent1">
                <a:shade val="67500"/>
                <a:satMod val="115000"/>
                <a:lumMod val="100000"/>
              </a:schemeClr>
            </a:gs>
            <a:gs pos="100000">
              <a:schemeClr val="accent1">
                <a:shade val="100000"/>
                <a:satMod val="115000"/>
              </a:schemeClr>
            </a:gs>
          </a:gsLst>
          <a:lin ang="5400000" scaled="0"/>
          <a:tileRect/>
        </a:gradFill>
        <a:effectLst/>
      </p:bgPr>
    </p:bg>
    <p:spTree>
      <p:nvGrpSpPr>
        <p:cNvPr id="1" name=""/>
        <p:cNvGrpSpPr/>
        <p:nvPr/>
      </p:nvGrpSpPr>
      <p:grpSpPr>
        <a:xfrm>
          <a:off x="0" y="0"/>
          <a:ext cx="0" cy="0"/>
          <a:chOff x="0" y="0"/>
          <a:chExt cx="0" cy="0"/>
        </a:xfrm>
      </p:grpSpPr>
      <p:sp>
        <p:nvSpPr>
          <p:cNvPr id="400386" name="Rectangle 2"/>
          <p:cNvSpPr>
            <a:spLocks noGrp="1" noChangeArrowheads="1"/>
          </p:cNvSpPr>
          <p:nvPr>
            <p:ph type="title"/>
          </p:nvPr>
        </p:nvSpPr>
        <p:spPr bwMode="auto">
          <a:xfrm>
            <a:off x="771525" y="0"/>
            <a:ext cx="7772400" cy="1447800"/>
          </a:xfrm>
          <a:prstGeom prst="rect">
            <a:avLst/>
          </a:prstGeom>
          <a:noFill/>
          <a:ln w="9525">
            <a:noFill/>
            <a:miter lim="800000"/>
            <a:headEnd/>
            <a:tailEnd/>
          </a:ln>
          <a:effectLst>
            <a:outerShdw dist="107763" dir="8100000" algn="ctr" rotWithShape="0">
              <a:schemeClr val="tx1">
                <a:alpha val="50000"/>
              </a:schemeClr>
            </a:outerShdw>
          </a:effec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400387" name="Rectangle 3" descr="Stationery"/>
          <p:cNvSpPr>
            <a:spLocks noGrp="1" noChangeArrowheads="1"/>
          </p:cNvSpPr>
          <p:nvPr>
            <p:ph type="body" idx="1"/>
          </p:nvPr>
        </p:nvSpPr>
        <p:spPr bwMode="auto">
          <a:xfrm>
            <a:off x="457200" y="1600200"/>
            <a:ext cx="8229600" cy="4525963"/>
          </a:xfrm>
          <a:prstGeom prst="rect">
            <a:avLst/>
          </a:prstGeom>
          <a:blipFill dpi="0" rotWithShape="1">
            <a:blip r:embed="rId5" cstate="print"/>
            <a:srcRect/>
            <a:tile tx="0" ty="0" sx="100000" sy="100000" flip="none" algn="tl"/>
          </a:blipFill>
          <a:ln w="9525">
            <a:noFill/>
            <a:miter lim="800000"/>
            <a:headEnd/>
            <a:tailEnd/>
          </a:ln>
          <a:effectLst>
            <a:outerShdw dist="127000" dir="8587806" algn="ctr" rotWithShape="0">
              <a:schemeClr val="tx1"/>
            </a:outerShdw>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0038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kumimoji="0" sz="1400" b="0">
                <a:solidFill>
                  <a:schemeClr val="tx1"/>
                </a:solidFill>
              </a:defRPr>
            </a:lvl1pPr>
          </a:lstStyle>
          <a:p>
            <a:endParaRPr lang="en-US" dirty="0"/>
          </a:p>
        </p:txBody>
      </p:sp>
      <p:sp>
        <p:nvSpPr>
          <p:cNvPr id="40038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kumimoji="0" sz="1400" b="0">
                <a:solidFill>
                  <a:schemeClr val="tx1"/>
                </a:solidFill>
              </a:defRPr>
            </a:lvl1pPr>
          </a:lstStyle>
          <a:p>
            <a:endParaRPr lang="en-US" dirty="0"/>
          </a:p>
        </p:txBody>
      </p:sp>
      <p:sp>
        <p:nvSpPr>
          <p:cNvPr id="40039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kumimoji="0" sz="1400" b="0">
                <a:solidFill>
                  <a:schemeClr val="tx1"/>
                </a:solidFill>
              </a:defRPr>
            </a:lvl1pPr>
          </a:lstStyle>
          <a:p>
            <a:fld id="{9609B209-831D-41E0-AD54-C03085EBE1E5}" type="slidenum">
              <a:rPr lang="en-US"/>
              <a:pPr/>
              <a:t>‹#›</a:t>
            </a:fld>
            <a:endParaRPr lang="en-US" dirty="0"/>
          </a:p>
        </p:txBody>
      </p:sp>
    </p:spTree>
  </p:cSld>
  <p:clrMap bg1="lt1" tx1="dk1" bg2="lt2" tx2="dk2" accent1="accent1" accent2="accent2" accent3="accent3" accent4="accent4" accent5="accent5" accent6="accent6" hlink="hlink" folHlink="folHlink"/>
  <p:sldLayoutIdLst>
    <p:sldLayoutId id="2147483654" r:id="rId1"/>
    <p:sldLayoutId id="2147483676" r:id="rId2"/>
    <p:sldLayoutId id="2147483713" r:id="rId3"/>
  </p:sldLayoutIdLst>
  <p:txStyles>
    <p:titleStyle>
      <a:lvl1pPr algn="ctr" rtl="0" fontAlgn="base">
        <a:spcBef>
          <a:spcPct val="0"/>
        </a:spcBef>
        <a:spcAft>
          <a:spcPct val="0"/>
        </a:spcAft>
        <a:defRPr sz="6600">
          <a:solidFill>
            <a:srgbClr val="FFD7AF"/>
          </a:solidFill>
          <a:effectLst>
            <a:outerShdw dist="38100" dir="8100000" algn="tr" rotWithShape="0">
              <a:prstClr val="black">
                <a:alpha val="60000"/>
              </a:prstClr>
            </a:outerShdw>
          </a:effectLst>
          <a:latin typeface="+mj-lt"/>
          <a:ea typeface="+mj-ea"/>
          <a:cs typeface="+mj-cs"/>
        </a:defRPr>
      </a:lvl1pPr>
      <a:lvl2pPr algn="ctr" rtl="0" fontAlgn="base">
        <a:spcBef>
          <a:spcPct val="0"/>
        </a:spcBef>
        <a:spcAft>
          <a:spcPct val="0"/>
        </a:spcAft>
        <a:defRPr sz="6600">
          <a:solidFill>
            <a:srgbClr val="FFD7AF"/>
          </a:solidFill>
          <a:latin typeface="Maiandra GD" pitchFamily="34" charset="0"/>
        </a:defRPr>
      </a:lvl2pPr>
      <a:lvl3pPr algn="ctr" rtl="0" fontAlgn="base">
        <a:spcBef>
          <a:spcPct val="0"/>
        </a:spcBef>
        <a:spcAft>
          <a:spcPct val="0"/>
        </a:spcAft>
        <a:defRPr sz="6600">
          <a:solidFill>
            <a:srgbClr val="FFD7AF"/>
          </a:solidFill>
          <a:latin typeface="Maiandra GD" pitchFamily="34" charset="0"/>
        </a:defRPr>
      </a:lvl3pPr>
      <a:lvl4pPr algn="ctr" rtl="0" fontAlgn="base">
        <a:spcBef>
          <a:spcPct val="0"/>
        </a:spcBef>
        <a:spcAft>
          <a:spcPct val="0"/>
        </a:spcAft>
        <a:defRPr sz="6600">
          <a:solidFill>
            <a:srgbClr val="FFD7AF"/>
          </a:solidFill>
          <a:latin typeface="Maiandra GD" pitchFamily="34" charset="0"/>
        </a:defRPr>
      </a:lvl4pPr>
      <a:lvl5pPr algn="ctr" rtl="0" fontAlgn="base">
        <a:spcBef>
          <a:spcPct val="0"/>
        </a:spcBef>
        <a:spcAft>
          <a:spcPct val="0"/>
        </a:spcAft>
        <a:defRPr sz="6600">
          <a:solidFill>
            <a:srgbClr val="FFD7AF"/>
          </a:solidFill>
          <a:latin typeface="Maiandra GD" pitchFamily="34" charset="0"/>
        </a:defRPr>
      </a:lvl5pPr>
      <a:lvl6pPr marL="457200" algn="ctr" rtl="0" fontAlgn="base">
        <a:spcBef>
          <a:spcPct val="0"/>
        </a:spcBef>
        <a:spcAft>
          <a:spcPct val="0"/>
        </a:spcAft>
        <a:defRPr sz="6600">
          <a:solidFill>
            <a:srgbClr val="FFD7AF"/>
          </a:solidFill>
          <a:latin typeface="Maiandra GD" pitchFamily="34" charset="0"/>
        </a:defRPr>
      </a:lvl6pPr>
      <a:lvl7pPr marL="914400" algn="ctr" rtl="0" fontAlgn="base">
        <a:spcBef>
          <a:spcPct val="0"/>
        </a:spcBef>
        <a:spcAft>
          <a:spcPct val="0"/>
        </a:spcAft>
        <a:defRPr sz="6600">
          <a:solidFill>
            <a:srgbClr val="FFD7AF"/>
          </a:solidFill>
          <a:latin typeface="Maiandra GD" pitchFamily="34" charset="0"/>
        </a:defRPr>
      </a:lvl7pPr>
      <a:lvl8pPr marL="1371600" algn="ctr" rtl="0" fontAlgn="base">
        <a:spcBef>
          <a:spcPct val="0"/>
        </a:spcBef>
        <a:spcAft>
          <a:spcPct val="0"/>
        </a:spcAft>
        <a:defRPr sz="6600">
          <a:solidFill>
            <a:srgbClr val="FFD7AF"/>
          </a:solidFill>
          <a:latin typeface="Maiandra GD" pitchFamily="34" charset="0"/>
        </a:defRPr>
      </a:lvl8pPr>
      <a:lvl9pPr marL="1828800" algn="ctr" rtl="0" fontAlgn="base">
        <a:spcBef>
          <a:spcPct val="0"/>
        </a:spcBef>
        <a:spcAft>
          <a:spcPct val="0"/>
        </a:spcAft>
        <a:defRPr sz="6600">
          <a:solidFill>
            <a:srgbClr val="FFD7AF"/>
          </a:solidFill>
          <a:latin typeface="Maiandra GD" pitchFamily="34" charset="0"/>
        </a:defRPr>
      </a:lvl9pPr>
    </p:titleStyle>
    <p:bodyStyle>
      <a:lvl1pPr marL="342900" indent="-342900" algn="l" rtl="0" fontAlgn="base">
        <a:spcBef>
          <a:spcPct val="20000"/>
        </a:spcBef>
        <a:spcAft>
          <a:spcPct val="0"/>
        </a:spcAft>
        <a:buSzPct val="60000"/>
        <a:defRPr sz="3200">
          <a:solidFill>
            <a:schemeClr val="tx1"/>
          </a:solidFill>
          <a:latin typeface="+mn-lt"/>
          <a:ea typeface="+mn-ea"/>
          <a:cs typeface="+mn-cs"/>
        </a:defRPr>
      </a:lvl1pPr>
      <a:lvl2pPr marL="742950" indent="-285750" algn="l" rtl="0" fontAlgn="base">
        <a:spcBef>
          <a:spcPct val="20000"/>
        </a:spcBef>
        <a:spcAft>
          <a:spcPct val="0"/>
        </a:spcAft>
        <a:buSzPct val="70000"/>
        <a:buBlip>
          <a:blip r:embed="rId6"/>
        </a:buBlip>
        <a:defRPr sz="2800">
          <a:solidFill>
            <a:schemeClr val="tx1"/>
          </a:solidFill>
          <a:latin typeface="+mn-lt"/>
        </a:defRPr>
      </a:lvl2pPr>
      <a:lvl3pPr marL="1143000" indent="-228600" algn="l" rtl="0" fontAlgn="base">
        <a:spcBef>
          <a:spcPct val="20000"/>
        </a:spcBef>
        <a:spcAft>
          <a:spcPct val="0"/>
        </a:spcAft>
        <a:buSzPct val="50000"/>
        <a:buBlip>
          <a:blip r:embed="rId7"/>
        </a:buBlip>
        <a:defRPr sz="2400">
          <a:solidFill>
            <a:schemeClr val="tx1"/>
          </a:solidFill>
          <a:latin typeface="+mn-lt"/>
        </a:defRPr>
      </a:lvl3pPr>
      <a:lvl4pPr marL="1600200" indent="-228600" algn="l" rtl="0" fontAlgn="base">
        <a:spcBef>
          <a:spcPct val="20000"/>
        </a:spcBef>
        <a:spcAft>
          <a:spcPct val="0"/>
        </a:spcAft>
        <a:buSzPct val="90000"/>
        <a:buBlip>
          <a:blip r:embed="rId6"/>
        </a:buBlip>
        <a:defRPr sz="2000">
          <a:solidFill>
            <a:schemeClr val="tx1"/>
          </a:solidFill>
          <a:latin typeface="+mn-lt"/>
        </a:defRPr>
      </a:lvl4pPr>
      <a:lvl5pPr marL="2057400" indent="-228600" algn="l" rtl="0" fontAlgn="base">
        <a:spcBef>
          <a:spcPct val="20000"/>
        </a:spcBef>
        <a:spcAft>
          <a:spcPct val="0"/>
        </a:spcAft>
        <a:buSzPct val="50000"/>
        <a:buBlip>
          <a:blip r:embed="rId7"/>
        </a:buBlip>
        <a:defRPr sz="2000">
          <a:solidFill>
            <a:schemeClr val="tx1"/>
          </a:solidFill>
          <a:latin typeface="+mn-lt"/>
        </a:defRPr>
      </a:lvl5pPr>
      <a:lvl6pPr marL="2514600" indent="-228600" algn="l" rtl="0" fontAlgn="base">
        <a:spcBef>
          <a:spcPct val="20000"/>
        </a:spcBef>
        <a:spcAft>
          <a:spcPct val="0"/>
        </a:spcAft>
        <a:buSzPct val="50000"/>
        <a:buBlip>
          <a:blip r:embed="rId7"/>
        </a:buBlip>
        <a:defRPr sz="2000">
          <a:solidFill>
            <a:schemeClr val="tx1"/>
          </a:solidFill>
          <a:latin typeface="+mn-lt"/>
        </a:defRPr>
      </a:lvl6pPr>
      <a:lvl7pPr marL="2971800" indent="-228600" algn="l" rtl="0" fontAlgn="base">
        <a:spcBef>
          <a:spcPct val="20000"/>
        </a:spcBef>
        <a:spcAft>
          <a:spcPct val="0"/>
        </a:spcAft>
        <a:buSzPct val="50000"/>
        <a:buBlip>
          <a:blip r:embed="rId7"/>
        </a:buBlip>
        <a:defRPr sz="2000">
          <a:solidFill>
            <a:schemeClr val="tx1"/>
          </a:solidFill>
          <a:latin typeface="+mn-lt"/>
        </a:defRPr>
      </a:lvl7pPr>
      <a:lvl8pPr marL="3429000" indent="-228600" algn="l" rtl="0" fontAlgn="base">
        <a:spcBef>
          <a:spcPct val="20000"/>
        </a:spcBef>
        <a:spcAft>
          <a:spcPct val="0"/>
        </a:spcAft>
        <a:buSzPct val="50000"/>
        <a:buBlip>
          <a:blip r:embed="rId7"/>
        </a:buBlip>
        <a:defRPr sz="2000">
          <a:solidFill>
            <a:schemeClr val="tx1"/>
          </a:solidFill>
          <a:latin typeface="+mn-lt"/>
        </a:defRPr>
      </a:lvl8pPr>
      <a:lvl9pPr marL="3886200" indent="-228600" algn="l" rtl="0" fontAlgn="base">
        <a:spcBef>
          <a:spcPct val="20000"/>
        </a:spcBef>
        <a:spcAft>
          <a:spcPct val="0"/>
        </a:spcAft>
        <a:buSzPct val="50000"/>
        <a:buBlip>
          <a:blip r:embed="rId7"/>
        </a:buBlip>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gif"/></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16480"/>
            <a:ext cx="7772400" cy="1470025"/>
          </a:xfrm>
        </p:spPr>
        <p:txBody>
          <a:bodyPr/>
          <a:lstStyle/>
          <a:p>
            <a:r>
              <a:rPr lang="en-US" dirty="0"/>
              <a:t>Wilderness Fires</a:t>
            </a:r>
          </a:p>
        </p:txBody>
      </p:sp>
      <p:sp>
        <p:nvSpPr>
          <p:cNvPr id="3" name="Subtitle 2"/>
          <p:cNvSpPr>
            <a:spLocks noGrp="1"/>
          </p:cNvSpPr>
          <p:nvPr>
            <p:ph type="subTitle" idx="1"/>
          </p:nvPr>
        </p:nvSpPr>
        <p:spPr>
          <a:xfrm>
            <a:off x="685800" y="2995447"/>
            <a:ext cx="7417676" cy="3042745"/>
          </a:xfrm>
        </p:spPr>
        <p:txBody>
          <a:bodyPr/>
          <a:lstStyle/>
          <a:p>
            <a:r>
              <a:rPr lang="en-US" sz="4400" dirty="0"/>
              <a:t>Law, Policy, </a:t>
            </a:r>
            <a:r>
              <a:rPr lang="en-US" sz="4400" dirty="0" err="1"/>
              <a:t>Mgt</a:t>
            </a:r>
            <a:r>
              <a:rPr lang="en-US" sz="4400" dirty="0"/>
              <a:t> Approach</a:t>
            </a:r>
          </a:p>
          <a:p>
            <a:endParaRPr lang="en-US" dirty="0"/>
          </a:p>
          <a:p>
            <a:r>
              <a:rPr lang="en-US" dirty="0"/>
              <a:t>Steve Kimball, R1 </a:t>
            </a:r>
            <a:r>
              <a:rPr lang="en-US" dirty="0" err="1"/>
              <a:t>Prog</a:t>
            </a:r>
            <a:r>
              <a:rPr lang="en-US" dirty="0"/>
              <a:t>. Mgr.</a:t>
            </a:r>
          </a:p>
          <a:p>
            <a:r>
              <a:rPr lang="en-US" dirty="0"/>
              <a:t>Wilderness, WSR’s, O/G’s</a:t>
            </a:r>
          </a:p>
        </p:txBody>
      </p:sp>
    </p:spTree>
    <p:extLst>
      <p:ext uri="{BB962C8B-B14F-4D97-AF65-F5344CB8AC3E}">
        <p14:creationId xmlns:p14="http://schemas.microsoft.com/office/powerpoint/2010/main" val="13902382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txBox="1">
            <a:spLocks noGrp="1"/>
          </p:cNvSpPr>
          <p:nvPr>
            <p:ph type="title" idx="4294967295"/>
          </p:nvPr>
        </p:nvSpPr>
        <p:spPr>
          <a:xfrm>
            <a:off x="0" y="323850"/>
            <a:ext cx="9144000" cy="1631216"/>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lvl="0" indent="0" algn="ctr" defTabSz="914400" rtl="0" eaLnBrk="0" fontAlgn="base" latinLnBrk="0" hangingPunct="0">
              <a:lnSpc>
                <a:spcPts val="6000"/>
              </a:lnSpc>
              <a:spcBef>
                <a:spcPct val="0"/>
              </a:spcBef>
              <a:spcAft>
                <a:spcPct val="0"/>
              </a:spcAft>
              <a:buClrTx/>
              <a:buSzTx/>
              <a:buFontTx/>
              <a:buNone/>
              <a:tabLst/>
              <a:defRPr/>
            </a:pPr>
            <a:r>
              <a:rPr kumimoji="1" lang="en-US" sz="6000" b="0" i="0" u="none" strike="noStrike" kern="1200" cap="none" spc="0" normalizeH="0" baseline="0" noProof="0" dirty="0">
                <a:ln>
                  <a:noFill/>
                </a:ln>
                <a:solidFill>
                  <a:srgbClr val="FFD7AF"/>
                </a:solidFill>
                <a:effectLst>
                  <a:outerShdw dist="38100" dir="2700000" algn="tr" rotWithShape="0">
                    <a:schemeClr val="tx1">
                      <a:lumMod val="75000"/>
                      <a:lumOff val="25000"/>
                      <a:alpha val="50000"/>
                    </a:schemeClr>
                  </a:outerShdw>
                </a:effectLst>
                <a:uLnTx/>
                <a:uFillTx/>
                <a:latin typeface="Maiandra GD" pitchFamily="34" charset="0"/>
                <a:ea typeface="+mn-ea"/>
                <a:cs typeface="+mn-cs"/>
              </a:rPr>
              <a:t>Qualities of Wilderness Character</a:t>
            </a:r>
          </a:p>
        </p:txBody>
      </p:sp>
      <p:sp>
        <p:nvSpPr>
          <p:cNvPr id="576516" name="Text Box 4" descr="Stationery"/>
          <p:cNvSpPr txBox="1">
            <a:spLocks noChangeArrowheads="1"/>
          </p:cNvSpPr>
          <p:nvPr/>
        </p:nvSpPr>
        <p:spPr bwMode="auto">
          <a:xfrm>
            <a:off x="581025" y="2095500"/>
            <a:ext cx="7991475" cy="4286250"/>
          </a:xfrm>
          <a:prstGeom prst="rect">
            <a:avLst/>
          </a:prstGeom>
          <a:blipFill dpi="0" rotWithShape="1">
            <a:blip r:embed="rId3" cstate="print"/>
            <a:srcRect/>
            <a:tile tx="0" ty="0" sx="100000" sy="100000" flip="none" algn="tl"/>
          </a:blipFill>
          <a:ln w="12700">
            <a:solidFill>
              <a:schemeClr val="tx1"/>
            </a:solidFill>
            <a:miter lim="800000"/>
            <a:headEnd type="none" w="sm" len="sm"/>
            <a:tailEnd type="none" w="sm" len="sm"/>
          </a:ln>
          <a:effectLst>
            <a:outerShdw dist="76200" dir="2700000" algn="tr" rotWithShape="0">
              <a:schemeClr val="tx1">
                <a:lumMod val="75000"/>
                <a:lumOff val="25000"/>
                <a:alpha val="50000"/>
              </a:schemeClr>
            </a:outerShdw>
          </a:effectLst>
        </p:spPr>
        <p:txBody>
          <a:bodyPr lIns="365760" tIns="182880" rIns="365760" bIns="182880"/>
          <a:lstStyle/>
          <a:p>
            <a:pPr algn="ctr">
              <a:spcBef>
                <a:spcPts val="0"/>
              </a:spcBef>
            </a:pPr>
            <a:endParaRPr lang="en-US" sz="2000" dirty="0">
              <a:solidFill>
                <a:srgbClr val="5C0000"/>
              </a:solidFill>
            </a:endParaRPr>
          </a:p>
        </p:txBody>
      </p:sp>
      <p:sp>
        <p:nvSpPr>
          <p:cNvPr id="11" name="Text Box 3"/>
          <p:cNvSpPr txBox="1">
            <a:spLocks noChangeArrowheads="1"/>
          </p:cNvSpPr>
          <p:nvPr/>
        </p:nvSpPr>
        <p:spPr bwMode="auto">
          <a:xfrm>
            <a:off x="849001" y="2348788"/>
            <a:ext cx="3692837" cy="1200329"/>
          </a:xfrm>
          <a:prstGeom prst="rect">
            <a:avLst/>
          </a:prstGeom>
          <a:noFill/>
          <a:ln w="9525">
            <a:noFill/>
            <a:miter lim="800000"/>
            <a:headEnd/>
            <a:tailEnd/>
          </a:ln>
          <a:effectLst/>
        </p:spPr>
        <p:txBody>
          <a:bodyPr wrap="square">
            <a:spAutoFit/>
          </a:bodyPr>
          <a:lstStyle/>
          <a:p>
            <a:pPr eaLnBrk="1" hangingPunct="1">
              <a:spcBef>
                <a:spcPts val="0"/>
              </a:spcBef>
            </a:pPr>
            <a:r>
              <a:rPr kumimoji="0" lang="en-US" sz="3600" dirty="0">
                <a:solidFill>
                  <a:srgbClr val="800000"/>
                </a:solidFill>
                <a:effectLst>
                  <a:outerShdw blurRad="38100" dist="38100" dir="2700000" algn="tl">
                    <a:srgbClr val="000000">
                      <a:alpha val="43137"/>
                    </a:srgbClr>
                  </a:outerShdw>
                </a:effectLst>
                <a:latin typeface="Centaur" pitchFamily="18" charset="0"/>
              </a:rPr>
              <a:t>Outstanding Opportunities</a:t>
            </a:r>
          </a:p>
        </p:txBody>
      </p:sp>
      <p:sp>
        <p:nvSpPr>
          <p:cNvPr id="12" name="TextBox 11"/>
          <p:cNvSpPr txBox="1"/>
          <p:nvPr/>
        </p:nvSpPr>
        <p:spPr>
          <a:xfrm>
            <a:off x="849001" y="3720033"/>
            <a:ext cx="3526446" cy="1938992"/>
          </a:xfrm>
          <a:prstGeom prst="rect">
            <a:avLst/>
          </a:prstGeom>
          <a:noFill/>
        </p:spPr>
        <p:txBody>
          <a:bodyPr wrap="square" rtlCol="0">
            <a:spAutoFit/>
          </a:bodyPr>
          <a:lstStyle/>
          <a:p>
            <a:pPr lvl="0" eaLnBrk="1" hangingPunct="1">
              <a:spcBef>
                <a:spcPts val="0"/>
              </a:spcBef>
              <a:buSzPct val="60000"/>
              <a:defRPr/>
            </a:pPr>
            <a:r>
              <a:rPr kumimoji="0" lang="en-US" sz="2400" b="0" kern="0" dirty="0">
                <a:solidFill>
                  <a:schemeClr val="tx1"/>
                </a:solidFill>
              </a:rPr>
              <a:t>Wilderness provides outstanding opportunities for solitude or primitive and unconfined recreation.</a:t>
            </a:r>
          </a:p>
        </p:txBody>
      </p:sp>
      <p:pic>
        <p:nvPicPr>
          <p:cNvPr id="10" name="Picture 2" descr="Hiker standing on rocky horizon"/>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2624" t="9547" r="35406" b="13697"/>
          <a:stretch/>
        </p:blipFill>
        <p:spPr bwMode="auto">
          <a:xfrm flipH="1">
            <a:off x="4541837" y="2409932"/>
            <a:ext cx="3714547" cy="3657385"/>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7399727"/>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txBox="1">
            <a:spLocks noGrp="1"/>
          </p:cNvSpPr>
          <p:nvPr>
            <p:ph type="title" idx="4294967295"/>
          </p:nvPr>
        </p:nvSpPr>
        <p:spPr>
          <a:xfrm>
            <a:off x="0" y="323850"/>
            <a:ext cx="9144000" cy="1631216"/>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lvl="0" indent="0" algn="ctr" defTabSz="914400" rtl="0" eaLnBrk="0" fontAlgn="base" latinLnBrk="0" hangingPunct="0">
              <a:lnSpc>
                <a:spcPts val="6000"/>
              </a:lnSpc>
              <a:spcBef>
                <a:spcPct val="0"/>
              </a:spcBef>
              <a:spcAft>
                <a:spcPct val="0"/>
              </a:spcAft>
              <a:buClrTx/>
              <a:buSzTx/>
              <a:buFontTx/>
              <a:buNone/>
              <a:tabLst/>
              <a:defRPr/>
            </a:pPr>
            <a:r>
              <a:rPr kumimoji="1" lang="en-US" sz="6000" b="0" i="0" u="none" strike="noStrike" kern="1200" cap="none" spc="0" normalizeH="0" baseline="0" noProof="0" dirty="0">
                <a:ln>
                  <a:noFill/>
                </a:ln>
                <a:solidFill>
                  <a:srgbClr val="FFD7AF"/>
                </a:solidFill>
                <a:effectLst>
                  <a:outerShdw dist="38100" dir="2700000" algn="tr" rotWithShape="0">
                    <a:schemeClr val="tx1">
                      <a:lumMod val="75000"/>
                      <a:lumOff val="25000"/>
                      <a:alpha val="50000"/>
                    </a:schemeClr>
                  </a:outerShdw>
                </a:effectLst>
                <a:uLnTx/>
                <a:uFillTx/>
                <a:latin typeface="Maiandra GD" pitchFamily="34" charset="0"/>
                <a:ea typeface="+mn-ea"/>
                <a:cs typeface="+mn-cs"/>
              </a:rPr>
              <a:t>Qualities of Wilderness Character</a:t>
            </a:r>
          </a:p>
        </p:txBody>
      </p:sp>
      <p:sp>
        <p:nvSpPr>
          <p:cNvPr id="576516" name="Text Box 4" descr="Stationery"/>
          <p:cNvSpPr txBox="1">
            <a:spLocks noChangeArrowheads="1"/>
          </p:cNvSpPr>
          <p:nvPr/>
        </p:nvSpPr>
        <p:spPr bwMode="auto">
          <a:xfrm>
            <a:off x="581025" y="2095500"/>
            <a:ext cx="7991475" cy="4286250"/>
          </a:xfrm>
          <a:prstGeom prst="rect">
            <a:avLst/>
          </a:prstGeom>
          <a:blipFill dpi="0" rotWithShape="1">
            <a:blip r:embed="rId3" cstate="print"/>
            <a:srcRect/>
            <a:tile tx="0" ty="0" sx="100000" sy="100000" flip="none" algn="tl"/>
          </a:blipFill>
          <a:ln w="12700">
            <a:solidFill>
              <a:schemeClr val="tx1"/>
            </a:solidFill>
            <a:miter lim="800000"/>
            <a:headEnd type="none" w="sm" len="sm"/>
            <a:tailEnd type="none" w="sm" len="sm"/>
          </a:ln>
          <a:effectLst>
            <a:outerShdw dist="76200" dir="2700000" algn="tr" rotWithShape="0">
              <a:schemeClr val="tx1">
                <a:lumMod val="75000"/>
                <a:lumOff val="25000"/>
                <a:alpha val="50000"/>
              </a:schemeClr>
            </a:outerShdw>
          </a:effectLst>
        </p:spPr>
        <p:txBody>
          <a:bodyPr lIns="365760" tIns="182880" rIns="365760" bIns="182880"/>
          <a:lstStyle/>
          <a:p>
            <a:pPr algn="ctr">
              <a:spcBef>
                <a:spcPts val="0"/>
              </a:spcBef>
            </a:pPr>
            <a:endParaRPr lang="en-US" sz="2000" dirty="0">
              <a:solidFill>
                <a:srgbClr val="5C0000"/>
              </a:solidFill>
            </a:endParaRPr>
          </a:p>
        </p:txBody>
      </p:sp>
      <p:sp>
        <p:nvSpPr>
          <p:cNvPr id="11" name="Text Box 3"/>
          <p:cNvSpPr txBox="1">
            <a:spLocks noChangeArrowheads="1"/>
          </p:cNvSpPr>
          <p:nvPr/>
        </p:nvSpPr>
        <p:spPr bwMode="auto">
          <a:xfrm>
            <a:off x="849001" y="2348788"/>
            <a:ext cx="3692837" cy="1200329"/>
          </a:xfrm>
          <a:prstGeom prst="rect">
            <a:avLst/>
          </a:prstGeom>
          <a:noFill/>
          <a:ln w="9525">
            <a:noFill/>
            <a:miter lim="800000"/>
            <a:headEnd/>
            <a:tailEnd/>
          </a:ln>
          <a:effectLst/>
        </p:spPr>
        <p:txBody>
          <a:bodyPr wrap="square">
            <a:spAutoFit/>
          </a:bodyPr>
          <a:lstStyle/>
          <a:p>
            <a:pPr eaLnBrk="1" hangingPunct="1">
              <a:spcBef>
                <a:spcPct val="50000"/>
              </a:spcBef>
            </a:pPr>
            <a:r>
              <a:rPr kumimoji="0" lang="en-US" sz="3600" dirty="0">
                <a:solidFill>
                  <a:srgbClr val="800000"/>
                </a:solidFill>
                <a:effectLst>
                  <a:outerShdw blurRad="38100" dist="38100" dir="2700000" algn="tl">
                    <a:srgbClr val="000000">
                      <a:alpha val="43137"/>
                    </a:srgbClr>
                  </a:outerShdw>
                </a:effectLst>
                <a:latin typeface="Centaur" pitchFamily="18" charset="0"/>
              </a:rPr>
              <a:t>Unique/Other Features</a:t>
            </a:r>
          </a:p>
        </p:txBody>
      </p:sp>
      <p:sp>
        <p:nvSpPr>
          <p:cNvPr id="12" name="TextBox 11"/>
          <p:cNvSpPr txBox="1"/>
          <p:nvPr/>
        </p:nvSpPr>
        <p:spPr>
          <a:xfrm>
            <a:off x="849001" y="3720033"/>
            <a:ext cx="3526446" cy="1938992"/>
          </a:xfrm>
          <a:prstGeom prst="rect">
            <a:avLst/>
          </a:prstGeom>
          <a:noFill/>
        </p:spPr>
        <p:txBody>
          <a:bodyPr wrap="square" rtlCol="0">
            <a:spAutoFit/>
          </a:bodyPr>
          <a:lstStyle/>
          <a:p>
            <a:pPr lvl="0" eaLnBrk="1" hangingPunct="1">
              <a:spcBef>
                <a:spcPts val="0"/>
              </a:spcBef>
              <a:buSzPct val="60000"/>
              <a:defRPr/>
            </a:pPr>
            <a:r>
              <a:rPr kumimoji="0" lang="en-US" sz="2400" b="0" kern="0" dirty="0">
                <a:solidFill>
                  <a:schemeClr val="tx1"/>
                </a:solidFill>
              </a:rPr>
              <a:t>Wilderness preserves unique attributes or other features that reflect the character</a:t>
            </a:r>
          </a:p>
          <a:p>
            <a:pPr lvl="0" eaLnBrk="1" hangingPunct="1">
              <a:spcBef>
                <a:spcPts val="0"/>
              </a:spcBef>
              <a:buSzPct val="60000"/>
              <a:defRPr/>
            </a:pPr>
            <a:r>
              <a:rPr kumimoji="0" lang="en-US" sz="2400" b="0" kern="0" dirty="0">
                <a:solidFill>
                  <a:schemeClr val="tx1"/>
                </a:solidFill>
              </a:rPr>
              <a:t>of a specific wilderness.</a:t>
            </a:r>
          </a:p>
        </p:txBody>
      </p:sp>
      <p:pic>
        <p:nvPicPr>
          <p:cNvPr id="10242" name="Picture 2" descr="Old wooden structure in dese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444" r="39440" b="26205"/>
          <a:stretch/>
        </p:blipFill>
        <p:spPr bwMode="auto">
          <a:xfrm>
            <a:off x="4541838" y="2406797"/>
            <a:ext cx="3714546" cy="3663656"/>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218255"/>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txBox="1">
            <a:spLocks noGrp="1"/>
          </p:cNvSpPr>
          <p:nvPr>
            <p:ph type="title" idx="4294967295"/>
          </p:nvPr>
        </p:nvSpPr>
        <p:spPr>
          <a:xfrm>
            <a:off x="0" y="233916"/>
            <a:ext cx="9144000" cy="1016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sz="6000" b="0" i="0" u="none" strike="noStrike" kern="1200" cap="none" spc="0" normalizeH="0" baseline="0" noProof="0" dirty="0">
                <a:ln>
                  <a:noFill/>
                </a:ln>
                <a:solidFill>
                  <a:srgbClr val="FFD7AF"/>
                </a:solidFill>
                <a:effectLst>
                  <a:outerShdw blurRad="38100" dist="38100" dir="2700000" algn="tl">
                    <a:srgbClr val="000000">
                      <a:alpha val="50000"/>
                    </a:srgbClr>
                  </a:outerShdw>
                </a:effectLst>
                <a:uLnTx/>
                <a:uFillTx/>
                <a:latin typeface="+mj-lt"/>
                <a:ea typeface="+mn-ea"/>
                <a:cs typeface="+mn-cs"/>
              </a:rPr>
              <a:t>Use of Wilderness</a:t>
            </a:r>
          </a:p>
        </p:txBody>
      </p:sp>
      <p:pic>
        <p:nvPicPr>
          <p:cNvPr id="9" name="Picture 6" descr="Person sitting and taking photo of mountain lake in distanc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33893"/>
          <a:stretch/>
        </p:blipFill>
        <p:spPr bwMode="auto">
          <a:xfrm>
            <a:off x="965697" y="1828800"/>
            <a:ext cx="3716380" cy="4216340"/>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
        <p:nvSpPr>
          <p:cNvPr id="3" name="Rectangle 2"/>
          <p:cNvSpPr/>
          <p:nvPr/>
        </p:nvSpPr>
        <p:spPr>
          <a:xfrm>
            <a:off x="4943789" y="1827068"/>
            <a:ext cx="3275763" cy="4278094"/>
          </a:xfrm>
          <a:prstGeom prst="rect">
            <a:avLst/>
          </a:prstGeom>
        </p:spPr>
        <p:txBody>
          <a:bodyPr wrap="square">
            <a:spAutoFit/>
          </a:bodyPr>
          <a:lstStyle/>
          <a:p>
            <a:pPr eaLnBrk="1" hangingPunct="1"/>
            <a:r>
              <a:rPr lang="en-US" sz="2400" b="0" i="1" dirty="0">
                <a:solidFill>
                  <a:schemeClr val="tx1"/>
                </a:solidFill>
                <a:latin typeface="+mn-lt"/>
              </a:rPr>
              <a:t>“Except as otherwise provided in this Act, wilderness areas shall be devoted to the public purposes of </a:t>
            </a:r>
            <a:r>
              <a:rPr lang="en-US" sz="2400" i="1" dirty="0">
                <a:solidFill>
                  <a:srgbClr val="C00000"/>
                </a:solidFill>
                <a:effectLst>
                  <a:outerShdw blurRad="38100" dist="38100" dir="2700000" algn="tl">
                    <a:srgbClr val="000000">
                      <a:alpha val="43137"/>
                    </a:srgbClr>
                  </a:outerShdw>
                </a:effectLst>
                <a:latin typeface="+mn-lt"/>
              </a:rPr>
              <a:t>recreational, scenic, scientific, educational, conservation, </a:t>
            </a:r>
          </a:p>
          <a:p>
            <a:pPr eaLnBrk="1" hangingPunct="1"/>
            <a:r>
              <a:rPr lang="en-US" sz="2400" i="1" dirty="0">
                <a:solidFill>
                  <a:srgbClr val="C00000"/>
                </a:solidFill>
                <a:effectLst>
                  <a:outerShdw blurRad="38100" dist="38100" dir="2700000" algn="tl">
                    <a:srgbClr val="000000">
                      <a:alpha val="43137"/>
                    </a:srgbClr>
                  </a:outerShdw>
                </a:effectLst>
                <a:latin typeface="+mn-lt"/>
              </a:rPr>
              <a:t>and historical use</a:t>
            </a:r>
            <a:r>
              <a:rPr lang="en-US" sz="2400" b="0" i="1" dirty="0">
                <a:solidFill>
                  <a:schemeClr val="tx1"/>
                </a:solidFill>
                <a:latin typeface="+mn-lt"/>
              </a:rPr>
              <a:t>.”</a:t>
            </a:r>
          </a:p>
          <a:p>
            <a:pPr eaLnBrk="1" hangingPunct="1"/>
            <a:endParaRPr lang="en-US" sz="800" b="0" i="1" dirty="0">
              <a:solidFill>
                <a:schemeClr val="tx1"/>
              </a:solidFill>
              <a:latin typeface="+mn-lt"/>
            </a:endParaRPr>
          </a:p>
          <a:p>
            <a:pPr eaLnBrk="1" hangingPunct="1"/>
            <a:r>
              <a:rPr lang="en-US" sz="2400" b="0" i="1" dirty="0">
                <a:solidFill>
                  <a:schemeClr val="tx1"/>
                </a:solidFill>
                <a:latin typeface="+mn-lt"/>
              </a:rPr>
              <a:t>		 </a:t>
            </a:r>
            <a:r>
              <a:rPr lang="en-US" sz="2400" b="0" dirty="0">
                <a:solidFill>
                  <a:schemeClr val="tx1"/>
                </a:solidFill>
                <a:latin typeface="+mn-lt"/>
              </a:rPr>
              <a:t>Sec 4(b)</a:t>
            </a:r>
          </a:p>
        </p:txBody>
      </p:sp>
    </p:spTree>
    <p:extLst>
      <p:ext uri="{BB962C8B-B14F-4D97-AF65-F5344CB8AC3E}">
        <p14:creationId xmlns:p14="http://schemas.microsoft.com/office/powerpoint/2010/main" val="150437765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txBox="1">
            <a:spLocks noGrp="1"/>
          </p:cNvSpPr>
          <p:nvPr>
            <p:ph type="title" idx="4294967295"/>
          </p:nvPr>
        </p:nvSpPr>
        <p:spPr>
          <a:xfrm>
            <a:off x="0" y="233916"/>
            <a:ext cx="9144000" cy="1016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sz="6000" b="0" i="0" u="none" strike="noStrike" kern="1200" cap="none" spc="0" normalizeH="0" baseline="0" noProof="0" dirty="0">
                <a:ln>
                  <a:noFill/>
                </a:ln>
                <a:solidFill>
                  <a:srgbClr val="FFD7AF"/>
                </a:solidFill>
                <a:effectLst>
                  <a:outerShdw blurRad="38100" dist="38100" dir="2700000" algn="tl">
                    <a:srgbClr val="000000">
                      <a:alpha val="50000"/>
                    </a:srgbClr>
                  </a:outerShdw>
                </a:effectLst>
                <a:uLnTx/>
                <a:uFillTx/>
                <a:latin typeface="+mj-lt"/>
                <a:ea typeface="+mn-ea"/>
                <a:cs typeface="+mn-cs"/>
              </a:rPr>
              <a:t>Prohibited Uses</a:t>
            </a:r>
          </a:p>
        </p:txBody>
      </p:sp>
      <p:sp>
        <p:nvSpPr>
          <p:cNvPr id="17" name="Text Box 4" descr="Stationery"/>
          <p:cNvSpPr txBox="1">
            <a:spLocks noChangeArrowheads="1"/>
          </p:cNvSpPr>
          <p:nvPr/>
        </p:nvSpPr>
        <p:spPr bwMode="auto">
          <a:xfrm>
            <a:off x="581025" y="1478959"/>
            <a:ext cx="7991475" cy="4902791"/>
          </a:xfrm>
          <a:prstGeom prst="rect">
            <a:avLst/>
          </a:prstGeom>
          <a:blipFill dpi="0" rotWithShape="1">
            <a:blip r:embed="rId3" cstate="print"/>
            <a:srcRect/>
            <a:tile tx="0" ty="0" sx="100000" sy="100000" flip="none" algn="tl"/>
          </a:blipFill>
          <a:ln w="12700">
            <a:solidFill>
              <a:schemeClr val="tx1"/>
            </a:solidFill>
            <a:miter lim="800000"/>
            <a:headEnd type="none" w="sm" len="sm"/>
            <a:tailEnd type="none" w="sm" len="sm"/>
          </a:ln>
          <a:effectLst>
            <a:outerShdw dist="76200" dir="2700000" algn="tr" rotWithShape="0">
              <a:schemeClr val="tx1">
                <a:lumMod val="75000"/>
                <a:lumOff val="25000"/>
                <a:alpha val="50000"/>
              </a:schemeClr>
            </a:outerShdw>
          </a:effectLst>
        </p:spPr>
        <p:txBody>
          <a:bodyPr lIns="365760" tIns="182880" rIns="365760" bIns="182880"/>
          <a:lstStyle/>
          <a:p>
            <a:pPr algn="ctr">
              <a:spcBef>
                <a:spcPts val="0"/>
              </a:spcBef>
            </a:pPr>
            <a:endParaRPr lang="en-US" sz="2000" dirty="0">
              <a:solidFill>
                <a:srgbClr val="5C0000"/>
              </a:solidFill>
            </a:endParaRPr>
          </a:p>
        </p:txBody>
      </p:sp>
      <p:pic>
        <p:nvPicPr>
          <p:cNvPr id="20484" name="Picture 4" descr="Person chain sawing a fallen tree"/>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671" b="12240"/>
          <a:stretch/>
        </p:blipFill>
        <p:spPr bwMode="auto">
          <a:xfrm>
            <a:off x="965697" y="1827068"/>
            <a:ext cx="3716380" cy="4216340"/>
          </a:xfrm>
          <a:prstGeom prst="rect">
            <a:avLst/>
          </a:prstGeom>
          <a:noFill/>
          <a:ln w="12700">
            <a:solidFill>
              <a:srgbClr val="000000"/>
            </a:solidFill>
          </a:ln>
          <a:extLst>
            <a:ext uri="{909E8E84-426E-40DD-AFC4-6F175D3DCCD1}">
              <a14:hiddenFill xmlns:a14="http://schemas.microsoft.com/office/drawing/2010/main">
                <a:solidFill>
                  <a:srgbClr val="FFFFFF"/>
                </a:solidFill>
              </a14:hiddenFill>
            </a:ext>
          </a:extLst>
        </p:spPr>
      </p:pic>
      <p:sp>
        <p:nvSpPr>
          <p:cNvPr id="8" name="Rectangle 7"/>
          <p:cNvSpPr/>
          <p:nvPr/>
        </p:nvSpPr>
        <p:spPr>
          <a:xfrm>
            <a:off x="4943789" y="1827068"/>
            <a:ext cx="3386172" cy="4319131"/>
          </a:xfrm>
          <a:prstGeom prst="rect">
            <a:avLst/>
          </a:prstGeom>
        </p:spPr>
        <p:txBody>
          <a:bodyPr wrap="square">
            <a:spAutoFit/>
          </a:bodyPr>
          <a:lstStyle/>
          <a:p>
            <a:pPr eaLnBrk="1" hangingPunct="1">
              <a:spcAft>
                <a:spcPts val="400"/>
              </a:spcAft>
            </a:pPr>
            <a:r>
              <a:rPr lang="en-US" sz="2400" b="0" dirty="0">
                <a:solidFill>
                  <a:schemeClr val="tx1"/>
                </a:solidFill>
                <a:latin typeface="+mn-lt"/>
              </a:rPr>
              <a:t>Commercial Enterprise</a:t>
            </a:r>
          </a:p>
          <a:p>
            <a:pPr eaLnBrk="1" hangingPunct="1">
              <a:spcAft>
                <a:spcPts val="400"/>
              </a:spcAft>
            </a:pPr>
            <a:r>
              <a:rPr lang="en-US" sz="2400" b="0" spc="-50" dirty="0">
                <a:solidFill>
                  <a:schemeClr val="tx1"/>
                </a:solidFill>
                <a:latin typeface="+mn-lt"/>
              </a:rPr>
              <a:t>Permanent Road</a:t>
            </a:r>
          </a:p>
          <a:p>
            <a:pPr eaLnBrk="1" hangingPunct="1">
              <a:spcAft>
                <a:spcPts val="400"/>
              </a:spcAft>
            </a:pPr>
            <a:r>
              <a:rPr lang="en-US" sz="2400" b="0" dirty="0">
                <a:solidFill>
                  <a:schemeClr val="tx1"/>
                </a:solidFill>
                <a:latin typeface="+mn-lt"/>
              </a:rPr>
              <a:t>Temporary Road</a:t>
            </a:r>
          </a:p>
          <a:p>
            <a:pPr eaLnBrk="1" hangingPunct="1">
              <a:spcAft>
                <a:spcPts val="400"/>
              </a:spcAft>
            </a:pPr>
            <a:r>
              <a:rPr lang="en-US" sz="2400" b="0" spc="-50" dirty="0">
                <a:solidFill>
                  <a:schemeClr val="tx1"/>
                </a:solidFill>
                <a:latin typeface="+mn-lt"/>
              </a:rPr>
              <a:t>Use of Motor Vehicles</a:t>
            </a:r>
          </a:p>
          <a:p>
            <a:pPr eaLnBrk="1" hangingPunct="1">
              <a:spcAft>
                <a:spcPts val="400"/>
              </a:spcAft>
            </a:pPr>
            <a:r>
              <a:rPr lang="en-US" sz="2400" b="0" spc="-50" dirty="0">
                <a:solidFill>
                  <a:schemeClr val="tx1"/>
                </a:solidFill>
                <a:latin typeface="+mn-lt"/>
              </a:rPr>
              <a:t>Motorized Equipment</a:t>
            </a:r>
          </a:p>
          <a:p>
            <a:pPr eaLnBrk="1" hangingPunct="1">
              <a:spcAft>
                <a:spcPts val="400"/>
              </a:spcAft>
            </a:pPr>
            <a:r>
              <a:rPr lang="en-US" sz="2400" b="0" spc="-50" dirty="0">
                <a:solidFill>
                  <a:schemeClr val="tx1"/>
                </a:solidFill>
                <a:latin typeface="+mn-lt"/>
              </a:rPr>
              <a:t>Motorboats</a:t>
            </a:r>
          </a:p>
          <a:p>
            <a:pPr eaLnBrk="1" hangingPunct="1">
              <a:spcAft>
                <a:spcPts val="400"/>
              </a:spcAft>
            </a:pPr>
            <a:r>
              <a:rPr lang="en-US" sz="2400" b="0" spc="-50" dirty="0">
                <a:solidFill>
                  <a:schemeClr val="tx1"/>
                </a:solidFill>
                <a:latin typeface="+mn-lt"/>
              </a:rPr>
              <a:t>Landing of Aircraft</a:t>
            </a:r>
          </a:p>
          <a:p>
            <a:pPr eaLnBrk="1" hangingPunct="1">
              <a:spcAft>
                <a:spcPts val="400"/>
              </a:spcAft>
            </a:pPr>
            <a:r>
              <a:rPr lang="en-US" sz="2400" b="0" spc="-50" dirty="0">
                <a:solidFill>
                  <a:schemeClr val="tx1"/>
                </a:solidFill>
                <a:latin typeface="+mn-lt"/>
              </a:rPr>
              <a:t>Mechanical Transport</a:t>
            </a:r>
          </a:p>
          <a:p>
            <a:pPr eaLnBrk="1" hangingPunct="1">
              <a:spcAft>
                <a:spcPts val="0"/>
              </a:spcAft>
            </a:pPr>
            <a:r>
              <a:rPr lang="en-US" sz="2400" b="0" spc="-50" dirty="0">
                <a:solidFill>
                  <a:schemeClr val="tx1"/>
                </a:solidFill>
                <a:latin typeface="+mn-lt"/>
              </a:rPr>
              <a:t>Structure or Installation</a:t>
            </a:r>
          </a:p>
          <a:p>
            <a:pPr eaLnBrk="1" hangingPunct="1">
              <a:spcAft>
                <a:spcPts val="0"/>
              </a:spcAft>
            </a:pPr>
            <a:endParaRPr lang="en-US" sz="800" b="0" dirty="0">
              <a:solidFill>
                <a:schemeClr val="tx1"/>
              </a:solidFill>
              <a:latin typeface="+mn-lt"/>
            </a:endParaRPr>
          </a:p>
          <a:p>
            <a:pPr eaLnBrk="1" hangingPunct="1">
              <a:spcAft>
                <a:spcPts val="0"/>
              </a:spcAft>
            </a:pPr>
            <a:r>
              <a:rPr lang="en-US" sz="2400" b="0" dirty="0">
                <a:solidFill>
                  <a:schemeClr val="tx1"/>
                </a:solidFill>
                <a:latin typeface="+mn-lt"/>
              </a:rPr>
              <a:t>		  Sec 4(c)</a:t>
            </a:r>
          </a:p>
        </p:txBody>
      </p:sp>
    </p:spTree>
    <p:extLst>
      <p:ext uri="{BB962C8B-B14F-4D97-AF65-F5344CB8AC3E}">
        <p14:creationId xmlns:p14="http://schemas.microsoft.com/office/powerpoint/2010/main" val="4021400142"/>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820266" y="453281"/>
            <a:ext cx="7772400" cy="1470025"/>
          </a:xfrm>
        </p:spPr>
        <p:txBody>
          <a:bodyPr/>
          <a:lstStyle/>
          <a:p>
            <a:r>
              <a:rPr lang="en-US" dirty="0"/>
              <a:t>Minimum Requirements</a:t>
            </a:r>
          </a:p>
        </p:txBody>
      </p:sp>
      <p:sp>
        <p:nvSpPr>
          <p:cNvPr id="9" name="TextBox 8">
            <a:extLst>
              <a:ext uri="{C183D7F6-B498-43B3-948B-1728B52AA6E4}">
                <adec:decorative xmlns:adec="http://schemas.microsoft.com/office/drawing/2017/decorative" val="1"/>
              </a:ext>
            </a:extLst>
          </p:cNvPr>
          <p:cNvSpPr txBox="1"/>
          <p:nvPr/>
        </p:nvSpPr>
        <p:spPr>
          <a:xfrm>
            <a:off x="997526" y="2424261"/>
            <a:ext cx="7595140" cy="2923877"/>
          </a:xfrm>
          <a:prstGeom prst="rect">
            <a:avLst/>
          </a:prstGeom>
          <a:blipFill>
            <a:blip r:embed="rId3" cstate="print"/>
            <a:tile tx="0" ty="0" sx="100000" sy="100000" flip="none" algn="tl"/>
          </a:blipFill>
        </p:spPr>
        <p:txBody>
          <a:bodyPr wrap="square" rtlCol="0">
            <a:spAutoFit/>
          </a:bodyPr>
          <a:lstStyle/>
          <a:p>
            <a:pPr lvl="0" eaLnBrk="1" hangingPunct="1">
              <a:spcBef>
                <a:spcPts val="0"/>
              </a:spcBef>
              <a:buSzPct val="60000"/>
              <a:defRPr/>
            </a:pPr>
            <a:endParaRPr kumimoji="0" lang="en-US" sz="2400" b="0" i="1" kern="0" spc="-80" dirty="0">
              <a:solidFill>
                <a:schemeClr val="tx1"/>
              </a:solidFill>
            </a:endParaRPr>
          </a:p>
          <a:p>
            <a:pPr lvl="0" algn="ctr" eaLnBrk="1" hangingPunct="1">
              <a:spcBef>
                <a:spcPts val="0"/>
              </a:spcBef>
              <a:buSzPct val="60000"/>
              <a:defRPr/>
            </a:pPr>
            <a:r>
              <a:rPr kumimoji="0" lang="en-US" sz="2400" b="0" i="1" kern="0" spc="-80" dirty="0">
                <a:solidFill>
                  <a:schemeClr val="tx1"/>
                </a:solidFill>
              </a:rPr>
              <a:t>“…</a:t>
            </a:r>
            <a:r>
              <a:rPr kumimoji="0" lang="en-US" sz="3200" b="0" i="1" kern="0" spc="-80" dirty="0">
                <a:solidFill>
                  <a:schemeClr val="tx1"/>
                </a:solidFill>
              </a:rPr>
              <a:t>except as necessary </a:t>
            </a:r>
            <a:r>
              <a:rPr kumimoji="0" lang="en-US" sz="3200" b="0" i="1" kern="0" dirty="0">
                <a:solidFill>
                  <a:schemeClr val="tx1"/>
                </a:solidFill>
              </a:rPr>
              <a:t>to meet </a:t>
            </a:r>
            <a:r>
              <a:rPr kumimoji="0" lang="en-US" sz="3200" i="1" kern="0" dirty="0">
                <a:solidFill>
                  <a:srgbClr val="C00000"/>
                </a:solidFill>
                <a:effectLst>
                  <a:outerShdw blurRad="38100" dist="38100" dir="2700000" algn="tl">
                    <a:srgbClr val="000000">
                      <a:alpha val="43137"/>
                    </a:srgbClr>
                  </a:outerShdw>
                </a:effectLst>
              </a:rPr>
              <a:t>minimum</a:t>
            </a:r>
            <a:r>
              <a:rPr kumimoji="0" lang="en-US" sz="3200" b="0" i="1" kern="0" dirty="0">
                <a:solidFill>
                  <a:schemeClr val="tx1"/>
                </a:solidFill>
              </a:rPr>
              <a:t> </a:t>
            </a:r>
            <a:r>
              <a:rPr kumimoji="0" lang="en-US" sz="3200" i="1" kern="0" dirty="0">
                <a:solidFill>
                  <a:srgbClr val="C00000"/>
                </a:solidFill>
                <a:effectLst>
                  <a:outerShdw blurRad="38100" dist="38100" dir="2700000" algn="tl">
                    <a:srgbClr val="000000">
                      <a:alpha val="43137"/>
                    </a:srgbClr>
                  </a:outerShdw>
                </a:effectLst>
              </a:rPr>
              <a:t>requirements</a:t>
            </a:r>
            <a:r>
              <a:rPr kumimoji="0" lang="en-US" sz="3200" b="0" i="1" kern="0" dirty="0">
                <a:solidFill>
                  <a:schemeClr val="tx1"/>
                </a:solidFill>
              </a:rPr>
              <a:t> for the </a:t>
            </a:r>
            <a:r>
              <a:rPr kumimoji="0" lang="en-US" sz="3200" i="1" kern="0" dirty="0">
                <a:solidFill>
                  <a:srgbClr val="C00000"/>
                </a:solidFill>
                <a:effectLst>
                  <a:outerShdw blurRad="38100" dist="38100" dir="2700000" algn="tl">
                    <a:srgbClr val="000000">
                      <a:alpha val="43137"/>
                    </a:srgbClr>
                  </a:outerShdw>
                </a:effectLst>
              </a:rPr>
              <a:t>administration of the area</a:t>
            </a:r>
            <a:r>
              <a:rPr kumimoji="0" lang="en-US" sz="3200" b="0" i="1" kern="0" dirty="0">
                <a:solidFill>
                  <a:schemeClr val="tx1"/>
                </a:solidFill>
              </a:rPr>
              <a:t> for the purpose of this Act…” </a:t>
            </a:r>
          </a:p>
          <a:p>
            <a:pPr lvl="0" algn="ctr" eaLnBrk="1" hangingPunct="1">
              <a:spcBef>
                <a:spcPts val="0"/>
              </a:spcBef>
              <a:buSzPct val="60000"/>
              <a:defRPr/>
            </a:pPr>
            <a:endParaRPr kumimoji="0" lang="en-US" sz="3200" b="0" i="1" kern="0" dirty="0">
              <a:solidFill>
                <a:schemeClr val="tx1"/>
              </a:solidFill>
            </a:endParaRPr>
          </a:p>
          <a:p>
            <a:pPr lvl="0" algn="ctr" eaLnBrk="1" hangingPunct="1">
              <a:spcBef>
                <a:spcPts val="0"/>
              </a:spcBef>
              <a:buSzPct val="60000"/>
              <a:defRPr/>
            </a:pPr>
            <a:r>
              <a:rPr kumimoji="0" lang="en-US" sz="3200" b="0" kern="0" dirty="0">
                <a:solidFill>
                  <a:schemeClr val="tx1"/>
                </a:solidFill>
              </a:rPr>
              <a:t>Sec 4(c)</a:t>
            </a:r>
          </a:p>
        </p:txBody>
      </p:sp>
    </p:spTree>
    <p:extLst>
      <p:ext uri="{BB962C8B-B14F-4D97-AF65-F5344CB8AC3E}">
        <p14:creationId xmlns:p14="http://schemas.microsoft.com/office/powerpoint/2010/main" val="118491230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606973" y="126126"/>
            <a:ext cx="7772400" cy="2554013"/>
          </a:xfrm>
        </p:spPr>
        <p:txBody>
          <a:bodyPr/>
          <a:lstStyle/>
          <a:p>
            <a:r>
              <a:rPr lang="en-US" sz="4800" dirty="0"/>
              <a:t>FSM 2320</a:t>
            </a:r>
            <a:br>
              <a:rPr lang="en-US" sz="4800" dirty="0"/>
            </a:br>
            <a:r>
              <a:rPr lang="en-US" sz="4800" dirty="0"/>
              <a:t>Wilderness Management</a:t>
            </a:r>
          </a:p>
        </p:txBody>
      </p:sp>
      <p:sp>
        <p:nvSpPr>
          <p:cNvPr id="3" name="Subtitle 2"/>
          <p:cNvSpPr>
            <a:spLocks noGrp="1"/>
          </p:cNvSpPr>
          <p:nvPr>
            <p:ph type="subTitle" idx="1"/>
          </p:nvPr>
        </p:nvSpPr>
        <p:spPr>
          <a:xfrm>
            <a:off x="606973" y="2443655"/>
            <a:ext cx="8284779" cy="3578773"/>
          </a:xfrm>
        </p:spPr>
        <p:txBody>
          <a:bodyPr/>
          <a:lstStyle/>
          <a:p>
            <a:pPr algn="l"/>
            <a:r>
              <a:rPr lang="en-US" dirty="0"/>
              <a:t>Permit lightening fires to play, as nearly as possible, their </a:t>
            </a:r>
            <a:r>
              <a:rPr lang="en-US" b="1" dirty="0">
                <a:solidFill>
                  <a:srgbClr val="C00000"/>
                </a:solidFill>
              </a:rPr>
              <a:t>natural ecological role </a:t>
            </a:r>
            <a:r>
              <a:rPr lang="en-US" dirty="0"/>
              <a:t>in wilderness  </a:t>
            </a:r>
          </a:p>
          <a:p>
            <a:pPr algn="l"/>
            <a:r>
              <a:rPr lang="en-US" dirty="0"/>
              <a:t>Reduce to an </a:t>
            </a:r>
            <a:r>
              <a:rPr lang="en-US" b="1" dirty="0">
                <a:solidFill>
                  <a:srgbClr val="C00000"/>
                </a:solidFill>
                <a:effectLst>
                  <a:outerShdw blurRad="38100" dist="38100" dir="2700000" algn="tl">
                    <a:srgbClr val="000000">
                      <a:alpha val="43137"/>
                    </a:srgbClr>
                  </a:outerShdw>
                </a:effectLst>
              </a:rPr>
              <a:t>acceptable level, risks &amp; impacts</a:t>
            </a:r>
            <a:r>
              <a:rPr lang="en-US" dirty="0"/>
              <a:t> within and outside of wilderness </a:t>
            </a:r>
          </a:p>
          <a:p>
            <a:r>
              <a:rPr lang="en-US" dirty="0"/>
              <a:t>(2324.21)</a:t>
            </a:r>
          </a:p>
          <a:p>
            <a:endParaRPr lang="en-US" dirty="0"/>
          </a:p>
        </p:txBody>
      </p:sp>
    </p:spTree>
    <p:extLst>
      <p:ext uri="{BB962C8B-B14F-4D97-AF65-F5344CB8AC3E}">
        <p14:creationId xmlns:p14="http://schemas.microsoft.com/office/powerpoint/2010/main" val="22848140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85800" y="141891"/>
            <a:ext cx="7772400" cy="1308537"/>
          </a:xfrm>
        </p:spPr>
        <p:txBody>
          <a:bodyPr/>
          <a:lstStyle/>
          <a:p>
            <a:r>
              <a:rPr lang="en-US" sz="4000" dirty="0"/>
              <a:t>FSM 2320</a:t>
            </a:r>
          </a:p>
        </p:txBody>
      </p:sp>
      <p:sp>
        <p:nvSpPr>
          <p:cNvPr id="4" name="Subtitle 3"/>
          <p:cNvSpPr>
            <a:spLocks noGrp="1"/>
          </p:cNvSpPr>
          <p:nvPr>
            <p:ph type="subTitle" idx="1"/>
          </p:nvPr>
        </p:nvSpPr>
        <p:spPr>
          <a:xfrm>
            <a:off x="394138" y="1450428"/>
            <a:ext cx="8607971" cy="4188372"/>
          </a:xfrm>
        </p:spPr>
        <p:txBody>
          <a:bodyPr/>
          <a:lstStyle/>
          <a:p>
            <a:pPr algn="l"/>
            <a:r>
              <a:rPr lang="en-US" dirty="0"/>
              <a:t>Preference to methods &amp; equipment causing </a:t>
            </a:r>
            <a:r>
              <a:rPr lang="en-US" b="1" dirty="0">
                <a:solidFill>
                  <a:srgbClr val="C00000"/>
                </a:solidFill>
              </a:rPr>
              <a:t>least alteration &amp; disturbance </a:t>
            </a:r>
            <a:r>
              <a:rPr lang="en-US" b="1" dirty="0"/>
              <a:t>  </a:t>
            </a:r>
            <a:r>
              <a:rPr lang="en-US" dirty="0"/>
              <a:t>(2324.23)</a:t>
            </a:r>
          </a:p>
          <a:p>
            <a:pPr algn="l"/>
            <a:endParaRPr lang="en-US" dirty="0"/>
          </a:p>
          <a:p>
            <a:pPr algn="l"/>
            <a:r>
              <a:rPr lang="en-US" dirty="0"/>
              <a:t>Allow motorized equip. &amp; mechanized transport only in emergencies with</a:t>
            </a:r>
            <a:r>
              <a:rPr lang="en-US" b="1" dirty="0">
                <a:solidFill>
                  <a:srgbClr val="C00000"/>
                </a:solidFill>
              </a:rPr>
              <a:t> “unescapable urgency”</a:t>
            </a:r>
            <a:r>
              <a:rPr lang="en-US" dirty="0"/>
              <a:t> and “temp need for speed”   (2326.1)</a:t>
            </a:r>
          </a:p>
          <a:p>
            <a:endParaRPr lang="en-US" dirty="0"/>
          </a:p>
        </p:txBody>
      </p:sp>
    </p:spTree>
    <p:extLst>
      <p:ext uri="{BB962C8B-B14F-4D97-AF65-F5344CB8AC3E}">
        <p14:creationId xmlns:p14="http://schemas.microsoft.com/office/powerpoint/2010/main" val="13816202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6673"/>
            <a:ext cx="7772400" cy="1133037"/>
          </a:xfrm>
        </p:spPr>
        <p:txBody>
          <a:bodyPr/>
          <a:lstStyle/>
          <a:p>
            <a:r>
              <a:rPr lang="en-US" sz="3600" dirty="0"/>
              <a:t>FSM 2320</a:t>
            </a:r>
          </a:p>
        </p:txBody>
      </p:sp>
      <p:sp>
        <p:nvSpPr>
          <p:cNvPr id="3" name="Subtitle 2"/>
          <p:cNvSpPr>
            <a:spLocks noGrp="1"/>
          </p:cNvSpPr>
          <p:nvPr>
            <p:ph type="subTitle" idx="1"/>
          </p:nvPr>
        </p:nvSpPr>
        <p:spPr>
          <a:xfrm>
            <a:off x="157655" y="1566697"/>
            <a:ext cx="8860221" cy="4786806"/>
          </a:xfrm>
        </p:spPr>
        <p:txBody>
          <a:bodyPr/>
          <a:lstStyle/>
          <a:p>
            <a:pPr algn="l"/>
            <a:r>
              <a:rPr lang="en-US" dirty="0"/>
              <a:t>Protect </a:t>
            </a:r>
            <a:r>
              <a:rPr lang="en-US" b="1" dirty="0">
                <a:solidFill>
                  <a:srgbClr val="C00000"/>
                </a:solidFill>
                <a:effectLst>
                  <a:outerShdw blurRad="38100" dist="38100" dir="2700000" algn="tl">
                    <a:srgbClr val="000000">
                      <a:alpha val="43137"/>
                    </a:srgbClr>
                  </a:outerShdw>
                </a:effectLst>
              </a:rPr>
              <a:t>Wilderness Character   </a:t>
            </a:r>
            <a:r>
              <a:rPr lang="en-US" dirty="0"/>
              <a:t>(2320.2)</a:t>
            </a:r>
          </a:p>
          <a:p>
            <a:pPr algn="l"/>
            <a:endParaRPr lang="en-US" dirty="0"/>
          </a:p>
          <a:p>
            <a:pPr algn="l"/>
            <a:r>
              <a:rPr lang="en-US" dirty="0"/>
              <a:t>Know </a:t>
            </a:r>
            <a:r>
              <a:rPr lang="en-US" b="1" dirty="0">
                <a:solidFill>
                  <a:srgbClr val="C00000"/>
                </a:solidFill>
                <a:effectLst>
                  <a:outerShdw blurRad="38100" dist="38100" dir="2700000" algn="tl">
                    <a:srgbClr val="000000">
                      <a:alpha val="43137"/>
                    </a:srgbClr>
                  </a:outerShdw>
                </a:effectLst>
              </a:rPr>
              <a:t>special provisions </a:t>
            </a:r>
            <a:r>
              <a:rPr lang="en-US" dirty="0"/>
              <a:t>in establishing legislation – some allow for non-conforming uses</a:t>
            </a:r>
          </a:p>
          <a:p>
            <a:pPr algn="l"/>
            <a:r>
              <a:rPr lang="en-US" dirty="0"/>
              <a:t>Use interdisciplinary skills/expertise   </a:t>
            </a:r>
          </a:p>
          <a:p>
            <a:pPr algn="l"/>
            <a:r>
              <a:rPr lang="en-US" dirty="0"/>
              <a:t>Manage/inform visitors and public </a:t>
            </a:r>
          </a:p>
          <a:p>
            <a:r>
              <a:rPr lang="en-US" dirty="0"/>
              <a:t>  (2320.3)</a:t>
            </a:r>
          </a:p>
          <a:p>
            <a:pPr algn="l"/>
            <a:endParaRPr lang="en-US" dirty="0"/>
          </a:p>
        </p:txBody>
      </p:sp>
    </p:spTree>
    <p:extLst>
      <p:ext uri="{BB962C8B-B14F-4D97-AF65-F5344CB8AC3E}">
        <p14:creationId xmlns:p14="http://schemas.microsoft.com/office/powerpoint/2010/main" val="19071208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62152" y="268015"/>
            <a:ext cx="7898524" cy="1277006"/>
          </a:xfrm>
        </p:spPr>
        <p:txBody>
          <a:bodyPr/>
          <a:lstStyle/>
          <a:p>
            <a:r>
              <a:rPr lang="en-US" dirty="0"/>
              <a:t>]</a:t>
            </a:r>
            <a:br>
              <a:rPr lang="en-US" dirty="0"/>
            </a:br>
            <a:r>
              <a:rPr lang="en-US" sz="4000" dirty="0"/>
              <a:t>Wilderness Fire </a:t>
            </a:r>
            <a:r>
              <a:rPr lang="en-US" sz="4000" dirty="0" err="1"/>
              <a:t>Mgt</a:t>
            </a:r>
            <a:r>
              <a:rPr lang="en-US" sz="4000" dirty="0"/>
              <a:t> Approach</a:t>
            </a:r>
            <a:br>
              <a:rPr lang="en-US" dirty="0"/>
            </a:br>
            <a:endParaRPr lang="en-US" dirty="0"/>
          </a:p>
        </p:txBody>
      </p:sp>
      <p:sp>
        <p:nvSpPr>
          <p:cNvPr id="3" name="Subtitle 2"/>
          <p:cNvSpPr>
            <a:spLocks noGrp="1"/>
          </p:cNvSpPr>
          <p:nvPr>
            <p:ph type="subTitle" idx="1"/>
          </p:nvPr>
        </p:nvSpPr>
        <p:spPr>
          <a:xfrm>
            <a:off x="204952" y="1671145"/>
            <a:ext cx="8497614" cy="4367048"/>
          </a:xfrm>
        </p:spPr>
        <p:txBody>
          <a:bodyPr/>
          <a:lstStyle/>
          <a:p>
            <a:pPr algn="l"/>
            <a:r>
              <a:rPr lang="en-US" sz="3600" dirty="0"/>
              <a:t>Critical </a:t>
            </a:r>
            <a:r>
              <a:rPr lang="en-US" sz="3600" b="1" dirty="0">
                <a:solidFill>
                  <a:srgbClr val="C00000"/>
                </a:solidFill>
                <a:effectLst>
                  <a:outerShdw blurRad="38100" dist="38100" dir="2700000" algn="tl">
                    <a:srgbClr val="000000">
                      <a:alpha val="43137"/>
                    </a:srgbClr>
                  </a:outerShdw>
                </a:effectLst>
              </a:rPr>
              <a:t>natural process</a:t>
            </a:r>
            <a:r>
              <a:rPr lang="en-US" sz="3600" dirty="0"/>
              <a:t>, integral part of fire-adapted ecosystems </a:t>
            </a:r>
          </a:p>
          <a:p>
            <a:pPr algn="l"/>
            <a:endParaRPr lang="en-US" sz="3600" dirty="0"/>
          </a:p>
          <a:p>
            <a:pPr algn="l"/>
            <a:r>
              <a:rPr lang="en-US" sz="3600" b="1" dirty="0">
                <a:solidFill>
                  <a:srgbClr val="C00000"/>
                </a:solidFill>
                <a:effectLst>
                  <a:outerShdw blurRad="38100" dist="38100" dir="2700000" algn="tl">
                    <a:srgbClr val="000000">
                      <a:alpha val="43137"/>
                    </a:srgbClr>
                  </a:outerShdw>
                </a:effectLst>
              </a:rPr>
              <a:t>Restraint:</a:t>
            </a:r>
            <a:r>
              <a:rPr lang="en-US" sz="3600" dirty="0"/>
              <a:t> fire </a:t>
            </a:r>
            <a:r>
              <a:rPr lang="en-US" sz="3600" dirty="0" err="1"/>
              <a:t>mgt</a:t>
            </a:r>
            <a:r>
              <a:rPr lang="en-US" sz="3600" dirty="0"/>
              <a:t> actions can degrade Wilderness Character</a:t>
            </a:r>
          </a:p>
          <a:p>
            <a:pPr algn="l"/>
            <a:r>
              <a:rPr lang="en-US" sz="3600" dirty="0"/>
              <a:t>(Particularly Natural and Untrammeled)</a:t>
            </a:r>
          </a:p>
          <a:p>
            <a:pPr algn="l"/>
            <a:endParaRPr lang="en-US" dirty="0"/>
          </a:p>
        </p:txBody>
      </p:sp>
    </p:spTree>
    <p:extLst>
      <p:ext uri="{BB962C8B-B14F-4D97-AF65-F5344CB8AC3E}">
        <p14:creationId xmlns:p14="http://schemas.microsoft.com/office/powerpoint/2010/main" val="31500512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62152" y="268015"/>
            <a:ext cx="7898524" cy="1277006"/>
          </a:xfrm>
        </p:spPr>
        <p:txBody>
          <a:bodyPr/>
          <a:lstStyle/>
          <a:p>
            <a:r>
              <a:rPr lang="en-US" dirty="0"/>
              <a:t>]</a:t>
            </a:r>
            <a:br>
              <a:rPr lang="en-US" dirty="0"/>
            </a:br>
            <a:r>
              <a:rPr lang="en-US" sz="4000" dirty="0"/>
              <a:t>Wilderness Fire </a:t>
            </a:r>
            <a:r>
              <a:rPr lang="en-US" sz="4000" dirty="0" err="1"/>
              <a:t>Mgt</a:t>
            </a:r>
            <a:r>
              <a:rPr lang="en-US" sz="4000" dirty="0"/>
              <a:t> Approach</a:t>
            </a:r>
            <a:br>
              <a:rPr lang="en-US" dirty="0"/>
            </a:br>
            <a:endParaRPr lang="en-US" dirty="0"/>
          </a:p>
        </p:txBody>
      </p:sp>
      <p:sp>
        <p:nvSpPr>
          <p:cNvPr id="3" name="Subtitle 2"/>
          <p:cNvSpPr>
            <a:spLocks noGrp="1"/>
          </p:cNvSpPr>
          <p:nvPr>
            <p:ph type="subTitle" idx="1"/>
          </p:nvPr>
        </p:nvSpPr>
        <p:spPr>
          <a:xfrm>
            <a:off x="204952" y="1671144"/>
            <a:ext cx="8497614" cy="4855779"/>
          </a:xfrm>
        </p:spPr>
        <p:txBody>
          <a:bodyPr/>
          <a:lstStyle/>
          <a:p>
            <a:pPr algn="l"/>
            <a:r>
              <a:rPr lang="en-US" dirty="0"/>
              <a:t>All natural fires in wilderness areas are </a:t>
            </a:r>
            <a:r>
              <a:rPr lang="en-US" b="1" dirty="0">
                <a:solidFill>
                  <a:srgbClr val="C00000"/>
                </a:solidFill>
                <a:effectLst>
                  <a:outerShdw blurRad="38100" dist="38100" dir="2700000" algn="tl">
                    <a:srgbClr val="000000">
                      <a:alpha val="43137"/>
                    </a:srgbClr>
                  </a:outerShdw>
                </a:effectLst>
              </a:rPr>
              <a:t>managed</a:t>
            </a:r>
          </a:p>
          <a:p>
            <a:pPr algn="l"/>
            <a:endParaRPr lang="en-US" b="1" dirty="0">
              <a:solidFill>
                <a:srgbClr val="C00000"/>
              </a:solidFill>
              <a:effectLst>
                <a:outerShdw blurRad="38100" dist="38100" dir="2700000" algn="tl">
                  <a:srgbClr val="000000">
                    <a:alpha val="43137"/>
                  </a:srgbClr>
                </a:outerShdw>
              </a:effectLst>
            </a:endParaRPr>
          </a:p>
          <a:p>
            <a:pPr algn="l"/>
            <a:r>
              <a:rPr lang="en-US" dirty="0"/>
              <a:t>Response depends on:</a:t>
            </a:r>
          </a:p>
          <a:p>
            <a:pPr algn="l"/>
            <a:r>
              <a:rPr lang="en-US" b="1" dirty="0">
                <a:solidFill>
                  <a:srgbClr val="C00000"/>
                </a:solidFill>
                <a:effectLst>
                  <a:outerShdw blurRad="38100" dist="38100" dir="2700000" algn="tl">
                    <a:srgbClr val="000000">
                      <a:alpha val="43137"/>
                    </a:srgbClr>
                  </a:outerShdw>
                </a:effectLst>
              </a:rPr>
              <a:t>Firefighter and Public Safety</a:t>
            </a:r>
          </a:p>
          <a:p>
            <a:pPr algn="l"/>
            <a:r>
              <a:rPr lang="en-US" b="1" dirty="0">
                <a:solidFill>
                  <a:srgbClr val="C00000"/>
                </a:solidFill>
                <a:effectLst>
                  <a:outerShdw blurRad="38100" dist="38100" dir="2700000" algn="tl">
                    <a:srgbClr val="000000">
                      <a:alpha val="43137"/>
                    </a:srgbClr>
                  </a:outerShdw>
                </a:effectLst>
              </a:rPr>
              <a:t>Wilderness Character</a:t>
            </a:r>
          </a:p>
          <a:p>
            <a:pPr algn="l"/>
            <a:r>
              <a:rPr lang="en-US" b="1" dirty="0">
                <a:solidFill>
                  <a:srgbClr val="C00000"/>
                </a:solidFill>
                <a:effectLst>
                  <a:outerShdw blurRad="38100" dist="38100" dir="2700000" algn="tl">
                    <a:srgbClr val="000000">
                      <a:alpha val="43137"/>
                    </a:srgbClr>
                  </a:outerShdw>
                </a:effectLst>
              </a:rPr>
              <a:t>Other Values- resource, social</a:t>
            </a:r>
          </a:p>
          <a:p>
            <a:pPr algn="l"/>
            <a:r>
              <a:rPr lang="en-US" b="1" dirty="0">
                <a:solidFill>
                  <a:srgbClr val="C00000"/>
                </a:solidFill>
                <a:effectLst>
                  <a:outerShdw blurRad="38100" dist="38100" dir="2700000" algn="tl">
                    <a:srgbClr val="000000">
                      <a:alpha val="43137"/>
                    </a:srgbClr>
                  </a:outerShdw>
                </a:effectLst>
              </a:rPr>
              <a:t>Available Resources</a:t>
            </a:r>
          </a:p>
          <a:p>
            <a:pPr algn="l"/>
            <a:endParaRPr lang="en-US" b="1" dirty="0">
              <a:solidFill>
                <a:srgbClr val="C00000"/>
              </a:solidFill>
              <a:effectLst>
                <a:outerShdw blurRad="38100" dist="38100" dir="2700000" algn="tl">
                  <a:srgbClr val="000000">
                    <a:alpha val="43137"/>
                  </a:srgbClr>
                </a:outerShdw>
              </a:effectLst>
            </a:endParaRPr>
          </a:p>
          <a:p>
            <a:pPr algn="l"/>
            <a:endParaRPr lang="en-US" dirty="0"/>
          </a:p>
          <a:p>
            <a:pPr algn="l"/>
            <a:r>
              <a:rPr lang="en-US" dirty="0"/>
              <a:t>Cost and Convenience Not a Driver</a:t>
            </a:r>
          </a:p>
        </p:txBody>
      </p:sp>
    </p:spTree>
    <p:extLst>
      <p:ext uri="{BB962C8B-B14F-4D97-AF65-F5344CB8AC3E}">
        <p14:creationId xmlns:p14="http://schemas.microsoft.com/office/powerpoint/2010/main" val="34570173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AutoShape 4">
            <a:extLst>
              <a:ext uri="{C183D7F6-B498-43B3-948B-1728B52AA6E4}">
                <adec:decorative xmlns:adec="http://schemas.microsoft.com/office/drawing/2017/decorative" val="1"/>
              </a:ext>
            </a:extLst>
          </p:cNvPr>
          <p:cNvSpPr>
            <a:spLocks noChangeArrowheads="1"/>
          </p:cNvSpPr>
          <p:nvPr/>
        </p:nvSpPr>
        <p:spPr bwMode="auto">
          <a:xfrm flipV="1">
            <a:off x="581025" y="2095500"/>
            <a:ext cx="7991475" cy="4286250"/>
          </a:xfrm>
          <a:prstGeom prst="verticalScroll">
            <a:avLst>
              <a:gd name="adj" fmla="val 12500"/>
            </a:avLst>
          </a:prstGeom>
          <a:blipFill>
            <a:blip r:embed="rId3" cstate="print"/>
            <a:tile tx="0" ty="0" sx="100000" sy="100000" flip="none" algn="tl"/>
          </a:blipFill>
          <a:ln w="9525">
            <a:solidFill>
              <a:srgbClr val="000000"/>
            </a:solidFill>
            <a:round/>
            <a:headEnd/>
            <a:tailEnd/>
          </a:ln>
          <a:effectLst>
            <a:outerShdw dist="76200" dir="2700000" algn="tl" rotWithShape="0">
              <a:prstClr val="black">
                <a:alpha val="50000"/>
              </a:prstClr>
            </a:outerShdw>
          </a:effectLst>
        </p:spPr>
        <p:txBody>
          <a:bodyPr wrap="none" anchor="ctr"/>
          <a:lstStyle/>
          <a:p>
            <a:endParaRPr lang="en-US"/>
          </a:p>
        </p:txBody>
      </p:sp>
      <p:sp>
        <p:nvSpPr>
          <p:cNvPr id="19" name="Title 18"/>
          <p:cNvSpPr txBox="1">
            <a:spLocks noGrp="1"/>
          </p:cNvSpPr>
          <p:nvPr>
            <p:ph type="title" idx="4294967295"/>
          </p:nvPr>
        </p:nvSpPr>
        <p:spPr>
          <a:xfrm>
            <a:off x="0" y="323850"/>
            <a:ext cx="9144000" cy="1631216"/>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lvl="0" indent="0" algn="ctr" defTabSz="914400" rtl="0" eaLnBrk="0" fontAlgn="base" latinLnBrk="0" hangingPunct="0">
              <a:lnSpc>
                <a:spcPts val="6000"/>
              </a:lnSpc>
              <a:spcBef>
                <a:spcPct val="0"/>
              </a:spcBef>
              <a:spcAft>
                <a:spcPct val="0"/>
              </a:spcAft>
              <a:buClrTx/>
              <a:buSzTx/>
              <a:buFontTx/>
              <a:buNone/>
              <a:tabLst/>
              <a:defRPr/>
            </a:pPr>
            <a:r>
              <a:rPr kumimoji="1" lang="en-US" sz="6000" b="0" i="0" u="none" strike="noStrike" kern="1200" cap="none" spc="0" normalizeH="0" baseline="0" noProof="0" dirty="0">
                <a:ln>
                  <a:noFill/>
                </a:ln>
                <a:solidFill>
                  <a:srgbClr val="FFD7AF"/>
                </a:solidFill>
                <a:effectLst>
                  <a:outerShdw dist="38100" dir="2700000" algn="tr" rotWithShape="0">
                    <a:schemeClr val="tx1">
                      <a:lumMod val="75000"/>
                      <a:lumOff val="25000"/>
                      <a:alpha val="50000"/>
                    </a:schemeClr>
                  </a:outerShdw>
                </a:effectLst>
                <a:uLnTx/>
                <a:uFillTx/>
                <a:latin typeface="Maiandra GD" pitchFamily="34" charset="0"/>
                <a:ea typeface="+mn-ea"/>
                <a:cs typeface="+mn-cs"/>
              </a:rPr>
              <a:t>Wilderness Act of 1964</a:t>
            </a:r>
          </a:p>
          <a:p>
            <a:pPr marL="0" marR="0" lvl="0" indent="0" algn="ctr" defTabSz="914400" rtl="0" eaLnBrk="0" fontAlgn="base" latinLnBrk="0" hangingPunct="0">
              <a:lnSpc>
                <a:spcPts val="6000"/>
              </a:lnSpc>
              <a:spcBef>
                <a:spcPct val="0"/>
              </a:spcBef>
              <a:spcAft>
                <a:spcPct val="0"/>
              </a:spcAft>
              <a:buClrTx/>
              <a:buSzTx/>
              <a:buFontTx/>
              <a:buNone/>
              <a:tabLst/>
              <a:defRPr/>
            </a:pPr>
            <a:r>
              <a:rPr kumimoji="1" lang="en-US" sz="4000" b="0" i="0" u="none" strike="noStrike" kern="1200" cap="none" spc="0" normalizeH="0" baseline="0" noProof="0" dirty="0">
                <a:ln>
                  <a:noFill/>
                </a:ln>
                <a:solidFill>
                  <a:srgbClr val="FFD7AF"/>
                </a:solidFill>
                <a:effectLst>
                  <a:outerShdw dist="38100" dir="2700000" algn="tr" rotWithShape="0">
                    <a:schemeClr val="tx1">
                      <a:lumMod val="75000"/>
                      <a:lumOff val="25000"/>
                      <a:alpha val="50000"/>
                    </a:schemeClr>
                  </a:outerShdw>
                </a:effectLst>
                <a:uLnTx/>
                <a:uFillTx/>
                <a:latin typeface="Maiandra GD" pitchFamily="34" charset="0"/>
                <a:ea typeface="+mn-ea"/>
                <a:cs typeface="+mn-cs"/>
              </a:rPr>
              <a:t>Statement of Purpose</a:t>
            </a:r>
          </a:p>
        </p:txBody>
      </p:sp>
      <p:sp>
        <p:nvSpPr>
          <p:cNvPr id="28" name="Rectangle 2"/>
          <p:cNvSpPr txBox="1">
            <a:spLocks noChangeArrowheads="1"/>
          </p:cNvSpPr>
          <p:nvPr/>
        </p:nvSpPr>
        <p:spPr bwMode="auto">
          <a:xfrm>
            <a:off x="1524000" y="2535421"/>
            <a:ext cx="6117771" cy="3061338"/>
          </a:xfrm>
          <a:prstGeom prst="rect">
            <a:avLst/>
          </a:prstGeom>
          <a:noFill/>
          <a:ln w="9525">
            <a:noFill/>
            <a:miter lim="800000"/>
            <a:headEnd/>
            <a:tailEnd/>
          </a:ln>
        </p:spPr>
        <p:txBody>
          <a:bodyPr/>
          <a:lstStyle/>
          <a:p>
            <a:pPr indent="-342900">
              <a:lnSpc>
                <a:spcPts val="3200"/>
              </a:lnSpc>
              <a:spcBef>
                <a:spcPts val="0"/>
              </a:spcBef>
              <a:buClr>
                <a:schemeClr val="accent2"/>
              </a:buClr>
              <a:buSzPct val="80000"/>
              <a:defRPr/>
            </a:pPr>
            <a:r>
              <a:rPr lang="en-US" sz="2400" b="0" i="1" kern="0" dirty="0">
                <a:solidFill>
                  <a:schemeClr val="tx1"/>
                </a:solidFill>
              </a:rPr>
              <a:t>“…</a:t>
            </a:r>
            <a:r>
              <a:rPr lang="en-US" sz="2800" b="0" i="1" kern="0" dirty="0">
                <a:solidFill>
                  <a:schemeClr val="tx1"/>
                </a:solidFill>
              </a:rPr>
              <a:t>it is hereby declared to be the policy of the Congress </a:t>
            </a:r>
            <a:r>
              <a:rPr lang="en-US" sz="2800" i="1" kern="0" dirty="0">
                <a:solidFill>
                  <a:srgbClr val="C00000"/>
                </a:solidFill>
                <a:effectLst>
                  <a:outerShdw blurRad="38100" dist="38100" dir="2700000" algn="tl">
                    <a:srgbClr val="000000">
                      <a:alpha val="43137"/>
                    </a:srgbClr>
                  </a:outerShdw>
                </a:effectLst>
              </a:rPr>
              <a:t>to secure for the American people</a:t>
            </a:r>
            <a:r>
              <a:rPr lang="en-US" sz="2800" b="0" i="1" kern="0" dirty="0">
                <a:solidFill>
                  <a:schemeClr val="tx1"/>
                </a:solidFill>
              </a:rPr>
              <a:t> </a:t>
            </a:r>
            <a:r>
              <a:rPr lang="en-US" sz="2800" i="1" kern="0" dirty="0">
                <a:solidFill>
                  <a:srgbClr val="C00000"/>
                </a:solidFill>
                <a:effectLst>
                  <a:outerShdw blurRad="38100" dist="38100" dir="2700000" algn="tl">
                    <a:srgbClr val="000000">
                      <a:alpha val="43137"/>
                    </a:srgbClr>
                  </a:outerShdw>
                </a:effectLst>
              </a:rPr>
              <a:t>of present and future generations the benefits of an enduring resource of wilderness</a:t>
            </a:r>
            <a:r>
              <a:rPr lang="en-US" sz="2800" b="0" i="1" kern="0" dirty="0">
                <a:solidFill>
                  <a:schemeClr val="tx1"/>
                </a:solidFill>
              </a:rPr>
              <a:t>.”</a:t>
            </a:r>
            <a:r>
              <a:rPr lang="en-US" sz="2800" b="0" kern="0" dirty="0">
                <a:solidFill>
                  <a:schemeClr val="tx1"/>
                </a:solidFill>
              </a:rPr>
              <a:t> 		</a:t>
            </a:r>
          </a:p>
          <a:p>
            <a:pPr indent="-342900" algn="ctr">
              <a:lnSpc>
                <a:spcPts val="3200"/>
              </a:lnSpc>
              <a:spcBef>
                <a:spcPts val="0"/>
              </a:spcBef>
              <a:buClr>
                <a:schemeClr val="accent2"/>
              </a:buClr>
              <a:buSzPct val="80000"/>
              <a:defRPr/>
            </a:pPr>
            <a:r>
              <a:rPr lang="en-US" sz="2800" b="0" kern="0" dirty="0">
                <a:solidFill>
                  <a:schemeClr val="tx1"/>
                </a:solidFill>
              </a:rPr>
              <a:t>	  Sec 2(a)</a:t>
            </a:r>
          </a:p>
        </p:txBody>
      </p:sp>
    </p:spTree>
    <p:extLst>
      <p:ext uri="{BB962C8B-B14F-4D97-AF65-F5344CB8AC3E}">
        <p14:creationId xmlns:p14="http://schemas.microsoft.com/office/powerpoint/2010/main" val="405234040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500"/>
                                  </p:stCondLst>
                                  <p:childTnLst>
                                    <p:set>
                                      <p:cBhvr rctx="PPT">
                                        <p:cTn id="6" dur="indefinite"/>
                                        <p:tgtEl>
                                          <p:spTgt spid="28"/>
                                        </p:tgtEl>
                                        <p:attrNameLst>
                                          <p:attrName>style.opacity</p:attrName>
                                        </p:attrNameLst>
                                      </p:cBhvr>
                                      <p:to>
                                        <p:strVal val="0.5"/>
                                      </p:to>
                                    </p:set>
                                    <p:animEffect filter="image" prLst="opacity: 0.5">
                                      <p:cBhvr rctx="IE">
                                        <p:cTn id="7" dur="indefinite"/>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62152" y="268015"/>
            <a:ext cx="7898524" cy="1277006"/>
          </a:xfrm>
        </p:spPr>
        <p:txBody>
          <a:bodyPr/>
          <a:lstStyle/>
          <a:p>
            <a:r>
              <a:rPr lang="en-US" dirty="0"/>
              <a:t>]</a:t>
            </a:r>
            <a:br>
              <a:rPr lang="en-US" dirty="0"/>
            </a:br>
            <a:r>
              <a:rPr lang="en-US" sz="4000" dirty="0"/>
              <a:t>Wilderness Fire </a:t>
            </a:r>
            <a:r>
              <a:rPr lang="en-US" sz="4000" dirty="0" err="1"/>
              <a:t>Mgt</a:t>
            </a:r>
            <a:r>
              <a:rPr lang="en-US" sz="4000" dirty="0"/>
              <a:t> Approach</a:t>
            </a:r>
            <a:br>
              <a:rPr lang="en-US" dirty="0"/>
            </a:br>
            <a:endParaRPr lang="en-US" dirty="0"/>
          </a:p>
        </p:txBody>
      </p:sp>
      <p:sp>
        <p:nvSpPr>
          <p:cNvPr id="3" name="Subtitle 2"/>
          <p:cNvSpPr>
            <a:spLocks noGrp="1"/>
          </p:cNvSpPr>
          <p:nvPr>
            <p:ph type="subTitle" idx="1"/>
          </p:nvPr>
        </p:nvSpPr>
        <p:spPr>
          <a:xfrm>
            <a:off x="204952" y="1671144"/>
            <a:ext cx="8497614" cy="4808483"/>
          </a:xfrm>
        </p:spPr>
        <p:txBody>
          <a:bodyPr/>
          <a:lstStyle/>
          <a:p>
            <a:pPr algn="l"/>
            <a:r>
              <a:rPr lang="en-US" dirty="0"/>
              <a:t>Resource Benefits include:</a:t>
            </a:r>
          </a:p>
          <a:p>
            <a:pPr algn="l"/>
            <a:endParaRPr lang="en-US" dirty="0"/>
          </a:p>
          <a:p>
            <a:pPr algn="l"/>
            <a:r>
              <a:rPr lang="en-US" dirty="0"/>
              <a:t>Diverse Vegetation</a:t>
            </a:r>
          </a:p>
          <a:p>
            <a:pPr algn="l"/>
            <a:r>
              <a:rPr lang="en-US" dirty="0"/>
              <a:t>Resilient Forest and Grassland Systems</a:t>
            </a:r>
          </a:p>
          <a:p>
            <a:pPr algn="l"/>
            <a:r>
              <a:rPr lang="en-US" dirty="0"/>
              <a:t>Quality Habitats for wide-range of species</a:t>
            </a:r>
          </a:p>
          <a:p>
            <a:pPr algn="l"/>
            <a:r>
              <a:rPr lang="en-US" dirty="0"/>
              <a:t>Wilderness Character Qualities Preserved</a:t>
            </a:r>
          </a:p>
          <a:p>
            <a:pPr algn="l"/>
            <a:endParaRPr lang="en-US" dirty="0"/>
          </a:p>
          <a:p>
            <a:pPr algn="l"/>
            <a:r>
              <a:rPr lang="en-US" dirty="0"/>
              <a:t>Each natural fire is an opportunity for Benefit!</a:t>
            </a:r>
          </a:p>
          <a:p>
            <a:pPr algn="l"/>
            <a:endParaRPr lang="en-US" dirty="0"/>
          </a:p>
        </p:txBody>
      </p:sp>
    </p:spTree>
    <p:extLst>
      <p:ext uri="{BB962C8B-B14F-4D97-AF65-F5344CB8AC3E}">
        <p14:creationId xmlns:p14="http://schemas.microsoft.com/office/powerpoint/2010/main" val="32941974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41434"/>
            <a:ext cx="7772400" cy="1403132"/>
          </a:xfrm>
        </p:spPr>
        <p:txBody>
          <a:bodyPr/>
          <a:lstStyle/>
          <a:p>
            <a:r>
              <a:rPr lang="en-US" sz="4400" dirty="0"/>
              <a:t>Wilderness Fire </a:t>
            </a:r>
            <a:r>
              <a:rPr lang="en-US" sz="4400" dirty="0" err="1"/>
              <a:t>Mgt</a:t>
            </a:r>
            <a:r>
              <a:rPr lang="en-US" sz="4400" dirty="0"/>
              <a:t> Approach</a:t>
            </a:r>
          </a:p>
        </p:txBody>
      </p:sp>
      <p:sp>
        <p:nvSpPr>
          <p:cNvPr id="3" name="Subtitle 2"/>
          <p:cNvSpPr>
            <a:spLocks noGrp="1"/>
          </p:cNvSpPr>
          <p:nvPr>
            <p:ph type="subTitle" idx="1"/>
          </p:nvPr>
        </p:nvSpPr>
        <p:spPr>
          <a:xfrm>
            <a:off x="331076" y="1844566"/>
            <a:ext cx="8529144" cy="4572000"/>
          </a:xfrm>
        </p:spPr>
        <p:txBody>
          <a:bodyPr/>
          <a:lstStyle/>
          <a:p>
            <a:pPr algn="l"/>
            <a:endParaRPr lang="en-US" dirty="0"/>
          </a:p>
          <a:p>
            <a:pPr algn="l"/>
            <a:r>
              <a:rPr lang="en-US" dirty="0"/>
              <a:t>	Impacts include:</a:t>
            </a:r>
          </a:p>
          <a:p>
            <a:pPr algn="l"/>
            <a:r>
              <a:rPr lang="en-US" dirty="0"/>
              <a:t>		Smoke</a:t>
            </a:r>
          </a:p>
          <a:p>
            <a:pPr algn="l"/>
            <a:r>
              <a:rPr lang="en-US" dirty="0"/>
              <a:t>		Soil, Water, other Resource Effects</a:t>
            </a:r>
          </a:p>
          <a:p>
            <a:pPr algn="l"/>
            <a:r>
              <a:rPr lang="en-US" dirty="0"/>
              <a:t>		Visitors and Outfitters Displaced</a:t>
            </a:r>
          </a:p>
          <a:p>
            <a:pPr algn="l"/>
            <a:r>
              <a:rPr lang="en-US" dirty="0"/>
              <a:t>		Threat to Homes and Property</a:t>
            </a:r>
          </a:p>
          <a:p>
            <a:pPr algn="l"/>
            <a:r>
              <a:rPr lang="en-US" dirty="0"/>
              <a:t>		Public Support Reduced</a:t>
            </a:r>
          </a:p>
          <a:p>
            <a:endParaRPr lang="en-US" dirty="0"/>
          </a:p>
        </p:txBody>
      </p:sp>
    </p:spTree>
    <p:extLst>
      <p:ext uri="{BB962C8B-B14F-4D97-AF65-F5344CB8AC3E}">
        <p14:creationId xmlns:p14="http://schemas.microsoft.com/office/powerpoint/2010/main" val="19745581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41434"/>
            <a:ext cx="7772400" cy="1403132"/>
          </a:xfrm>
        </p:spPr>
        <p:txBody>
          <a:bodyPr/>
          <a:lstStyle/>
          <a:p>
            <a:r>
              <a:rPr lang="en-US" sz="4400" dirty="0"/>
              <a:t>Wilderness Fire </a:t>
            </a:r>
            <a:r>
              <a:rPr lang="en-US" sz="4400" dirty="0" err="1"/>
              <a:t>Mgt</a:t>
            </a:r>
            <a:r>
              <a:rPr lang="en-US" sz="4400" dirty="0"/>
              <a:t> Approach</a:t>
            </a:r>
          </a:p>
        </p:txBody>
      </p:sp>
      <p:sp>
        <p:nvSpPr>
          <p:cNvPr id="3" name="Subtitle 2"/>
          <p:cNvSpPr>
            <a:spLocks noGrp="1"/>
          </p:cNvSpPr>
          <p:nvPr>
            <p:ph type="subTitle" idx="1"/>
          </p:nvPr>
        </p:nvSpPr>
        <p:spPr>
          <a:xfrm>
            <a:off x="331076" y="1844566"/>
            <a:ext cx="8529144" cy="4572000"/>
          </a:xfrm>
        </p:spPr>
        <p:txBody>
          <a:bodyPr/>
          <a:lstStyle/>
          <a:p>
            <a:pPr algn="l"/>
            <a:r>
              <a:rPr lang="en-US" dirty="0"/>
              <a:t>Select methods causing least alteration &amp; disturbance.  Ask: Is this the </a:t>
            </a:r>
            <a:r>
              <a:rPr lang="en-US" b="1" dirty="0">
                <a:solidFill>
                  <a:srgbClr val="C00000"/>
                </a:solidFill>
                <a:effectLst>
                  <a:outerShdw blurRad="38100" dist="38100" dir="2700000" algn="tl">
                    <a:srgbClr val="000000">
                      <a:alpha val="43137"/>
                    </a:srgbClr>
                  </a:outerShdw>
                </a:effectLst>
              </a:rPr>
              <a:t>Minimum Necessary</a:t>
            </a:r>
            <a:r>
              <a:rPr lang="en-US" dirty="0"/>
              <a:t> to Manage this fire?  </a:t>
            </a:r>
          </a:p>
          <a:p>
            <a:pPr algn="l"/>
            <a:endParaRPr lang="en-US" dirty="0"/>
          </a:p>
          <a:p>
            <a:pPr algn="l"/>
            <a:r>
              <a:rPr lang="en-US" dirty="0"/>
              <a:t>How </a:t>
            </a:r>
            <a:r>
              <a:rPr lang="en-US" i="1" dirty="0"/>
              <a:t>Necessary</a:t>
            </a:r>
            <a:r>
              <a:rPr lang="en-US" dirty="0"/>
              <a:t> is </a:t>
            </a:r>
            <a:r>
              <a:rPr lang="en-US" i="1" dirty="0"/>
              <a:t>Necessary</a:t>
            </a:r>
            <a:r>
              <a:rPr lang="en-US" dirty="0"/>
              <a:t>?</a:t>
            </a:r>
          </a:p>
          <a:p>
            <a:pPr algn="l"/>
            <a:r>
              <a:rPr lang="en-US" dirty="0"/>
              <a:t>  </a:t>
            </a:r>
          </a:p>
          <a:p>
            <a:pPr algn="l"/>
            <a:r>
              <a:rPr lang="en-US" dirty="0"/>
              <a:t>If Necessary, what is the </a:t>
            </a:r>
            <a:r>
              <a:rPr lang="en-US" b="1" dirty="0">
                <a:solidFill>
                  <a:srgbClr val="C00000"/>
                </a:solidFill>
                <a:effectLst>
                  <a:outerShdw blurRad="38100" dist="38100" dir="2700000" algn="tl">
                    <a:srgbClr val="000000">
                      <a:alpha val="43137"/>
                    </a:srgbClr>
                  </a:outerShdw>
                </a:effectLst>
              </a:rPr>
              <a:t>Minimum Tool</a:t>
            </a:r>
            <a:r>
              <a:rPr lang="en-US" dirty="0"/>
              <a:t> (method) to get this job done?</a:t>
            </a:r>
          </a:p>
          <a:p>
            <a:pPr algn="l"/>
            <a:endParaRPr lang="en-US" dirty="0"/>
          </a:p>
        </p:txBody>
      </p:sp>
    </p:spTree>
    <p:extLst>
      <p:ext uri="{BB962C8B-B14F-4D97-AF65-F5344CB8AC3E}">
        <p14:creationId xmlns:p14="http://schemas.microsoft.com/office/powerpoint/2010/main" val="24376012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41434"/>
            <a:ext cx="7772400" cy="1403132"/>
          </a:xfrm>
        </p:spPr>
        <p:txBody>
          <a:bodyPr/>
          <a:lstStyle/>
          <a:p>
            <a:r>
              <a:rPr lang="en-US" sz="4400" dirty="0"/>
              <a:t>Wilderness Fire </a:t>
            </a:r>
            <a:r>
              <a:rPr lang="en-US" sz="4400" dirty="0" err="1"/>
              <a:t>Mgt</a:t>
            </a:r>
            <a:r>
              <a:rPr lang="en-US" sz="4400" dirty="0"/>
              <a:t> Approach</a:t>
            </a:r>
          </a:p>
        </p:txBody>
      </p:sp>
      <p:sp>
        <p:nvSpPr>
          <p:cNvPr id="3" name="Subtitle 2"/>
          <p:cNvSpPr>
            <a:spLocks noGrp="1"/>
          </p:cNvSpPr>
          <p:nvPr>
            <p:ph type="subTitle" idx="1"/>
          </p:nvPr>
        </p:nvSpPr>
        <p:spPr>
          <a:xfrm>
            <a:off x="331076" y="1844566"/>
            <a:ext cx="8529144" cy="4572000"/>
          </a:xfrm>
        </p:spPr>
        <p:txBody>
          <a:bodyPr/>
          <a:lstStyle/>
          <a:p>
            <a:pPr algn="l"/>
            <a:r>
              <a:rPr lang="en-US" dirty="0"/>
              <a:t>Dynamic and Flexible:</a:t>
            </a:r>
          </a:p>
          <a:p>
            <a:pPr algn="l"/>
            <a:r>
              <a:rPr lang="en-US" dirty="0"/>
              <a:t>Resource objectives and management response can be varied on the same fire and change over time</a:t>
            </a:r>
          </a:p>
          <a:p>
            <a:pPr algn="l"/>
            <a:endParaRPr lang="en-US" dirty="0"/>
          </a:p>
          <a:p>
            <a:pPr algn="l"/>
            <a:r>
              <a:rPr lang="en-US" dirty="0"/>
              <a:t>Trigger Points/Contingencies</a:t>
            </a:r>
          </a:p>
          <a:p>
            <a:pPr algn="l"/>
            <a:endParaRPr lang="en-US" dirty="0"/>
          </a:p>
          <a:p>
            <a:pPr algn="l"/>
            <a:r>
              <a:rPr lang="en-US" dirty="0"/>
              <a:t>Prepare for Long Duration Fires</a:t>
            </a:r>
          </a:p>
        </p:txBody>
      </p:sp>
    </p:spTree>
    <p:extLst>
      <p:ext uri="{BB962C8B-B14F-4D97-AF65-F5344CB8AC3E}">
        <p14:creationId xmlns:p14="http://schemas.microsoft.com/office/powerpoint/2010/main" val="35592218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41434"/>
            <a:ext cx="7772400" cy="1403132"/>
          </a:xfrm>
        </p:spPr>
        <p:txBody>
          <a:bodyPr/>
          <a:lstStyle/>
          <a:p>
            <a:r>
              <a:rPr lang="en-US" sz="4400" dirty="0"/>
              <a:t>Wilderness Fire </a:t>
            </a:r>
            <a:r>
              <a:rPr lang="en-US" sz="4400" dirty="0" err="1"/>
              <a:t>Mgt</a:t>
            </a:r>
            <a:r>
              <a:rPr lang="en-US" sz="4400" dirty="0"/>
              <a:t> Approach</a:t>
            </a:r>
          </a:p>
        </p:txBody>
      </p:sp>
      <p:sp>
        <p:nvSpPr>
          <p:cNvPr id="3" name="Subtitle 2"/>
          <p:cNvSpPr>
            <a:spLocks noGrp="1"/>
          </p:cNvSpPr>
          <p:nvPr>
            <p:ph type="subTitle" idx="1"/>
          </p:nvPr>
        </p:nvSpPr>
        <p:spPr>
          <a:xfrm>
            <a:off x="331076" y="1844565"/>
            <a:ext cx="8529144" cy="4776951"/>
          </a:xfrm>
        </p:spPr>
        <p:txBody>
          <a:bodyPr/>
          <a:lstStyle/>
          <a:p>
            <a:pPr algn="l"/>
            <a:r>
              <a:rPr lang="en-US" dirty="0"/>
              <a:t>	Resources/Tools Available Include:</a:t>
            </a:r>
          </a:p>
          <a:p>
            <a:pPr algn="l"/>
            <a:r>
              <a:rPr lang="en-US" dirty="0"/>
              <a:t>		Land Management Plan</a:t>
            </a:r>
          </a:p>
          <a:p>
            <a:pPr algn="l"/>
            <a:r>
              <a:rPr lang="en-US" dirty="0"/>
              <a:t>		Unit Fire Management Plan</a:t>
            </a:r>
          </a:p>
          <a:p>
            <a:pPr algn="l"/>
            <a:r>
              <a:rPr lang="en-US" dirty="0"/>
              <a:t>		Wilderness Plan</a:t>
            </a:r>
          </a:p>
          <a:p>
            <a:pPr algn="l"/>
            <a:r>
              <a:rPr lang="en-US" dirty="0"/>
              <a:t>		Local Wilderness Managers 				Letters of Delegation</a:t>
            </a:r>
          </a:p>
          <a:p>
            <a:pPr algn="l"/>
            <a:r>
              <a:rPr lang="en-US" dirty="0"/>
              <a:t>		Letters of Leaders Intent  </a:t>
            </a:r>
          </a:p>
          <a:p>
            <a:pPr algn="l"/>
            <a:r>
              <a:rPr lang="en-US" dirty="0"/>
              <a:t>		Pre/Post-Season Reviews</a:t>
            </a:r>
          </a:p>
        </p:txBody>
      </p:sp>
    </p:spTree>
    <p:extLst>
      <p:ext uri="{BB962C8B-B14F-4D97-AF65-F5344CB8AC3E}">
        <p14:creationId xmlns:p14="http://schemas.microsoft.com/office/powerpoint/2010/main" val="6079528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799" y="220718"/>
            <a:ext cx="8174421" cy="1371599"/>
          </a:xfrm>
        </p:spPr>
        <p:txBody>
          <a:bodyPr/>
          <a:lstStyle/>
          <a:p>
            <a:r>
              <a:rPr lang="en-US" sz="4000" dirty="0"/>
              <a:t>Wilderness Fire </a:t>
            </a:r>
            <a:r>
              <a:rPr lang="en-US" sz="4000" dirty="0" err="1"/>
              <a:t>Mgt</a:t>
            </a:r>
            <a:r>
              <a:rPr lang="en-US" sz="4000" dirty="0"/>
              <a:t> Approach</a:t>
            </a:r>
          </a:p>
        </p:txBody>
      </p:sp>
      <p:sp>
        <p:nvSpPr>
          <p:cNvPr id="3" name="Subtitle 2"/>
          <p:cNvSpPr>
            <a:spLocks noGrp="1"/>
          </p:cNvSpPr>
          <p:nvPr>
            <p:ph type="subTitle" idx="1"/>
          </p:nvPr>
        </p:nvSpPr>
        <p:spPr>
          <a:xfrm>
            <a:off x="378372" y="1592316"/>
            <a:ext cx="8324194" cy="4682360"/>
          </a:xfrm>
        </p:spPr>
        <p:txBody>
          <a:bodyPr/>
          <a:lstStyle/>
          <a:p>
            <a:r>
              <a:rPr lang="en-US" dirty="0"/>
              <a:t>Resources (continued)</a:t>
            </a:r>
          </a:p>
          <a:p>
            <a:endParaRPr lang="en-US" dirty="0"/>
          </a:p>
          <a:p>
            <a:pPr algn="l"/>
            <a:r>
              <a:rPr lang="en-US" dirty="0"/>
              <a:t>Wilderness.net  Fire Toolbox: including:</a:t>
            </a:r>
          </a:p>
          <a:p>
            <a:pPr algn="l"/>
            <a:r>
              <a:rPr lang="en-US" dirty="0"/>
              <a:t>	Fire </a:t>
            </a:r>
            <a:r>
              <a:rPr lang="en-US" dirty="0" err="1"/>
              <a:t>Mgt</a:t>
            </a:r>
            <a:r>
              <a:rPr lang="en-US" dirty="0"/>
              <a:t> Planning Checklist</a:t>
            </a:r>
          </a:p>
          <a:p>
            <a:pPr algn="l"/>
            <a:r>
              <a:rPr lang="en-US" dirty="0"/>
              <a:t> 	READ Guides </a:t>
            </a:r>
          </a:p>
          <a:p>
            <a:pPr algn="l"/>
            <a:r>
              <a:rPr lang="en-US" dirty="0"/>
              <a:t>		(include MIST &amp; Other Resource 		Protection Guidelines)</a:t>
            </a:r>
          </a:p>
          <a:p>
            <a:endParaRPr lang="en-US" dirty="0"/>
          </a:p>
        </p:txBody>
      </p:sp>
    </p:spTree>
    <p:extLst>
      <p:ext uri="{BB962C8B-B14F-4D97-AF65-F5344CB8AC3E}">
        <p14:creationId xmlns:p14="http://schemas.microsoft.com/office/powerpoint/2010/main" val="40432763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799" y="220718"/>
            <a:ext cx="8174421" cy="1371599"/>
          </a:xfrm>
        </p:spPr>
        <p:txBody>
          <a:bodyPr/>
          <a:lstStyle/>
          <a:p>
            <a:r>
              <a:rPr lang="en-US" sz="4000" dirty="0"/>
              <a:t>Wilderness Fire </a:t>
            </a:r>
            <a:r>
              <a:rPr lang="en-US" sz="4000" dirty="0" err="1"/>
              <a:t>Mgt</a:t>
            </a:r>
            <a:r>
              <a:rPr lang="en-US" sz="4000" dirty="0"/>
              <a:t> Approach</a:t>
            </a:r>
          </a:p>
        </p:txBody>
      </p:sp>
      <p:sp>
        <p:nvSpPr>
          <p:cNvPr id="3" name="Subtitle 2"/>
          <p:cNvSpPr>
            <a:spLocks noGrp="1"/>
          </p:cNvSpPr>
          <p:nvPr>
            <p:ph type="subTitle" idx="1"/>
          </p:nvPr>
        </p:nvSpPr>
        <p:spPr>
          <a:xfrm>
            <a:off x="378372" y="1592316"/>
            <a:ext cx="8324194" cy="4682360"/>
          </a:xfrm>
        </p:spPr>
        <p:txBody>
          <a:bodyPr/>
          <a:lstStyle/>
          <a:p>
            <a:pPr algn="l"/>
            <a:r>
              <a:rPr lang="en-US" dirty="0"/>
              <a:t>Beware of Risks Transferred or Deferred-</a:t>
            </a:r>
          </a:p>
          <a:p>
            <a:pPr algn="l"/>
            <a:r>
              <a:rPr lang="en-US" dirty="0"/>
              <a:t>Deferral of Fire Can Mean Larger Impacts Later</a:t>
            </a:r>
          </a:p>
          <a:p>
            <a:pPr algn="l"/>
            <a:r>
              <a:rPr lang="en-US" dirty="0"/>
              <a:t> </a:t>
            </a:r>
          </a:p>
          <a:p>
            <a:pPr algn="l"/>
            <a:r>
              <a:rPr lang="en-US" dirty="0"/>
              <a:t>Look Hard at “Exposure”</a:t>
            </a:r>
          </a:p>
          <a:p>
            <a:endParaRPr lang="en-US" b="1" dirty="0"/>
          </a:p>
        </p:txBody>
      </p:sp>
    </p:spTree>
    <p:extLst>
      <p:ext uri="{BB962C8B-B14F-4D97-AF65-F5344CB8AC3E}">
        <p14:creationId xmlns:p14="http://schemas.microsoft.com/office/powerpoint/2010/main" val="8000796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799" y="220718"/>
            <a:ext cx="8174421" cy="1371599"/>
          </a:xfrm>
        </p:spPr>
        <p:txBody>
          <a:bodyPr/>
          <a:lstStyle/>
          <a:p>
            <a:r>
              <a:rPr lang="en-US" sz="4000" dirty="0"/>
              <a:t>Wilderness Fire </a:t>
            </a:r>
            <a:r>
              <a:rPr lang="en-US" sz="4000" dirty="0" err="1"/>
              <a:t>Mgt</a:t>
            </a:r>
            <a:r>
              <a:rPr lang="en-US" sz="4000" dirty="0"/>
              <a:t> Approach</a:t>
            </a:r>
          </a:p>
        </p:txBody>
      </p:sp>
      <p:sp>
        <p:nvSpPr>
          <p:cNvPr id="3" name="Subtitle 2"/>
          <p:cNvSpPr>
            <a:spLocks noGrp="1"/>
          </p:cNvSpPr>
          <p:nvPr>
            <p:ph type="subTitle" idx="1"/>
          </p:nvPr>
        </p:nvSpPr>
        <p:spPr>
          <a:xfrm>
            <a:off x="378372" y="1592316"/>
            <a:ext cx="8324194" cy="4934608"/>
          </a:xfrm>
        </p:spPr>
        <p:txBody>
          <a:bodyPr/>
          <a:lstStyle/>
          <a:p>
            <a:r>
              <a:rPr lang="en-US" dirty="0"/>
              <a:t>New Wilderness Performance Measures: </a:t>
            </a:r>
          </a:p>
          <a:p>
            <a:pPr algn="l"/>
            <a:r>
              <a:rPr lang="en-US" dirty="0"/>
              <a:t> 	Accountable for:</a:t>
            </a:r>
          </a:p>
          <a:p>
            <a:pPr algn="l"/>
            <a:r>
              <a:rPr lang="en-US" dirty="0"/>
              <a:t>	 Acres in Wilderness Burned (relative to 	established historic amounts)</a:t>
            </a:r>
          </a:p>
          <a:p>
            <a:pPr algn="l"/>
            <a:endParaRPr lang="en-US" dirty="0"/>
          </a:p>
          <a:p>
            <a:pPr algn="l"/>
            <a:r>
              <a:rPr lang="en-US" dirty="0"/>
              <a:t>	Continue to report motorized-	mechanized-aircraft landing/drops</a:t>
            </a:r>
          </a:p>
          <a:p>
            <a:endParaRPr lang="en-US" dirty="0"/>
          </a:p>
          <a:p>
            <a:r>
              <a:rPr lang="en-US" dirty="0"/>
              <a:t>      </a:t>
            </a:r>
            <a:endParaRPr lang="en-US" b="1" dirty="0"/>
          </a:p>
        </p:txBody>
      </p:sp>
    </p:spTree>
    <p:extLst>
      <p:ext uri="{BB962C8B-B14F-4D97-AF65-F5344CB8AC3E}">
        <p14:creationId xmlns:p14="http://schemas.microsoft.com/office/powerpoint/2010/main" val="32824810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799" y="220718"/>
            <a:ext cx="8174421" cy="1371599"/>
          </a:xfrm>
        </p:spPr>
        <p:txBody>
          <a:bodyPr/>
          <a:lstStyle/>
          <a:p>
            <a:r>
              <a:rPr lang="en-US" sz="4000" dirty="0"/>
              <a:t>Wilderness Fire </a:t>
            </a:r>
            <a:r>
              <a:rPr lang="en-US" sz="4000" dirty="0" err="1"/>
              <a:t>Mgt</a:t>
            </a:r>
            <a:r>
              <a:rPr lang="en-US" sz="4000" dirty="0"/>
              <a:t> Approach</a:t>
            </a:r>
          </a:p>
        </p:txBody>
      </p:sp>
      <p:sp>
        <p:nvSpPr>
          <p:cNvPr id="3" name="Subtitle 2"/>
          <p:cNvSpPr>
            <a:spLocks noGrp="1"/>
          </p:cNvSpPr>
          <p:nvPr>
            <p:ph type="subTitle" idx="1"/>
          </p:nvPr>
        </p:nvSpPr>
        <p:spPr>
          <a:xfrm>
            <a:off x="378372" y="1592316"/>
            <a:ext cx="8324194" cy="4934608"/>
          </a:xfrm>
        </p:spPr>
        <p:txBody>
          <a:bodyPr/>
          <a:lstStyle/>
          <a:p>
            <a:endParaRPr lang="en-US" dirty="0"/>
          </a:p>
          <a:p>
            <a:pPr algn="l"/>
            <a:r>
              <a:rPr lang="en-US" dirty="0"/>
              <a:t>50</a:t>
            </a:r>
            <a:r>
              <a:rPr lang="en-US" baseline="30000" dirty="0"/>
              <a:t>th</a:t>
            </a:r>
            <a:r>
              <a:rPr lang="en-US" dirty="0"/>
              <a:t> Anniversary:</a:t>
            </a:r>
          </a:p>
          <a:p>
            <a:pPr algn="l"/>
            <a:r>
              <a:rPr lang="en-US" dirty="0"/>
              <a:t> 	Debate about Wilderness Fire-  Too 		Much or Too Little?</a:t>
            </a:r>
          </a:p>
          <a:p>
            <a:pPr algn="l"/>
            <a:r>
              <a:rPr lang="en-US" dirty="0"/>
              <a:t>		Impacts Acceptable?</a:t>
            </a:r>
          </a:p>
          <a:p>
            <a:pPr algn="l"/>
            <a:endParaRPr lang="en-US" dirty="0"/>
          </a:p>
          <a:p>
            <a:pPr algn="l"/>
            <a:r>
              <a:rPr lang="en-US" dirty="0"/>
              <a:t>	Conditions are Important Focus</a:t>
            </a:r>
          </a:p>
          <a:p>
            <a:pPr algn="l"/>
            <a:r>
              <a:rPr lang="en-US" dirty="0"/>
              <a:t>         What About Trammeling?</a:t>
            </a:r>
          </a:p>
          <a:p>
            <a:endParaRPr lang="en-US" dirty="0"/>
          </a:p>
          <a:p>
            <a:r>
              <a:rPr lang="en-US" dirty="0"/>
              <a:t>      </a:t>
            </a:r>
            <a:endParaRPr lang="en-US" b="1" dirty="0"/>
          </a:p>
        </p:txBody>
      </p:sp>
    </p:spTree>
    <p:extLst>
      <p:ext uri="{BB962C8B-B14F-4D97-AF65-F5344CB8AC3E}">
        <p14:creationId xmlns:p14="http://schemas.microsoft.com/office/powerpoint/2010/main" val="17591943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sz="quarter"/>
          </p:nvPr>
        </p:nvSpPr>
        <p:spPr/>
        <p:txBody>
          <a:bodyPr/>
          <a:lstStyle/>
          <a:p>
            <a:r>
              <a:rPr lang="en-US" sz="4000" b="1" dirty="0">
                <a:effectLst>
                  <a:outerShdw blurRad="38100" dist="38100" dir="2700000" algn="tl">
                    <a:srgbClr val="000000">
                      <a:alpha val="43137"/>
                    </a:srgbClr>
                  </a:outerShdw>
                </a:effectLst>
              </a:rPr>
              <a:t>Preserve Wilderness Character</a:t>
            </a:r>
            <a:br>
              <a:rPr lang="en-US" sz="4000" b="1" dirty="0">
                <a:effectLst>
                  <a:outerShdw blurRad="38100" dist="38100" dir="2700000" algn="tl">
                    <a:srgbClr val="000000">
                      <a:alpha val="43137"/>
                    </a:srgbClr>
                  </a:outerShdw>
                </a:effectLst>
              </a:rPr>
            </a:br>
            <a:r>
              <a:rPr lang="en-US" sz="4000" b="1" dirty="0">
                <a:effectLst>
                  <a:outerShdw blurRad="38100" dist="38100" dir="2700000" algn="tl">
                    <a:srgbClr val="000000">
                      <a:alpha val="43137"/>
                    </a:srgbClr>
                  </a:outerShdw>
                </a:effectLst>
              </a:rPr>
              <a:t>For Present &amp; Future Generations</a:t>
            </a:r>
          </a:p>
        </p:txBody>
      </p:sp>
      <p:pic>
        <p:nvPicPr>
          <p:cNvPr id="7" name="Content Placeholder 6" descr="Three kids on hill with forest in background"/>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2128343" y="1931272"/>
            <a:ext cx="5902868" cy="3935245"/>
          </a:xfrm>
        </p:spPr>
      </p:pic>
    </p:spTree>
    <p:extLst>
      <p:ext uri="{BB962C8B-B14F-4D97-AF65-F5344CB8AC3E}">
        <p14:creationId xmlns:p14="http://schemas.microsoft.com/office/powerpoint/2010/main" val="20979301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p:cNvSpPr txBox="1">
            <a:spLocks noGrp="1"/>
          </p:cNvSpPr>
          <p:nvPr>
            <p:ph type="title" idx="4294967295"/>
          </p:nvPr>
        </p:nvSpPr>
        <p:spPr>
          <a:xfrm>
            <a:off x="0" y="233916"/>
            <a:ext cx="9144000" cy="10156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sz="6000" b="0" i="0" u="none" strike="noStrike" kern="1200" cap="none" spc="0" normalizeH="0" baseline="0" noProof="0" dirty="0">
                <a:ln>
                  <a:noFill/>
                </a:ln>
                <a:solidFill>
                  <a:srgbClr val="FFD7AF"/>
                </a:solidFill>
                <a:effectLst>
                  <a:outerShdw blurRad="38100" dist="38100" dir="2700000" algn="tl">
                    <a:srgbClr val="000000">
                      <a:alpha val="50000"/>
                    </a:srgbClr>
                  </a:outerShdw>
                </a:effectLst>
                <a:uLnTx/>
                <a:uFillTx/>
                <a:latin typeface="+mj-lt"/>
                <a:ea typeface="+mn-ea"/>
                <a:cs typeface="+mn-cs"/>
              </a:rPr>
              <a:t>Extent of the System</a:t>
            </a:r>
          </a:p>
        </p:txBody>
      </p:sp>
      <p:pic>
        <p:nvPicPr>
          <p:cNvPr id="10244" name="Picture 4" descr="Map of US wilderness area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8220" y="1478959"/>
            <a:ext cx="8017084" cy="4902791"/>
          </a:xfrm>
          <a:prstGeom prst="rect">
            <a:avLst/>
          </a:prstGeom>
          <a:noFill/>
          <a:ln w="12700">
            <a:solidFill>
              <a:srgbClr val="000000"/>
            </a:solidFill>
          </a:ln>
          <a:effectLst>
            <a:outerShdw dist="76200" dir="2700000" algn="tl" rotWithShape="0">
              <a:prstClr val="black">
                <a:alpha val="50000"/>
              </a:prstClr>
            </a:outerShdw>
          </a:effectLst>
          <a:extLst>
            <a:ext uri="{909E8E84-426E-40DD-AFC4-6F175D3DCCD1}">
              <a14:hiddenFill xmlns:a14="http://schemas.microsoft.com/office/drawing/2010/main">
                <a:solidFill>
                  <a:srgbClr val="FFFFFF"/>
                </a:solidFill>
              </a14:hiddenFill>
            </a:ext>
          </a:extLst>
        </p:spPr>
      </p:pic>
      <p:sp>
        <p:nvSpPr>
          <p:cNvPr id="31749" name="AutoShape 1029" descr="star"/>
          <p:cNvSpPr>
            <a:spLocks noChangeArrowheads="1"/>
          </p:cNvSpPr>
          <p:nvPr/>
        </p:nvSpPr>
        <p:spPr bwMode="auto">
          <a:xfrm>
            <a:off x="7278410" y="5382093"/>
            <a:ext cx="316538" cy="292871"/>
          </a:xfrm>
          <a:prstGeom prst="star5">
            <a:avLst/>
          </a:prstGeom>
          <a:solidFill>
            <a:srgbClr val="FF3300"/>
          </a:solidFill>
          <a:ln w="9525">
            <a:solidFill>
              <a:schemeClr val="tx1"/>
            </a:solidFill>
            <a:miter lim="800000"/>
            <a:headEnd/>
            <a:tailEnd/>
          </a:ln>
          <a:effectLst>
            <a:outerShdw blurRad="38100" dist="38100" dir="2700000" algn="tl" rotWithShape="0">
              <a:prstClr val="black">
                <a:alpha val="43000"/>
              </a:prstClr>
            </a:outerShdw>
          </a:effectLst>
        </p:spPr>
        <p:txBody>
          <a:bodyPr wrap="none" anchor="ctr"/>
          <a:lstStyle/>
          <a:p>
            <a:pPr>
              <a:defRPr/>
            </a:pPr>
            <a:endParaRPr lang="en-US"/>
          </a:p>
        </p:txBody>
      </p:sp>
      <p:sp>
        <p:nvSpPr>
          <p:cNvPr id="10" name="AutoShape 1029" descr="star"/>
          <p:cNvSpPr>
            <a:spLocks noChangeArrowheads="1"/>
          </p:cNvSpPr>
          <p:nvPr/>
        </p:nvSpPr>
        <p:spPr bwMode="auto">
          <a:xfrm>
            <a:off x="1648835" y="5578222"/>
            <a:ext cx="316538" cy="292871"/>
          </a:xfrm>
          <a:prstGeom prst="star5">
            <a:avLst/>
          </a:prstGeom>
          <a:solidFill>
            <a:srgbClr val="FF3300"/>
          </a:solidFill>
          <a:ln w="9525">
            <a:solidFill>
              <a:schemeClr val="tx1"/>
            </a:solidFill>
            <a:miter lim="800000"/>
            <a:headEnd/>
            <a:tailEnd/>
          </a:ln>
          <a:effectLst>
            <a:outerShdw blurRad="38100" dist="38100" dir="2700000" algn="tl" rotWithShape="0">
              <a:prstClr val="black">
                <a:alpha val="43000"/>
              </a:prstClr>
            </a:outerShdw>
          </a:effectLst>
        </p:spPr>
        <p:txBody>
          <a:bodyPr wrap="none" anchor="ctr"/>
          <a:lstStyle/>
          <a:p>
            <a:pPr>
              <a:defRPr/>
            </a:pPr>
            <a:endParaRPr lang="en-US"/>
          </a:p>
        </p:txBody>
      </p:sp>
      <p:grpSp>
        <p:nvGrpSpPr>
          <p:cNvPr id="11" name="Group 10" descr="text"/>
          <p:cNvGrpSpPr/>
          <p:nvPr/>
        </p:nvGrpSpPr>
        <p:grpSpPr>
          <a:xfrm>
            <a:off x="3286236" y="1864877"/>
            <a:ext cx="3992174" cy="4176860"/>
            <a:chOff x="3286236" y="1864877"/>
            <a:chExt cx="3992174" cy="4176860"/>
          </a:xfrm>
        </p:grpSpPr>
        <p:sp>
          <p:nvSpPr>
            <p:cNvPr id="18" name="Text Box 4"/>
            <p:cNvSpPr txBox="1">
              <a:spLocks noChangeArrowheads="1"/>
            </p:cNvSpPr>
            <p:nvPr/>
          </p:nvSpPr>
          <p:spPr bwMode="auto">
            <a:xfrm>
              <a:off x="3480189" y="3874226"/>
              <a:ext cx="360426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u="sng" dirty="0">
                  <a:solidFill>
                    <a:srgbClr val="C00000"/>
                  </a:solidFill>
                  <a:effectLst>
                    <a:outerShdw blurRad="38100" dist="38100" dir="2700000" algn="tl">
                      <a:srgbClr val="000000">
                        <a:alpha val="43137"/>
                      </a:srgbClr>
                    </a:outerShdw>
                  </a:effectLst>
                  <a:latin typeface="+mn-lt"/>
                </a:rPr>
                <a:t>2014</a:t>
              </a:r>
            </a:p>
            <a:p>
              <a:pPr algn="ctr" eaLnBrk="1" hangingPunct="1"/>
              <a:r>
                <a:rPr lang="en-US" dirty="0">
                  <a:solidFill>
                    <a:srgbClr val="C00000"/>
                  </a:solidFill>
                  <a:effectLst>
                    <a:outerShdw blurRad="38100" dist="38100" dir="2700000" algn="tl">
                      <a:srgbClr val="000000">
                        <a:alpha val="43137"/>
                      </a:srgbClr>
                    </a:outerShdw>
                  </a:effectLst>
                  <a:latin typeface="+mn-lt"/>
                </a:rPr>
                <a:t>109.5 Mil Acres</a:t>
              </a:r>
            </a:p>
            <a:p>
              <a:pPr algn="ctr" eaLnBrk="1" hangingPunct="1"/>
              <a:r>
                <a:rPr lang="en-US" dirty="0">
                  <a:solidFill>
                    <a:srgbClr val="C00000"/>
                  </a:solidFill>
                  <a:effectLst>
                    <a:outerShdw blurRad="38100" dist="38100" dir="2700000" algn="tl">
                      <a:srgbClr val="000000">
                        <a:alpha val="43137"/>
                      </a:srgbClr>
                    </a:outerShdw>
                  </a:effectLst>
                  <a:latin typeface="+mn-lt"/>
                </a:rPr>
                <a:t>758 Wilderness Areas</a:t>
              </a:r>
            </a:p>
          </p:txBody>
        </p:sp>
        <p:sp>
          <p:nvSpPr>
            <p:cNvPr id="19" name="Text Box 7"/>
            <p:cNvSpPr txBox="1">
              <a:spLocks noChangeArrowheads="1"/>
            </p:cNvSpPr>
            <p:nvPr/>
          </p:nvSpPr>
          <p:spPr bwMode="auto">
            <a:xfrm>
              <a:off x="3480188" y="2677745"/>
              <a:ext cx="360427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u="sng" dirty="0">
                  <a:solidFill>
                    <a:srgbClr val="C00000"/>
                  </a:solidFill>
                  <a:effectLst>
                    <a:outerShdw blurRad="38100" dist="38100" dir="2700000" algn="tl">
                      <a:srgbClr val="000000">
                        <a:alpha val="43137"/>
                      </a:srgbClr>
                    </a:outerShdw>
                  </a:effectLst>
                  <a:latin typeface="+mn-lt"/>
                </a:rPr>
                <a:t>1964</a:t>
              </a:r>
            </a:p>
            <a:p>
              <a:pPr algn="ctr" eaLnBrk="1" hangingPunct="1"/>
              <a:r>
                <a:rPr lang="en-US" dirty="0">
                  <a:solidFill>
                    <a:srgbClr val="C00000"/>
                  </a:solidFill>
                  <a:effectLst>
                    <a:outerShdw blurRad="38100" dist="38100" dir="2700000" algn="tl">
                      <a:srgbClr val="000000">
                        <a:alpha val="43137"/>
                      </a:srgbClr>
                    </a:outerShdw>
                  </a:effectLst>
                  <a:latin typeface="+mn-lt"/>
                </a:rPr>
                <a:t>9.1 Mil Acres</a:t>
              </a:r>
            </a:p>
            <a:p>
              <a:pPr algn="ctr" eaLnBrk="1" hangingPunct="1"/>
              <a:r>
                <a:rPr lang="en-US" dirty="0">
                  <a:solidFill>
                    <a:srgbClr val="C00000"/>
                  </a:solidFill>
                  <a:effectLst>
                    <a:outerShdw blurRad="38100" dist="38100" dir="2700000" algn="tl">
                      <a:srgbClr val="000000">
                        <a:alpha val="43137"/>
                      </a:srgbClr>
                    </a:outerShdw>
                  </a:effectLst>
                  <a:latin typeface="+mn-lt"/>
                </a:rPr>
                <a:t>54 Wilderness Areas</a:t>
              </a:r>
            </a:p>
          </p:txBody>
        </p:sp>
        <p:grpSp>
          <p:nvGrpSpPr>
            <p:cNvPr id="7" name="Group 6"/>
            <p:cNvGrpSpPr/>
            <p:nvPr/>
          </p:nvGrpSpPr>
          <p:grpSpPr>
            <a:xfrm>
              <a:off x="3440930" y="5195339"/>
              <a:ext cx="3682786" cy="846398"/>
              <a:chOff x="3777570" y="5106653"/>
              <a:chExt cx="3284377" cy="737419"/>
            </a:xfrm>
          </p:grpSpPr>
          <p:pic>
            <p:nvPicPr>
              <p:cNvPr id="14" name="Picture 13" descr="blm.png"/>
              <p:cNvPicPr>
                <a:picLocks noChangeAspect="1"/>
              </p:cNvPicPr>
              <p:nvPr/>
            </p:nvPicPr>
            <p:blipFill>
              <a:blip r:embed="rId4" cstate="print"/>
              <a:stretch>
                <a:fillRect/>
              </a:stretch>
            </p:blipFill>
            <p:spPr>
              <a:xfrm>
                <a:off x="3777570" y="5106654"/>
                <a:ext cx="867572" cy="737418"/>
              </a:xfrm>
              <a:prstGeom prst="rect">
                <a:avLst/>
              </a:prstGeom>
              <a:effectLst>
                <a:outerShdw blurRad="38100" dist="38100" dir="2700000" algn="tl" rotWithShape="0">
                  <a:prstClr val="black">
                    <a:alpha val="43000"/>
                  </a:prstClr>
                </a:outerShdw>
              </a:effectLst>
            </p:spPr>
          </p:pic>
          <p:pic>
            <p:nvPicPr>
              <p:cNvPr id="13" name="Picture 12" descr="nps logo.png"/>
              <p:cNvPicPr>
                <a:picLocks noChangeAspect="1"/>
              </p:cNvPicPr>
              <p:nvPr/>
            </p:nvPicPr>
            <p:blipFill>
              <a:blip r:embed="rId5" cstate="print"/>
              <a:stretch>
                <a:fillRect/>
              </a:stretch>
            </p:blipFill>
            <p:spPr>
              <a:xfrm>
                <a:off x="6504223" y="5106653"/>
                <a:ext cx="557724" cy="717777"/>
              </a:xfrm>
              <a:prstGeom prst="rect">
                <a:avLst/>
              </a:prstGeom>
              <a:effectLst>
                <a:outerShdw blurRad="38100" dist="38100" dir="2700000" algn="tl" rotWithShape="0">
                  <a:prstClr val="black">
                    <a:alpha val="43000"/>
                  </a:prstClr>
                </a:outerShdw>
              </a:effectLst>
            </p:spPr>
          </p:pic>
          <p:pic>
            <p:nvPicPr>
              <p:cNvPr id="15" name="Picture 14" descr="fs shield color on white hi res.png"/>
              <p:cNvPicPr>
                <a:picLocks noChangeAspect="1"/>
              </p:cNvPicPr>
              <p:nvPr/>
            </p:nvPicPr>
            <p:blipFill>
              <a:blip r:embed="rId6" cstate="print"/>
              <a:stretch>
                <a:fillRect/>
              </a:stretch>
            </p:blipFill>
            <p:spPr>
              <a:xfrm>
                <a:off x="5636652" y="5106653"/>
                <a:ext cx="669939" cy="735124"/>
              </a:xfrm>
              <a:prstGeom prst="rect">
                <a:avLst/>
              </a:prstGeom>
              <a:effectLst>
                <a:outerShdw blurRad="38100" dist="38100" dir="2700000" algn="tl" rotWithShape="0">
                  <a:prstClr val="black">
                    <a:alpha val="43000"/>
                  </a:prstClr>
                </a:outerShdw>
              </a:effectLst>
            </p:spPr>
          </p:pic>
          <p:pic>
            <p:nvPicPr>
              <p:cNvPr id="16" name="Picture 15" descr="fws logo.png"/>
              <p:cNvPicPr>
                <a:picLocks noChangeAspect="1"/>
              </p:cNvPicPr>
              <p:nvPr/>
            </p:nvPicPr>
            <p:blipFill>
              <a:blip r:embed="rId7" cstate="print"/>
              <a:stretch>
                <a:fillRect/>
              </a:stretch>
            </p:blipFill>
            <p:spPr>
              <a:xfrm>
                <a:off x="4831050" y="5106653"/>
                <a:ext cx="622999" cy="735124"/>
              </a:xfrm>
              <a:prstGeom prst="rect">
                <a:avLst/>
              </a:prstGeom>
              <a:effectLst>
                <a:outerShdw blurRad="38100" dist="38100" dir="2700000" algn="tl" rotWithShape="0">
                  <a:prstClr val="black">
                    <a:alpha val="43000"/>
                  </a:prstClr>
                </a:outerShdw>
              </a:effectLst>
            </p:spPr>
          </p:pic>
        </p:grpSp>
        <p:sp>
          <p:nvSpPr>
            <p:cNvPr id="25" name="TextBox 24"/>
            <p:cNvSpPr txBox="1"/>
            <p:nvPr/>
          </p:nvSpPr>
          <p:spPr>
            <a:xfrm>
              <a:off x="3286236" y="1864877"/>
              <a:ext cx="3992174" cy="830997"/>
            </a:xfrm>
            <a:prstGeom prst="rect">
              <a:avLst/>
            </a:prstGeom>
            <a:noFill/>
          </p:spPr>
          <p:txBody>
            <a:bodyPr wrap="square" rtlCol="0">
              <a:spAutoFit/>
            </a:bodyPr>
            <a:lstStyle/>
            <a:p>
              <a:pPr algn="ctr"/>
              <a:r>
                <a:rPr lang="en-US" sz="2400" dirty="0">
                  <a:solidFill>
                    <a:srgbClr val="C00000"/>
                  </a:solidFill>
                  <a:effectLst>
                    <a:outerShdw blurRad="38100" dist="38100" dir="2700000" algn="tl">
                      <a:srgbClr val="000000">
                        <a:alpha val="50000"/>
                      </a:srgbClr>
                    </a:outerShdw>
                  </a:effectLst>
                  <a:latin typeface="+mn-lt"/>
                </a:rPr>
                <a:t>NATIONAL WILDERNESS</a:t>
              </a:r>
            </a:p>
            <a:p>
              <a:pPr algn="ctr"/>
              <a:r>
                <a:rPr lang="en-US" sz="2400" dirty="0">
                  <a:solidFill>
                    <a:srgbClr val="C00000"/>
                  </a:solidFill>
                  <a:effectLst>
                    <a:outerShdw blurRad="38100" dist="38100" dir="2700000" algn="tl">
                      <a:srgbClr val="000000">
                        <a:alpha val="50000"/>
                      </a:srgbClr>
                    </a:outerShdw>
                  </a:effectLst>
                  <a:latin typeface="+mn-lt"/>
                </a:rPr>
                <a:t>PRESERVATION SYSTEM</a:t>
              </a:r>
            </a:p>
          </p:txBody>
        </p:sp>
      </p:grpSp>
    </p:spTree>
    <p:extLst>
      <p:ext uri="{BB962C8B-B14F-4D97-AF65-F5344CB8AC3E}">
        <p14:creationId xmlns:p14="http://schemas.microsoft.com/office/powerpoint/2010/main" val="3441950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31749"/>
                                        </p:tgtEl>
                                        <p:attrNameLst>
                                          <p:attrName>style.visibility</p:attrName>
                                        </p:attrNameLst>
                                      </p:cBhvr>
                                      <p:to>
                                        <p:strVal val="visible"/>
                                      </p:to>
                                    </p:set>
                                    <p:anim calcmode="lin" valueType="num">
                                      <p:cBhvr>
                                        <p:cTn id="12" dur="1000" fill="hold"/>
                                        <p:tgtEl>
                                          <p:spTgt spid="31749"/>
                                        </p:tgtEl>
                                        <p:attrNameLst>
                                          <p:attrName>ppt_w</p:attrName>
                                        </p:attrNameLst>
                                      </p:cBhvr>
                                      <p:tavLst>
                                        <p:tav tm="0">
                                          <p:val>
                                            <p:fltVal val="0"/>
                                          </p:val>
                                        </p:tav>
                                        <p:tav tm="100000">
                                          <p:val>
                                            <p:strVal val="#ppt_w"/>
                                          </p:val>
                                        </p:tav>
                                      </p:tavLst>
                                    </p:anim>
                                    <p:anim calcmode="lin" valueType="num">
                                      <p:cBhvr>
                                        <p:cTn id="13" dur="1000" fill="hold"/>
                                        <p:tgtEl>
                                          <p:spTgt spid="31749"/>
                                        </p:tgtEl>
                                        <p:attrNameLst>
                                          <p:attrName>ppt_h</p:attrName>
                                        </p:attrNameLst>
                                      </p:cBhvr>
                                      <p:tavLst>
                                        <p:tav tm="0">
                                          <p:val>
                                            <p:fltVal val="0"/>
                                          </p:val>
                                        </p:tav>
                                        <p:tav tm="100000">
                                          <p:val>
                                            <p:strVal val="#ppt_h"/>
                                          </p:val>
                                        </p:tav>
                                      </p:tavLst>
                                    </p:anim>
                                    <p:anim calcmode="lin" valueType="num">
                                      <p:cBhvr>
                                        <p:cTn id="14" dur="1000" fill="hold"/>
                                        <p:tgtEl>
                                          <p:spTgt spid="31749"/>
                                        </p:tgtEl>
                                        <p:attrNameLst>
                                          <p:attrName>style.rotation</p:attrName>
                                        </p:attrNameLst>
                                      </p:cBhvr>
                                      <p:tavLst>
                                        <p:tav tm="0">
                                          <p:val>
                                            <p:fltVal val="90"/>
                                          </p:val>
                                        </p:tav>
                                        <p:tav tm="100000">
                                          <p:val>
                                            <p:fltVal val="0"/>
                                          </p:val>
                                        </p:tav>
                                      </p:tavLst>
                                    </p:anim>
                                    <p:animEffect transition="in" filter="fade">
                                      <p:cBhvr>
                                        <p:cTn id="15" dur="1000"/>
                                        <p:tgtEl>
                                          <p:spTgt spid="31749"/>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9" grpId="0" animBg="1"/>
      <p:bldP spid="1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25670"/>
            <a:ext cx="7772400" cy="1576551"/>
          </a:xfrm>
        </p:spPr>
        <p:txBody>
          <a:bodyPr/>
          <a:lstStyle/>
          <a:p>
            <a:r>
              <a:rPr lang="en-US" sz="4000" dirty="0"/>
              <a:t>Wilderness: An Enduring Resource</a:t>
            </a:r>
          </a:p>
        </p:txBody>
      </p:sp>
      <p:sp>
        <p:nvSpPr>
          <p:cNvPr id="3" name="Subtitle 2"/>
          <p:cNvSpPr>
            <a:spLocks noGrp="1"/>
          </p:cNvSpPr>
          <p:nvPr>
            <p:ph type="subTitle" idx="1"/>
          </p:nvPr>
        </p:nvSpPr>
        <p:spPr/>
        <p:txBody>
          <a:bodyPr/>
          <a:lstStyle/>
          <a:p>
            <a:endParaRPr lang="en-US" dirty="0"/>
          </a:p>
        </p:txBody>
      </p:sp>
      <p:pic>
        <p:nvPicPr>
          <p:cNvPr id="1026" name="Picture 2" descr="Child standing next to Selway Bitterroot Wilderness sign"/>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989917" y="1734208"/>
            <a:ext cx="4430268" cy="44302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27808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txBox="1">
            <a:spLocks noGrp="1"/>
          </p:cNvSpPr>
          <p:nvPr>
            <p:ph type="title" idx="4294967295"/>
          </p:nvPr>
        </p:nvSpPr>
        <p:spPr>
          <a:xfrm>
            <a:off x="0" y="233916"/>
            <a:ext cx="9144000" cy="1016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sz="6000" b="0" i="0" u="none" strike="noStrike" kern="1200" cap="none" spc="0" normalizeH="0" baseline="0" noProof="0" dirty="0">
                <a:ln>
                  <a:noFill/>
                </a:ln>
                <a:solidFill>
                  <a:srgbClr val="FFD7AF"/>
                </a:solidFill>
                <a:effectLst>
                  <a:outerShdw blurRad="38100" dist="38100" dir="2700000" algn="tl">
                    <a:srgbClr val="000000">
                      <a:alpha val="50000"/>
                    </a:srgbClr>
                  </a:outerShdw>
                </a:effectLst>
                <a:uLnTx/>
                <a:uFillTx/>
                <a:latin typeface="+mj-lt"/>
                <a:ea typeface="+mn-ea"/>
                <a:cs typeface="+mn-cs"/>
              </a:rPr>
              <a:t>Definition of Wilderness</a:t>
            </a:r>
          </a:p>
        </p:txBody>
      </p:sp>
      <p:sp>
        <p:nvSpPr>
          <p:cNvPr id="7" name="Text Box 4" descr="Stationery"/>
          <p:cNvSpPr txBox="1">
            <a:spLocks noChangeArrowheads="1"/>
          </p:cNvSpPr>
          <p:nvPr/>
        </p:nvSpPr>
        <p:spPr bwMode="auto">
          <a:xfrm>
            <a:off x="581025" y="1478959"/>
            <a:ext cx="7991475" cy="4902791"/>
          </a:xfrm>
          <a:prstGeom prst="rect">
            <a:avLst/>
          </a:prstGeom>
          <a:blipFill dpi="0" rotWithShape="1">
            <a:blip r:embed="rId3" cstate="print"/>
            <a:srcRect/>
            <a:tile tx="0" ty="0" sx="100000" sy="100000" flip="none" algn="tl"/>
          </a:blipFill>
          <a:ln w="12700">
            <a:solidFill>
              <a:schemeClr val="tx1"/>
            </a:solidFill>
            <a:miter lim="800000"/>
            <a:headEnd type="none" w="sm" len="sm"/>
            <a:tailEnd type="none" w="sm" len="sm"/>
          </a:ln>
          <a:effectLst>
            <a:outerShdw dist="76200" dir="2700000" algn="tr" rotWithShape="0">
              <a:schemeClr val="tx1">
                <a:lumMod val="75000"/>
                <a:lumOff val="25000"/>
                <a:alpha val="50000"/>
              </a:schemeClr>
            </a:outerShdw>
          </a:effectLst>
        </p:spPr>
        <p:txBody>
          <a:bodyPr lIns="365760" tIns="182880" rIns="365760" bIns="182880"/>
          <a:lstStyle/>
          <a:p>
            <a:pPr algn="ctr">
              <a:spcBef>
                <a:spcPts val="0"/>
              </a:spcBef>
            </a:pPr>
            <a:endParaRPr lang="en-US" sz="2000" dirty="0">
              <a:solidFill>
                <a:srgbClr val="5C0000"/>
              </a:solidFill>
            </a:endParaRPr>
          </a:p>
        </p:txBody>
      </p:sp>
      <p:sp>
        <p:nvSpPr>
          <p:cNvPr id="8" name="Rectangle 3"/>
          <p:cNvSpPr>
            <a:spLocks noChangeArrowheads="1"/>
          </p:cNvSpPr>
          <p:nvPr/>
        </p:nvSpPr>
        <p:spPr bwMode="auto">
          <a:xfrm>
            <a:off x="793014" y="1795742"/>
            <a:ext cx="4119807" cy="4033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90000"/>
              </a:lnSpc>
              <a:spcBef>
                <a:spcPts val="0"/>
              </a:spcBef>
              <a:buClr>
                <a:schemeClr val="accent2"/>
              </a:buClr>
              <a:buSzPct val="80000"/>
              <a:buBlip>
                <a:blip r:embed="rId4"/>
              </a:buBlip>
            </a:pPr>
            <a:r>
              <a:rPr lang="en-US" sz="2400" b="0" i="1" dirty="0">
                <a:solidFill>
                  <a:schemeClr val="tx1"/>
                </a:solidFill>
                <a:latin typeface="+mn-lt"/>
              </a:rPr>
              <a:t>“…generally appears to have been affected primarily by the </a:t>
            </a:r>
            <a:r>
              <a:rPr lang="en-US" sz="2400" i="1" dirty="0">
                <a:solidFill>
                  <a:srgbClr val="C00000"/>
                </a:solidFill>
                <a:effectLst>
                  <a:outerShdw blurRad="38100" dist="38100" dir="2700000" algn="tl">
                    <a:srgbClr val="000000">
                      <a:alpha val="43137"/>
                    </a:srgbClr>
                  </a:outerShdw>
                </a:effectLst>
                <a:latin typeface="+mn-lt"/>
              </a:rPr>
              <a:t>forces of nature</a:t>
            </a:r>
            <a:r>
              <a:rPr lang="en-US" sz="2400" b="0" i="1" dirty="0">
                <a:solidFill>
                  <a:schemeClr val="tx1"/>
                </a:solidFill>
                <a:latin typeface="+mn-lt"/>
              </a:rPr>
              <a:t>, with the i</a:t>
            </a:r>
            <a:r>
              <a:rPr lang="en-US" sz="2400" b="0" i="1" dirty="0">
                <a:solidFill>
                  <a:schemeClr val="tx1"/>
                </a:solidFill>
              </a:rPr>
              <a:t>mprint of man’s work substantially unnoticeable…”</a:t>
            </a:r>
            <a:endParaRPr lang="en-US" sz="2400" b="0" dirty="0">
              <a:solidFill>
                <a:schemeClr val="tx1"/>
              </a:solidFill>
              <a:latin typeface="+mn-lt"/>
            </a:endParaRPr>
          </a:p>
          <a:p>
            <a:pPr>
              <a:lnSpc>
                <a:spcPct val="90000"/>
              </a:lnSpc>
              <a:spcBef>
                <a:spcPct val="20000"/>
              </a:spcBef>
              <a:buClr>
                <a:schemeClr val="accent2"/>
              </a:buClr>
              <a:buSzPct val="80000"/>
            </a:pPr>
            <a:endParaRPr lang="en-US" sz="1200" b="0" dirty="0">
              <a:solidFill>
                <a:schemeClr val="tx1"/>
              </a:solidFill>
              <a:latin typeface="+mn-lt"/>
            </a:endParaRPr>
          </a:p>
          <a:p>
            <a:pPr marL="342900" indent="-342900">
              <a:lnSpc>
                <a:spcPct val="90000"/>
              </a:lnSpc>
              <a:spcBef>
                <a:spcPct val="20000"/>
              </a:spcBef>
              <a:buClr>
                <a:schemeClr val="accent2"/>
              </a:buClr>
              <a:buSzPct val="80000"/>
              <a:buBlip>
                <a:blip r:embed="rId4"/>
              </a:buBlip>
            </a:pPr>
            <a:r>
              <a:rPr lang="en-US" sz="2400" b="0" i="1" dirty="0">
                <a:solidFill>
                  <a:schemeClr val="tx1"/>
                </a:solidFill>
                <a:latin typeface="+mn-lt"/>
              </a:rPr>
              <a:t>“…has </a:t>
            </a:r>
            <a:r>
              <a:rPr lang="en-US" sz="2400" i="1" dirty="0">
                <a:solidFill>
                  <a:srgbClr val="C00000"/>
                </a:solidFill>
                <a:effectLst>
                  <a:outerShdw blurRad="38100" dist="38100" dir="2700000" algn="tl">
                    <a:srgbClr val="000000">
                      <a:alpha val="43137"/>
                    </a:srgbClr>
                  </a:outerShdw>
                </a:effectLst>
                <a:latin typeface="+mn-lt"/>
              </a:rPr>
              <a:t>outstanding opportunities </a:t>
            </a:r>
            <a:r>
              <a:rPr lang="en-US" sz="2400" b="0" i="1" dirty="0">
                <a:solidFill>
                  <a:schemeClr val="tx1"/>
                </a:solidFill>
                <a:latin typeface="+mn-lt"/>
              </a:rPr>
              <a:t>for  solitude or a primitive   and unconfined type of recreation…”</a:t>
            </a:r>
          </a:p>
        </p:txBody>
      </p:sp>
      <p:pic>
        <p:nvPicPr>
          <p:cNvPr id="11" name="Picture 2" descr="Mountain lake"/>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45808"/>
          <a:stretch/>
        </p:blipFill>
        <p:spPr bwMode="auto">
          <a:xfrm>
            <a:off x="4983797" y="1793618"/>
            <a:ext cx="3272589" cy="4289468"/>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0545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Effect transition="in" filter="fade">
                                      <p:cBhvr>
                                        <p:cTn id="7"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txBox="1">
            <a:spLocks noGrp="1"/>
          </p:cNvSpPr>
          <p:nvPr>
            <p:ph type="title" idx="4294967295"/>
          </p:nvPr>
        </p:nvSpPr>
        <p:spPr>
          <a:xfrm>
            <a:off x="0" y="233916"/>
            <a:ext cx="9144000" cy="1016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sz="6000" b="0" i="0" u="none" strike="noStrike" kern="1200" cap="none" spc="0" normalizeH="0" baseline="0" noProof="0" dirty="0">
                <a:ln>
                  <a:noFill/>
                </a:ln>
                <a:solidFill>
                  <a:srgbClr val="FFD7AF"/>
                </a:solidFill>
                <a:effectLst>
                  <a:outerShdw blurRad="38100" dist="38100" dir="2700000" algn="tl">
                    <a:srgbClr val="000000">
                      <a:alpha val="50000"/>
                    </a:srgbClr>
                  </a:outerShdw>
                </a:effectLst>
                <a:uLnTx/>
                <a:uFillTx/>
                <a:latin typeface="+mj-lt"/>
                <a:ea typeface="+mn-ea"/>
                <a:cs typeface="+mn-cs"/>
              </a:rPr>
              <a:t>Agency Responsibilities</a:t>
            </a:r>
          </a:p>
        </p:txBody>
      </p:sp>
      <p:sp>
        <p:nvSpPr>
          <p:cNvPr id="17" name="Text Box 4" descr="Stationery"/>
          <p:cNvSpPr txBox="1">
            <a:spLocks noChangeArrowheads="1"/>
          </p:cNvSpPr>
          <p:nvPr/>
        </p:nvSpPr>
        <p:spPr bwMode="auto">
          <a:xfrm>
            <a:off x="581025" y="1478959"/>
            <a:ext cx="7991475" cy="4902791"/>
          </a:xfrm>
          <a:prstGeom prst="rect">
            <a:avLst/>
          </a:prstGeom>
          <a:blipFill dpi="0" rotWithShape="1">
            <a:blip r:embed="rId3" cstate="print"/>
            <a:srcRect/>
            <a:tile tx="0" ty="0" sx="100000" sy="100000" flip="none" algn="tl"/>
          </a:blipFill>
          <a:ln w="12700">
            <a:solidFill>
              <a:schemeClr val="tx1"/>
            </a:solidFill>
            <a:miter lim="800000"/>
            <a:headEnd type="none" w="sm" len="sm"/>
            <a:tailEnd type="none" w="sm" len="sm"/>
          </a:ln>
          <a:effectLst>
            <a:outerShdw dist="76200" dir="2700000" algn="tr" rotWithShape="0">
              <a:schemeClr val="tx1">
                <a:lumMod val="75000"/>
                <a:lumOff val="25000"/>
                <a:alpha val="50000"/>
              </a:schemeClr>
            </a:outerShdw>
          </a:effectLst>
        </p:spPr>
        <p:txBody>
          <a:bodyPr lIns="365760" tIns="182880" rIns="365760" bIns="182880"/>
          <a:lstStyle/>
          <a:p>
            <a:pPr algn="ctr">
              <a:spcBef>
                <a:spcPts val="0"/>
              </a:spcBef>
            </a:pPr>
            <a:endParaRPr lang="en-US" sz="2000" dirty="0">
              <a:solidFill>
                <a:srgbClr val="5C0000"/>
              </a:solidFill>
            </a:endParaRPr>
          </a:p>
        </p:txBody>
      </p:sp>
      <p:sp>
        <p:nvSpPr>
          <p:cNvPr id="3" name="Rectangle 2"/>
          <p:cNvSpPr/>
          <p:nvPr/>
        </p:nvSpPr>
        <p:spPr>
          <a:xfrm>
            <a:off x="951227" y="1439695"/>
            <a:ext cx="7395534" cy="3143938"/>
          </a:xfrm>
          <a:prstGeom prst="rect">
            <a:avLst/>
          </a:prstGeom>
        </p:spPr>
        <p:txBody>
          <a:bodyPr wrap="square">
            <a:spAutoFit/>
          </a:bodyPr>
          <a:lstStyle/>
          <a:p>
            <a:pPr eaLnBrk="1" hangingPunct="1">
              <a:lnSpc>
                <a:spcPts val="3000"/>
              </a:lnSpc>
            </a:pPr>
            <a:endParaRPr lang="en-US" sz="2400" b="0" i="1" dirty="0">
              <a:solidFill>
                <a:schemeClr val="tx1"/>
              </a:solidFill>
              <a:latin typeface="+mn-lt"/>
            </a:endParaRPr>
          </a:p>
          <a:p>
            <a:pPr eaLnBrk="1" hangingPunct="1">
              <a:lnSpc>
                <a:spcPts val="3000"/>
              </a:lnSpc>
            </a:pPr>
            <a:r>
              <a:rPr lang="en-US" sz="2400" b="0" i="1" dirty="0">
                <a:solidFill>
                  <a:schemeClr val="tx1"/>
                </a:solidFill>
                <a:latin typeface="+mn-lt"/>
              </a:rPr>
              <a:t>“… these [areas] shall be administered for the use and enjoyment of the American people in such manner as will leave them </a:t>
            </a:r>
            <a:r>
              <a:rPr lang="en-US" sz="2400" i="1" dirty="0">
                <a:solidFill>
                  <a:srgbClr val="C00000"/>
                </a:solidFill>
                <a:effectLst>
                  <a:outerShdw blurRad="38100" dist="38100" dir="2700000" algn="tl">
                    <a:srgbClr val="000000">
                      <a:alpha val="43137"/>
                    </a:srgbClr>
                  </a:outerShdw>
                </a:effectLst>
                <a:latin typeface="+mn-lt"/>
              </a:rPr>
              <a:t>unimpaired for future use and enjoyment as wilderness</a:t>
            </a:r>
            <a:r>
              <a:rPr lang="en-US" sz="2400" b="0" i="1" dirty="0">
                <a:solidFill>
                  <a:srgbClr val="C00000"/>
                </a:solidFill>
                <a:latin typeface="+mn-lt"/>
              </a:rPr>
              <a:t>, </a:t>
            </a:r>
            <a:r>
              <a:rPr lang="en-US" sz="2400" b="0" i="1" dirty="0">
                <a:solidFill>
                  <a:schemeClr val="tx1"/>
                </a:solidFill>
                <a:latin typeface="+mn-lt"/>
              </a:rPr>
              <a:t>and so as to provide for the protection of these areas, </a:t>
            </a:r>
            <a:r>
              <a:rPr lang="en-US" sz="2400" i="1" dirty="0">
                <a:solidFill>
                  <a:srgbClr val="C00000"/>
                </a:solidFill>
                <a:effectLst>
                  <a:outerShdw blurRad="38100" dist="38100" dir="2700000" algn="tl">
                    <a:srgbClr val="000000">
                      <a:alpha val="43137"/>
                    </a:srgbClr>
                  </a:outerShdw>
                </a:effectLst>
                <a:latin typeface="+mn-lt"/>
              </a:rPr>
              <a:t>the preservation of their wilderness character</a:t>
            </a:r>
            <a:r>
              <a:rPr lang="en-US" sz="2400" b="0" i="1" dirty="0">
                <a:solidFill>
                  <a:schemeClr val="tx1"/>
                </a:solidFill>
                <a:effectLst>
                  <a:outerShdw blurRad="38100" dist="38100" dir="2700000" algn="tl">
                    <a:srgbClr val="000000">
                      <a:alpha val="43137"/>
                    </a:srgbClr>
                  </a:outerShdw>
                </a:effectLst>
                <a:latin typeface="+mn-lt"/>
              </a:rPr>
              <a:t>.” </a:t>
            </a:r>
          </a:p>
          <a:p>
            <a:pPr eaLnBrk="1" hangingPunct="1">
              <a:lnSpc>
                <a:spcPts val="3000"/>
              </a:lnSpc>
            </a:pPr>
            <a:r>
              <a:rPr lang="en-US" sz="2400" b="0" dirty="0">
                <a:solidFill>
                  <a:schemeClr val="tx1"/>
                </a:solidFill>
                <a:latin typeface="+mn-lt"/>
              </a:rPr>
              <a:t>Sec 2(a)</a:t>
            </a:r>
          </a:p>
        </p:txBody>
      </p:sp>
      <p:pic>
        <p:nvPicPr>
          <p:cNvPr id="16386" name="Picture 2" descr="Field of saguaros and rock with rock art with rainbow in background"/>
          <p:cNvPicPr>
            <a:picLocks noChangeAspect="1" noChangeArrowheads="1"/>
          </p:cNvPicPr>
          <p:nvPr/>
        </p:nvPicPr>
        <p:blipFill rotWithShape="1">
          <a:blip r:embed="rId4">
            <a:extLst>
              <a:ext uri="{28A0092B-C50C-407E-A947-70E740481C1C}">
                <a14:useLocalDpi xmlns:a14="http://schemas.microsoft.com/office/drawing/2010/main" val="0"/>
              </a:ext>
            </a:extLst>
          </a:blip>
          <a:srcRect t="26338" b="40544"/>
          <a:stretch/>
        </p:blipFill>
        <p:spPr bwMode="auto">
          <a:xfrm>
            <a:off x="951227" y="4556541"/>
            <a:ext cx="7215388" cy="1746296"/>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3302638"/>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txBox="1">
            <a:spLocks noGrp="1"/>
          </p:cNvSpPr>
          <p:nvPr>
            <p:ph type="title" idx="4294967295"/>
          </p:nvPr>
        </p:nvSpPr>
        <p:spPr>
          <a:xfrm>
            <a:off x="0" y="233916"/>
            <a:ext cx="9144000" cy="1016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sz="6000" b="0" i="0" u="none" strike="noStrike" kern="1200" cap="none" spc="0" normalizeH="0" baseline="0" noProof="0" dirty="0">
                <a:ln>
                  <a:noFill/>
                </a:ln>
                <a:solidFill>
                  <a:srgbClr val="FFD7AF"/>
                </a:solidFill>
                <a:effectLst>
                  <a:outerShdw blurRad="38100" dist="38100" dir="2700000" algn="tl">
                    <a:srgbClr val="000000">
                      <a:alpha val="50000"/>
                    </a:srgbClr>
                  </a:outerShdw>
                </a:effectLst>
                <a:uLnTx/>
                <a:uFillTx/>
                <a:latin typeface="+mj-lt"/>
                <a:ea typeface="+mn-ea"/>
                <a:cs typeface="+mn-cs"/>
              </a:rPr>
              <a:t>Agency Responsibilities</a:t>
            </a:r>
          </a:p>
        </p:txBody>
      </p:sp>
      <p:sp>
        <p:nvSpPr>
          <p:cNvPr id="17" name="Text Box 4" descr="Stationery"/>
          <p:cNvSpPr txBox="1">
            <a:spLocks noChangeArrowheads="1"/>
          </p:cNvSpPr>
          <p:nvPr/>
        </p:nvSpPr>
        <p:spPr bwMode="auto">
          <a:xfrm>
            <a:off x="581025" y="1478959"/>
            <a:ext cx="7991475" cy="4902791"/>
          </a:xfrm>
          <a:prstGeom prst="rect">
            <a:avLst/>
          </a:prstGeom>
          <a:blipFill dpi="0" rotWithShape="1">
            <a:blip r:embed="rId3" cstate="print"/>
            <a:srcRect/>
            <a:tile tx="0" ty="0" sx="100000" sy="100000" flip="none" algn="tl"/>
          </a:blipFill>
          <a:ln w="12700">
            <a:solidFill>
              <a:schemeClr val="tx1"/>
            </a:solidFill>
            <a:miter lim="800000"/>
            <a:headEnd type="none" w="sm" len="sm"/>
            <a:tailEnd type="none" w="sm" len="sm"/>
          </a:ln>
          <a:effectLst>
            <a:outerShdw dist="76200" dir="2700000" algn="tr" rotWithShape="0">
              <a:schemeClr val="tx1">
                <a:lumMod val="75000"/>
                <a:lumOff val="25000"/>
                <a:alpha val="50000"/>
              </a:schemeClr>
            </a:outerShdw>
          </a:effectLst>
        </p:spPr>
        <p:txBody>
          <a:bodyPr lIns="365760" tIns="182880" rIns="365760" bIns="182880"/>
          <a:lstStyle/>
          <a:p>
            <a:pPr algn="ctr">
              <a:spcBef>
                <a:spcPts val="0"/>
              </a:spcBef>
            </a:pPr>
            <a:endParaRPr lang="en-US" sz="2000" dirty="0">
              <a:solidFill>
                <a:srgbClr val="5C0000"/>
              </a:solidFill>
            </a:endParaRPr>
          </a:p>
        </p:txBody>
      </p:sp>
      <p:sp>
        <p:nvSpPr>
          <p:cNvPr id="2" name="Rectangle 1"/>
          <p:cNvSpPr/>
          <p:nvPr/>
        </p:nvSpPr>
        <p:spPr>
          <a:xfrm>
            <a:off x="895025" y="1738338"/>
            <a:ext cx="7395535" cy="2400657"/>
          </a:xfrm>
          <a:prstGeom prst="rect">
            <a:avLst/>
          </a:prstGeom>
        </p:spPr>
        <p:txBody>
          <a:bodyPr wrap="square">
            <a:spAutoFit/>
          </a:bodyPr>
          <a:lstStyle/>
          <a:p>
            <a:pPr eaLnBrk="1" hangingPunct="1">
              <a:lnSpc>
                <a:spcPts val="3000"/>
              </a:lnSpc>
              <a:buFontTx/>
              <a:buNone/>
            </a:pPr>
            <a:r>
              <a:rPr lang="en-US" sz="2400" b="0" i="1" dirty="0">
                <a:solidFill>
                  <a:schemeClr val="tx1"/>
                </a:solidFill>
                <a:latin typeface="+mn-lt"/>
              </a:rPr>
              <a:t>“… each agency administering any area designated as wilderness shall be responsible for </a:t>
            </a:r>
            <a:r>
              <a:rPr lang="en-US" sz="2400" i="1" dirty="0">
                <a:solidFill>
                  <a:srgbClr val="C00000"/>
                </a:solidFill>
                <a:effectLst>
                  <a:outerShdw blurRad="38100" dist="38100" dir="2700000" algn="tl">
                    <a:srgbClr val="000000">
                      <a:alpha val="43137"/>
                    </a:srgbClr>
                  </a:outerShdw>
                </a:effectLst>
                <a:latin typeface="+mn-lt"/>
              </a:rPr>
              <a:t>preserving the wilderness character</a:t>
            </a:r>
            <a:r>
              <a:rPr lang="en-US" sz="2400" b="0" i="1" dirty="0">
                <a:solidFill>
                  <a:schemeClr val="tx1"/>
                </a:solidFill>
                <a:latin typeface="+mn-lt"/>
              </a:rPr>
              <a:t> of the area and shall so administer such area for such other purposes for which it may have been established as also to </a:t>
            </a:r>
            <a:r>
              <a:rPr lang="en-US" sz="2400" i="1" dirty="0">
                <a:solidFill>
                  <a:srgbClr val="C00000"/>
                </a:solidFill>
                <a:effectLst>
                  <a:outerShdw blurRad="38100" dist="38100" dir="2700000" algn="tl">
                    <a:srgbClr val="000000">
                      <a:alpha val="43137"/>
                    </a:srgbClr>
                  </a:outerShdw>
                </a:effectLst>
                <a:latin typeface="+mn-lt"/>
              </a:rPr>
              <a:t>preserve its wilderness character</a:t>
            </a:r>
            <a:r>
              <a:rPr lang="en-US" sz="2400" b="0" i="1" dirty="0">
                <a:solidFill>
                  <a:schemeClr val="tx1"/>
                </a:solidFill>
                <a:latin typeface="+mn-lt"/>
              </a:rPr>
              <a:t>.”	      </a:t>
            </a:r>
            <a:r>
              <a:rPr lang="en-US" sz="2400" b="0" dirty="0">
                <a:solidFill>
                  <a:schemeClr val="tx1"/>
                </a:solidFill>
                <a:latin typeface="+mn-lt"/>
              </a:rPr>
              <a:t>Sec 4(b)</a:t>
            </a:r>
          </a:p>
        </p:txBody>
      </p:sp>
      <p:pic>
        <p:nvPicPr>
          <p:cNvPr id="9" name="Picture 2" descr="Canyon with red striations"/>
          <p:cNvPicPr>
            <a:picLocks noChangeAspect="1" noChangeArrowheads="1"/>
          </p:cNvPicPr>
          <p:nvPr/>
        </p:nvPicPr>
        <p:blipFill rotWithShape="1">
          <a:blip r:embed="rId4">
            <a:extLst>
              <a:ext uri="{28A0092B-C50C-407E-A947-70E740481C1C}">
                <a14:useLocalDpi xmlns:a14="http://schemas.microsoft.com/office/drawing/2010/main" val="0"/>
              </a:ext>
            </a:extLst>
          </a:blip>
          <a:srcRect t="7550" b="53548"/>
          <a:stretch/>
        </p:blipFill>
        <p:spPr bwMode="auto">
          <a:xfrm>
            <a:off x="13320111" y="9479581"/>
            <a:ext cx="7215388" cy="1743726"/>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a:extLst>
              <a:ext uri="{C183D7F6-B498-43B3-948B-1728B52AA6E4}">
                <adec:decorative xmlns:adec="http://schemas.microsoft.com/office/drawing/2017/decorative" val="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26848" b="41045"/>
          <a:stretch/>
        </p:blipFill>
        <p:spPr bwMode="auto">
          <a:xfrm>
            <a:off x="18466953" y="1738338"/>
            <a:ext cx="7241247" cy="1743724"/>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0" descr="Cactus at sunset"/>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3818" b="53167"/>
          <a:stretch/>
        </p:blipFill>
        <p:spPr bwMode="auto">
          <a:xfrm>
            <a:off x="951227" y="4227645"/>
            <a:ext cx="7215388" cy="1743724"/>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889226"/>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txBox="1">
            <a:spLocks noGrp="1"/>
          </p:cNvSpPr>
          <p:nvPr>
            <p:ph type="title" idx="4294967295"/>
          </p:nvPr>
        </p:nvSpPr>
        <p:spPr>
          <a:xfrm>
            <a:off x="0" y="323850"/>
            <a:ext cx="9144000" cy="1631216"/>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lvl="0" indent="0" algn="ctr" defTabSz="914400" rtl="0" eaLnBrk="0" fontAlgn="base" latinLnBrk="0" hangingPunct="0">
              <a:lnSpc>
                <a:spcPts val="6000"/>
              </a:lnSpc>
              <a:spcBef>
                <a:spcPct val="0"/>
              </a:spcBef>
              <a:spcAft>
                <a:spcPct val="0"/>
              </a:spcAft>
              <a:buClrTx/>
              <a:buSzTx/>
              <a:buFontTx/>
              <a:buNone/>
              <a:tabLst/>
              <a:defRPr/>
            </a:pPr>
            <a:r>
              <a:rPr kumimoji="1" lang="en-US" sz="6000" b="0" i="0" u="none" strike="noStrike" kern="1200" cap="none" spc="0" normalizeH="0" baseline="0" noProof="0" dirty="0">
                <a:ln>
                  <a:noFill/>
                </a:ln>
                <a:solidFill>
                  <a:srgbClr val="FFD7AF"/>
                </a:solidFill>
                <a:effectLst>
                  <a:outerShdw dist="38100" dir="2700000" algn="tr" rotWithShape="0">
                    <a:schemeClr val="tx1">
                      <a:lumMod val="75000"/>
                      <a:lumOff val="25000"/>
                      <a:alpha val="50000"/>
                    </a:schemeClr>
                  </a:outerShdw>
                </a:effectLst>
                <a:uLnTx/>
                <a:uFillTx/>
                <a:latin typeface="Maiandra GD" pitchFamily="34" charset="0"/>
                <a:ea typeface="+mn-ea"/>
                <a:cs typeface="+mn-cs"/>
              </a:rPr>
              <a:t>Qualities of Wilderness Character</a:t>
            </a:r>
          </a:p>
        </p:txBody>
      </p:sp>
      <p:sp>
        <p:nvSpPr>
          <p:cNvPr id="576516" name="Text Box 4" descr="Stationery"/>
          <p:cNvSpPr txBox="1">
            <a:spLocks noChangeArrowheads="1"/>
          </p:cNvSpPr>
          <p:nvPr/>
        </p:nvSpPr>
        <p:spPr bwMode="auto">
          <a:xfrm>
            <a:off x="581025" y="2095500"/>
            <a:ext cx="7991475" cy="4286250"/>
          </a:xfrm>
          <a:prstGeom prst="rect">
            <a:avLst/>
          </a:prstGeom>
          <a:blipFill dpi="0" rotWithShape="1">
            <a:blip r:embed="rId3" cstate="print"/>
            <a:srcRect/>
            <a:tile tx="0" ty="0" sx="100000" sy="100000" flip="none" algn="tl"/>
          </a:blipFill>
          <a:ln w="12700">
            <a:solidFill>
              <a:schemeClr val="tx1"/>
            </a:solidFill>
            <a:miter lim="800000"/>
            <a:headEnd type="none" w="sm" len="sm"/>
            <a:tailEnd type="none" w="sm" len="sm"/>
          </a:ln>
          <a:effectLst>
            <a:outerShdw dist="76200" dir="2700000" algn="tr" rotWithShape="0">
              <a:schemeClr val="tx1">
                <a:lumMod val="75000"/>
                <a:lumOff val="25000"/>
                <a:alpha val="50000"/>
              </a:schemeClr>
            </a:outerShdw>
          </a:effectLst>
        </p:spPr>
        <p:txBody>
          <a:bodyPr lIns="365760" tIns="182880" rIns="365760" bIns="182880"/>
          <a:lstStyle/>
          <a:p>
            <a:pPr algn="ctr">
              <a:spcBef>
                <a:spcPts val="0"/>
              </a:spcBef>
            </a:pPr>
            <a:endParaRPr lang="en-US" sz="2000" dirty="0">
              <a:solidFill>
                <a:srgbClr val="5C0000"/>
              </a:solidFill>
            </a:endParaRPr>
          </a:p>
        </p:txBody>
      </p:sp>
      <p:sp>
        <p:nvSpPr>
          <p:cNvPr id="11" name="Text Box 3"/>
          <p:cNvSpPr txBox="1">
            <a:spLocks noChangeArrowheads="1"/>
          </p:cNvSpPr>
          <p:nvPr/>
        </p:nvSpPr>
        <p:spPr bwMode="auto">
          <a:xfrm>
            <a:off x="849001" y="2348788"/>
            <a:ext cx="3692837" cy="646331"/>
          </a:xfrm>
          <a:prstGeom prst="rect">
            <a:avLst/>
          </a:prstGeom>
          <a:noFill/>
          <a:ln w="9525">
            <a:noFill/>
            <a:miter lim="800000"/>
            <a:headEnd/>
            <a:tailEnd/>
          </a:ln>
          <a:effectLst/>
        </p:spPr>
        <p:txBody>
          <a:bodyPr wrap="square">
            <a:spAutoFit/>
          </a:bodyPr>
          <a:lstStyle/>
          <a:p>
            <a:pPr eaLnBrk="1" hangingPunct="1">
              <a:spcBef>
                <a:spcPct val="50000"/>
              </a:spcBef>
            </a:pPr>
            <a:r>
              <a:rPr kumimoji="0" lang="en-US" sz="3600" dirty="0">
                <a:solidFill>
                  <a:srgbClr val="800000"/>
                </a:solidFill>
                <a:effectLst>
                  <a:outerShdw blurRad="38100" dist="38100" dir="2700000" algn="tl">
                    <a:srgbClr val="000000">
                      <a:alpha val="43137"/>
                    </a:srgbClr>
                  </a:outerShdw>
                </a:effectLst>
                <a:latin typeface="Centaur" pitchFamily="18" charset="0"/>
              </a:rPr>
              <a:t>Untrammeled</a:t>
            </a:r>
          </a:p>
        </p:txBody>
      </p:sp>
      <p:sp>
        <p:nvSpPr>
          <p:cNvPr id="12" name="TextBox 11"/>
          <p:cNvSpPr txBox="1"/>
          <p:nvPr/>
        </p:nvSpPr>
        <p:spPr>
          <a:xfrm>
            <a:off x="849001" y="3115337"/>
            <a:ext cx="3560629" cy="1938992"/>
          </a:xfrm>
          <a:prstGeom prst="rect">
            <a:avLst/>
          </a:prstGeom>
          <a:noFill/>
        </p:spPr>
        <p:txBody>
          <a:bodyPr wrap="square" rtlCol="0">
            <a:spAutoFit/>
          </a:bodyPr>
          <a:lstStyle/>
          <a:p>
            <a:pPr lvl="0" eaLnBrk="1" hangingPunct="1">
              <a:spcBef>
                <a:spcPts val="0"/>
              </a:spcBef>
              <a:buSzPct val="60000"/>
              <a:defRPr/>
            </a:pPr>
            <a:r>
              <a:rPr kumimoji="0" lang="en-US" sz="2400" b="0" kern="0" dirty="0">
                <a:solidFill>
                  <a:schemeClr val="tx1"/>
                </a:solidFill>
              </a:rPr>
              <a:t>Wilderness is essentially unhindered and free from the actions of modern human control or manipulation.</a:t>
            </a:r>
          </a:p>
        </p:txBody>
      </p:sp>
      <p:pic>
        <p:nvPicPr>
          <p:cNvPr id="9" name="Picture 10" descr="Stream flowing"/>
          <p:cNvPicPr>
            <a:picLocks noChangeAspect="1" noChangeArrowheads="1"/>
          </p:cNvPicPr>
          <p:nvPr/>
        </p:nvPicPr>
        <p:blipFill rotWithShape="1">
          <a:blip r:embed="rId4">
            <a:extLst>
              <a:ext uri="{28A0092B-C50C-407E-A947-70E740481C1C}">
                <a14:useLocalDpi xmlns:a14="http://schemas.microsoft.com/office/drawing/2010/main" val="0"/>
              </a:ext>
            </a:extLst>
          </a:blip>
          <a:srcRect t="17367" b="17251"/>
          <a:stretch/>
        </p:blipFill>
        <p:spPr bwMode="auto">
          <a:xfrm>
            <a:off x="4527150" y="2409933"/>
            <a:ext cx="3729234" cy="3657383"/>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5771824"/>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txBox="1">
            <a:spLocks noGrp="1"/>
          </p:cNvSpPr>
          <p:nvPr>
            <p:ph type="title" idx="4294967295"/>
          </p:nvPr>
        </p:nvSpPr>
        <p:spPr>
          <a:xfrm>
            <a:off x="0" y="323850"/>
            <a:ext cx="9144000" cy="1631216"/>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lvl="0" indent="0" algn="ctr" defTabSz="914400" rtl="0" eaLnBrk="0" fontAlgn="base" latinLnBrk="0" hangingPunct="0">
              <a:lnSpc>
                <a:spcPts val="6000"/>
              </a:lnSpc>
              <a:spcBef>
                <a:spcPct val="0"/>
              </a:spcBef>
              <a:spcAft>
                <a:spcPct val="0"/>
              </a:spcAft>
              <a:buClrTx/>
              <a:buSzTx/>
              <a:buFontTx/>
              <a:buNone/>
              <a:tabLst/>
              <a:defRPr/>
            </a:pPr>
            <a:r>
              <a:rPr kumimoji="1" lang="en-US" sz="6000" b="0" i="0" u="none" strike="noStrike" kern="1200" cap="none" spc="0" normalizeH="0" baseline="0" noProof="0" dirty="0">
                <a:ln>
                  <a:noFill/>
                </a:ln>
                <a:solidFill>
                  <a:srgbClr val="FFD7AF"/>
                </a:solidFill>
                <a:effectLst>
                  <a:outerShdw dist="38100" dir="2700000" algn="tr" rotWithShape="0">
                    <a:schemeClr val="tx1">
                      <a:lumMod val="75000"/>
                      <a:lumOff val="25000"/>
                      <a:alpha val="50000"/>
                    </a:schemeClr>
                  </a:outerShdw>
                </a:effectLst>
                <a:uLnTx/>
                <a:uFillTx/>
                <a:latin typeface="Maiandra GD" pitchFamily="34" charset="0"/>
                <a:ea typeface="+mn-ea"/>
                <a:cs typeface="+mn-cs"/>
              </a:rPr>
              <a:t>Qualities of Wilderness Character</a:t>
            </a:r>
          </a:p>
        </p:txBody>
      </p:sp>
      <p:sp>
        <p:nvSpPr>
          <p:cNvPr id="576516" name="Text Box 4" descr="Stationery"/>
          <p:cNvSpPr txBox="1">
            <a:spLocks noChangeArrowheads="1"/>
          </p:cNvSpPr>
          <p:nvPr/>
        </p:nvSpPr>
        <p:spPr bwMode="auto">
          <a:xfrm>
            <a:off x="581025" y="2095500"/>
            <a:ext cx="7991475" cy="4286250"/>
          </a:xfrm>
          <a:prstGeom prst="rect">
            <a:avLst/>
          </a:prstGeom>
          <a:blipFill dpi="0" rotWithShape="1">
            <a:blip r:embed="rId3" cstate="print"/>
            <a:srcRect/>
            <a:tile tx="0" ty="0" sx="100000" sy="100000" flip="none" algn="tl"/>
          </a:blipFill>
          <a:ln w="12700">
            <a:solidFill>
              <a:schemeClr val="tx1"/>
            </a:solidFill>
            <a:miter lim="800000"/>
            <a:headEnd type="none" w="sm" len="sm"/>
            <a:tailEnd type="none" w="sm" len="sm"/>
          </a:ln>
          <a:effectLst>
            <a:outerShdw dist="76200" dir="2700000" algn="tr" rotWithShape="0">
              <a:schemeClr val="tx1">
                <a:lumMod val="75000"/>
                <a:lumOff val="25000"/>
                <a:alpha val="50000"/>
              </a:schemeClr>
            </a:outerShdw>
          </a:effectLst>
        </p:spPr>
        <p:txBody>
          <a:bodyPr lIns="365760" tIns="182880" rIns="365760" bIns="182880"/>
          <a:lstStyle/>
          <a:p>
            <a:pPr algn="ctr">
              <a:spcBef>
                <a:spcPts val="0"/>
              </a:spcBef>
            </a:pPr>
            <a:endParaRPr lang="en-US" sz="2000" dirty="0">
              <a:solidFill>
                <a:srgbClr val="5C0000"/>
              </a:solidFill>
            </a:endParaRPr>
          </a:p>
        </p:txBody>
      </p:sp>
      <p:sp>
        <p:nvSpPr>
          <p:cNvPr id="11" name="Text Box 3"/>
          <p:cNvSpPr txBox="1">
            <a:spLocks noChangeArrowheads="1"/>
          </p:cNvSpPr>
          <p:nvPr/>
        </p:nvSpPr>
        <p:spPr bwMode="auto">
          <a:xfrm>
            <a:off x="849001" y="2348788"/>
            <a:ext cx="3692837" cy="646331"/>
          </a:xfrm>
          <a:prstGeom prst="rect">
            <a:avLst/>
          </a:prstGeom>
          <a:noFill/>
          <a:ln w="9525">
            <a:noFill/>
            <a:miter lim="800000"/>
            <a:headEnd/>
            <a:tailEnd/>
          </a:ln>
          <a:effectLst/>
        </p:spPr>
        <p:txBody>
          <a:bodyPr wrap="square">
            <a:spAutoFit/>
          </a:bodyPr>
          <a:lstStyle/>
          <a:p>
            <a:pPr eaLnBrk="1" hangingPunct="1">
              <a:spcBef>
                <a:spcPct val="50000"/>
              </a:spcBef>
            </a:pPr>
            <a:r>
              <a:rPr kumimoji="0" lang="en-US" sz="3600" dirty="0">
                <a:solidFill>
                  <a:srgbClr val="800000"/>
                </a:solidFill>
                <a:effectLst>
                  <a:outerShdw blurRad="38100" dist="38100" dir="2700000" algn="tl">
                    <a:srgbClr val="000000">
                      <a:alpha val="43137"/>
                    </a:srgbClr>
                  </a:outerShdw>
                </a:effectLst>
                <a:latin typeface="Centaur" pitchFamily="18" charset="0"/>
              </a:rPr>
              <a:t>Undeveloped</a:t>
            </a:r>
          </a:p>
        </p:txBody>
      </p:sp>
      <p:sp>
        <p:nvSpPr>
          <p:cNvPr id="12" name="TextBox 11"/>
          <p:cNvSpPr txBox="1"/>
          <p:nvPr/>
        </p:nvSpPr>
        <p:spPr>
          <a:xfrm>
            <a:off x="849001" y="3115337"/>
            <a:ext cx="3526446" cy="2677656"/>
          </a:xfrm>
          <a:prstGeom prst="rect">
            <a:avLst/>
          </a:prstGeom>
          <a:noFill/>
        </p:spPr>
        <p:txBody>
          <a:bodyPr wrap="square" rtlCol="0">
            <a:spAutoFit/>
          </a:bodyPr>
          <a:lstStyle/>
          <a:p>
            <a:pPr lvl="0" eaLnBrk="1" hangingPunct="1">
              <a:spcBef>
                <a:spcPts val="0"/>
              </a:spcBef>
              <a:buSzPct val="60000"/>
              <a:defRPr/>
            </a:pPr>
            <a:r>
              <a:rPr kumimoji="0" lang="en-US" sz="2400" b="0" kern="0" dirty="0">
                <a:solidFill>
                  <a:schemeClr val="tx1"/>
                </a:solidFill>
              </a:rPr>
              <a:t>Wilderness retains its primeval character and influence and is essentially without permanent improvement or modern human occupation.</a:t>
            </a:r>
          </a:p>
        </p:txBody>
      </p:sp>
      <p:pic>
        <p:nvPicPr>
          <p:cNvPr id="10" name="Picture 2" descr="Grand Canyon at sunse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0349" t="4275" r="38632" b="5869"/>
          <a:stretch/>
        </p:blipFill>
        <p:spPr bwMode="auto">
          <a:xfrm>
            <a:off x="4514717" y="2402984"/>
            <a:ext cx="3741667" cy="3657384"/>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8610214"/>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txBox="1">
            <a:spLocks noGrp="1"/>
          </p:cNvSpPr>
          <p:nvPr>
            <p:ph type="title" idx="4294967295"/>
          </p:nvPr>
        </p:nvSpPr>
        <p:spPr>
          <a:xfrm>
            <a:off x="0" y="323850"/>
            <a:ext cx="9144000" cy="1631216"/>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lvl="0" indent="0" algn="ctr" defTabSz="914400" rtl="0" eaLnBrk="0" fontAlgn="base" latinLnBrk="0" hangingPunct="0">
              <a:lnSpc>
                <a:spcPts val="6000"/>
              </a:lnSpc>
              <a:spcBef>
                <a:spcPct val="0"/>
              </a:spcBef>
              <a:spcAft>
                <a:spcPct val="0"/>
              </a:spcAft>
              <a:buClrTx/>
              <a:buSzTx/>
              <a:buFontTx/>
              <a:buNone/>
              <a:tabLst/>
              <a:defRPr/>
            </a:pPr>
            <a:r>
              <a:rPr kumimoji="1" lang="en-US" sz="6000" b="0" i="0" u="none" strike="noStrike" kern="1200" cap="none" spc="0" normalizeH="0" baseline="0" noProof="0" dirty="0">
                <a:ln>
                  <a:noFill/>
                </a:ln>
                <a:solidFill>
                  <a:srgbClr val="FFD7AF"/>
                </a:solidFill>
                <a:effectLst>
                  <a:outerShdw dist="38100" dir="2700000" algn="tr" rotWithShape="0">
                    <a:schemeClr val="tx1">
                      <a:lumMod val="75000"/>
                      <a:lumOff val="25000"/>
                      <a:alpha val="50000"/>
                    </a:schemeClr>
                  </a:outerShdw>
                </a:effectLst>
                <a:uLnTx/>
                <a:uFillTx/>
                <a:latin typeface="Maiandra GD" pitchFamily="34" charset="0"/>
                <a:ea typeface="+mn-ea"/>
                <a:cs typeface="+mn-cs"/>
              </a:rPr>
              <a:t>Qualities of Wilderness Character</a:t>
            </a:r>
          </a:p>
        </p:txBody>
      </p:sp>
      <p:sp>
        <p:nvSpPr>
          <p:cNvPr id="576516" name="Text Box 4" descr="Stationery"/>
          <p:cNvSpPr txBox="1">
            <a:spLocks noChangeArrowheads="1"/>
          </p:cNvSpPr>
          <p:nvPr/>
        </p:nvSpPr>
        <p:spPr bwMode="auto">
          <a:xfrm>
            <a:off x="581025" y="2095500"/>
            <a:ext cx="7991475" cy="4286250"/>
          </a:xfrm>
          <a:prstGeom prst="rect">
            <a:avLst/>
          </a:prstGeom>
          <a:blipFill dpi="0" rotWithShape="1">
            <a:blip r:embed="rId3" cstate="print"/>
            <a:srcRect/>
            <a:tile tx="0" ty="0" sx="100000" sy="100000" flip="none" algn="tl"/>
          </a:blipFill>
          <a:ln w="12700">
            <a:solidFill>
              <a:schemeClr val="tx1"/>
            </a:solidFill>
            <a:miter lim="800000"/>
            <a:headEnd type="none" w="sm" len="sm"/>
            <a:tailEnd type="none" w="sm" len="sm"/>
          </a:ln>
          <a:effectLst>
            <a:outerShdw dist="76200" dir="2700000" algn="tr" rotWithShape="0">
              <a:schemeClr val="tx1">
                <a:lumMod val="75000"/>
                <a:lumOff val="25000"/>
                <a:alpha val="50000"/>
              </a:schemeClr>
            </a:outerShdw>
          </a:effectLst>
        </p:spPr>
        <p:txBody>
          <a:bodyPr lIns="365760" tIns="182880" rIns="365760" bIns="182880"/>
          <a:lstStyle/>
          <a:p>
            <a:pPr algn="ctr">
              <a:spcBef>
                <a:spcPts val="0"/>
              </a:spcBef>
            </a:pPr>
            <a:endParaRPr lang="en-US" sz="2000" dirty="0">
              <a:solidFill>
                <a:srgbClr val="5C0000"/>
              </a:solidFill>
            </a:endParaRPr>
          </a:p>
        </p:txBody>
      </p:sp>
      <p:sp>
        <p:nvSpPr>
          <p:cNvPr id="11" name="Text Box 3"/>
          <p:cNvSpPr txBox="1">
            <a:spLocks noChangeArrowheads="1"/>
          </p:cNvSpPr>
          <p:nvPr/>
        </p:nvSpPr>
        <p:spPr bwMode="auto">
          <a:xfrm>
            <a:off x="849001" y="2348788"/>
            <a:ext cx="3692837" cy="646331"/>
          </a:xfrm>
          <a:prstGeom prst="rect">
            <a:avLst/>
          </a:prstGeom>
          <a:noFill/>
          <a:ln w="9525">
            <a:noFill/>
            <a:miter lim="800000"/>
            <a:headEnd/>
            <a:tailEnd/>
          </a:ln>
          <a:effectLst/>
        </p:spPr>
        <p:txBody>
          <a:bodyPr wrap="square">
            <a:spAutoFit/>
          </a:bodyPr>
          <a:lstStyle/>
          <a:p>
            <a:pPr eaLnBrk="1" hangingPunct="1">
              <a:spcBef>
                <a:spcPct val="50000"/>
              </a:spcBef>
            </a:pPr>
            <a:r>
              <a:rPr kumimoji="0" lang="en-US" sz="3600" dirty="0">
                <a:solidFill>
                  <a:srgbClr val="800000"/>
                </a:solidFill>
                <a:effectLst>
                  <a:outerShdw blurRad="38100" dist="38100" dir="2700000" algn="tl">
                    <a:srgbClr val="000000">
                      <a:alpha val="43137"/>
                    </a:srgbClr>
                  </a:outerShdw>
                </a:effectLst>
                <a:latin typeface="Centaur" pitchFamily="18" charset="0"/>
              </a:rPr>
              <a:t>Natural</a:t>
            </a:r>
          </a:p>
        </p:txBody>
      </p:sp>
      <p:sp>
        <p:nvSpPr>
          <p:cNvPr id="12" name="TextBox 11"/>
          <p:cNvSpPr txBox="1"/>
          <p:nvPr/>
        </p:nvSpPr>
        <p:spPr>
          <a:xfrm>
            <a:off x="849001" y="3115337"/>
            <a:ext cx="3421548" cy="1938992"/>
          </a:xfrm>
          <a:prstGeom prst="rect">
            <a:avLst/>
          </a:prstGeom>
          <a:noFill/>
        </p:spPr>
        <p:txBody>
          <a:bodyPr wrap="square" rtlCol="0">
            <a:spAutoFit/>
          </a:bodyPr>
          <a:lstStyle/>
          <a:p>
            <a:pPr lvl="0" eaLnBrk="1" hangingPunct="1">
              <a:spcBef>
                <a:spcPts val="0"/>
              </a:spcBef>
              <a:buSzPct val="60000"/>
              <a:defRPr/>
            </a:pPr>
            <a:r>
              <a:rPr kumimoji="0" lang="en-US" sz="2400" b="0" kern="0" dirty="0">
                <a:solidFill>
                  <a:schemeClr val="tx1"/>
                </a:solidFill>
              </a:rPr>
              <a:t>Wilderness ecological systems are substantially free from the effects of modern human civilization.</a:t>
            </a:r>
          </a:p>
        </p:txBody>
      </p:sp>
      <p:pic>
        <p:nvPicPr>
          <p:cNvPr id="2050" name="Picture 2" descr="Mountain lion with cub"/>
          <p:cNvPicPr>
            <a:picLocks noChangeAspect="1" noChangeArrowheads="1"/>
          </p:cNvPicPr>
          <p:nvPr/>
        </p:nvPicPr>
        <p:blipFill rotWithShape="1">
          <a:blip r:embed="rId4">
            <a:extLst>
              <a:ext uri="{28A0092B-C50C-407E-A947-70E740481C1C}">
                <a14:useLocalDpi xmlns:a14="http://schemas.microsoft.com/office/drawing/2010/main" val="0"/>
              </a:ext>
            </a:extLst>
          </a:blip>
          <a:srcRect l="26970" t="9228" r="18743" b="19539"/>
          <a:stretch/>
        </p:blipFill>
        <p:spPr bwMode="auto">
          <a:xfrm>
            <a:off x="4541837" y="2409933"/>
            <a:ext cx="3716382" cy="3657383"/>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9727103"/>
      </p:ext>
    </p:extLst>
  </p:cSld>
  <p:clrMapOvr>
    <a:masterClrMapping/>
  </p:clrMapOvr>
  <p:transition spd="slow">
    <p:fade/>
  </p:transition>
</p:sld>
</file>

<file path=ppt/theme/theme1.xml><?xml version="1.0" encoding="utf-8"?>
<a:theme xmlns:a="http://schemas.openxmlformats.org/drawingml/2006/main" name="TemplateWSPF">
  <a:themeElements>
    <a:clrScheme name="TemplateWSPF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emplateWSPF">
      <a:majorFont>
        <a:latin typeface="Maiandra G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sz="6000" b="1" i="0" u="none" strike="noStrike" cap="none" normalizeH="0" baseline="0" smtClean="0">
            <a:ln>
              <a:noFill/>
            </a:ln>
            <a:solidFill>
              <a:srgbClr val="FFFF66"/>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sz="6000" b="1" i="0" u="none" strike="noStrike" cap="none" normalizeH="0" baseline="0" smtClean="0">
            <a:ln>
              <a:noFill/>
            </a:ln>
            <a:solidFill>
              <a:srgbClr val="FFFF66"/>
            </a:solidFill>
            <a:effectLst/>
            <a:latin typeface="Arial" charset="0"/>
          </a:defRPr>
        </a:defPPr>
      </a:lstStyle>
    </a:lnDef>
  </a:objectDefaults>
  <a:extraClrSchemeLst>
    <a:extraClrScheme>
      <a:clrScheme name="TemplateWSPF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emplateWSPF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emplateWSPF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emplateWSPF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emplateWSPF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emplateWSPF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emplateWSPF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emplateWSPF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emplateWSPF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emplateWSPF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emplateWSPF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emplateWSPF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21835</TotalTime>
  <Words>1704</Words>
  <Application>Microsoft Office PowerPoint</Application>
  <PresentationFormat>On-screen Show (4:3)</PresentationFormat>
  <Paragraphs>277</Paragraphs>
  <Slides>30</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Centaur</vt:lpstr>
      <vt:lpstr>Maiandra GD</vt:lpstr>
      <vt:lpstr>Tahoma</vt:lpstr>
      <vt:lpstr>Times New Roman</vt:lpstr>
      <vt:lpstr>TemplateWSPF</vt:lpstr>
      <vt:lpstr>Wilderness Fires</vt:lpstr>
      <vt:lpstr>Wilderness Act of 1964 Statement of Purpose</vt:lpstr>
      <vt:lpstr>Extent of the System</vt:lpstr>
      <vt:lpstr>Definition of Wilderness</vt:lpstr>
      <vt:lpstr>Agency Responsibilities</vt:lpstr>
      <vt:lpstr>Agency Responsibilities</vt:lpstr>
      <vt:lpstr>Qualities of Wilderness Character</vt:lpstr>
      <vt:lpstr>Qualities of Wilderness Character</vt:lpstr>
      <vt:lpstr>Qualities of Wilderness Character</vt:lpstr>
      <vt:lpstr>Qualities of Wilderness Character</vt:lpstr>
      <vt:lpstr>Qualities of Wilderness Character</vt:lpstr>
      <vt:lpstr>Use of Wilderness</vt:lpstr>
      <vt:lpstr>Prohibited Uses</vt:lpstr>
      <vt:lpstr>Minimum Requirements</vt:lpstr>
      <vt:lpstr>FSM 2320 Wilderness Management</vt:lpstr>
      <vt:lpstr>FSM 2320</vt:lpstr>
      <vt:lpstr>FSM 2320</vt:lpstr>
      <vt:lpstr>] Wilderness Fire Mgt Approach </vt:lpstr>
      <vt:lpstr>] Wilderness Fire Mgt Approach </vt:lpstr>
      <vt:lpstr>] Wilderness Fire Mgt Approach </vt:lpstr>
      <vt:lpstr>Wilderness Fire Mgt Approach</vt:lpstr>
      <vt:lpstr>Wilderness Fire Mgt Approach</vt:lpstr>
      <vt:lpstr>Wilderness Fire Mgt Approach</vt:lpstr>
      <vt:lpstr>Wilderness Fire Mgt Approach</vt:lpstr>
      <vt:lpstr>Wilderness Fire Mgt Approach</vt:lpstr>
      <vt:lpstr>Wilderness Fire Mgt Approach</vt:lpstr>
      <vt:lpstr>Wilderness Fire Mgt Approach</vt:lpstr>
      <vt:lpstr>Wilderness Fire Mgt Approach</vt:lpstr>
      <vt:lpstr>Preserve Wilderness Character For Present &amp; Future Generations</vt:lpstr>
      <vt:lpstr>Wilderness: An Enduring Resource</vt:lpstr>
    </vt:vector>
  </TitlesOfParts>
  <Company>National Park Service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VERP - Visitor Experience Resource Protection - A process for addressing carring capacity in NPS units</dc:title>
  <dc:creator>Jim Hammett</dc:creator>
  <cp:lastModifiedBy>Sky Gennette</cp:lastModifiedBy>
  <cp:revision>1847</cp:revision>
  <cp:lastPrinted>2012-04-12T17:42:59Z</cp:lastPrinted>
  <dcterms:created xsi:type="dcterms:W3CDTF">1998-04-01T21:34:34Z</dcterms:created>
  <dcterms:modified xsi:type="dcterms:W3CDTF">2020-01-29T19:45:36Z</dcterms:modified>
</cp:coreProperties>
</file>