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320" r:id="rId2"/>
    <p:sldId id="333" r:id="rId3"/>
    <p:sldId id="321" r:id="rId4"/>
    <p:sldId id="334" r:id="rId5"/>
    <p:sldId id="336" r:id="rId6"/>
    <p:sldId id="335" r:id="rId7"/>
    <p:sldId id="337" r:id="rId8"/>
    <p:sldId id="338" r:id="rId9"/>
    <p:sldId id="339" r:id="rId10"/>
    <p:sldId id="340" r:id="rId11"/>
    <p:sldId id="341" r:id="rId12"/>
    <p:sldId id="342" r:id="rId13"/>
    <p:sldId id="343" r:id="rId14"/>
    <p:sldId id="344"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Eras Light ITC" pitchFamily="34" charset="0"/>
        <a:ea typeface="+mn-ea"/>
        <a:cs typeface="+mn-cs"/>
      </a:defRPr>
    </a:lvl1pPr>
    <a:lvl2pPr marL="457200" algn="l" rtl="0" fontAlgn="base">
      <a:spcBef>
        <a:spcPct val="0"/>
      </a:spcBef>
      <a:spcAft>
        <a:spcPct val="0"/>
      </a:spcAft>
      <a:defRPr kern="1200">
        <a:solidFill>
          <a:schemeClr val="tx1"/>
        </a:solidFill>
        <a:latin typeface="Eras Light ITC" pitchFamily="34" charset="0"/>
        <a:ea typeface="+mn-ea"/>
        <a:cs typeface="+mn-cs"/>
      </a:defRPr>
    </a:lvl2pPr>
    <a:lvl3pPr marL="914400" algn="l" rtl="0" fontAlgn="base">
      <a:spcBef>
        <a:spcPct val="0"/>
      </a:spcBef>
      <a:spcAft>
        <a:spcPct val="0"/>
      </a:spcAft>
      <a:defRPr kern="1200">
        <a:solidFill>
          <a:schemeClr val="tx1"/>
        </a:solidFill>
        <a:latin typeface="Eras Light ITC" pitchFamily="34" charset="0"/>
        <a:ea typeface="+mn-ea"/>
        <a:cs typeface="+mn-cs"/>
      </a:defRPr>
    </a:lvl3pPr>
    <a:lvl4pPr marL="1371600" algn="l" rtl="0" fontAlgn="base">
      <a:spcBef>
        <a:spcPct val="0"/>
      </a:spcBef>
      <a:spcAft>
        <a:spcPct val="0"/>
      </a:spcAft>
      <a:defRPr kern="1200">
        <a:solidFill>
          <a:schemeClr val="tx1"/>
        </a:solidFill>
        <a:latin typeface="Eras Light ITC" pitchFamily="34" charset="0"/>
        <a:ea typeface="+mn-ea"/>
        <a:cs typeface="+mn-cs"/>
      </a:defRPr>
    </a:lvl4pPr>
    <a:lvl5pPr marL="1828800" algn="l" rtl="0" fontAlgn="base">
      <a:spcBef>
        <a:spcPct val="0"/>
      </a:spcBef>
      <a:spcAft>
        <a:spcPct val="0"/>
      </a:spcAft>
      <a:defRPr kern="1200">
        <a:solidFill>
          <a:schemeClr val="tx1"/>
        </a:solidFill>
        <a:latin typeface="Eras Light ITC" pitchFamily="34" charset="0"/>
        <a:ea typeface="+mn-ea"/>
        <a:cs typeface="+mn-cs"/>
      </a:defRPr>
    </a:lvl5pPr>
    <a:lvl6pPr marL="2286000" algn="l" defTabSz="914400" rtl="0" eaLnBrk="1" latinLnBrk="0" hangingPunct="1">
      <a:defRPr kern="1200">
        <a:solidFill>
          <a:schemeClr val="tx1"/>
        </a:solidFill>
        <a:latin typeface="Eras Light ITC" pitchFamily="34" charset="0"/>
        <a:ea typeface="+mn-ea"/>
        <a:cs typeface="+mn-cs"/>
      </a:defRPr>
    </a:lvl6pPr>
    <a:lvl7pPr marL="2743200" algn="l" defTabSz="914400" rtl="0" eaLnBrk="1" latinLnBrk="0" hangingPunct="1">
      <a:defRPr kern="1200">
        <a:solidFill>
          <a:schemeClr val="tx1"/>
        </a:solidFill>
        <a:latin typeface="Eras Light ITC" pitchFamily="34" charset="0"/>
        <a:ea typeface="+mn-ea"/>
        <a:cs typeface="+mn-cs"/>
      </a:defRPr>
    </a:lvl7pPr>
    <a:lvl8pPr marL="3200400" algn="l" defTabSz="914400" rtl="0" eaLnBrk="1" latinLnBrk="0" hangingPunct="1">
      <a:defRPr kern="1200">
        <a:solidFill>
          <a:schemeClr val="tx1"/>
        </a:solidFill>
        <a:latin typeface="Eras Light ITC" pitchFamily="34" charset="0"/>
        <a:ea typeface="+mn-ea"/>
        <a:cs typeface="+mn-cs"/>
      </a:defRPr>
    </a:lvl8pPr>
    <a:lvl9pPr marL="3657600" algn="l" defTabSz="914400" rtl="0" eaLnBrk="1" latinLnBrk="0" hangingPunct="1">
      <a:defRPr kern="1200">
        <a:solidFill>
          <a:schemeClr val="tx1"/>
        </a:solidFill>
        <a:latin typeface="Eras Light IT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FF"/>
    <a:srgbClr val="897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81375" autoAdjust="0"/>
  </p:normalViewPr>
  <p:slideViewPr>
    <p:cSldViewPr>
      <p:cViewPr varScale="1">
        <p:scale>
          <a:sx n="58" d="100"/>
          <a:sy n="58" d="100"/>
        </p:scale>
        <p:origin x="872" y="44"/>
      </p:cViewPr>
      <p:guideLst>
        <p:guide orient="horz" pos="2160"/>
        <p:guide pos="2880"/>
      </p:guideLst>
    </p:cSldViewPr>
  </p:slideViewPr>
  <p:outlineViewPr>
    <p:cViewPr>
      <p:scale>
        <a:sx n="33" d="100"/>
        <a:sy n="33" d="100"/>
      </p:scale>
      <p:origin x="0" y="-97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567">
              <a:defRPr sz="1200">
                <a:latin typeface="Arial" charset="0"/>
              </a:defRPr>
            </a:lvl1pPr>
          </a:lstStyle>
          <a:p>
            <a:endParaRPr lang="en-US"/>
          </a:p>
        </p:txBody>
      </p:sp>
      <p:sp>
        <p:nvSpPr>
          <p:cNvPr id="28675"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567">
              <a:defRPr sz="1200">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567">
              <a:defRPr sz="1200">
                <a:latin typeface="Arial" charset="0"/>
              </a:defRPr>
            </a:lvl1pPr>
          </a:lstStyle>
          <a:p>
            <a:endParaRPr lang="en-US"/>
          </a:p>
        </p:txBody>
      </p:sp>
      <p:sp>
        <p:nvSpPr>
          <p:cNvPr id="28679"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567">
              <a:defRPr sz="1200">
                <a:latin typeface="Arial" charset="0"/>
              </a:defRPr>
            </a:lvl1pPr>
          </a:lstStyle>
          <a:p>
            <a:fld id="{7F32562C-5850-4E15-BB5D-A00634BCAE54}" type="slidenum">
              <a:rPr lang="en-US"/>
              <a:pPr/>
              <a:t>‹#›</a:t>
            </a:fld>
            <a:endParaRPr lang="en-US"/>
          </a:p>
        </p:txBody>
      </p:sp>
    </p:spTree>
    <p:extLst>
      <p:ext uri="{BB962C8B-B14F-4D97-AF65-F5344CB8AC3E}">
        <p14:creationId xmlns:p14="http://schemas.microsoft.com/office/powerpoint/2010/main" val="37618364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b="1" i="1" dirty="0"/>
              <a:t>ADVANCE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Some people have argued that we do not have the authority to protect wilderness characteristics outside of Congressionally-designated wilderness areas.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FLPMA sections 102(a)(8) and 103(c) give the BLM authority to manage for the protection of wilderness characteristics as part of its multiple-use mission, including the discretion to exclude some uses on a particular parcel of land.</a:t>
            </a:r>
          </a:p>
          <a:p>
            <a:endParaRPr lang="en-US" b="1" i="1" dirty="0"/>
          </a:p>
          <a:p>
            <a:pPr defTabSz="917235">
              <a:defRPr/>
            </a:pPr>
            <a:r>
              <a:rPr lang="en-US" b="1" i="1" dirty="0"/>
              <a:t>ADVANCE SLIDE</a:t>
            </a:r>
          </a:p>
          <a:p>
            <a:endParaRPr lang="en-US" b="1"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Which brings us around to our last misconception that you may have heard -- and not just about this guidance: that wilderness areas, WSAs, and other areas where wilderness characteristics are protected aren’t multiple use.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Some people think “multiple use” means “commercial use” or “extractive use.”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FLPMA Section 103(c) defines “multiple use,” and the definition contains these key points:</a:t>
            </a:r>
          </a:p>
          <a:p>
            <a:endParaRPr lang="en-US" b="1" i="1" dirty="0"/>
          </a:p>
          <a:p>
            <a:pPr defTabSz="917235">
              <a:defRPr/>
            </a:pPr>
            <a:r>
              <a:rPr lang="en-US" b="1" i="1" dirty="0"/>
              <a:t>ADVANCE SLIDE</a:t>
            </a:r>
          </a:p>
          <a:p>
            <a:endParaRPr lang="en-US" b="1" i="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“periodic adjustments in use to conform to changing needs and conditions”</a:t>
            </a:r>
          </a:p>
          <a:p>
            <a:endParaRPr lang="en-US" dirty="0"/>
          </a:p>
          <a:p>
            <a:r>
              <a:rPr lang="en-US" b="1" i="1" dirty="0"/>
              <a:t>ADVANCE</a:t>
            </a:r>
          </a:p>
          <a:p>
            <a:endParaRPr lang="en-US" b="1" i="1" dirty="0"/>
          </a:p>
          <a:p>
            <a:r>
              <a:rPr lang="en-US" dirty="0"/>
              <a:t>“the use of some land for less than all of the resources”</a:t>
            </a:r>
          </a:p>
          <a:p>
            <a:endParaRPr lang="en-US" dirty="0"/>
          </a:p>
          <a:p>
            <a:r>
              <a:rPr lang="en-US" b="1" i="1" dirty="0"/>
              <a:t>ADVANCE</a:t>
            </a:r>
          </a:p>
          <a:p>
            <a:endParaRPr lang="en-US" b="1" i="1" dirty="0"/>
          </a:p>
          <a:p>
            <a:r>
              <a:rPr lang="en-US" dirty="0"/>
              <a:t>“takes into account the long-term needs of future generations”</a:t>
            </a:r>
          </a:p>
          <a:p>
            <a:endParaRPr lang="en-US" dirty="0"/>
          </a:p>
          <a:p>
            <a:r>
              <a:rPr lang="en-US" b="1" i="1" dirty="0"/>
              <a:t>ADVANCE</a:t>
            </a:r>
          </a:p>
          <a:p>
            <a:endParaRPr lang="en-US" b="1" i="1" dirty="0"/>
          </a:p>
          <a:p>
            <a:r>
              <a:rPr lang="en-US" dirty="0"/>
              <a:t>consideration must be given to a wide range of values “and not necessarily to the combination of uses that will give the greatest economic return.”</a:t>
            </a:r>
          </a:p>
          <a:p>
            <a:endParaRPr lang="en-US" dirty="0"/>
          </a:p>
          <a:p>
            <a:r>
              <a:rPr lang="en-US" dirty="0"/>
              <a:t>Clearly, wilderness conforms with this definition from Congress.</a:t>
            </a:r>
          </a:p>
          <a:p>
            <a:endParaRPr lang="en-US" dirty="0"/>
          </a:p>
          <a:p>
            <a:pPr defTabSz="917235">
              <a:defRPr/>
            </a:pPr>
            <a:r>
              <a:rPr lang="en-US" b="1" i="1" dirty="0"/>
              <a:t>ADVANCE SLIDE</a:t>
            </a:r>
          </a:p>
          <a:p>
            <a:endParaRPr lang="en-US" dirty="0"/>
          </a:p>
          <a:p>
            <a:endParaRPr lang="en-US" b="1" i="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Think of all the uses that happen in a wilderness compared to, say, a coal mine.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And yet, even a coal mine can be considered part of our multiple use mandate, because we can manage the resources of some land for even only one use!  "Multiple use" does not mean every use on every acre.</a:t>
            </a:r>
          </a:p>
          <a:p>
            <a:endParaRPr lang="en-US" b="1" i="1" dirty="0"/>
          </a:p>
          <a:p>
            <a:pPr defTabSz="917235">
              <a:defRPr/>
            </a:pPr>
            <a:r>
              <a:rPr lang="en-US" b="1" i="1" dirty="0"/>
              <a:t>ADVANCE SLIDE</a:t>
            </a:r>
          </a:p>
          <a:p>
            <a:endParaRPr lang="en-US" b="1" i="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14</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Let's get down to work, by going to the next group of modules on our Inventory guidance.</a:t>
            </a:r>
          </a:p>
          <a:p>
            <a:endParaRPr lang="en-US" b="0" i="0" dirty="0"/>
          </a:p>
          <a:p>
            <a:pPr defTabSz="917235">
              <a:defRPr/>
            </a:pPr>
            <a:r>
              <a:rPr lang="en-US" b="1" i="1" dirty="0"/>
              <a:t>ADVANCE SLIDE</a:t>
            </a:r>
          </a:p>
          <a:p>
            <a:endParaRPr lang="en-US" b="0"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kern="1200" dirty="0">
                <a:solidFill>
                  <a:schemeClr val="tx1"/>
                </a:solidFill>
                <a:latin typeface="Arial" charset="0"/>
                <a:ea typeface="+mn-ea"/>
                <a:cs typeface="+mn-cs"/>
              </a:rPr>
              <a:t>ADVANCE SLIDE</a:t>
            </a:r>
          </a:p>
          <a:p>
            <a:endParaRPr lang="en-US" b="0" i="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sz="1000" dirty="0"/>
              <a:t>The BLM needs maintain a current inventory of wilderness characteristics on land under BLM jurisdiction.  We already know that WSAs and designated Wildernesses have wilderness characteristics.  But recent court cases have made it clear that we also are supposed to maintain this inventory of wilderness characteristics on the rest of the lands under our jurisdiction as well.  </a:t>
            </a:r>
          </a:p>
          <a:p>
            <a:r>
              <a:rPr lang="en-US" sz="1000" dirty="0"/>
              <a:t> </a:t>
            </a:r>
          </a:p>
          <a:p>
            <a:r>
              <a:rPr lang="en-US" sz="1000" b="1" i="1" dirty="0"/>
              <a:t>ADVANCE</a:t>
            </a:r>
          </a:p>
          <a:p>
            <a:endParaRPr lang="en-US" sz="1000" dirty="0"/>
          </a:p>
          <a:p>
            <a:r>
              <a:rPr lang="en-US" sz="1000" dirty="0"/>
              <a:t>This inventory is conducted under the authority of Section 201 of FLPMA.</a:t>
            </a:r>
          </a:p>
          <a:p>
            <a:endParaRPr lang="en-US" sz="1000" dirty="0"/>
          </a:p>
          <a:p>
            <a:r>
              <a:rPr lang="en-US" sz="1000" b="1" i="1" dirty="0"/>
              <a:t>ADVANCE</a:t>
            </a:r>
          </a:p>
          <a:p>
            <a:endParaRPr lang="en-US" sz="1000" b="1" i="1" dirty="0"/>
          </a:p>
          <a:p>
            <a:r>
              <a:rPr lang="en-US" sz="1000" dirty="0"/>
              <a:t>We are directed to “…prepare and maintain on a continuing basis an inventory of all public lands and their resource and other values….This inventory shall be kept current so as to reflect changes in conditions and to identify new and emerging…values.”</a:t>
            </a:r>
          </a:p>
          <a:p>
            <a:endParaRPr lang="en-US" sz="1000" dirty="0"/>
          </a:p>
          <a:p>
            <a:pPr defTabSz="917235">
              <a:defRPr/>
            </a:pPr>
            <a:r>
              <a:rPr lang="en-US" sz="1000" b="1" i="1" dirty="0"/>
              <a:t>ADVANCE SLIDE</a:t>
            </a:r>
          </a:p>
          <a:p>
            <a:endParaRPr lang="en-US" b="1"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Note that changes in both conditions </a:t>
            </a:r>
            <a:r>
              <a:rPr lang="en-US" i="1" dirty="0"/>
              <a:t>and</a:t>
            </a:r>
            <a:r>
              <a:rPr lang="en-US" dirty="0"/>
              <a:t> </a:t>
            </a:r>
            <a:r>
              <a:rPr lang="en-US" i="1" dirty="0"/>
              <a:t>values</a:t>
            </a:r>
            <a:r>
              <a:rPr lang="en-US" dirty="0"/>
              <a:t> can influence how current an inventory can be said to be.</a:t>
            </a:r>
          </a:p>
          <a:p>
            <a:pPr defTabSz="917235">
              <a:defRPr/>
            </a:pPr>
            <a:endParaRPr lang="en-US" dirty="0"/>
          </a:p>
          <a:p>
            <a:pPr defTabSz="917235">
              <a:defRPr/>
            </a:pPr>
            <a:r>
              <a:rPr lang="en-US" b="1" i="1" dirty="0"/>
              <a:t>ADVANCE SLIDE</a:t>
            </a:r>
          </a:p>
          <a:p>
            <a:endParaRPr lang="en-US" b="1"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sz="1000" dirty="0"/>
              <a:t>To keep things simple, in this training we will refer to the BLM lands that have wilderness characteristics as “lands with wilderness characteristics.”  Since we in the government do seem to like our alphabet soup, sometimes in this training we'll refer to these as LWCs.  You can call them something else.  </a:t>
            </a:r>
          </a:p>
          <a:p>
            <a:endParaRPr lang="en-US" sz="1000" dirty="0"/>
          </a:p>
          <a:p>
            <a:pPr defTabSz="917235">
              <a:defRPr/>
            </a:pPr>
            <a:r>
              <a:rPr lang="en-US" sz="1000" dirty="0"/>
              <a:t> </a:t>
            </a:r>
            <a:r>
              <a:rPr lang="en-US" sz="1000" b="1" i="1" dirty="0"/>
              <a:t>ADVANCE</a:t>
            </a:r>
          </a:p>
          <a:p>
            <a:endParaRPr lang="en-US" sz="1000" dirty="0"/>
          </a:p>
          <a:p>
            <a:r>
              <a:rPr lang="en-US" sz="1000" i="1" dirty="0"/>
              <a:t>Areas</a:t>
            </a:r>
            <a:r>
              <a:rPr lang="en-US" sz="1000" dirty="0"/>
              <a:t> with wilderness characteristics -- it doesn't really matter, just so it's clear to everyone in your office -- and the public -- that we're talking about…</a:t>
            </a:r>
          </a:p>
          <a:p>
            <a:endParaRPr lang="en-US" sz="1000" dirty="0"/>
          </a:p>
          <a:p>
            <a:pPr defTabSz="917235">
              <a:defRPr/>
            </a:pPr>
            <a:r>
              <a:rPr lang="en-US" sz="1000" dirty="0"/>
              <a:t> </a:t>
            </a:r>
            <a:r>
              <a:rPr lang="en-US" sz="1000" b="1" i="1" dirty="0"/>
              <a:t>ADVANCE</a:t>
            </a:r>
          </a:p>
          <a:p>
            <a:endParaRPr lang="en-US" sz="1000" dirty="0"/>
          </a:p>
          <a:p>
            <a:r>
              <a:rPr lang="en-US" sz="1000" dirty="0"/>
              <a:t>…places (other than WSAs and </a:t>
            </a:r>
            <a:r>
              <a:rPr lang="en-US" sz="1000" i="1" dirty="0"/>
              <a:t>designated</a:t>
            </a:r>
            <a:r>
              <a:rPr lang="en-US" sz="1000" dirty="0"/>
              <a:t> wilderness areas) where wilderness characteristics are present.  Not necessarily places where they will be </a:t>
            </a:r>
            <a:r>
              <a:rPr lang="en-US" sz="1000" i="1" dirty="0"/>
              <a:t>preserved</a:t>
            </a:r>
            <a:r>
              <a:rPr lang="en-US" sz="1000" dirty="0"/>
              <a:t>, but where they are </a:t>
            </a:r>
            <a:r>
              <a:rPr lang="en-US" sz="1000" i="1" dirty="0"/>
              <a:t>present</a:t>
            </a:r>
            <a:r>
              <a:rPr lang="en-US" sz="1000" dirty="0"/>
              <a:t>.  (We'll go over what those characteristics of wilderness </a:t>
            </a:r>
            <a:r>
              <a:rPr lang="en-US" sz="1000" i="1" dirty="0"/>
              <a:t>are</a:t>
            </a:r>
            <a:r>
              <a:rPr lang="en-US" sz="1000" dirty="0"/>
              <a:t> later.)</a:t>
            </a:r>
          </a:p>
          <a:p>
            <a:endParaRPr lang="en-US" sz="1000" dirty="0"/>
          </a:p>
          <a:p>
            <a:r>
              <a:rPr lang="en-US" sz="1000" dirty="0"/>
              <a:t>It is vital for you to keep in mind that the presence of a resource -- any resource -- does not automatically dictate how that resource will be managed. </a:t>
            </a:r>
          </a:p>
          <a:p>
            <a:endParaRPr lang="en-US" sz="1000" dirty="0"/>
          </a:p>
          <a:p>
            <a:r>
              <a:rPr lang="en-US" sz="1000" b="1" i="1" dirty="0"/>
              <a:t>ADVANCE</a:t>
            </a:r>
          </a:p>
          <a:p>
            <a:endParaRPr lang="en-US" sz="1000" dirty="0"/>
          </a:p>
          <a:p>
            <a:r>
              <a:rPr lang="en-US" sz="1000" dirty="0"/>
              <a:t>This is explicitly stated in Section 201 of FLPMA: “The…identification of such areas shall not, of itself, change or prevent change of the management…of public lands.”</a:t>
            </a:r>
          </a:p>
          <a:p>
            <a:endParaRPr lang="en-US" sz="100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kern="1200" dirty="0">
                <a:solidFill>
                  <a:schemeClr val="tx1"/>
                </a:solidFill>
                <a:effectLst/>
                <a:latin typeface="Arial" charset="0"/>
                <a:ea typeface="+mn-ea"/>
                <a:cs typeface="+mn-cs"/>
              </a:rPr>
              <a:t>ADVANCE</a:t>
            </a:r>
            <a:endParaRPr lang="en-US" sz="1000" dirty="0">
              <a:effectLst/>
            </a:endParaRPr>
          </a:p>
          <a:p>
            <a:endParaRPr lang="en-US" sz="1000" dirty="0"/>
          </a:p>
          <a:p>
            <a:r>
              <a:rPr lang="en-US" sz="1000" dirty="0"/>
              <a:t>How we identify these areas is covered in BLM Manual 6310 – and the 2</a:t>
            </a:r>
            <a:r>
              <a:rPr lang="en-US" sz="1000" baseline="30000" dirty="0"/>
              <a:t>nd</a:t>
            </a:r>
            <a:r>
              <a:rPr lang="en-US" sz="1000" dirty="0"/>
              <a:t> group of modules in this training.</a:t>
            </a:r>
          </a:p>
          <a:p>
            <a:endParaRPr lang="en-US" sz="1000" dirty="0"/>
          </a:p>
          <a:p>
            <a:pPr defTabSz="917235">
              <a:defRPr/>
            </a:pPr>
            <a:r>
              <a:rPr lang="en-US" sz="1000" b="1" i="1" dirty="0"/>
              <a:t>ADVANCE SLIDE</a:t>
            </a:r>
          </a:p>
          <a:p>
            <a:endParaRPr lang="en-US" sz="1000" dirty="0"/>
          </a:p>
          <a:p>
            <a:endParaRPr lang="en-US" sz="1000" b="1"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How we decide to manage these lands with wilderness characteristics is addressed by Section 202 of FLPMA: We “…develop, maintain, and, where appropriate, revise land use plans”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by, in part, “rely[</a:t>
            </a:r>
            <a:r>
              <a:rPr lang="en-US" dirty="0" err="1"/>
              <a:t>ing</a:t>
            </a:r>
            <a:r>
              <a:rPr lang="en-US" dirty="0"/>
              <a:t>]…on the inventory of the public lands, their resources, and other values.”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No land use plan is developed or revised without extensive public input, which includes sharing inventory results.</a:t>
            </a:r>
          </a:p>
          <a:p>
            <a:pPr defTabSz="917235">
              <a:defRPr/>
            </a:pPr>
            <a:endParaRPr lang="en-US" dirty="0"/>
          </a:p>
          <a:p>
            <a:pPr marL="0" marR="0" indent="0" algn="l" defTabSz="917235" rtl="0" eaLnBrk="1" fontAlgn="base" latinLnBrk="0" hangingPunct="1">
              <a:lnSpc>
                <a:spcPct val="100000"/>
              </a:lnSpc>
              <a:spcBef>
                <a:spcPct val="30000"/>
              </a:spcBef>
              <a:spcAft>
                <a:spcPct val="0"/>
              </a:spcAft>
              <a:buClrTx/>
              <a:buSzTx/>
              <a:buFontTx/>
              <a:buNone/>
              <a:tabLst/>
              <a:defRPr/>
            </a:pPr>
            <a:r>
              <a:rPr lang="en-US" sz="1200" b="1" i="1" kern="1200" dirty="0">
                <a:solidFill>
                  <a:schemeClr val="tx1"/>
                </a:solidFill>
                <a:effectLst/>
                <a:latin typeface="Arial" charset="0"/>
                <a:ea typeface="+mn-ea"/>
                <a:cs typeface="+mn-cs"/>
              </a:rPr>
              <a:t>ADVANCE</a:t>
            </a:r>
            <a:endParaRPr lang="en-US" dirty="0">
              <a:effectLst/>
            </a:endParaRPr>
          </a:p>
          <a:p>
            <a:pPr defTabSz="917235">
              <a:defRPr/>
            </a:pPr>
            <a:endParaRPr lang="en-US" dirty="0"/>
          </a:p>
          <a:p>
            <a:pPr marL="0" marR="0" indent="0" algn="l" defTabSz="917235"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How we incorporate the results of the inventory in land use planning is covered in BLM Manual 6320 – and the 3</a:t>
            </a:r>
            <a:r>
              <a:rPr lang="en-US" sz="1200" kern="1200" baseline="30000" dirty="0">
                <a:solidFill>
                  <a:schemeClr val="tx1"/>
                </a:solidFill>
                <a:effectLst/>
                <a:latin typeface="Arial" charset="0"/>
                <a:ea typeface="+mn-ea"/>
                <a:cs typeface="+mn-cs"/>
              </a:rPr>
              <a:t>rd</a:t>
            </a:r>
            <a:r>
              <a:rPr lang="en-US" sz="1200" kern="1200" dirty="0">
                <a:solidFill>
                  <a:schemeClr val="tx1"/>
                </a:solidFill>
                <a:effectLst/>
                <a:latin typeface="Arial" charset="0"/>
                <a:ea typeface="+mn-ea"/>
                <a:cs typeface="+mn-cs"/>
              </a:rPr>
              <a:t> group of modules in this training.</a:t>
            </a:r>
            <a:endParaRPr lang="en-US" dirty="0">
              <a:effectLst/>
            </a:endParaRPr>
          </a:p>
          <a:p>
            <a:endParaRPr lang="en-US" b="1" i="1" dirty="0"/>
          </a:p>
          <a:p>
            <a:pPr defTabSz="917235">
              <a:defRPr/>
            </a:pPr>
            <a:r>
              <a:rPr lang="en-US" b="1" i="1" dirty="0"/>
              <a:t>ADVANCE SLIDE</a:t>
            </a:r>
          </a:p>
          <a:p>
            <a:endParaRPr lang="en-US" b="1" i="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sz="1000" dirty="0"/>
              <a:t>Several misconceptions have grown up around the policies on inventory and planning for wilderness characteristics, and we aim to address some of the most prevalent.</a:t>
            </a:r>
          </a:p>
          <a:p>
            <a:endParaRPr lang="en-US" sz="1000" dirty="0"/>
          </a:p>
          <a:p>
            <a:r>
              <a:rPr lang="en-US" sz="1000" b="1" i="1" dirty="0"/>
              <a:t>ADVANCE</a:t>
            </a:r>
            <a:endParaRPr lang="en-US" sz="1000" dirty="0"/>
          </a:p>
          <a:p>
            <a:r>
              <a:rPr lang="en-US" sz="1000" dirty="0"/>
              <a:t> </a:t>
            </a:r>
          </a:p>
          <a:p>
            <a:r>
              <a:rPr lang="en-US" sz="1000" dirty="0"/>
              <a:t>First, you may have heard it said that this guidance undoes Secretary Norton’s so-called “No More Wilderness” policy.  </a:t>
            </a:r>
          </a:p>
          <a:p>
            <a:endParaRPr lang="en-US" sz="1000" dirty="0"/>
          </a:p>
          <a:p>
            <a:r>
              <a:rPr lang="en-US" sz="1000" b="1" i="1" dirty="0"/>
              <a:t>ADVANCE</a:t>
            </a:r>
          </a:p>
          <a:p>
            <a:endParaRPr lang="en-US" sz="1000" b="1" i="1" dirty="0"/>
          </a:p>
          <a:p>
            <a:r>
              <a:rPr lang="en-US" sz="1000" dirty="0"/>
              <a:t>There was no such policy.  There couldn’t be -- only Congress can designate a wilderness, and there is no way a Secretary of the Interior can block designation -- or designate -- a wilderness.  </a:t>
            </a:r>
          </a:p>
          <a:p>
            <a:endParaRPr lang="en-US" sz="1000" dirty="0"/>
          </a:p>
          <a:p>
            <a:r>
              <a:rPr lang="en-US" sz="1000" b="1" i="1" dirty="0"/>
              <a:t>ADVANCE</a:t>
            </a:r>
          </a:p>
          <a:p>
            <a:endParaRPr lang="en-US" sz="1000" b="1" i="1" dirty="0"/>
          </a:p>
          <a:p>
            <a:r>
              <a:rPr lang="en-US" sz="1000" dirty="0"/>
              <a:t>(In fact 29 BLM areas totaling about 1 million acres were designated during the 5 years Norton was Secretary of the Interior.)  </a:t>
            </a:r>
          </a:p>
          <a:p>
            <a:endParaRPr lang="en-US" sz="1000" dirty="0"/>
          </a:p>
          <a:p>
            <a:r>
              <a:rPr lang="en-US" sz="1000" b="1" i="1" dirty="0"/>
              <a:t>ADVANCE</a:t>
            </a:r>
          </a:p>
          <a:p>
            <a:endParaRPr lang="en-US" sz="1000" b="1" i="1" dirty="0"/>
          </a:p>
          <a:p>
            <a:r>
              <a:rPr lang="en-US" sz="1000" dirty="0"/>
              <a:t>What Secretary Norton decided was that the BLM would designate no new Wilderness Study Areas.</a:t>
            </a:r>
          </a:p>
          <a:p>
            <a:endParaRPr lang="en-US" sz="1000" b="1" i="1" dirty="0"/>
          </a:p>
          <a:p>
            <a:pPr defTabSz="917235">
              <a:defRPr/>
            </a:pPr>
            <a:r>
              <a:rPr lang="en-US" sz="1000" b="1" i="1" dirty="0"/>
              <a:t>ADVANCE SLIDE</a:t>
            </a:r>
          </a:p>
          <a:p>
            <a:endParaRPr lang="en-US" sz="1000" b="1"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sz="900" dirty="0"/>
              <a:t>You might have heard that if we protect lands with wilderness characteristics, we are just designating WSAs with a different name.  </a:t>
            </a:r>
          </a:p>
          <a:p>
            <a:pPr defTabSz="917235">
              <a:defRPr/>
            </a:pPr>
            <a:endParaRPr lang="en-US" sz="900" dirty="0"/>
          </a:p>
          <a:p>
            <a:pPr defTabSz="917235">
              <a:defRPr/>
            </a:pPr>
            <a:r>
              <a:rPr lang="en-US" sz="900" b="1" i="1" dirty="0"/>
              <a:t>ADVANCE</a:t>
            </a:r>
          </a:p>
          <a:p>
            <a:pPr defTabSz="917235">
              <a:defRPr/>
            </a:pPr>
            <a:endParaRPr lang="en-US" sz="900" b="1" i="1" dirty="0"/>
          </a:p>
          <a:p>
            <a:pPr defTabSz="917235">
              <a:defRPr/>
            </a:pPr>
            <a:r>
              <a:rPr lang="en-US" sz="900" dirty="0"/>
              <a:t>Well, WSAs are managed by the policy in Manual 6330, “Management of Wilderness Study Areas”) which in 2012 replaced the old Handbook H-8550-1  -- the “Interim Management Policy for Lands Under Wilderness Review.”  </a:t>
            </a:r>
          </a:p>
          <a:p>
            <a:pPr defTabSz="917235">
              <a:defRPr/>
            </a:pPr>
            <a:endParaRPr lang="en-US" sz="900" dirty="0"/>
          </a:p>
          <a:p>
            <a:pPr defTabSz="917235">
              <a:defRPr/>
            </a:pPr>
            <a:r>
              <a:rPr lang="en-US" sz="900" b="1" i="1" dirty="0"/>
              <a:t>ADVANCE</a:t>
            </a:r>
          </a:p>
          <a:p>
            <a:pPr defTabSz="917235">
              <a:defRPr/>
            </a:pPr>
            <a:endParaRPr lang="en-US" sz="900" b="1" i="1" dirty="0"/>
          </a:p>
          <a:p>
            <a:pPr defTabSz="917235">
              <a:defRPr/>
            </a:pPr>
            <a:r>
              <a:rPr lang="en-US" sz="900" dirty="0"/>
              <a:t>Lands other than WSAs where wilderness characteristics are protected are not managed under 6330.  In fact, there are no uniform management policies for protected lands with wilderness characteristics – management proscriptions for each are detailed in its respective RMP, and these sideboards for management may differ from plan to plan.</a:t>
            </a:r>
          </a:p>
          <a:p>
            <a:pPr defTabSz="917235">
              <a:defRPr/>
            </a:pPr>
            <a:endParaRPr lang="en-US" sz="900" dirty="0"/>
          </a:p>
          <a:p>
            <a:pPr defTabSz="917235">
              <a:defRPr/>
            </a:pPr>
            <a:r>
              <a:rPr lang="en-US" sz="900" dirty="0"/>
              <a:t>But aside from different management practices, there is a more fundamental difference:  </a:t>
            </a:r>
          </a:p>
          <a:p>
            <a:pPr defTabSz="917235">
              <a:defRPr/>
            </a:pPr>
            <a:endParaRPr lang="en-US" sz="900" dirty="0"/>
          </a:p>
          <a:p>
            <a:pPr defTabSz="917235">
              <a:defRPr/>
            </a:pPr>
            <a:r>
              <a:rPr lang="en-US" sz="900" b="1" i="1" dirty="0"/>
              <a:t>ADVANCE</a:t>
            </a:r>
          </a:p>
          <a:p>
            <a:pPr defTabSz="917235">
              <a:defRPr/>
            </a:pPr>
            <a:endParaRPr lang="en-US" sz="900" b="1" i="1" dirty="0"/>
          </a:p>
          <a:p>
            <a:pPr defTabSz="917235">
              <a:defRPr/>
            </a:pPr>
            <a:r>
              <a:rPr lang="en-US" sz="900" dirty="0"/>
              <a:t>Wilderness Study Areas that have been reported to Congress can only be released by an Act of Congress; </a:t>
            </a:r>
          </a:p>
          <a:p>
            <a:pPr defTabSz="917235">
              <a:defRPr/>
            </a:pPr>
            <a:endParaRPr lang="en-US" sz="900" dirty="0"/>
          </a:p>
          <a:p>
            <a:pPr defTabSz="917235">
              <a:defRPr/>
            </a:pPr>
            <a:r>
              <a:rPr lang="en-US" sz="900" b="1" i="1" dirty="0"/>
              <a:t>ADVANCE</a:t>
            </a:r>
          </a:p>
          <a:p>
            <a:pPr defTabSz="917235">
              <a:defRPr/>
            </a:pPr>
            <a:endParaRPr lang="en-US" sz="900" b="1" i="1" dirty="0"/>
          </a:p>
          <a:p>
            <a:pPr defTabSz="917235">
              <a:defRPr/>
            </a:pPr>
            <a:r>
              <a:rPr lang="en-US" sz="900" dirty="0"/>
              <a:t>these other lands with wilderness characteristics can be reallocated during the planning process by an RMP revision or amendment.</a:t>
            </a:r>
          </a:p>
          <a:p>
            <a:endParaRPr lang="en-US" sz="900" b="1" i="1" dirty="0"/>
          </a:p>
          <a:p>
            <a:pPr defTabSz="917235">
              <a:defRPr/>
            </a:pPr>
            <a:r>
              <a:rPr lang="en-US" sz="900" b="1" i="1" dirty="0"/>
              <a:t>ADVANCE SLIDE</a:t>
            </a:r>
          </a:p>
          <a:p>
            <a:endParaRPr lang="en-US" b="1"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You may have heard complaints that protecting lands with wilderness characteristics cuts the public out of the wilderness designation process.  In fact, it does just the opposite.  </a:t>
            </a:r>
          </a:p>
          <a:p>
            <a:pPr defTabSz="917235">
              <a:defRPr/>
            </a:pPr>
            <a:endParaRPr lang="en-US" dirty="0"/>
          </a:p>
          <a:p>
            <a:pPr defTabSz="917235">
              <a:defRPr/>
            </a:pPr>
            <a:r>
              <a:rPr lang="en-US" b="1" i="1" dirty="0"/>
              <a:t>ADVANCE</a:t>
            </a:r>
          </a:p>
          <a:p>
            <a:pPr defTabSz="917235">
              <a:defRPr/>
            </a:pPr>
            <a:endParaRPr lang="en-US" b="1" i="1" dirty="0"/>
          </a:p>
          <a:p>
            <a:pPr defTabSz="917235">
              <a:defRPr/>
            </a:pPr>
            <a:r>
              <a:rPr lang="en-US" dirty="0"/>
              <a:t>Public input is required during the land use planning process to protect the wilderness characteristics, just as it is required for any other land use allocation.</a:t>
            </a:r>
          </a:p>
          <a:p>
            <a:endParaRPr lang="en-US" b="1" i="1" dirty="0"/>
          </a:p>
          <a:p>
            <a:pPr defTabSz="917235">
              <a:defRPr/>
            </a:pPr>
            <a:r>
              <a:rPr lang="en-US" b="1" i="1" dirty="0"/>
              <a:t>ADVANCE SLIDE</a:t>
            </a:r>
          </a:p>
          <a:p>
            <a:endParaRPr lang="en-US" b="1"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D7F4-BCE4-453D-BBD5-B7F749672D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A0F856-15EA-49B2-9E66-649DF22CF2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FE5F2-A288-42F9-8856-0A7645CA19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9966C-CC6D-4997-823E-1D37D8498A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FA2A0-3E9B-4DC5-9B43-8AD41B455C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162787-8903-4A95-8D75-EF4AF6B57C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2B0FB2-ABB2-40B9-8DAE-165B5E3F49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9FE890-CA33-4900-8B5C-227018FB4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3CE40E-FE32-44FF-982E-2791E183E4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686AE5-3544-4A63-A269-8664AAC4A3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6B970C-591A-4782-8EEE-8FE78B86DE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632A660-EEDA-4A01-A8D5-2E9E43F5E1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9" name="TextBox 8"/>
          <p:cNvSpPr txBox="1"/>
          <p:nvPr/>
        </p:nvSpPr>
        <p:spPr>
          <a:xfrm>
            <a:off x="533400" y="2286000"/>
            <a:ext cx="8229600" cy="1938992"/>
          </a:xfrm>
          <a:prstGeom prst="rect">
            <a:avLst/>
          </a:prstGeom>
          <a:solidFill>
            <a:srgbClr val="FFFFFF">
              <a:alpha val="75000"/>
            </a:srgbClr>
          </a:solidFill>
          <a:ln w="38100">
            <a:solidFill>
              <a:srgbClr val="000000"/>
            </a:solidFill>
          </a:ln>
        </p:spPr>
        <p:txBody>
          <a:bodyPr wrap="square" rtlCol="0">
            <a:spAutoFit/>
          </a:bodyPr>
          <a:lstStyle/>
          <a:p>
            <a:r>
              <a:rPr lang="en-US" sz="2400" dirty="0">
                <a:latin typeface="Eras Demi ITC" pitchFamily="34" charset="0"/>
              </a:rPr>
              <a:t>I. Introduction</a:t>
            </a:r>
          </a:p>
          <a:p>
            <a:r>
              <a:rPr lang="en-US" sz="2400" dirty="0">
                <a:latin typeface="Eras Demi ITC" pitchFamily="34" charset="0"/>
              </a:rPr>
              <a:t>	A. How the training modules work</a:t>
            </a:r>
          </a:p>
          <a:p>
            <a:r>
              <a:rPr lang="en-US" sz="2400" dirty="0">
                <a:latin typeface="Eras Demi ITC" pitchFamily="34" charset="0"/>
              </a:rPr>
              <a:t>	</a:t>
            </a:r>
            <a:r>
              <a:rPr lang="en-US" sz="2400" dirty="0">
                <a:solidFill>
                  <a:srgbClr val="C00000"/>
                </a:solidFill>
                <a:latin typeface="Eras Demi ITC" pitchFamily="34" charset="0"/>
              </a:rPr>
              <a:t>B. Manuals 6310, 6320, &amp; 5 Misconceptions</a:t>
            </a:r>
          </a:p>
          <a:p>
            <a:r>
              <a:rPr lang="en-US" sz="2400" dirty="0">
                <a:latin typeface="Eras Demi ITC" pitchFamily="34" charset="0"/>
              </a:rPr>
              <a:t>II. Inventory Procedures</a:t>
            </a:r>
          </a:p>
          <a:p>
            <a:r>
              <a:rPr lang="en-US" sz="2400" dirty="0">
                <a:latin typeface="Eras Demi ITC" pitchFamily="34" charset="0"/>
              </a:rPr>
              <a:t>III. Planning </a:t>
            </a:r>
          </a:p>
        </p:txBody>
      </p:sp>
      <p:sp>
        <p:nvSpPr>
          <p:cNvPr id="7" name="TextBox 6"/>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startAt="4"/>
            </a:pPr>
            <a:r>
              <a:rPr lang="en-US" dirty="0">
                <a:solidFill>
                  <a:schemeClr val="bg1"/>
                </a:solidFill>
                <a:latin typeface="Eras Demi ITC" pitchFamily="34" charset="0"/>
              </a:rPr>
              <a:t> No authority to protect wilderness characteristics outside Congressionally-designated wilderness areas</a:t>
            </a:r>
          </a:p>
          <a:p>
            <a:pPr marL="914400" lvl="1" indent="-514350">
              <a:buFont typeface="Wingdings" pitchFamily="2" charset="2"/>
              <a:buChar char="Ø"/>
            </a:pPr>
            <a:r>
              <a:rPr lang="en-US" dirty="0">
                <a:solidFill>
                  <a:schemeClr val="bg1"/>
                </a:solidFill>
                <a:latin typeface="Eras Demi ITC" pitchFamily="34" charset="0"/>
              </a:rPr>
              <a:t>authority: FLPMA  §102(a)(8) &amp;103(c) </a:t>
            </a:r>
          </a:p>
          <a:p>
            <a:pPr marL="914400" lvl="1" indent="-514350">
              <a:buFont typeface="Wingdings" pitchFamily="2" charset="2"/>
              <a:buChar char="Ø"/>
            </a:pPr>
            <a:r>
              <a:rPr lang="en-US" dirty="0">
                <a:solidFill>
                  <a:schemeClr val="bg1"/>
                </a:solidFill>
                <a:latin typeface="Eras Demi ITC" pitchFamily="34" charset="0"/>
              </a:rPr>
              <a:t>part of multiple-use mission</a:t>
            </a:r>
          </a:p>
          <a:p>
            <a:pPr marL="914400" lvl="1" indent="-514350">
              <a:buFont typeface="Wingdings" pitchFamily="2" charset="2"/>
              <a:buChar char="Ø"/>
            </a:pPr>
            <a:r>
              <a:rPr lang="en-US" dirty="0">
                <a:solidFill>
                  <a:schemeClr val="bg1"/>
                </a:solidFill>
                <a:latin typeface="Eras Demi ITC" pitchFamily="34" charset="0"/>
              </a:rPr>
              <a:t>any use can be excluded from a particular parcel of land </a:t>
            </a: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500"/>
                                        <p:tgtEl>
                                          <p:spTgt spid="1843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fade">
                                      <p:cBhvr>
                                        <p:cTn id="18"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startAt="5"/>
            </a:pPr>
            <a:r>
              <a:rPr lang="en-US" dirty="0">
                <a:solidFill>
                  <a:schemeClr val="bg1"/>
                </a:solidFill>
                <a:latin typeface="Eras Demi ITC" pitchFamily="34" charset="0"/>
              </a:rPr>
              <a:t> Wilderness isn’t “multiple use”</a:t>
            </a:r>
          </a:p>
          <a:p>
            <a:pPr marL="914400" lvl="1" indent="-514350">
              <a:buFont typeface="Wingdings" pitchFamily="2" charset="2"/>
              <a:buChar char="Ø"/>
            </a:pPr>
            <a:r>
              <a:rPr lang="en-US" dirty="0">
                <a:solidFill>
                  <a:schemeClr val="bg1"/>
                </a:solidFill>
                <a:latin typeface="Eras Demi ITC" pitchFamily="34" charset="0"/>
              </a:rPr>
              <a:t>“multiple use” is not the same as “commercial use” or “extractive use”</a:t>
            </a:r>
          </a:p>
          <a:p>
            <a:pPr marL="914400" lvl="1" indent="-514350">
              <a:buFont typeface="Wingdings" pitchFamily="2" charset="2"/>
              <a:buChar char="Ø"/>
            </a:pPr>
            <a:r>
              <a:rPr lang="en-US" dirty="0">
                <a:solidFill>
                  <a:schemeClr val="bg1"/>
                </a:solidFill>
                <a:latin typeface="Eras Demi ITC" pitchFamily="34" charset="0"/>
              </a:rPr>
              <a:t>FLPMA, §103(c) defines “multiple use”</a:t>
            </a: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FLPMA, Section103(c) </a:t>
            </a:r>
          </a:p>
        </p:txBody>
      </p:sp>
      <p:sp>
        <p:nvSpPr>
          <p:cNvPr id="18435" name="Rectangle 3"/>
          <p:cNvSpPr>
            <a:spLocks noGrp="1" noChangeArrowheads="1"/>
          </p:cNvSpPr>
          <p:nvPr>
            <p:ph type="body" idx="1"/>
          </p:nvPr>
        </p:nvSpPr>
        <p:spPr/>
        <p:txBody>
          <a:bodyPr/>
          <a:lstStyle/>
          <a:p>
            <a:pPr marL="514350" indent="-514350">
              <a:buNone/>
            </a:pPr>
            <a:r>
              <a:rPr lang="en-US" dirty="0">
                <a:solidFill>
                  <a:schemeClr val="bg1"/>
                </a:solidFill>
                <a:latin typeface="Times New Roman" pitchFamily="18" charset="0"/>
                <a:cs typeface="Times New Roman" pitchFamily="18" charset="0"/>
              </a:rPr>
              <a:t>“periodic adjustments in use to conform to changing needs and conditions”</a:t>
            </a:r>
          </a:p>
          <a:p>
            <a:pPr marL="514350" indent="-514350">
              <a:buNone/>
            </a:pPr>
            <a:r>
              <a:rPr lang="en-US" dirty="0">
                <a:solidFill>
                  <a:schemeClr val="bg1"/>
                </a:solidFill>
                <a:latin typeface="Times New Roman" pitchFamily="18" charset="0"/>
                <a:cs typeface="Times New Roman" pitchFamily="18" charset="0"/>
              </a:rPr>
              <a:t>“use of some land for less than all…resources”</a:t>
            </a:r>
          </a:p>
          <a:p>
            <a:pPr marL="514350" indent="-514350">
              <a:buNone/>
            </a:pPr>
            <a:r>
              <a:rPr lang="en-US" dirty="0">
                <a:solidFill>
                  <a:schemeClr val="bg1"/>
                </a:solidFill>
                <a:latin typeface="Times New Roman" pitchFamily="18" charset="0"/>
                <a:cs typeface="Times New Roman" pitchFamily="18" charset="0"/>
              </a:rPr>
              <a:t>“takes into account the long-term needs of future generations”</a:t>
            </a:r>
          </a:p>
          <a:p>
            <a:pPr marL="514350" indent="-514350">
              <a:buNone/>
            </a:pPr>
            <a:r>
              <a:rPr lang="en-US" dirty="0">
                <a:solidFill>
                  <a:schemeClr val="bg1"/>
                </a:solidFill>
                <a:latin typeface="Times New Roman" pitchFamily="18" charset="0"/>
                <a:cs typeface="Times New Roman" pitchFamily="18" charset="0"/>
              </a:rPr>
              <a:t>a wide range of values “not necessarily to [those] that will give the greatest economic return”</a:t>
            </a:r>
          </a:p>
          <a:p>
            <a:pPr marL="514350" indent="-280988">
              <a:buNone/>
            </a:pPr>
            <a:endParaRPr lang="en-US" dirty="0">
              <a:solidFill>
                <a:schemeClr val="bg1"/>
              </a:solidFill>
              <a:latin typeface="Eras Demi ITC" pitchFamily="34"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startAt="5"/>
            </a:pPr>
            <a:r>
              <a:rPr lang="en-US" dirty="0">
                <a:solidFill>
                  <a:schemeClr val="bg1"/>
                </a:solidFill>
                <a:latin typeface="Eras Demi ITC" pitchFamily="34" charset="0"/>
              </a:rPr>
              <a:t> Wilderness isn’t “multiple use”</a:t>
            </a:r>
          </a:p>
          <a:p>
            <a:pPr marL="914400" lvl="1" indent="-514350">
              <a:buFont typeface="Wingdings" pitchFamily="2" charset="2"/>
              <a:buChar char="Ø"/>
            </a:pPr>
            <a:r>
              <a:rPr lang="en-US" dirty="0">
                <a:solidFill>
                  <a:schemeClr val="bg1"/>
                </a:solidFill>
                <a:latin typeface="Eras Demi ITC" pitchFamily="34" charset="0"/>
              </a:rPr>
              <a:t>“multiple use” is not the same as “commercial use” or “extractive use”</a:t>
            </a:r>
          </a:p>
          <a:p>
            <a:pPr marL="914400" lvl="1" indent="-514350">
              <a:buFont typeface="Wingdings" pitchFamily="2" charset="2"/>
              <a:buChar char="Ø"/>
            </a:pPr>
            <a:r>
              <a:rPr lang="en-US" dirty="0">
                <a:solidFill>
                  <a:schemeClr val="bg1"/>
                </a:solidFill>
                <a:latin typeface="Eras Demi ITC" pitchFamily="34" charset="0"/>
              </a:rPr>
              <a:t>FLPMA, §103(c) defines “multiple use”</a:t>
            </a:r>
          </a:p>
          <a:p>
            <a:pPr marL="914400" lvl="1" indent="-514350">
              <a:buFont typeface="Wingdings" pitchFamily="2" charset="2"/>
              <a:buChar char="Ø"/>
            </a:pPr>
            <a:endParaRPr lang="en-US" dirty="0">
              <a:solidFill>
                <a:schemeClr val="bg1"/>
              </a:solidFill>
              <a:latin typeface="Eras Demi ITC" pitchFamily="34" charset="0"/>
            </a:endParaRPr>
          </a:p>
          <a:p>
            <a:pPr marL="4763" lvl="1" indent="-4763" algn="ctr">
              <a:buNone/>
            </a:pPr>
            <a:r>
              <a:rPr lang="en-US" dirty="0">
                <a:solidFill>
                  <a:schemeClr val="bg1"/>
                </a:solidFill>
                <a:latin typeface="Eras Demi ITC" pitchFamily="34" charset="0"/>
              </a:rPr>
              <a:t>even a coal mine can be considered part of our multiple use mandate</a:t>
            </a: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fade">
                                      <p:cBhvr>
                                        <p:cTn id="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0" y="2514600"/>
            <a:ext cx="9144000" cy="2286000"/>
          </a:xfrm>
        </p:spPr>
        <p:txBody>
          <a:bodyPr>
            <a:noAutofit/>
          </a:bodyPr>
          <a:lstStyle/>
          <a:p>
            <a:r>
              <a:rPr lang="en-US" sz="4000" dirty="0">
                <a:solidFill>
                  <a:srgbClr val="FFFFFF"/>
                </a:solidFill>
                <a:latin typeface="Eras Demi ITC" pitchFamily="34" charset="0"/>
              </a:rPr>
              <a:t>BLM Manuals 6310 and 6320</a:t>
            </a:r>
          </a:p>
          <a:p>
            <a:r>
              <a:rPr lang="en-US" sz="4000" dirty="0">
                <a:solidFill>
                  <a:srgbClr val="FFFFFF"/>
                </a:solidFill>
                <a:latin typeface="Eras Demi ITC" pitchFamily="34" charset="0"/>
              </a:rPr>
              <a:t>&amp;</a:t>
            </a:r>
          </a:p>
          <a:p>
            <a:r>
              <a:rPr lang="en-US" sz="4000" dirty="0">
                <a:solidFill>
                  <a:srgbClr val="FFFFFF"/>
                </a:solidFill>
                <a:latin typeface="Eras Demi ITC" pitchFamily="34" charset="0"/>
              </a:rPr>
              <a:t>Five Misconceptions</a:t>
            </a:r>
          </a:p>
        </p:txBody>
      </p:sp>
      <p:sp>
        <p:nvSpPr>
          <p:cNvPr id="7" name="TextBox 6"/>
          <p:cNvSpPr txBox="1"/>
          <p:nvPr/>
        </p:nvSpPr>
        <p:spPr>
          <a:xfrm>
            <a:off x="2847110" y="5939135"/>
            <a:ext cx="3429000" cy="461665"/>
          </a:xfrm>
          <a:prstGeom prst="rect">
            <a:avLst/>
          </a:prstGeom>
          <a:noFill/>
        </p:spPr>
        <p:txBody>
          <a:bodyPr wrap="square" rtlCol="0">
            <a:spAutoFit/>
          </a:bodyPr>
          <a:lstStyle/>
          <a:p>
            <a:pPr algn="ctr"/>
            <a:r>
              <a:rPr lang="en-US" sz="2400" dirty="0">
                <a:solidFill>
                  <a:srgbClr val="FFFF66"/>
                </a:solidFill>
                <a:latin typeface="Eras Demi ITC" pitchFamily="34" charset="0"/>
              </a:rPr>
              <a:t>End of Module </a:t>
            </a:r>
            <a:r>
              <a:rPr lang="en-US" sz="2400" dirty="0" err="1">
                <a:solidFill>
                  <a:srgbClr val="FFFF66"/>
                </a:solidFill>
                <a:latin typeface="Eras Demi ITC" pitchFamily="34" charset="0"/>
              </a:rPr>
              <a:t>IB</a:t>
            </a:r>
            <a:endParaRPr lang="en-US" sz="2400" dirty="0">
              <a:solidFill>
                <a:srgbClr val="FFFF66"/>
              </a:solidFill>
              <a:latin typeface="Eras Demi ITC" pitchFamily="34" charset="0"/>
            </a:endParaRPr>
          </a:p>
        </p:txBody>
      </p:sp>
      <p:sp>
        <p:nvSpPr>
          <p:cNvPr id="12" name="TextBox 11"/>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10" name="Picture 9"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med"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0" y="2514600"/>
            <a:ext cx="9144000" cy="2286000"/>
          </a:xfrm>
        </p:spPr>
        <p:txBody>
          <a:bodyPr>
            <a:noAutofit/>
          </a:bodyPr>
          <a:lstStyle/>
          <a:p>
            <a:r>
              <a:rPr lang="en-US" sz="4000" dirty="0">
                <a:solidFill>
                  <a:srgbClr val="FFFFFF"/>
                </a:solidFill>
                <a:latin typeface="Eras Demi ITC" pitchFamily="34" charset="0"/>
              </a:rPr>
              <a:t>BLM Manuals 6310 and 6320</a:t>
            </a:r>
          </a:p>
          <a:p>
            <a:r>
              <a:rPr lang="en-US" sz="4000" dirty="0">
                <a:solidFill>
                  <a:srgbClr val="FFFFFF"/>
                </a:solidFill>
                <a:latin typeface="Eras Demi ITC" pitchFamily="34" charset="0"/>
              </a:rPr>
              <a:t>&amp;</a:t>
            </a:r>
          </a:p>
          <a:p>
            <a:r>
              <a:rPr lang="en-US" sz="4000" dirty="0">
                <a:solidFill>
                  <a:srgbClr val="FFFFFF"/>
                </a:solidFill>
                <a:latin typeface="Eras Demi ITC" pitchFamily="34" charset="0"/>
              </a:rPr>
              <a:t>Five Misconceptions</a:t>
            </a:r>
          </a:p>
        </p:txBody>
      </p:sp>
      <p:sp>
        <p:nvSpPr>
          <p:cNvPr id="10" name="TextBox 9"/>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Legal Requirement</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Maintain a current inventory of wilderness characteristics on BLM land</a:t>
            </a:r>
          </a:p>
          <a:p>
            <a:pPr>
              <a:buFont typeface="Wingdings" pitchFamily="2" charset="2"/>
              <a:buChar char="v"/>
            </a:pPr>
            <a:r>
              <a:rPr lang="en-US" dirty="0">
                <a:solidFill>
                  <a:schemeClr val="bg1"/>
                </a:solidFill>
                <a:latin typeface="Eras Demi ITC" pitchFamily="34" charset="0"/>
              </a:rPr>
              <a:t> FLPMA, Section 201(a)</a:t>
            </a:r>
          </a:p>
          <a:p>
            <a:pPr lvl="1">
              <a:buFontTx/>
              <a:buNone/>
            </a:pPr>
            <a:r>
              <a:rPr lang="en-US" dirty="0">
                <a:solidFill>
                  <a:schemeClr val="bg1"/>
                </a:solidFill>
                <a:latin typeface="Times New Roman" pitchFamily="18" charset="0"/>
              </a:rPr>
              <a:t>“…prepare and maintain on a continuing basis an inventory of…resource and other values….This inventory shall be kept current so as to reflect changes in conditions and to identify new and emerging…values.”</a:t>
            </a: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Legal Requirement</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Maintain a current inventory of wilderness characteristics on BLM land</a:t>
            </a:r>
          </a:p>
          <a:p>
            <a:pPr>
              <a:buFont typeface="Wingdings" pitchFamily="2" charset="2"/>
              <a:buChar char="v"/>
            </a:pPr>
            <a:r>
              <a:rPr lang="en-US" dirty="0">
                <a:solidFill>
                  <a:schemeClr val="bg1"/>
                </a:solidFill>
                <a:latin typeface="Eras Demi ITC" pitchFamily="34" charset="0"/>
              </a:rPr>
              <a:t> FLPMA, Section 201(a)</a:t>
            </a:r>
          </a:p>
          <a:p>
            <a:pPr lvl="1">
              <a:buFontTx/>
              <a:buNone/>
            </a:pPr>
            <a:r>
              <a:rPr lang="en-US" dirty="0">
                <a:solidFill>
                  <a:schemeClr val="bg1"/>
                </a:solidFill>
                <a:latin typeface="Times New Roman" pitchFamily="18" charset="0"/>
              </a:rPr>
              <a:t>“…prepare and maintain on a continuing basis an inventory of…resource and other values….This inventory shall be kept current so as to reflect changes in </a:t>
            </a:r>
            <a:r>
              <a:rPr lang="en-US" dirty="0">
                <a:solidFill>
                  <a:srgbClr val="C00000"/>
                </a:solidFill>
                <a:latin typeface="Times New Roman" pitchFamily="18" charset="0"/>
              </a:rPr>
              <a:t>conditions</a:t>
            </a:r>
            <a:r>
              <a:rPr lang="en-US" dirty="0">
                <a:solidFill>
                  <a:schemeClr val="bg1"/>
                </a:solidFill>
                <a:latin typeface="Times New Roman" pitchFamily="18" charset="0"/>
              </a:rPr>
              <a:t> and to identify new and emerging…</a:t>
            </a:r>
            <a:r>
              <a:rPr lang="en-US" dirty="0">
                <a:solidFill>
                  <a:srgbClr val="C00000"/>
                </a:solidFill>
                <a:latin typeface="Times New Roman" pitchFamily="18" charset="0"/>
              </a:rPr>
              <a:t>values</a:t>
            </a:r>
            <a:r>
              <a:rPr lang="en-US" dirty="0">
                <a:solidFill>
                  <a:schemeClr val="bg1"/>
                </a:solidFill>
                <a:latin typeface="Times New Roman" pitchFamily="18" charset="0"/>
              </a:rPr>
              <a:t>.”</a:t>
            </a: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Inventory Results</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“lands with wilderness characteristics”</a:t>
            </a:r>
          </a:p>
          <a:p>
            <a:pPr lvl="1">
              <a:buFont typeface="Wingdings" pitchFamily="2" charset="2"/>
              <a:buChar char="Ø"/>
            </a:pPr>
            <a:r>
              <a:rPr lang="en-US" dirty="0">
                <a:solidFill>
                  <a:schemeClr val="bg1"/>
                </a:solidFill>
                <a:latin typeface="Eras Demi ITC" pitchFamily="34" charset="0"/>
              </a:rPr>
              <a:t> “areas with wilderness characteristics”</a:t>
            </a:r>
          </a:p>
          <a:p>
            <a:pPr lvl="1">
              <a:buFont typeface="Wingdings" pitchFamily="2" charset="2"/>
              <a:buChar char="Ø"/>
            </a:pPr>
            <a:r>
              <a:rPr lang="en-US" dirty="0">
                <a:solidFill>
                  <a:schemeClr val="bg1"/>
                </a:solidFill>
                <a:latin typeface="Eras Demi ITC" pitchFamily="34" charset="0"/>
              </a:rPr>
              <a:t> places where wilderness characteristics are present, not necessarily preserved</a:t>
            </a:r>
          </a:p>
          <a:p>
            <a:pPr>
              <a:buFont typeface="Wingdings" pitchFamily="2" charset="2"/>
              <a:buChar char="v"/>
            </a:pPr>
            <a:r>
              <a:rPr lang="en-US" dirty="0">
                <a:solidFill>
                  <a:schemeClr val="bg1"/>
                </a:solidFill>
                <a:latin typeface="Eras Demi ITC" pitchFamily="34" charset="0"/>
              </a:rPr>
              <a:t> FLPMA, Section 201(a)</a:t>
            </a:r>
          </a:p>
          <a:p>
            <a:pPr lvl="1">
              <a:buFontTx/>
              <a:buNone/>
            </a:pPr>
            <a:r>
              <a:rPr lang="en-US" dirty="0">
                <a:solidFill>
                  <a:schemeClr val="bg1"/>
                </a:solidFill>
                <a:latin typeface="Times New Roman" pitchFamily="18" charset="0"/>
              </a:rPr>
              <a:t>“The…identification of such areas shall not, of itself, change or prevent change of the management…of public lands.”</a:t>
            </a:r>
          </a:p>
          <a:p>
            <a:pPr marL="285750" lvl="1">
              <a:buFont typeface="Wingdings" pitchFamily="2" charset="2"/>
              <a:buChar char="v"/>
            </a:pPr>
            <a:r>
              <a:rPr lang="en-US" sz="3200" dirty="0">
                <a:solidFill>
                  <a:schemeClr val="bg1"/>
                </a:solidFill>
                <a:effectLst>
                  <a:outerShdw blurRad="38100" dist="38100" dir="2700000" algn="tl">
                    <a:srgbClr val="000000">
                      <a:alpha val="43137"/>
                    </a:srgbClr>
                  </a:outerShdw>
                </a:effectLst>
                <a:latin typeface="Eras Demi ITC" pitchFamily="34" charset="0"/>
              </a:rPr>
              <a:t> </a:t>
            </a:r>
            <a:r>
              <a:rPr lang="en-US" sz="3200" b="1" dirty="0">
                <a:solidFill>
                  <a:schemeClr val="bg1"/>
                </a:solidFill>
                <a:effectLst>
                  <a:outerShdw blurRad="38100" dist="38100" dir="2700000" algn="tl">
                    <a:srgbClr val="000000">
                      <a:alpha val="43137"/>
                    </a:srgbClr>
                  </a:outerShdw>
                </a:effectLst>
                <a:latin typeface="Eras Demi ITC" pitchFamily="34" charset="0"/>
              </a:rPr>
              <a:t>Manual 6310</a:t>
            </a:r>
          </a:p>
          <a:p>
            <a:pPr>
              <a:buFont typeface="Wingdings" pitchFamily="2" charset="2"/>
              <a:buChar char="v"/>
            </a:pPr>
            <a:endParaRPr lang="en-US" dirty="0">
              <a:solidFill>
                <a:schemeClr val="bg1"/>
              </a:solidFill>
              <a:latin typeface="Times New Roman" pitchFamily="18"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Effect transition="in" filter="fade">
                                      <p:cBhvr>
                                        <p:cTn id="25" dur="500"/>
                                        <p:tgtEl>
                                          <p:spTgt spid="1843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8435">
                                            <p:txEl>
                                              <p:pRg st="5" end="5"/>
                                            </p:txEl>
                                          </p:spTgt>
                                        </p:tgtEl>
                                        <p:attrNameLst>
                                          <p:attrName>style.visibility</p:attrName>
                                        </p:attrNameLst>
                                      </p:cBhvr>
                                      <p:to>
                                        <p:strVal val="visible"/>
                                      </p:to>
                                    </p:set>
                                    <p:animEffect transition="in" filter="fade">
                                      <p:cBhvr>
                                        <p:cTn id="30"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Inventory Results</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FLPMA, Section 202(a)</a:t>
            </a:r>
          </a:p>
          <a:p>
            <a:pPr lvl="1">
              <a:buFontTx/>
              <a:buNone/>
            </a:pPr>
            <a:r>
              <a:rPr lang="en-US" dirty="0">
                <a:solidFill>
                  <a:schemeClr val="bg1"/>
                </a:solidFill>
                <a:latin typeface="Times New Roman" pitchFamily="18" charset="0"/>
              </a:rPr>
              <a:t>“…develop, maintain, and, where appropriate, revise land use plans which provide…areas for the use of the public lands.”</a:t>
            </a:r>
          </a:p>
          <a:p>
            <a:pPr>
              <a:buFont typeface="Wingdings" pitchFamily="2" charset="2"/>
              <a:buChar char="v"/>
            </a:pPr>
            <a:r>
              <a:rPr lang="en-US" dirty="0">
                <a:solidFill>
                  <a:schemeClr val="bg1"/>
                </a:solidFill>
                <a:latin typeface="Eras Demi ITC" pitchFamily="34" charset="0"/>
              </a:rPr>
              <a:t>FLPMA, Section 202(c)</a:t>
            </a:r>
          </a:p>
          <a:p>
            <a:pPr lvl="1">
              <a:buFontTx/>
              <a:buNone/>
            </a:pPr>
            <a:r>
              <a:rPr lang="en-US" dirty="0">
                <a:solidFill>
                  <a:schemeClr val="bg1"/>
                </a:solidFill>
                <a:latin typeface="Times New Roman" pitchFamily="18" charset="0"/>
              </a:rPr>
              <a:t>“(4) rely…on the inventory of the public lands, their resources, and other values;”</a:t>
            </a:r>
          </a:p>
          <a:p>
            <a:pPr>
              <a:buFont typeface="Wingdings" pitchFamily="2" charset="2"/>
              <a:buChar char="v"/>
            </a:pPr>
            <a:r>
              <a:rPr lang="en-US" dirty="0">
                <a:solidFill>
                  <a:schemeClr val="bg1"/>
                </a:solidFill>
                <a:latin typeface="Times New Roman" pitchFamily="18" charset="0"/>
              </a:rPr>
              <a:t> </a:t>
            </a:r>
            <a:r>
              <a:rPr lang="en-US" dirty="0">
                <a:solidFill>
                  <a:schemeClr val="bg1"/>
                </a:solidFill>
                <a:latin typeface="Eras Demi ITC" pitchFamily="34" charset="0"/>
              </a:rPr>
              <a:t>No plan without extensive public input</a:t>
            </a:r>
          </a:p>
          <a:p>
            <a:pPr>
              <a:buFont typeface="Wingdings" pitchFamily="2" charset="2"/>
              <a:buChar char="v"/>
            </a:pPr>
            <a:r>
              <a:rPr lang="en-US" dirty="0">
                <a:solidFill>
                  <a:schemeClr val="bg1"/>
                </a:solidFill>
                <a:latin typeface="Eras Demi ITC" pitchFamily="34" charset="0"/>
              </a:rPr>
              <a:t> </a:t>
            </a:r>
            <a:r>
              <a:rPr lang="en-US" b="1" dirty="0">
                <a:solidFill>
                  <a:schemeClr val="bg1"/>
                </a:solidFill>
                <a:effectLst>
                  <a:outerShdw blurRad="38100" dist="38100" dir="2700000" algn="tl">
                    <a:srgbClr val="000000">
                      <a:alpha val="43137"/>
                    </a:srgbClr>
                  </a:outerShdw>
                </a:effectLst>
                <a:latin typeface="Eras Demi ITC" pitchFamily="34" charset="0"/>
              </a:rPr>
              <a:t>Manual 6320</a:t>
            </a:r>
            <a:endParaRPr lang="en-US" b="1" dirty="0">
              <a:solidFill>
                <a:schemeClr val="bg1"/>
              </a:solidFill>
              <a:effectLst>
                <a:outerShdw blurRad="38100" dist="38100" dir="2700000" algn="tl">
                  <a:srgbClr val="000000">
                    <a:alpha val="43137"/>
                  </a:srgbClr>
                </a:outerShdw>
              </a:effectLst>
              <a:latin typeface="Times New Roman" pitchFamily="18" charset="0"/>
            </a:endParaRPr>
          </a:p>
          <a:p>
            <a:pPr>
              <a:buFont typeface="Wingdings" pitchFamily="2" charset="2"/>
              <a:buChar char="v"/>
            </a:pPr>
            <a:endParaRPr lang="en-US" dirty="0">
              <a:solidFill>
                <a:schemeClr val="bg1"/>
              </a:solidFill>
              <a:latin typeface="Eras Demi ITC" pitchFamily="34" charset="0"/>
            </a:endParaRPr>
          </a:p>
          <a:p>
            <a:pPr>
              <a:buFont typeface="Wingdings" pitchFamily="2" charset="2"/>
              <a:buChar char="v"/>
            </a:pPr>
            <a:endParaRPr lang="en-US" dirty="0">
              <a:solidFill>
                <a:schemeClr val="bg1"/>
              </a:solidFill>
              <a:latin typeface="Times New Roman" pitchFamily="18"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fade">
                                      <p:cBhvr>
                                        <p:cTn id="10" dur="500"/>
                                        <p:tgtEl>
                                          <p:spTgt spid="184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500"/>
                                        <p:tgtEl>
                                          <p:spTgt spid="1843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fade">
                                      <p:cBhvr>
                                        <p:cTn id="18" dur="500"/>
                                        <p:tgtEl>
                                          <p:spTgt spid="1843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fade">
                                      <p:cBhvr>
                                        <p:cTn id="23" dur="500"/>
                                        <p:tgtEl>
                                          <p:spTgt spid="1843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8435">
                                            <p:txEl>
                                              <p:pRg st="5" end="5"/>
                                            </p:txEl>
                                          </p:spTgt>
                                        </p:tgtEl>
                                        <p:attrNameLst>
                                          <p:attrName>style.visibility</p:attrName>
                                        </p:attrNameLst>
                                      </p:cBhvr>
                                      <p:to>
                                        <p:strVal val="visible"/>
                                      </p:to>
                                    </p:set>
                                    <p:animEffect transition="in" filter="fade">
                                      <p:cBhvr>
                                        <p:cTn id="28"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a:pPr>
            <a:r>
              <a:rPr lang="en-US" dirty="0">
                <a:solidFill>
                  <a:schemeClr val="bg1"/>
                </a:solidFill>
                <a:latin typeface="Eras Demi ITC" pitchFamily="34" charset="0"/>
              </a:rPr>
              <a:t> Undoes Secretary Norton’s “No More Wilderness” policy</a:t>
            </a:r>
          </a:p>
          <a:p>
            <a:pPr marL="914400" lvl="1" indent="-514350">
              <a:buFont typeface="Wingdings" pitchFamily="2" charset="2"/>
              <a:buChar char="Ø"/>
            </a:pPr>
            <a:r>
              <a:rPr lang="en-US" dirty="0">
                <a:solidFill>
                  <a:schemeClr val="bg1"/>
                </a:solidFill>
                <a:latin typeface="Eras Demi ITC" pitchFamily="34" charset="0"/>
              </a:rPr>
              <a:t>No such policy</a:t>
            </a:r>
          </a:p>
          <a:p>
            <a:pPr marL="914400" lvl="1" indent="-514350">
              <a:buFont typeface="Wingdings" pitchFamily="2" charset="2"/>
              <a:buChar char="Ø"/>
            </a:pPr>
            <a:r>
              <a:rPr lang="en-US" dirty="0">
                <a:solidFill>
                  <a:schemeClr val="bg1"/>
                </a:solidFill>
                <a:latin typeface="Eras Demi ITC" pitchFamily="34" charset="0"/>
              </a:rPr>
              <a:t>Only Congress can designate wilderness;</a:t>
            </a:r>
          </a:p>
          <a:p>
            <a:pPr marL="914400" lvl="1" indent="-514350">
              <a:buFont typeface="Wingdings" pitchFamily="2" charset="2"/>
              <a:buChar char="Ø"/>
            </a:pPr>
            <a:r>
              <a:rPr lang="en-US" dirty="0">
                <a:solidFill>
                  <a:schemeClr val="bg1"/>
                </a:solidFill>
                <a:latin typeface="Eras Demi ITC" pitchFamily="34" charset="0"/>
              </a:rPr>
              <a:t> 29 areas ; 1 million acres under Norton</a:t>
            </a:r>
          </a:p>
          <a:p>
            <a:pPr marL="914400" lvl="1" indent="-514350">
              <a:buFont typeface="Wingdings" pitchFamily="2" charset="2"/>
              <a:buChar char="Ø"/>
            </a:pPr>
            <a:r>
              <a:rPr lang="en-US" dirty="0">
                <a:solidFill>
                  <a:schemeClr val="bg1"/>
                </a:solidFill>
                <a:latin typeface="Eras Demi ITC" pitchFamily="34" charset="0"/>
              </a:rPr>
              <a:t> Norton policy was for no more WSAs</a:t>
            </a:r>
            <a:endParaRPr lang="en-US" dirty="0">
              <a:solidFill>
                <a:schemeClr val="bg1"/>
              </a:solidFill>
              <a:latin typeface="Times New Roman" pitchFamily="18" charset="0"/>
            </a:endParaRPr>
          </a:p>
          <a:p>
            <a:pPr>
              <a:buFont typeface="Wingdings" pitchFamily="2" charset="2"/>
              <a:buChar char="v"/>
            </a:pPr>
            <a:endParaRPr lang="en-US" dirty="0">
              <a:solidFill>
                <a:schemeClr val="bg1"/>
              </a:solidFill>
              <a:latin typeface="Eras Demi ITC" pitchFamily="34" charset="0"/>
            </a:endParaRPr>
          </a:p>
          <a:p>
            <a:pPr>
              <a:buFont typeface="Wingdings" pitchFamily="2" charset="2"/>
              <a:buChar char="v"/>
            </a:pPr>
            <a:endParaRPr lang="en-US" dirty="0">
              <a:solidFill>
                <a:schemeClr val="bg1"/>
              </a:solidFill>
              <a:latin typeface="Times New Roman" pitchFamily="18"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fade">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500"/>
                                        <p:tgtEl>
                                          <p:spTgt spid="184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435">
                                            <p:txEl>
                                              <p:pRg st="4" end="4"/>
                                            </p:txEl>
                                          </p:spTgt>
                                        </p:tgtEl>
                                        <p:attrNameLst>
                                          <p:attrName>style.visibility</p:attrName>
                                        </p:attrNameLst>
                                      </p:cBhvr>
                                      <p:to>
                                        <p:strVal val="visible"/>
                                      </p:to>
                                    </p:set>
                                    <p:animEffect transition="in" filter="fade">
                                      <p:cBhvr>
                                        <p:cTn id="26"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startAt="2"/>
            </a:pPr>
            <a:r>
              <a:rPr lang="en-US" dirty="0">
                <a:solidFill>
                  <a:schemeClr val="bg1"/>
                </a:solidFill>
                <a:latin typeface="Eras Demi ITC" pitchFamily="34" charset="0"/>
              </a:rPr>
              <a:t> Protected LWCs just WSAs with a different name</a:t>
            </a:r>
          </a:p>
          <a:p>
            <a:pPr marL="914400" lvl="1" indent="-514350">
              <a:buFont typeface="Wingdings" pitchFamily="2" charset="2"/>
              <a:buChar char="Ø"/>
            </a:pPr>
            <a:r>
              <a:rPr lang="en-US" dirty="0">
                <a:solidFill>
                  <a:schemeClr val="bg1"/>
                </a:solidFill>
                <a:latin typeface="Eras Demi ITC" pitchFamily="34" charset="0"/>
              </a:rPr>
              <a:t>WSAs managed under BLM Manual 6330</a:t>
            </a:r>
          </a:p>
          <a:p>
            <a:pPr marL="914400" lvl="1" indent="-514350">
              <a:buFont typeface="Wingdings" pitchFamily="2" charset="2"/>
              <a:buChar char="Ø"/>
            </a:pPr>
            <a:r>
              <a:rPr lang="en-US" dirty="0">
                <a:solidFill>
                  <a:schemeClr val="bg1"/>
                </a:solidFill>
                <a:latin typeface="Eras Demi ITC" pitchFamily="34" charset="0"/>
              </a:rPr>
              <a:t>Protected LWCs not managed according to 6330; management proscribed in RMP</a:t>
            </a:r>
          </a:p>
          <a:p>
            <a:pPr marL="914400" lvl="1" indent="-514350">
              <a:buFont typeface="Wingdings" pitchFamily="2" charset="2"/>
              <a:buChar char="Ø"/>
            </a:pPr>
            <a:r>
              <a:rPr lang="en-US" dirty="0">
                <a:solidFill>
                  <a:schemeClr val="bg1"/>
                </a:solidFill>
                <a:latin typeface="Eras Demi ITC" pitchFamily="34" charset="0"/>
              </a:rPr>
              <a:t>WSAs released only by Congress</a:t>
            </a:r>
          </a:p>
          <a:p>
            <a:pPr marL="914400" lvl="1" indent="-514350">
              <a:buFont typeface="Wingdings" pitchFamily="2" charset="2"/>
              <a:buChar char="Ø"/>
            </a:pPr>
            <a:r>
              <a:rPr lang="en-US" dirty="0">
                <a:solidFill>
                  <a:schemeClr val="bg1"/>
                </a:solidFill>
                <a:latin typeface="Eras Demi ITC" pitchFamily="34" charset="0"/>
              </a:rPr>
              <a:t>Protected LWCs can be released by another RMP or RMP Amendment</a:t>
            </a:r>
          </a:p>
          <a:p>
            <a:pPr>
              <a:buFont typeface="Wingdings" pitchFamily="2" charset="2"/>
              <a:buChar char="v"/>
            </a:pPr>
            <a:endParaRPr lang="en-US" dirty="0">
              <a:solidFill>
                <a:schemeClr val="bg1"/>
              </a:solidFill>
              <a:latin typeface="Times New Roman" pitchFamily="18"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Five Misconceptions</a:t>
            </a:r>
          </a:p>
        </p:txBody>
      </p:sp>
      <p:sp>
        <p:nvSpPr>
          <p:cNvPr id="18435" name="Rectangle 3"/>
          <p:cNvSpPr>
            <a:spLocks noGrp="1" noChangeArrowheads="1"/>
          </p:cNvSpPr>
          <p:nvPr>
            <p:ph type="body" idx="1"/>
          </p:nvPr>
        </p:nvSpPr>
        <p:spPr/>
        <p:txBody>
          <a:bodyPr/>
          <a:lstStyle/>
          <a:p>
            <a:pPr marL="514350" indent="-514350">
              <a:buFont typeface="+mj-lt"/>
              <a:buAutoNum type="arabicParenR" startAt="3"/>
            </a:pPr>
            <a:r>
              <a:rPr lang="en-US" dirty="0">
                <a:solidFill>
                  <a:schemeClr val="bg1"/>
                </a:solidFill>
                <a:latin typeface="Eras Demi ITC" pitchFamily="34" charset="0"/>
              </a:rPr>
              <a:t> Protecting LWCs cuts the public out of land use decisions</a:t>
            </a:r>
          </a:p>
          <a:p>
            <a:pPr marL="914400" lvl="1" indent="-514350">
              <a:buFont typeface="Wingdings" pitchFamily="2" charset="2"/>
              <a:buChar char="Ø"/>
            </a:pPr>
            <a:r>
              <a:rPr lang="en-US" dirty="0">
                <a:solidFill>
                  <a:schemeClr val="bg1"/>
                </a:solidFill>
                <a:latin typeface="Eras Demi ITC" pitchFamily="34" charset="0"/>
              </a:rPr>
              <a:t>Public input required by FLPMA, just as with any other resource</a:t>
            </a:r>
            <a:endParaRPr lang="en-US" dirty="0">
              <a:solidFill>
                <a:schemeClr val="bg1"/>
              </a:solidFill>
              <a:latin typeface="Times New Roman" pitchFamily="18" charset="0"/>
            </a:endParaRPr>
          </a:p>
        </p:txBody>
      </p:sp>
      <p:sp>
        <p:nvSpPr>
          <p:cNvPr id="6" name="TextBox 5"/>
          <p:cNvSpPr txBox="1"/>
          <p:nvPr/>
        </p:nvSpPr>
        <p:spPr>
          <a:xfrm>
            <a:off x="0" y="6457890"/>
            <a:ext cx="4343400" cy="400110"/>
          </a:xfrm>
          <a:prstGeom prst="rect">
            <a:avLst/>
          </a:prstGeom>
          <a:noFill/>
        </p:spPr>
        <p:txBody>
          <a:bodyPr wrap="square" rtlCol="0">
            <a:spAutoFit/>
          </a:bodyPr>
          <a:lstStyle/>
          <a:p>
            <a:pPr algn="ctr"/>
            <a:r>
              <a:rPr lang="en-US" sz="2000" dirty="0">
                <a:solidFill>
                  <a:srgbClr val="FFFFFF"/>
                </a:solidFill>
                <a:latin typeface="Eras Demi ITC" pitchFamily="34" charset="0"/>
              </a:rPr>
              <a:t>Intro – Manuals &amp; Misconceptions</a:t>
            </a:r>
          </a:p>
        </p:txBody>
      </p:sp>
      <p:pic>
        <p:nvPicPr>
          <p:cNvPr id="8" name="Picture 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1582</TotalTime>
  <Words>1891</Words>
  <Application>Microsoft Office PowerPoint</Application>
  <PresentationFormat>On-screen Show (4:3)</PresentationFormat>
  <Paragraphs>244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Eras Demi ITC</vt:lpstr>
      <vt:lpstr>Eras Light ITC</vt:lpstr>
      <vt:lpstr>Times New Roman</vt:lpstr>
      <vt:lpstr>Wingdings</vt:lpstr>
      <vt:lpstr>Default Design</vt:lpstr>
      <vt:lpstr>Wilderness Characteristics Guidance for the BLM </vt:lpstr>
      <vt:lpstr>Wilderness Characteristics Guidance for the BLM </vt:lpstr>
      <vt:lpstr>Legal Requirement</vt:lpstr>
      <vt:lpstr>Legal Requirement</vt:lpstr>
      <vt:lpstr>Inventory Results</vt:lpstr>
      <vt:lpstr>Inventory Results</vt:lpstr>
      <vt:lpstr>Five Misconceptions</vt:lpstr>
      <vt:lpstr>Five Misconceptions</vt:lpstr>
      <vt:lpstr>Five Misconceptions</vt:lpstr>
      <vt:lpstr>Five Misconceptions</vt:lpstr>
      <vt:lpstr>Five Misconceptions</vt:lpstr>
      <vt:lpstr>FLPMA, Section103(c) </vt:lpstr>
      <vt:lpstr>Five Misconceptions</vt:lpstr>
      <vt:lpstr>Wilderness Characteristics Guidance for the BLM </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FSDefaultUser</dc:creator>
  <cp:lastModifiedBy>Sky Gennette</cp:lastModifiedBy>
  <cp:revision>113</cp:revision>
  <dcterms:created xsi:type="dcterms:W3CDTF">2007-05-10T16:47:24Z</dcterms:created>
  <dcterms:modified xsi:type="dcterms:W3CDTF">2020-06-23T22:30:55Z</dcterms:modified>
</cp:coreProperties>
</file>