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7"/>
  </p:notesMasterIdLst>
  <p:sldIdLst>
    <p:sldId id="320" r:id="rId2"/>
    <p:sldId id="363" r:id="rId3"/>
    <p:sldId id="355" r:id="rId4"/>
    <p:sldId id="366" r:id="rId5"/>
    <p:sldId id="367" r:id="rId6"/>
    <p:sldId id="368" r:id="rId7"/>
    <p:sldId id="369" r:id="rId8"/>
    <p:sldId id="365" r:id="rId9"/>
    <p:sldId id="370" r:id="rId10"/>
    <p:sldId id="373" r:id="rId11"/>
    <p:sldId id="372" r:id="rId12"/>
    <p:sldId id="384" r:id="rId13"/>
    <p:sldId id="385" r:id="rId14"/>
    <p:sldId id="371" r:id="rId15"/>
    <p:sldId id="386" r:id="rId16"/>
    <p:sldId id="374" r:id="rId17"/>
    <p:sldId id="375" r:id="rId18"/>
    <p:sldId id="376" r:id="rId19"/>
    <p:sldId id="377" r:id="rId20"/>
    <p:sldId id="378" r:id="rId21"/>
    <p:sldId id="379" r:id="rId22"/>
    <p:sldId id="380" r:id="rId23"/>
    <p:sldId id="381" r:id="rId24"/>
    <p:sldId id="382" r:id="rId25"/>
    <p:sldId id="383" r:id="rId2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Eras Light ITC" pitchFamily="34" charset="0"/>
        <a:ea typeface="+mn-ea"/>
        <a:cs typeface="+mn-cs"/>
      </a:defRPr>
    </a:lvl1pPr>
    <a:lvl2pPr marL="457200" algn="l" rtl="0" fontAlgn="base">
      <a:spcBef>
        <a:spcPct val="0"/>
      </a:spcBef>
      <a:spcAft>
        <a:spcPct val="0"/>
      </a:spcAft>
      <a:defRPr kern="1200">
        <a:solidFill>
          <a:schemeClr val="tx1"/>
        </a:solidFill>
        <a:latin typeface="Eras Light ITC" pitchFamily="34" charset="0"/>
        <a:ea typeface="+mn-ea"/>
        <a:cs typeface="+mn-cs"/>
      </a:defRPr>
    </a:lvl2pPr>
    <a:lvl3pPr marL="914400" algn="l" rtl="0" fontAlgn="base">
      <a:spcBef>
        <a:spcPct val="0"/>
      </a:spcBef>
      <a:spcAft>
        <a:spcPct val="0"/>
      </a:spcAft>
      <a:defRPr kern="1200">
        <a:solidFill>
          <a:schemeClr val="tx1"/>
        </a:solidFill>
        <a:latin typeface="Eras Light ITC" pitchFamily="34" charset="0"/>
        <a:ea typeface="+mn-ea"/>
        <a:cs typeface="+mn-cs"/>
      </a:defRPr>
    </a:lvl3pPr>
    <a:lvl4pPr marL="1371600" algn="l" rtl="0" fontAlgn="base">
      <a:spcBef>
        <a:spcPct val="0"/>
      </a:spcBef>
      <a:spcAft>
        <a:spcPct val="0"/>
      </a:spcAft>
      <a:defRPr kern="1200">
        <a:solidFill>
          <a:schemeClr val="tx1"/>
        </a:solidFill>
        <a:latin typeface="Eras Light ITC" pitchFamily="34" charset="0"/>
        <a:ea typeface="+mn-ea"/>
        <a:cs typeface="+mn-cs"/>
      </a:defRPr>
    </a:lvl4pPr>
    <a:lvl5pPr marL="1828800" algn="l" rtl="0" fontAlgn="base">
      <a:spcBef>
        <a:spcPct val="0"/>
      </a:spcBef>
      <a:spcAft>
        <a:spcPct val="0"/>
      </a:spcAft>
      <a:defRPr kern="1200">
        <a:solidFill>
          <a:schemeClr val="tx1"/>
        </a:solidFill>
        <a:latin typeface="Eras Light ITC" pitchFamily="34" charset="0"/>
        <a:ea typeface="+mn-ea"/>
        <a:cs typeface="+mn-cs"/>
      </a:defRPr>
    </a:lvl5pPr>
    <a:lvl6pPr marL="2286000" algn="l" defTabSz="914400" rtl="0" eaLnBrk="1" latinLnBrk="0" hangingPunct="1">
      <a:defRPr kern="1200">
        <a:solidFill>
          <a:schemeClr val="tx1"/>
        </a:solidFill>
        <a:latin typeface="Eras Light ITC" pitchFamily="34" charset="0"/>
        <a:ea typeface="+mn-ea"/>
        <a:cs typeface="+mn-cs"/>
      </a:defRPr>
    </a:lvl6pPr>
    <a:lvl7pPr marL="2743200" algn="l" defTabSz="914400" rtl="0" eaLnBrk="1" latinLnBrk="0" hangingPunct="1">
      <a:defRPr kern="1200">
        <a:solidFill>
          <a:schemeClr val="tx1"/>
        </a:solidFill>
        <a:latin typeface="Eras Light ITC" pitchFamily="34" charset="0"/>
        <a:ea typeface="+mn-ea"/>
        <a:cs typeface="+mn-cs"/>
      </a:defRPr>
    </a:lvl7pPr>
    <a:lvl8pPr marL="3200400" algn="l" defTabSz="914400" rtl="0" eaLnBrk="1" latinLnBrk="0" hangingPunct="1">
      <a:defRPr kern="1200">
        <a:solidFill>
          <a:schemeClr val="tx1"/>
        </a:solidFill>
        <a:latin typeface="Eras Light ITC" pitchFamily="34" charset="0"/>
        <a:ea typeface="+mn-ea"/>
        <a:cs typeface="+mn-cs"/>
      </a:defRPr>
    </a:lvl8pPr>
    <a:lvl9pPr marL="3657600" algn="l" defTabSz="914400" rtl="0" eaLnBrk="1" latinLnBrk="0" hangingPunct="1">
      <a:defRPr kern="1200">
        <a:solidFill>
          <a:schemeClr val="tx1"/>
        </a:solidFill>
        <a:latin typeface="Eras Light ITC"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E593"/>
    <a:srgbClr val="FFFFFF"/>
    <a:srgbClr val="8973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92" autoAdjust="0"/>
  </p:normalViewPr>
  <p:slideViewPr>
    <p:cSldViewPr>
      <p:cViewPr varScale="1">
        <p:scale>
          <a:sx n="18" d="100"/>
          <a:sy n="18" d="100"/>
        </p:scale>
        <p:origin x="88" y="896"/>
      </p:cViewPr>
      <p:guideLst>
        <p:guide orient="horz" pos="2160"/>
        <p:guide pos="2880"/>
      </p:guideLst>
    </p:cSldViewPr>
  </p:slideViewPr>
  <p:outlineViewPr>
    <p:cViewPr>
      <p:scale>
        <a:sx n="33" d="100"/>
        <a:sy n="33" d="100"/>
      </p:scale>
      <p:origin x="0" y="-13696"/>
    </p:cViewPr>
  </p:outlineViewPr>
  <p:notesTextViewPr>
    <p:cViewPr>
      <p:scale>
        <a:sx n="100" d="100"/>
        <a:sy n="100" d="100"/>
      </p:scale>
      <p:origin x="0" y="0"/>
    </p:cViewPr>
  </p:notesTextViewPr>
  <p:sorterViewPr>
    <p:cViewPr>
      <p:scale>
        <a:sx n="100" d="100"/>
        <a:sy n="100" d="100"/>
      </p:scale>
      <p:origin x="0" y="8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38372" cy="464820"/>
          </a:xfrm>
          <a:prstGeom prst="rect">
            <a:avLst/>
          </a:prstGeom>
          <a:noFill/>
          <a:ln w="9525">
            <a:noFill/>
            <a:miter lim="800000"/>
            <a:headEnd/>
            <a:tailEnd/>
          </a:ln>
          <a:effectLst/>
        </p:spPr>
        <p:txBody>
          <a:bodyPr vert="horz" wrap="square" lIns="93169" tIns="46584" rIns="93169" bIns="46584" numCol="1" anchor="t" anchorCtr="0" compatLnSpc="1">
            <a:prstTxWarp prst="textNoShape">
              <a:avLst/>
            </a:prstTxWarp>
          </a:bodyPr>
          <a:lstStyle>
            <a:lvl1pPr defTabSz="931567">
              <a:defRPr sz="1200">
                <a:latin typeface="Arial" charset="0"/>
              </a:defRPr>
            </a:lvl1pPr>
          </a:lstStyle>
          <a:p>
            <a:endParaRPr lang="en-US"/>
          </a:p>
        </p:txBody>
      </p:sp>
      <p:sp>
        <p:nvSpPr>
          <p:cNvPr id="28675" name="Rectangle 3"/>
          <p:cNvSpPr>
            <a:spLocks noGrp="1" noChangeArrowheads="1"/>
          </p:cNvSpPr>
          <p:nvPr>
            <p:ph type="dt" idx="1"/>
          </p:nvPr>
        </p:nvSpPr>
        <p:spPr bwMode="auto">
          <a:xfrm>
            <a:off x="3970436" y="0"/>
            <a:ext cx="3038372" cy="464820"/>
          </a:xfrm>
          <a:prstGeom prst="rect">
            <a:avLst/>
          </a:prstGeom>
          <a:noFill/>
          <a:ln w="9525">
            <a:noFill/>
            <a:miter lim="800000"/>
            <a:headEnd/>
            <a:tailEnd/>
          </a:ln>
          <a:effectLst/>
        </p:spPr>
        <p:txBody>
          <a:bodyPr vert="horz" wrap="square" lIns="93169" tIns="46584" rIns="93169" bIns="46584" numCol="1" anchor="t" anchorCtr="0" compatLnSpc="1">
            <a:prstTxWarp prst="textNoShape">
              <a:avLst/>
            </a:prstTxWarp>
          </a:bodyPr>
          <a:lstStyle>
            <a:lvl1pPr algn="r" defTabSz="931567">
              <a:defRPr sz="1200">
                <a:latin typeface="Arial" charset="0"/>
              </a:defRPr>
            </a:lvl1pPr>
          </a:lstStyle>
          <a:p>
            <a:endParaRPr lang="en-US"/>
          </a:p>
        </p:txBody>
      </p:sp>
      <p:sp>
        <p:nvSpPr>
          <p:cNvPr id="286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2867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69" tIns="46584" rIns="93169" bIns="4658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678" name="Rectangle 6"/>
          <p:cNvSpPr>
            <a:spLocks noGrp="1" noChangeArrowheads="1"/>
          </p:cNvSpPr>
          <p:nvPr>
            <p:ph type="ftr" sz="quarter" idx="4"/>
          </p:nvPr>
        </p:nvSpPr>
        <p:spPr bwMode="auto">
          <a:xfrm>
            <a:off x="0" y="8829989"/>
            <a:ext cx="3038372" cy="464820"/>
          </a:xfrm>
          <a:prstGeom prst="rect">
            <a:avLst/>
          </a:prstGeom>
          <a:noFill/>
          <a:ln w="9525">
            <a:noFill/>
            <a:miter lim="800000"/>
            <a:headEnd/>
            <a:tailEnd/>
          </a:ln>
          <a:effectLst/>
        </p:spPr>
        <p:txBody>
          <a:bodyPr vert="horz" wrap="square" lIns="93169" tIns="46584" rIns="93169" bIns="46584" numCol="1" anchor="b" anchorCtr="0" compatLnSpc="1">
            <a:prstTxWarp prst="textNoShape">
              <a:avLst/>
            </a:prstTxWarp>
          </a:bodyPr>
          <a:lstStyle>
            <a:lvl1pPr defTabSz="931567">
              <a:defRPr sz="1200">
                <a:latin typeface="Arial" charset="0"/>
              </a:defRPr>
            </a:lvl1pPr>
          </a:lstStyle>
          <a:p>
            <a:endParaRPr lang="en-US"/>
          </a:p>
        </p:txBody>
      </p:sp>
      <p:sp>
        <p:nvSpPr>
          <p:cNvPr id="28679" name="Rectangle 7"/>
          <p:cNvSpPr>
            <a:spLocks noGrp="1" noChangeArrowheads="1"/>
          </p:cNvSpPr>
          <p:nvPr>
            <p:ph type="sldNum" sz="quarter" idx="5"/>
          </p:nvPr>
        </p:nvSpPr>
        <p:spPr bwMode="auto">
          <a:xfrm>
            <a:off x="3970436" y="8829989"/>
            <a:ext cx="3038372" cy="464820"/>
          </a:xfrm>
          <a:prstGeom prst="rect">
            <a:avLst/>
          </a:prstGeom>
          <a:noFill/>
          <a:ln w="9525">
            <a:noFill/>
            <a:miter lim="800000"/>
            <a:headEnd/>
            <a:tailEnd/>
          </a:ln>
          <a:effectLst/>
        </p:spPr>
        <p:txBody>
          <a:bodyPr vert="horz" wrap="square" lIns="93169" tIns="46584" rIns="93169" bIns="46584" numCol="1" anchor="b" anchorCtr="0" compatLnSpc="1">
            <a:prstTxWarp prst="textNoShape">
              <a:avLst/>
            </a:prstTxWarp>
          </a:bodyPr>
          <a:lstStyle>
            <a:lvl1pPr algn="r" defTabSz="931567">
              <a:defRPr sz="1200">
                <a:latin typeface="Arial" charset="0"/>
              </a:defRPr>
            </a:lvl1pPr>
          </a:lstStyle>
          <a:p>
            <a:fld id="{7F32562C-5850-4E15-BB5D-A00634BCAE54}" type="slidenum">
              <a:rPr lang="en-US"/>
              <a:pPr/>
              <a:t>‹#›</a:t>
            </a:fld>
            <a:endParaRPr lang="en-US"/>
          </a:p>
        </p:txBody>
      </p:sp>
    </p:spTree>
    <p:extLst>
      <p:ext uri="{BB962C8B-B14F-4D97-AF65-F5344CB8AC3E}">
        <p14:creationId xmlns:p14="http://schemas.microsoft.com/office/powerpoint/2010/main" val="288406618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E50C62-CC16-4BA7-A821-8675CE02DC60}" type="slidenum">
              <a:rPr lang="en-US"/>
              <a:pPr/>
              <a:t>1</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1" kern="1200" dirty="0">
                <a:solidFill>
                  <a:schemeClr val="tx1"/>
                </a:solidFill>
                <a:latin typeface="Arial" charset="0"/>
                <a:ea typeface="+mn-ea"/>
                <a:cs typeface="+mn-cs"/>
              </a:rPr>
              <a:t>ADVANCE SLIDE</a:t>
            </a:r>
          </a:p>
          <a:p>
            <a:endParaRPr lang="en-US" b="0" i="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A15B5-C3F3-4E77-A568-5DC69E704B8B}" type="slidenum">
              <a:rPr lang="en-US"/>
              <a:pPr/>
              <a:t>10</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defTabSz="917235">
              <a:defRPr/>
            </a:pPr>
            <a:r>
              <a:rPr lang="en-US" dirty="0"/>
              <a:t>and it may be harder to find solitude in a long, skinny area of the same acreage because any place in the area is closer to its edge.  </a:t>
            </a:r>
          </a:p>
          <a:p>
            <a:pPr rtl="0" fontAlgn="base"/>
            <a:endParaRPr lang="en-US" b="1" i="1" dirty="0"/>
          </a:p>
          <a:p>
            <a:pPr rtl="0" fontAlgn="base"/>
            <a:r>
              <a:rPr lang="en-US" b="1" i="1" dirty="0"/>
              <a:t>ADVANCE SLIDE</a:t>
            </a:r>
            <a:endParaRPr lang="en-US" dirty="0"/>
          </a:p>
          <a:p>
            <a:endParaRPr lang="en-US" b="1" i="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A15B5-C3F3-4E77-A568-5DC69E704B8B}" type="slidenum">
              <a:rPr lang="en-US"/>
              <a:pPr/>
              <a:t>11</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a:spcBef>
                <a:spcPts val="0"/>
              </a:spcBef>
            </a:pPr>
            <a:r>
              <a:rPr lang="en-US" dirty="0"/>
              <a:t>Other factors influencing a visitor’s ability to find seclusion include topographic or vegetative screening. </a:t>
            </a:r>
          </a:p>
          <a:p>
            <a:pPr>
              <a:spcBef>
                <a:spcPts val="0"/>
              </a:spcBef>
            </a:pPr>
            <a:r>
              <a:rPr lang="en-US" dirty="0"/>
              <a:t> </a:t>
            </a:r>
          </a:p>
          <a:p>
            <a:pPr>
              <a:spcBef>
                <a:spcPts val="0"/>
              </a:spcBef>
            </a:pPr>
            <a:r>
              <a:rPr lang="en-US" b="1" i="1" dirty="0"/>
              <a:t>ADVANCE</a:t>
            </a:r>
            <a:endParaRPr lang="en-US" dirty="0"/>
          </a:p>
          <a:p>
            <a:pPr>
              <a:spcBef>
                <a:spcPts val="0"/>
              </a:spcBef>
            </a:pPr>
            <a:endParaRPr lang="en-US" dirty="0"/>
          </a:p>
          <a:p>
            <a:pPr>
              <a:spcBef>
                <a:spcPts val="0"/>
              </a:spcBef>
            </a:pPr>
            <a:r>
              <a:rPr lang="en-US" dirty="0"/>
              <a:t>Solitude can be found in large areas lacking vegetation or topographic screening.  </a:t>
            </a:r>
          </a:p>
          <a:p>
            <a:pPr>
              <a:spcBef>
                <a:spcPts val="0"/>
              </a:spcBef>
            </a:pPr>
            <a:endParaRPr lang="en-US" dirty="0"/>
          </a:p>
          <a:p>
            <a:pPr>
              <a:spcBef>
                <a:spcPts val="0"/>
              </a:spcBef>
            </a:pPr>
            <a:endParaRPr lang="en-US" b="1" i="1" dirty="0"/>
          </a:p>
          <a:p>
            <a:pPr>
              <a:spcBef>
                <a:spcPts val="0"/>
              </a:spcBef>
            </a:pPr>
            <a:r>
              <a:rPr lang="en-US" b="1" i="1" dirty="0"/>
              <a:t>ADVANCE SLIDE</a:t>
            </a:r>
            <a:endParaRPr lang="en-US" dirty="0"/>
          </a:p>
          <a:p>
            <a:pPr>
              <a:spcBef>
                <a:spcPts val="0"/>
              </a:spcBef>
            </a:pPr>
            <a:endParaRPr lang="en-US" b="1" i="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A15B5-C3F3-4E77-A568-5DC69E704B8B}" type="slidenum">
              <a:rPr lang="en-US"/>
              <a:pPr/>
              <a:t>12</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a:spcBef>
                <a:spcPts val="0"/>
              </a:spcBef>
            </a:pPr>
            <a:r>
              <a:rPr lang="en-US" dirty="0"/>
              <a:t>A small area could also provide opportunities for solitude if, due to topography or vegetation, visitors can screen themselves from one another.  </a:t>
            </a:r>
          </a:p>
          <a:p>
            <a:pPr>
              <a:spcBef>
                <a:spcPts val="0"/>
              </a:spcBef>
            </a:pPr>
            <a:endParaRPr lang="en-US" b="1" i="1" dirty="0"/>
          </a:p>
          <a:p>
            <a:pPr>
              <a:spcBef>
                <a:spcPts val="0"/>
              </a:spcBef>
            </a:pPr>
            <a:r>
              <a:rPr lang="en-US" b="1" i="1" dirty="0"/>
              <a:t>ADVANCE SLIDE</a:t>
            </a:r>
            <a:endParaRPr lang="en-US" dirty="0"/>
          </a:p>
          <a:p>
            <a:pPr>
              <a:spcBef>
                <a:spcPts val="0"/>
              </a:spcBef>
            </a:pPr>
            <a:endParaRPr lang="en-US" b="1" i="1"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A15B5-C3F3-4E77-A568-5DC69E704B8B}" type="slidenum">
              <a:rPr lang="en-US"/>
              <a:pPr/>
              <a:t>13</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a:spcBef>
                <a:spcPts val="0"/>
              </a:spcBef>
            </a:pPr>
            <a:r>
              <a:rPr lang="en-US" dirty="0"/>
              <a:t>But it’s possible that a relatively small area can have an outstanding opportunity for solitude even without screening if conditions are so harsh that few people go there!</a:t>
            </a:r>
          </a:p>
          <a:p>
            <a:pPr>
              <a:spcBef>
                <a:spcPts val="0"/>
              </a:spcBef>
            </a:pPr>
            <a:endParaRPr lang="en-US" b="1" i="1" dirty="0"/>
          </a:p>
          <a:p>
            <a:pPr>
              <a:spcBef>
                <a:spcPts val="0"/>
              </a:spcBef>
            </a:pPr>
            <a:r>
              <a:rPr lang="en-US" dirty="0"/>
              <a:t>You make your determination based on a combination of these and similar elements.</a:t>
            </a:r>
          </a:p>
          <a:p>
            <a:pPr>
              <a:spcBef>
                <a:spcPts val="0"/>
              </a:spcBef>
            </a:pPr>
            <a:endParaRPr lang="en-US" b="1" i="1" dirty="0"/>
          </a:p>
          <a:p>
            <a:pPr>
              <a:spcBef>
                <a:spcPts val="0"/>
              </a:spcBef>
            </a:pPr>
            <a:r>
              <a:rPr lang="en-US" b="1" i="1" dirty="0"/>
              <a:t>ADVANCE SLIDE</a:t>
            </a:r>
            <a:endParaRPr lang="en-US" dirty="0"/>
          </a:p>
          <a:p>
            <a:pPr>
              <a:spcBef>
                <a:spcPts val="0"/>
              </a:spcBef>
            </a:pPr>
            <a:endParaRPr lang="en-US" b="1" i="1"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A15B5-C3F3-4E77-A568-5DC69E704B8B}" type="slidenum">
              <a:rPr lang="en-US"/>
              <a:pPr/>
              <a:t>14</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rtl="0" fontAlgn="base"/>
            <a:r>
              <a:rPr lang="en-US" dirty="0"/>
              <a:t>And speaking of harsh conditions, during how much of the year does an area have to have an outstanding opportunity for solitude?  This is a matter for your discretion.  Certainly if the opportunity for solitude is less than outstanding only during a fall hunting season, the area would still qualify.  </a:t>
            </a:r>
          </a:p>
          <a:p>
            <a:pPr rtl="0" fontAlgn="base"/>
            <a:r>
              <a:rPr lang="en-US" dirty="0"/>
              <a:t> </a:t>
            </a:r>
            <a:endParaRPr lang="en-US" b="1" i="1" dirty="0"/>
          </a:p>
          <a:p>
            <a:pPr rtl="0" fontAlgn="base"/>
            <a:r>
              <a:rPr lang="en-US" b="1" i="1" dirty="0"/>
              <a:t>ADVANCE SLIDE</a:t>
            </a:r>
            <a:endParaRPr lang="en-US" dirty="0"/>
          </a:p>
          <a:p>
            <a:endParaRPr lang="en-US" b="1" i="1"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A15B5-C3F3-4E77-A568-5DC69E704B8B}" type="slidenum">
              <a:rPr lang="en-US"/>
              <a:pPr/>
              <a:t>15</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defTabSz="917235">
              <a:defRPr/>
            </a:pPr>
            <a:r>
              <a:rPr lang="en-US" dirty="0"/>
              <a:t>But if the area was so popular there was no opportunity for solitude during the entire period that the area was physically accessible, then maybe that outstanding opportunity for solitude could be considered missing -- but maybe the primitive recreation opportunities that brought all those people to the area </a:t>
            </a:r>
            <a:r>
              <a:rPr lang="en-US" b="1" i="1" dirty="0"/>
              <a:t>would</a:t>
            </a:r>
            <a:r>
              <a:rPr lang="en-US" dirty="0"/>
              <a:t> be outstanding.</a:t>
            </a:r>
          </a:p>
          <a:p>
            <a:pPr rtl="0" fontAlgn="base"/>
            <a:endParaRPr lang="en-US" b="1" i="1" dirty="0"/>
          </a:p>
          <a:p>
            <a:pPr rtl="0" fontAlgn="base"/>
            <a:r>
              <a:rPr lang="en-US" b="1" i="1" dirty="0"/>
              <a:t>ADVANCE SLIDE</a:t>
            </a:r>
            <a:endParaRPr lang="en-US" dirty="0"/>
          </a:p>
          <a:p>
            <a:endParaRPr lang="en-US" b="1" i="1"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A15B5-C3F3-4E77-A568-5DC69E704B8B}" type="slidenum">
              <a:rPr lang="en-US"/>
              <a:pPr/>
              <a:t>16</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rtl="0" fontAlgn="base"/>
            <a:r>
              <a:rPr lang="en-US" dirty="0"/>
              <a:t>So, does your area have outstanding opportunities for </a:t>
            </a:r>
            <a:r>
              <a:rPr lang="en-US" b="1" dirty="0"/>
              <a:t>primitive recreation </a:t>
            </a:r>
            <a:r>
              <a:rPr lang="en-US" dirty="0"/>
              <a:t>-- </a:t>
            </a:r>
          </a:p>
          <a:p>
            <a:pPr rtl="0" fontAlgn="base"/>
            <a:r>
              <a:rPr lang="en-US" dirty="0"/>
              <a:t> </a:t>
            </a:r>
          </a:p>
          <a:p>
            <a:pPr rtl="0" fontAlgn="base"/>
            <a:r>
              <a:rPr lang="en-US" b="1" i="1" dirty="0"/>
              <a:t>ADVANCE</a:t>
            </a:r>
            <a:endParaRPr lang="en-US" dirty="0"/>
          </a:p>
          <a:p>
            <a:pPr rtl="0" fontAlgn="base"/>
            <a:endParaRPr lang="en-US" dirty="0"/>
          </a:p>
          <a:p>
            <a:pPr rtl="0" fontAlgn="base"/>
            <a:r>
              <a:rPr lang="en-US" dirty="0"/>
              <a:t>that is, dispersed, undeveloped recreation which does not require facilities, or use motor vehicles, motorized equipment, or mechanized transport?  </a:t>
            </a:r>
          </a:p>
          <a:p>
            <a:pPr rtl="0" fontAlgn="base"/>
            <a:r>
              <a:rPr lang="en-US" dirty="0"/>
              <a:t> </a:t>
            </a:r>
          </a:p>
          <a:p>
            <a:pPr rtl="0" fontAlgn="base"/>
            <a:r>
              <a:rPr lang="en-US" b="1" i="1" dirty="0"/>
              <a:t>ADVANCE</a:t>
            </a:r>
            <a:endParaRPr lang="en-US" dirty="0"/>
          </a:p>
          <a:p>
            <a:pPr rtl="0" fontAlgn="base"/>
            <a:endParaRPr lang="en-US" dirty="0"/>
          </a:p>
          <a:p>
            <a:r>
              <a:rPr lang="en-US" dirty="0"/>
              <a:t>Things like hiking; horseback riding; fishing; hunting; climbing; canoeing; backpacking; snowshoeing; photography; bird watching. </a:t>
            </a:r>
          </a:p>
          <a:p>
            <a:pPr rtl="0" fontAlgn="base"/>
            <a:endParaRPr lang="en-US" b="1" i="1" dirty="0"/>
          </a:p>
          <a:p>
            <a:pPr rtl="0" fontAlgn="base"/>
            <a:r>
              <a:rPr lang="en-US" b="1" i="1" dirty="0"/>
              <a:t>ADVANCE SLIDE</a:t>
            </a:r>
            <a:endParaRPr lang="en-US" dirty="0"/>
          </a:p>
          <a:p>
            <a:endParaRPr lang="en-US" b="1" i="1"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A15B5-C3F3-4E77-A568-5DC69E704B8B}" type="slidenum">
              <a:rPr lang="en-US"/>
              <a:pPr/>
              <a:t>17</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dirty="0"/>
              <a:t>Surfing.  The list is long.  Just recreation without motors or mechanical transport. </a:t>
            </a:r>
          </a:p>
          <a:p>
            <a:pPr rtl="0" fontAlgn="base"/>
            <a:endParaRPr lang="en-US" b="1" i="1" dirty="0"/>
          </a:p>
          <a:p>
            <a:pPr rtl="0" fontAlgn="base"/>
            <a:r>
              <a:rPr lang="en-US" b="1" i="1" dirty="0"/>
              <a:t>ADVANCE SLIDE</a:t>
            </a:r>
            <a:endParaRPr lang="en-US" dirty="0"/>
          </a:p>
          <a:p>
            <a:endParaRPr lang="en-US" b="1" i="1"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A15B5-C3F3-4E77-A568-5DC69E704B8B}" type="slidenum">
              <a:rPr lang="en-US"/>
              <a:pPr/>
              <a:t>18</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defTabSz="917235">
              <a:defRPr/>
            </a:pPr>
            <a:r>
              <a:rPr lang="en-US" dirty="0"/>
              <a:t>Non-primitive recreation, such as mountain biking, say, can be present, but those opportunities aren’t evaluated -- except in how they might conflict with outstanding </a:t>
            </a:r>
            <a:r>
              <a:rPr lang="en-US" b="1" i="1" dirty="0"/>
              <a:t>primitive</a:t>
            </a:r>
            <a:r>
              <a:rPr lang="en-US" dirty="0"/>
              <a:t> recreation.</a:t>
            </a:r>
          </a:p>
          <a:p>
            <a:pPr rtl="0" fontAlgn="base"/>
            <a:endParaRPr lang="en-US" b="1" i="1" dirty="0"/>
          </a:p>
          <a:p>
            <a:pPr rtl="0" fontAlgn="base"/>
            <a:r>
              <a:rPr lang="en-US" b="1" i="1" dirty="0"/>
              <a:t>ADVANCE SLIDE</a:t>
            </a:r>
            <a:endParaRPr lang="en-US" dirty="0"/>
          </a:p>
          <a:p>
            <a:endParaRPr lang="en-US" b="1" i="1"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A15B5-C3F3-4E77-A568-5DC69E704B8B}" type="slidenum">
              <a:rPr lang="en-US"/>
              <a:pPr/>
              <a:t>19</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defTabSz="917235">
              <a:defRPr/>
            </a:pPr>
            <a:r>
              <a:rPr lang="en-US" dirty="0"/>
              <a:t>You don’t need to have trails or a source of water to have outstanding opportunities.  The absence of a trail may increase opportunities for primitive recreation, and there’s nothing like a lack of water to keep visitation down, increasing the opportunities for solitude!</a:t>
            </a:r>
          </a:p>
          <a:p>
            <a:pPr rtl="0" fontAlgn="base"/>
            <a:endParaRPr lang="en-US" b="1" i="1" dirty="0"/>
          </a:p>
          <a:p>
            <a:pPr rtl="0" fontAlgn="base"/>
            <a:r>
              <a:rPr lang="en-US" b="1" i="1" dirty="0"/>
              <a:t>ADVANCE SLIDE</a:t>
            </a:r>
            <a:endParaRPr lang="en-US" dirty="0"/>
          </a:p>
          <a:p>
            <a:endParaRPr lang="en-US" b="1" i="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E50C62-CC16-4BA7-A821-8675CE02DC60}" type="slidenum">
              <a:rPr lang="en-US"/>
              <a:pPr/>
              <a:t>2</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pPr rtl="0" fontAlgn="base"/>
            <a:endParaRPr lang="en-US" b="1" i="1" dirty="0"/>
          </a:p>
          <a:p>
            <a:pPr rtl="0" fontAlgn="base"/>
            <a:r>
              <a:rPr lang="en-US" b="1" i="1" dirty="0"/>
              <a:t>ADVANCE SLIDE</a:t>
            </a:r>
            <a:endParaRPr lang="en-US" dirty="0"/>
          </a:p>
          <a:p>
            <a:endParaRPr lang="en-US" b="0" i="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A15B5-C3F3-4E77-A568-5DC69E704B8B}" type="slidenum">
              <a:rPr lang="en-US"/>
              <a:pPr/>
              <a:t>20</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rtl="0" fontAlgn="base"/>
            <a:r>
              <a:rPr lang="en-US" dirty="0"/>
              <a:t>Your area might possess outstanding opportunities for primitive recreation through either the diversity of primitive recreational activities possible in the area, or the outstanding quality of one particular activity.  And it makes no difference whether the outstanding recreational potential is realized at the present time.  </a:t>
            </a:r>
          </a:p>
          <a:p>
            <a:pPr rtl="0" fontAlgn="base"/>
            <a:r>
              <a:rPr lang="en-US" dirty="0"/>
              <a:t> </a:t>
            </a:r>
          </a:p>
          <a:p>
            <a:pPr rtl="0" fontAlgn="base"/>
            <a:r>
              <a:rPr lang="en-US" b="1" i="1" dirty="0"/>
              <a:t>ADVANCE</a:t>
            </a:r>
            <a:endParaRPr lang="en-US" dirty="0"/>
          </a:p>
          <a:p>
            <a:pPr rtl="0" fontAlgn="base"/>
            <a:endParaRPr lang="en-US" dirty="0"/>
          </a:p>
          <a:p>
            <a:pPr rtl="0" fontAlgn="base"/>
            <a:r>
              <a:rPr lang="en-US" dirty="0"/>
              <a:t>Determine whether an outstanding </a:t>
            </a:r>
            <a:r>
              <a:rPr lang="en-US" b="1" i="1" dirty="0"/>
              <a:t>opportunity</a:t>
            </a:r>
            <a:r>
              <a:rPr lang="en-US" dirty="0"/>
              <a:t> exists, regardless of the amount of use.  </a:t>
            </a:r>
          </a:p>
          <a:p>
            <a:pPr rtl="0" fontAlgn="base"/>
            <a:r>
              <a:rPr lang="en-US" dirty="0"/>
              <a:t> </a:t>
            </a:r>
          </a:p>
          <a:p>
            <a:pPr rtl="0" fontAlgn="base"/>
            <a:r>
              <a:rPr lang="en-US" b="1" i="1" dirty="0"/>
              <a:t>ADVANCE</a:t>
            </a:r>
            <a:endParaRPr lang="en-US" dirty="0"/>
          </a:p>
          <a:p>
            <a:pPr rtl="0" fontAlgn="base"/>
            <a:endParaRPr lang="en-US" dirty="0"/>
          </a:p>
          <a:p>
            <a:pPr defTabSz="917235">
              <a:defRPr/>
            </a:pPr>
            <a:r>
              <a:rPr lang="en-US" dirty="0"/>
              <a:t>Opportunities for self-challenge and risk are important considerations, but they are not essential to these outstanding opportunities.</a:t>
            </a:r>
          </a:p>
          <a:p>
            <a:pPr rtl="0" fontAlgn="base"/>
            <a:endParaRPr lang="en-US" b="1" i="1" dirty="0"/>
          </a:p>
          <a:p>
            <a:pPr rtl="0" fontAlgn="base"/>
            <a:r>
              <a:rPr lang="en-US" b="1" i="1" dirty="0"/>
              <a:t>ADVANCE SLIDE</a:t>
            </a:r>
            <a:endParaRPr lang="en-US" dirty="0"/>
          </a:p>
          <a:p>
            <a:endParaRPr lang="en-US" b="1" i="1"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A15B5-C3F3-4E77-A568-5DC69E704B8B}" type="slidenum">
              <a:rPr lang="en-US"/>
              <a:pPr/>
              <a:t>21</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a:spcBef>
                <a:spcPts val="0"/>
              </a:spcBef>
            </a:pPr>
            <a:r>
              <a:rPr lang="en-US" sz="800" dirty="0"/>
              <a:t>Well, we’ve talked a lot about outstanding opportunities.  </a:t>
            </a:r>
          </a:p>
          <a:p>
            <a:pPr>
              <a:spcBef>
                <a:spcPts val="0"/>
              </a:spcBef>
            </a:pPr>
            <a:r>
              <a:rPr lang="en-US" sz="800" dirty="0"/>
              <a:t> </a:t>
            </a:r>
          </a:p>
          <a:p>
            <a:pPr>
              <a:spcBef>
                <a:spcPts val="0"/>
              </a:spcBef>
            </a:pPr>
            <a:r>
              <a:rPr lang="en-US" sz="800" b="1" i="1" dirty="0"/>
              <a:t>ADVANCE</a:t>
            </a:r>
            <a:endParaRPr lang="en-US" sz="800" dirty="0"/>
          </a:p>
          <a:p>
            <a:pPr>
              <a:spcBef>
                <a:spcPts val="0"/>
              </a:spcBef>
            </a:pPr>
            <a:endParaRPr lang="en-US" sz="800" dirty="0"/>
          </a:p>
          <a:p>
            <a:pPr>
              <a:spcBef>
                <a:spcPts val="0"/>
              </a:spcBef>
            </a:pPr>
            <a:r>
              <a:rPr lang="en-US" sz="800" dirty="0"/>
              <a:t>But you may wonder just what we mean by “outstanding.”  How outstanding does “outstanding” have to be?  </a:t>
            </a:r>
          </a:p>
          <a:p>
            <a:pPr>
              <a:spcBef>
                <a:spcPts val="0"/>
              </a:spcBef>
            </a:pPr>
            <a:r>
              <a:rPr lang="en-US" sz="800" dirty="0"/>
              <a:t> </a:t>
            </a:r>
          </a:p>
          <a:p>
            <a:pPr>
              <a:spcBef>
                <a:spcPts val="0"/>
              </a:spcBef>
            </a:pPr>
            <a:r>
              <a:rPr lang="en-US" sz="800" b="1" i="1" dirty="0"/>
              <a:t>ADVANCE</a:t>
            </a:r>
            <a:endParaRPr lang="en-US" sz="800" dirty="0"/>
          </a:p>
          <a:p>
            <a:pPr>
              <a:spcBef>
                <a:spcPts val="0"/>
              </a:spcBef>
            </a:pPr>
            <a:endParaRPr lang="en-US" sz="800" dirty="0"/>
          </a:p>
          <a:p>
            <a:pPr>
              <a:spcBef>
                <a:spcPts val="0"/>
              </a:spcBef>
            </a:pPr>
            <a:r>
              <a:rPr lang="en-US" sz="800" dirty="0"/>
              <a:t>The guidance has a glossary which defines outstanding as: “1. Standing out among others of its kind; conspicuous; prominent; 2. Superior to others of its kind; distinguished; excellent.”  </a:t>
            </a:r>
          </a:p>
          <a:p>
            <a:pPr>
              <a:spcBef>
                <a:spcPts val="0"/>
              </a:spcBef>
            </a:pPr>
            <a:r>
              <a:rPr lang="en-US" sz="800" dirty="0"/>
              <a:t> </a:t>
            </a:r>
          </a:p>
          <a:p>
            <a:pPr>
              <a:spcBef>
                <a:spcPts val="0"/>
              </a:spcBef>
            </a:pPr>
            <a:r>
              <a:rPr lang="en-US" sz="800" b="1" i="1" dirty="0"/>
              <a:t>ADVANCE</a:t>
            </a:r>
            <a:endParaRPr lang="en-US" sz="800" dirty="0"/>
          </a:p>
          <a:p>
            <a:pPr>
              <a:spcBef>
                <a:spcPts val="0"/>
              </a:spcBef>
            </a:pPr>
            <a:endParaRPr lang="en-US" sz="800" dirty="0"/>
          </a:p>
          <a:p>
            <a:pPr>
              <a:spcBef>
                <a:spcPts val="0"/>
              </a:spcBef>
            </a:pPr>
            <a:r>
              <a:rPr lang="en-US" sz="800" dirty="0"/>
              <a:t>This definition begs the question, what is “others of its kind”?  </a:t>
            </a:r>
          </a:p>
          <a:p>
            <a:pPr>
              <a:spcBef>
                <a:spcPts val="0"/>
              </a:spcBef>
            </a:pPr>
            <a:r>
              <a:rPr lang="en-US" sz="800" dirty="0"/>
              <a:t> </a:t>
            </a:r>
          </a:p>
          <a:p>
            <a:pPr>
              <a:spcBef>
                <a:spcPts val="0"/>
              </a:spcBef>
            </a:pPr>
            <a:r>
              <a:rPr lang="en-US" sz="800" b="1" i="1" dirty="0"/>
              <a:t>ADVANCE</a:t>
            </a:r>
            <a:endParaRPr lang="en-US" sz="800" dirty="0"/>
          </a:p>
          <a:p>
            <a:pPr>
              <a:spcBef>
                <a:spcPts val="0"/>
              </a:spcBef>
            </a:pPr>
            <a:endParaRPr lang="en-US" sz="800" dirty="0"/>
          </a:p>
          <a:p>
            <a:pPr>
              <a:spcBef>
                <a:spcPts val="0"/>
              </a:spcBef>
            </a:pPr>
            <a:r>
              <a:rPr lang="en-US" sz="800" dirty="0"/>
              <a:t>By that we mean “other areas managed by the BLM in the broad geographical area of your inventory unit.”  </a:t>
            </a:r>
          </a:p>
          <a:p>
            <a:pPr>
              <a:spcBef>
                <a:spcPts val="0"/>
              </a:spcBef>
            </a:pPr>
            <a:r>
              <a:rPr lang="en-US" sz="800" dirty="0"/>
              <a:t> </a:t>
            </a:r>
          </a:p>
          <a:p>
            <a:pPr>
              <a:spcBef>
                <a:spcPts val="0"/>
              </a:spcBef>
            </a:pPr>
            <a:r>
              <a:rPr lang="en-US" sz="800" b="1" i="1" dirty="0"/>
              <a:t>ADVANCE</a:t>
            </a:r>
            <a:endParaRPr lang="en-US" sz="800" dirty="0"/>
          </a:p>
          <a:p>
            <a:pPr>
              <a:spcBef>
                <a:spcPts val="0"/>
              </a:spcBef>
            </a:pPr>
            <a:endParaRPr lang="en-US" sz="800" dirty="0"/>
          </a:p>
          <a:p>
            <a:pPr>
              <a:spcBef>
                <a:spcPts val="0"/>
              </a:spcBef>
            </a:pPr>
            <a:r>
              <a:rPr lang="en-US" sz="800" dirty="0"/>
              <a:t>“Outstanding” is a standard, albeit a subjective one -- but doesn’t occur on a sliding scale or a curve.  One area is </a:t>
            </a:r>
            <a:r>
              <a:rPr lang="en-US" sz="800" b="1" i="1" dirty="0"/>
              <a:t>not</a:t>
            </a:r>
            <a:r>
              <a:rPr lang="en-US" sz="800" dirty="0"/>
              <a:t> </a:t>
            </a:r>
            <a:r>
              <a:rPr lang="en-US" sz="800" b="1" i="1" u="sng" dirty="0"/>
              <a:t>more</a:t>
            </a:r>
            <a:r>
              <a:rPr lang="en-US" sz="800" dirty="0"/>
              <a:t> outstanding than another, it merely qualifies as “outstanding,” or it doesn’t.  You shouldn’t compare your canyons with the </a:t>
            </a:r>
            <a:r>
              <a:rPr lang="en-US" sz="800" dirty="0" err="1"/>
              <a:t>Paria</a:t>
            </a:r>
            <a:r>
              <a:rPr lang="en-US" sz="800" dirty="0"/>
              <a:t>, or your badlands with the </a:t>
            </a:r>
            <a:r>
              <a:rPr lang="en-US" sz="800" dirty="0" err="1"/>
              <a:t>Bisti</a:t>
            </a:r>
            <a:r>
              <a:rPr lang="en-US" sz="800" dirty="0"/>
              <a:t>, or your -- anything! -- with the King Range.  </a:t>
            </a:r>
          </a:p>
          <a:p>
            <a:pPr>
              <a:spcBef>
                <a:spcPts val="0"/>
              </a:spcBef>
            </a:pPr>
            <a:r>
              <a:rPr lang="en-US" sz="800" dirty="0"/>
              <a:t> </a:t>
            </a:r>
          </a:p>
          <a:p>
            <a:pPr>
              <a:spcBef>
                <a:spcPts val="0"/>
              </a:spcBef>
            </a:pPr>
            <a:r>
              <a:rPr lang="en-US" sz="800" b="1" i="1" dirty="0"/>
              <a:t>ADVANCE</a:t>
            </a:r>
            <a:endParaRPr lang="en-US" sz="800" dirty="0"/>
          </a:p>
          <a:p>
            <a:pPr>
              <a:spcBef>
                <a:spcPts val="0"/>
              </a:spcBef>
            </a:pPr>
            <a:endParaRPr lang="en-US" sz="800" dirty="0"/>
          </a:p>
          <a:p>
            <a:pPr defTabSz="917235">
              <a:spcBef>
                <a:spcPts val="0"/>
              </a:spcBef>
              <a:defRPr/>
            </a:pPr>
            <a:r>
              <a:rPr lang="en-US" sz="800" dirty="0"/>
              <a:t>Don't start comparing your inventory units with </a:t>
            </a:r>
            <a:r>
              <a:rPr lang="en-US" sz="800" b="1" i="1" dirty="0"/>
              <a:t>each other</a:t>
            </a:r>
            <a:r>
              <a:rPr lang="en-US" sz="800" dirty="0"/>
              <a:t> by some sort of ranking scheme.  Each area is evaluated on its own merits -- it either “makes the grade,” or it doesn’t.  Upon designation, Congress doesn’t grade wilderness areas as the “A-list,” the “pretty good,” and the “mediocre” wildernesses.  We shouldn’t be doing that either, when we inventory for wilderness characteristics.  An inventory unit either has wilderness characteristics or it doesn’t.</a:t>
            </a:r>
          </a:p>
          <a:p>
            <a:pPr>
              <a:spcBef>
                <a:spcPts val="0"/>
              </a:spcBef>
            </a:pPr>
            <a:endParaRPr lang="en-US" sz="800" b="1" i="1" dirty="0"/>
          </a:p>
          <a:p>
            <a:pPr>
              <a:spcBef>
                <a:spcPts val="0"/>
              </a:spcBef>
            </a:pPr>
            <a:r>
              <a:rPr lang="en-US" sz="800" b="1" i="1" dirty="0"/>
              <a:t>ADVANCE SLIDE</a:t>
            </a:r>
            <a:endParaRPr lang="en-US" sz="800" dirty="0"/>
          </a:p>
          <a:p>
            <a:endParaRPr lang="en-US" b="1"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A15B5-C3F3-4E77-A568-5DC69E704B8B}" type="slidenum">
              <a:rPr lang="en-US"/>
              <a:pPr/>
              <a:t>22</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rtl="0" fontAlgn="base"/>
            <a:r>
              <a:rPr lang="en-US" dirty="0"/>
              <a:t>So, now you should know whether your inventory unit possesses outstanding opportunities for solitude, or primitive recreation, or both.  Document -- in writing -- your rationale for this determination, either way.  </a:t>
            </a:r>
          </a:p>
          <a:p>
            <a:pPr rtl="0" fontAlgn="base"/>
            <a:r>
              <a:rPr lang="en-US" dirty="0"/>
              <a:t> </a:t>
            </a:r>
          </a:p>
          <a:p>
            <a:pPr rtl="0" fontAlgn="base"/>
            <a:r>
              <a:rPr lang="en-US" b="1" i="1" dirty="0"/>
              <a:t>ADVANCE</a:t>
            </a:r>
            <a:endParaRPr lang="en-US" dirty="0"/>
          </a:p>
          <a:p>
            <a:pPr rtl="0" fontAlgn="base"/>
            <a:endParaRPr lang="en-US" dirty="0"/>
          </a:p>
          <a:p>
            <a:r>
              <a:rPr lang="en-US" dirty="0"/>
              <a:t>Note that if the inventory area has outstanding opportunities for </a:t>
            </a:r>
            <a:r>
              <a:rPr lang="en-US" b="1" i="1" dirty="0"/>
              <a:t>neither</a:t>
            </a:r>
            <a:r>
              <a:rPr lang="en-US" dirty="0"/>
              <a:t> solitude nor primitive recreation, it does not have wilderness characteristics.  You don’t have to document any supplemental values.  </a:t>
            </a:r>
          </a:p>
          <a:p>
            <a:pPr rtl="0" fontAlgn="base"/>
            <a:endParaRPr lang="en-US" b="1" i="1" dirty="0"/>
          </a:p>
          <a:p>
            <a:pPr rtl="0" fontAlgn="base"/>
            <a:r>
              <a:rPr lang="en-US" b="1" i="1" dirty="0"/>
              <a:t>ADVANCE SLIDE</a:t>
            </a:r>
            <a:endParaRPr lang="en-US" dirty="0"/>
          </a:p>
          <a:p>
            <a:endParaRPr lang="en-US" dirty="0"/>
          </a:p>
          <a:p>
            <a:endParaRPr lang="en-US" b="1" i="1"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A15B5-C3F3-4E77-A568-5DC69E704B8B}" type="slidenum">
              <a:rPr lang="en-US"/>
              <a:pPr/>
              <a:t>23</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rtl="0" fontAlgn="base"/>
            <a:r>
              <a:rPr lang="en-US" dirty="0"/>
              <a:t>If the inventory unit does meet the primitive recreation and/or solitude criteria (as well as the size and naturalness criteria), it does contain wilderness characteristics.  What do you think you should do with that finding?  Yes -- document it.  </a:t>
            </a:r>
          </a:p>
          <a:p>
            <a:pPr rtl="0" fontAlgn="base"/>
            <a:r>
              <a:rPr lang="en-US" dirty="0"/>
              <a:t> </a:t>
            </a:r>
          </a:p>
          <a:p>
            <a:pPr rtl="0" fontAlgn="base"/>
            <a:r>
              <a:rPr lang="en-US" b="1" i="1" dirty="0"/>
              <a:t>ADVANCE</a:t>
            </a:r>
            <a:endParaRPr lang="en-US" dirty="0"/>
          </a:p>
          <a:p>
            <a:pPr rtl="0" fontAlgn="base"/>
            <a:endParaRPr lang="en-US" dirty="0"/>
          </a:p>
          <a:p>
            <a:pPr defTabSz="917235">
              <a:defRPr/>
            </a:pPr>
            <a:r>
              <a:rPr lang="en-US" dirty="0"/>
              <a:t>And then proceed to determine if the area contains any supplemental values.</a:t>
            </a:r>
          </a:p>
          <a:p>
            <a:pPr rtl="0" fontAlgn="base"/>
            <a:endParaRPr lang="en-US" b="1" i="1" dirty="0"/>
          </a:p>
          <a:p>
            <a:pPr rtl="0" fontAlgn="base"/>
            <a:r>
              <a:rPr lang="en-US" b="1" i="1" dirty="0"/>
              <a:t>ADVANCE SLIDE</a:t>
            </a:r>
            <a:endParaRPr lang="en-US" dirty="0"/>
          </a:p>
          <a:p>
            <a:endParaRPr lang="en-US" b="1" i="1"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A15B5-C3F3-4E77-A568-5DC69E704B8B}" type="slidenum">
              <a:rPr lang="en-US"/>
              <a:pPr/>
              <a:t>24</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rtl="0" fontAlgn="base"/>
            <a:r>
              <a:rPr lang="en-US" dirty="0"/>
              <a:t>The supplemental values include those specifically mentioned in the Wilderness Act: ecological, geological, or other features of scientific, educational, scenic, or historical value.  Things like endemic or </a:t>
            </a:r>
            <a:r>
              <a:rPr lang="en-US" dirty="0" err="1"/>
              <a:t>T&amp;E</a:t>
            </a:r>
            <a:r>
              <a:rPr lang="en-US" dirty="0"/>
              <a:t> species, paleo resources, representative biomes, outstanding views, or culturally important properties.  </a:t>
            </a:r>
          </a:p>
          <a:p>
            <a:pPr rtl="0" fontAlgn="base"/>
            <a:r>
              <a:rPr lang="en-US" dirty="0"/>
              <a:t> </a:t>
            </a:r>
          </a:p>
          <a:p>
            <a:pPr rtl="0" fontAlgn="base"/>
            <a:r>
              <a:rPr lang="en-US" b="1" i="1" dirty="0"/>
              <a:t>ADVANCE</a:t>
            </a:r>
            <a:endParaRPr lang="en-US" dirty="0"/>
          </a:p>
          <a:p>
            <a:pPr rtl="0" fontAlgn="base"/>
            <a:endParaRPr lang="en-US" dirty="0"/>
          </a:p>
          <a:p>
            <a:pPr defTabSz="917235">
              <a:defRPr/>
            </a:pPr>
            <a:r>
              <a:rPr lang="en-US" dirty="0"/>
              <a:t>Such values are </a:t>
            </a:r>
            <a:r>
              <a:rPr lang="en-US" b="1" i="1" dirty="0"/>
              <a:t>not required</a:t>
            </a:r>
            <a:r>
              <a:rPr lang="en-US" dirty="0"/>
              <a:t> to be present in order for an inventoried area to be considered as having wilderness characteristics, but their presence should be documented where they exist.  </a:t>
            </a:r>
          </a:p>
          <a:p>
            <a:pPr rtl="0" fontAlgn="base"/>
            <a:endParaRPr lang="en-US" b="1" i="1" dirty="0"/>
          </a:p>
          <a:p>
            <a:pPr rtl="0" fontAlgn="base"/>
            <a:r>
              <a:rPr lang="en-US" b="1" i="1" dirty="0"/>
              <a:t>ADVANCE SLIDE</a:t>
            </a:r>
            <a:endParaRPr lang="en-US" dirty="0"/>
          </a:p>
          <a:p>
            <a:endParaRPr lang="en-US" b="1" i="1"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E50C62-CC16-4BA7-A821-8675CE02DC60}" type="slidenum">
              <a:rPr lang="en-US"/>
              <a:pPr/>
              <a:t>25</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dirty="0"/>
              <a:t> It’s time to make our final determination on whether the area we've been looking at has wilderness characteristics.  Before you go on to the final module in the group, print out Appendices B </a:t>
            </a:r>
            <a:r>
              <a:rPr lang="en-US"/>
              <a:t>&amp; C from </a:t>
            </a:r>
            <a:r>
              <a:rPr lang="en-US" dirty="0"/>
              <a:t>Manual</a:t>
            </a:r>
            <a:r>
              <a:rPr lang="en-US" baseline="0" dirty="0"/>
              <a:t> 6310 </a:t>
            </a:r>
            <a:r>
              <a:rPr lang="en-US" dirty="0"/>
              <a:t>if you haven’t done so already.  (You know, you don’t have to use the exact the forms in the Appendices if minor modifications would better meet the needs of your Field Office.  But keep in mind that the primary criteria and definitions must remain unchanged.)</a:t>
            </a:r>
          </a:p>
          <a:p>
            <a:endParaRPr lang="en-US" dirty="0"/>
          </a:p>
          <a:p>
            <a:r>
              <a:rPr lang="en-US" dirty="0"/>
              <a:t>Ready to wrap up the inventory?  Then let’s go to the final module in this group.</a:t>
            </a:r>
            <a:r>
              <a:rPr lang="en-US" b="1" i="1" dirty="0"/>
              <a:t> </a:t>
            </a:r>
            <a:endParaRPr lang="en-US" dirty="0"/>
          </a:p>
          <a:p>
            <a:endParaRPr lang="en-US" b="0" i="0" dirty="0"/>
          </a:p>
          <a:p>
            <a:r>
              <a:rPr lang="en-US" b="1" i="1" dirty="0"/>
              <a:t>ADVANCE SLIDE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A15B5-C3F3-4E77-A568-5DC69E704B8B}" type="slidenum">
              <a:rPr lang="en-US"/>
              <a:pPr/>
              <a:t>3</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rtl="0" fontAlgn="base"/>
            <a:r>
              <a:rPr lang="en-US" dirty="0"/>
              <a:t>Your inventory area has sufficient size and naturalness.  The third required inventory screen deals with its recreational opportunities. </a:t>
            </a:r>
          </a:p>
          <a:p>
            <a:pPr rtl="0" fontAlgn="base"/>
            <a:r>
              <a:rPr lang="en-US" dirty="0"/>
              <a:t> </a:t>
            </a:r>
          </a:p>
          <a:p>
            <a:pPr rtl="0" fontAlgn="base"/>
            <a:r>
              <a:rPr lang="en-US" b="1" i="1" dirty="0"/>
              <a:t>ADVANCE</a:t>
            </a:r>
            <a:endParaRPr lang="en-US" dirty="0"/>
          </a:p>
          <a:p>
            <a:pPr rtl="0" fontAlgn="base"/>
            <a:endParaRPr lang="en-US" dirty="0"/>
          </a:p>
          <a:p>
            <a:r>
              <a:rPr lang="en-US" dirty="0"/>
              <a:t>These come directly from the Wilderness Act as the “outstanding opportunities for solitude or a primitive and unconfined type of recreation.”</a:t>
            </a:r>
          </a:p>
          <a:p>
            <a:r>
              <a:rPr lang="en-US" dirty="0"/>
              <a:t> </a:t>
            </a:r>
          </a:p>
          <a:p>
            <a:r>
              <a:rPr lang="en-US" dirty="0"/>
              <a:t>As with “naturalness,” the “outstanding opportunities” are qualitative and subjective, but there are sideboards to help you through the analysis.</a:t>
            </a:r>
          </a:p>
          <a:p>
            <a:endParaRPr lang="en-US" dirty="0"/>
          </a:p>
          <a:p>
            <a:pPr rtl="0" fontAlgn="base"/>
            <a:endParaRPr lang="en-US" b="1" i="1" dirty="0"/>
          </a:p>
          <a:p>
            <a:pPr rtl="0" fontAlgn="base"/>
            <a:r>
              <a:rPr lang="en-US" b="1" i="1" dirty="0"/>
              <a:t>ADVANCE SLIDE</a:t>
            </a:r>
            <a:endParaRPr lang="en-US" dirty="0"/>
          </a:p>
          <a:p>
            <a:endParaRPr lang="en-US" b="1" i="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A15B5-C3F3-4E77-A568-5DC69E704B8B}" type="slidenum">
              <a:rPr lang="en-US"/>
              <a:pPr/>
              <a:t>4</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rtl="0" fontAlgn="base"/>
            <a:r>
              <a:rPr lang="en-US" dirty="0"/>
              <a:t>First, the “or” in “solitude or primitive recreation.”  The word “or” in this sentence means that an area only has to possess one or the other.  It may possess outstanding opportunities for both, but it doesn’t have to.  </a:t>
            </a:r>
          </a:p>
          <a:p>
            <a:pPr rtl="0" fontAlgn="base"/>
            <a:r>
              <a:rPr lang="en-US" dirty="0"/>
              <a:t> </a:t>
            </a:r>
          </a:p>
          <a:p>
            <a:pPr rtl="0" fontAlgn="base"/>
            <a:r>
              <a:rPr lang="en-US" b="1" i="1" dirty="0"/>
              <a:t>ADVANCE</a:t>
            </a:r>
            <a:endParaRPr lang="en-US" dirty="0"/>
          </a:p>
          <a:p>
            <a:pPr rtl="0" fontAlgn="base"/>
            <a:endParaRPr lang="en-US" dirty="0"/>
          </a:p>
          <a:p>
            <a:pPr defTabSz="917235">
              <a:defRPr/>
            </a:pPr>
            <a:r>
              <a:rPr lang="en-US" dirty="0"/>
              <a:t>Think of some of the most popular wilderness areas -- not much solitude, but fantastic primitive recreation!  </a:t>
            </a:r>
          </a:p>
          <a:p>
            <a:pPr rtl="0" fontAlgn="base"/>
            <a:endParaRPr lang="en-US" b="1" i="1" dirty="0"/>
          </a:p>
          <a:p>
            <a:pPr rtl="0" fontAlgn="base"/>
            <a:r>
              <a:rPr lang="en-US" b="1" i="1" dirty="0"/>
              <a:t>ADVANCE SLIDE</a:t>
            </a:r>
            <a:endParaRPr lang="en-US" dirty="0"/>
          </a:p>
          <a:p>
            <a:endParaRPr lang="en-US" b="1" i="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A15B5-C3F3-4E77-A568-5DC69E704B8B}" type="slidenum">
              <a:rPr lang="en-US"/>
              <a:pPr/>
              <a:t>5</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dirty="0"/>
              <a:t>Or conversely, an area with good, if not outstanding recreational opportunities where your practically guaranteed of never seeing another human being.</a:t>
            </a:r>
          </a:p>
          <a:p>
            <a:pPr rtl="0" fontAlgn="base"/>
            <a:endParaRPr lang="en-US" b="1" i="1" dirty="0"/>
          </a:p>
          <a:p>
            <a:pPr rtl="0" fontAlgn="base"/>
            <a:r>
              <a:rPr lang="en-US" b="1" i="1" dirty="0"/>
              <a:t>ADVANCE SLIDE</a:t>
            </a:r>
            <a:endParaRPr lang="en-US" dirty="0"/>
          </a:p>
          <a:p>
            <a:endParaRPr lang="en-US" b="1" i="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A15B5-C3F3-4E77-A568-5DC69E704B8B}" type="slidenum">
              <a:rPr lang="en-US"/>
              <a:pPr/>
              <a:t>6</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rtl="0" fontAlgn="base"/>
            <a:r>
              <a:rPr lang="en-US" dirty="0"/>
              <a:t>Next, the area doesn’t have to have outstanding opportunities on every acre.  This, too, should be obvious when you think about the designated wildernesses with which you may be familiar.  </a:t>
            </a:r>
          </a:p>
          <a:p>
            <a:pPr rtl="0" fontAlgn="base"/>
            <a:r>
              <a:rPr lang="en-US" dirty="0"/>
              <a:t> </a:t>
            </a:r>
          </a:p>
          <a:p>
            <a:pPr rtl="0" fontAlgn="base"/>
            <a:r>
              <a:rPr lang="en-US" b="1" i="1" dirty="0"/>
              <a:t>ADVANCE</a:t>
            </a:r>
            <a:endParaRPr lang="en-US" dirty="0"/>
          </a:p>
          <a:p>
            <a:pPr rtl="0" fontAlgn="base"/>
            <a:endParaRPr lang="en-US" dirty="0"/>
          </a:p>
          <a:p>
            <a:pPr defTabSz="917235">
              <a:defRPr/>
            </a:pPr>
            <a:r>
              <a:rPr lang="en-US" dirty="0"/>
              <a:t>Certainly the opportunities for solitude or primitive recreation may be limited at a trailhead that is next to a busy road, while being "outstanding" in the interior of a wilderness.  So do not disqualify an area just because you find that outstanding opportunities exist in only a portion of the area.  </a:t>
            </a:r>
          </a:p>
          <a:p>
            <a:pPr rtl="0" fontAlgn="base"/>
            <a:endParaRPr lang="en-US" b="1" i="1" dirty="0"/>
          </a:p>
          <a:p>
            <a:pPr rtl="0" fontAlgn="base"/>
            <a:r>
              <a:rPr lang="en-US" b="1" i="1" dirty="0"/>
              <a:t>ADVANCE SLIDE</a:t>
            </a:r>
            <a:endParaRPr lang="en-US" dirty="0"/>
          </a:p>
          <a:p>
            <a:endParaRPr lang="en-US" b="1" i="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A15B5-C3F3-4E77-A568-5DC69E704B8B}" type="slidenum">
              <a:rPr lang="en-US"/>
              <a:pPr/>
              <a:t>7</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rtl="0" fontAlgn="base"/>
            <a:r>
              <a:rPr lang="en-US" dirty="0"/>
              <a:t>Consequently, you should appreciate that if your inventory unit is contiguous with another area which has already been determined to have outstanding opportunities for solitude or primitive recreation, </a:t>
            </a:r>
          </a:p>
          <a:p>
            <a:pPr rtl="0" fontAlgn="base"/>
            <a:r>
              <a:rPr lang="en-US" dirty="0"/>
              <a:t> </a:t>
            </a:r>
          </a:p>
          <a:p>
            <a:pPr rtl="0" fontAlgn="base"/>
            <a:r>
              <a:rPr lang="en-US" b="1" i="1" dirty="0"/>
              <a:t>ADVANCE</a:t>
            </a:r>
            <a:endParaRPr lang="en-US" dirty="0"/>
          </a:p>
          <a:p>
            <a:pPr rtl="0" fontAlgn="base"/>
            <a:endParaRPr lang="en-US" dirty="0"/>
          </a:p>
          <a:p>
            <a:pPr defTabSz="917235">
              <a:defRPr/>
            </a:pPr>
            <a:r>
              <a:rPr lang="en-US" dirty="0"/>
              <a:t>then those opportunities are “inherited” by your inventory unit, in the same way that the trailhead we just talked about “inherits” the outstanding opportunities of the interior of a wilderness.</a:t>
            </a:r>
          </a:p>
          <a:p>
            <a:pPr rtl="0" fontAlgn="base"/>
            <a:endParaRPr lang="en-US" b="1" i="1" dirty="0"/>
          </a:p>
          <a:p>
            <a:pPr rtl="0" fontAlgn="base"/>
            <a:r>
              <a:rPr lang="en-US" b="1" i="1" dirty="0"/>
              <a:t>ADVANCE SLIDE</a:t>
            </a:r>
            <a:endParaRPr lang="en-US" dirty="0"/>
          </a:p>
          <a:p>
            <a:endParaRPr lang="en-US" b="1" i="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A15B5-C3F3-4E77-A568-5DC69E704B8B}" type="slidenum">
              <a:rPr lang="en-US"/>
              <a:pPr/>
              <a:t>8</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a:spcBef>
                <a:spcPts val="0"/>
              </a:spcBef>
            </a:pPr>
            <a:r>
              <a:rPr lang="en-US" dirty="0"/>
              <a:t>So.  </a:t>
            </a:r>
            <a:r>
              <a:rPr lang="en-US" b="1" dirty="0"/>
              <a:t>Does</a:t>
            </a:r>
            <a:r>
              <a:rPr lang="en-US" dirty="0"/>
              <a:t> your area have outstanding opportunities for </a:t>
            </a:r>
            <a:r>
              <a:rPr lang="en-US" b="1" dirty="0"/>
              <a:t>solitude</a:t>
            </a:r>
            <a:r>
              <a:rPr lang="en-US" dirty="0"/>
              <a:t>? </a:t>
            </a:r>
          </a:p>
          <a:p>
            <a:pPr>
              <a:spcBef>
                <a:spcPts val="0"/>
              </a:spcBef>
            </a:pPr>
            <a:r>
              <a:rPr lang="en-US" dirty="0"/>
              <a:t> </a:t>
            </a:r>
          </a:p>
          <a:p>
            <a:pPr>
              <a:spcBef>
                <a:spcPts val="0"/>
              </a:spcBef>
            </a:pPr>
            <a:r>
              <a:rPr lang="en-US" b="1" i="1" dirty="0"/>
              <a:t>ADVANCE</a:t>
            </a:r>
            <a:endParaRPr lang="en-US" dirty="0"/>
          </a:p>
          <a:p>
            <a:pPr>
              <a:spcBef>
                <a:spcPts val="0"/>
              </a:spcBef>
            </a:pPr>
            <a:endParaRPr lang="en-US" dirty="0"/>
          </a:p>
          <a:p>
            <a:pPr>
              <a:spcBef>
                <a:spcPts val="0"/>
              </a:spcBef>
            </a:pPr>
            <a:r>
              <a:rPr lang="en-US" dirty="0"/>
              <a:t>Usually, the only factors you look at are the ability of a visitor to avoid the sights, sounds, and evidence of other people </a:t>
            </a:r>
            <a:r>
              <a:rPr lang="en-US" b="1" i="1" dirty="0"/>
              <a:t>inside the area</a:t>
            </a:r>
            <a:r>
              <a:rPr lang="en-US" dirty="0"/>
              <a:t>.  This has been a long-standing Congressional direction, as far back as the Endangered American Wilderness Act of 1978.  </a:t>
            </a:r>
          </a:p>
          <a:p>
            <a:pPr>
              <a:spcBef>
                <a:spcPts val="0"/>
              </a:spcBef>
            </a:pPr>
            <a:r>
              <a:rPr lang="en-US" dirty="0"/>
              <a:t> </a:t>
            </a:r>
          </a:p>
          <a:p>
            <a:pPr>
              <a:spcBef>
                <a:spcPts val="0"/>
              </a:spcBef>
            </a:pPr>
            <a:r>
              <a:rPr lang="en-US" b="1" i="1" dirty="0"/>
              <a:t>ADVANCE</a:t>
            </a:r>
            <a:endParaRPr lang="en-US" dirty="0"/>
          </a:p>
          <a:p>
            <a:pPr>
              <a:spcBef>
                <a:spcPts val="0"/>
              </a:spcBef>
            </a:pPr>
            <a:endParaRPr lang="en-US" dirty="0"/>
          </a:p>
          <a:p>
            <a:pPr>
              <a:spcBef>
                <a:spcPts val="0"/>
              </a:spcBef>
            </a:pPr>
            <a:r>
              <a:rPr lang="en-US" dirty="0"/>
              <a:t>The only time we consider impacts of sights and sounds from </a:t>
            </a:r>
            <a:r>
              <a:rPr lang="en-US" b="1" i="1" dirty="0"/>
              <a:t>outside</a:t>
            </a:r>
            <a:r>
              <a:rPr lang="en-US" dirty="0"/>
              <a:t> the inventory area upon the opportunity for solitude, is if these impacts are pervasive and omnipresent.  How “pervasive and omnipresent” is pervasive and omnipresent enough?  Well, again, comparison with areas that have been designated wilderness by Congress can be instructive.  </a:t>
            </a:r>
          </a:p>
          <a:p>
            <a:pPr>
              <a:spcBef>
                <a:spcPts val="0"/>
              </a:spcBef>
            </a:pPr>
            <a:r>
              <a:rPr lang="en-US" dirty="0"/>
              <a:t> </a:t>
            </a:r>
          </a:p>
          <a:p>
            <a:pPr>
              <a:spcBef>
                <a:spcPts val="0"/>
              </a:spcBef>
            </a:pPr>
            <a:r>
              <a:rPr lang="en-US" b="1" i="1" dirty="0"/>
              <a:t>ADVANCE</a:t>
            </a:r>
            <a:endParaRPr lang="en-US" dirty="0"/>
          </a:p>
          <a:p>
            <a:pPr>
              <a:spcBef>
                <a:spcPts val="0"/>
              </a:spcBef>
            </a:pPr>
            <a:endParaRPr lang="en-US" dirty="0"/>
          </a:p>
          <a:p>
            <a:pPr defTabSz="917235">
              <a:spcBef>
                <a:spcPts val="0"/>
              </a:spcBef>
              <a:defRPr/>
            </a:pPr>
            <a:r>
              <a:rPr lang="en-US" dirty="0"/>
              <a:t>This picture of the Bigelow </a:t>
            </a:r>
            <a:r>
              <a:rPr lang="en-US" dirty="0" err="1"/>
              <a:t>Cholla</a:t>
            </a:r>
            <a:r>
              <a:rPr lang="en-US" dirty="0"/>
              <a:t> Garden Wilderness was taken from the right-of-way of Interstate 40.  So it has to be more pervasive and omnipresent than that.</a:t>
            </a:r>
          </a:p>
          <a:p>
            <a:pPr>
              <a:spcBef>
                <a:spcPts val="0"/>
              </a:spcBef>
            </a:pPr>
            <a:endParaRPr lang="en-US" b="1" i="1" dirty="0"/>
          </a:p>
          <a:p>
            <a:pPr>
              <a:spcBef>
                <a:spcPts val="0"/>
              </a:spcBef>
            </a:pPr>
            <a:r>
              <a:rPr lang="en-US" b="1" i="1" dirty="0"/>
              <a:t>ADVANCE SLIDE</a:t>
            </a:r>
            <a:endParaRPr lang="en-US" dirty="0"/>
          </a:p>
          <a:p>
            <a:endParaRPr lang="en-US" b="1" i="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A15B5-C3F3-4E77-A568-5DC69E704B8B}" type="slidenum">
              <a:rPr lang="en-US"/>
              <a:pPr/>
              <a:t>9</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rtl="0" fontAlgn="base"/>
            <a:r>
              <a:rPr lang="en-US" dirty="0"/>
              <a:t>What are the factors limiting the ability of a visitor to avoid the sights, sounds, and evidence of other people in the area?  </a:t>
            </a:r>
          </a:p>
          <a:p>
            <a:pPr rtl="0" fontAlgn="base"/>
            <a:r>
              <a:rPr lang="en-US" dirty="0"/>
              <a:t> </a:t>
            </a:r>
          </a:p>
          <a:p>
            <a:pPr rtl="0" fontAlgn="base"/>
            <a:r>
              <a:rPr lang="en-US" b="1" i="1" dirty="0"/>
              <a:t>ADVANCE</a:t>
            </a:r>
            <a:endParaRPr lang="en-US" dirty="0"/>
          </a:p>
          <a:p>
            <a:pPr rtl="0" fontAlgn="base"/>
            <a:endParaRPr lang="en-US" dirty="0"/>
          </a:p>
          <a:p>
            <a:pPr rtl="0" fontAlgn="base"/>
            <a:r>
              <a:rPr lang="en-US" dirty="0"/>
              <a:t>They include the size of the area, of course, and it’s shape -- these both influence how easily people can access all parts of a wilderness.  </a:t>
            </a:r>
          </a:p>
          <a:p>
            <a:pPr rtl="0" fontAlgn="base"/>
            <a:r>
              <a:rPr lang="en-US" dirty="0"/>
              <a:t> </a:t>
            </a:r>
          </a:p>
          <a:p>
            <a:pPr rtl="0" fontAlgn="base"/>
            <a:r>
              <a:rPr lang="en-US" b="1" i="1" dirty="0"/>
              <a:t>ADVANCE</a:t>
            </a:r>
            <a:endParaRPr lang="en-US" dirty="0"/>
          </a:p>
          <a:p>
            <a:pPr rtl="0" fontAlgn="base"/>
            <a:endParaRPr lang="en-US" dirty="0"/>
          </a:p>
          <a:p>
            <a:pPr defTabSz="917235">
              <a:defRPr/>
            </a:pPr>
            <a:r>
              <a:rPr lang="en-US" dirty="0"/>
              <a:t>All other things being equal, the bigger the area the easier to find solitude</a:t>
            </a:r>
          </a:p>
          <a:p>
            <a:pPr rtl="0" fontAlgn="base"/>
            <a:endParaRPr lang="en-US" b="1" i="1" dirty="0"/>
          </a:p>
          <a:p>
            <a:pPr rtl="0" fontAlgn="base"/>
            <a:r>
              <a:rPr lang="en-US" b="1" i="1" dirty="0"/>
              <a:t>ADVANCE SLIDE</a:t>
            </a:r>
            <a:endParaRPr lang="en-US" dirty="0"/>
          </a:p>
          <a:p>
            <a:endParaRPr lang="en-US" b="1" i="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ECD7F4-BCE4-453D-BBD5-B7F749672DB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A0F856-15EA-49B2-9E66-649DF22CF27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1FFE5F2-A288-42F9-8856-0A7645CA195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69966C-CC6D-4997-823E-1D37D8498AD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0FA2A0-3E9B-4DC5-9B43-8AD41B455C4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7162787-8903-4A95-8D75-EF4AF6B57C1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32B0FB2-ABB2-40B9-8DAE-165B5E3F494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59FE890-CA33-4900-8B5C-227018FB467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B3CE40E-FE32-44FF-982E-2791E183E42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686AE5-3544-4A63-A269-8664AAC4A32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6B970C-591A-4782-8EEE-8FE78B86DEE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9632A660-EEDA-4A01-A8D5-2E9E43F5E12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Grp="1" noChangeArrowheads="1"/>
          </p:cNvSpPr>
          <p:nvPr>
            <p:ph type="title" idx="4294967295"/>
          </p:nvPr>
        </p:nvSpPr>
        <p:spPr bwMode="auto">
          <a:xfrm>
            <a:off x="685800" y="968375"/>
            <a:ext cx="7772400" cy="1470025"/>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a:ln>
                  <a:noFill/>
                </a:ln>
                <a:solidFill>
                  <a:schemeClr val="bg1"/>
                </a:solidFill>
                <a:effectLst/>
                <a:uLnTx/>
                <a:uFillTx/>
                <a:latin typeface="Eras Demi ITC" pitchFamily="34" charset="0"/>
                <a:ea typeface="+mj-ea"/>
                <a:cs typeface="+mj-cs"/>
              </a:rPr>
              <a:t>Wilderness Characteristics</a:t>
            </a:r>
            <a:br>
              <a:rPr kumimoji="0" lang="en-US" sz="4800" b="1" i="0" u="none" strike="noStrike" kern="0" cap="none" spc="0" normalizeH="0" baseline="0" noProof="0" dirty="0">
                <a:ln>
                  <a:noFill/>
                </a:ln>
                <a:solidFill>
                  <a:schemeClr val="bg1"/>
                </a:solidFill>
                <a:effectLst/>
                <a:uLnTx/>
                <a:uFillTx/>
                <a:latin typeface="Eras Demi ITC" pitchFamily="34" charset="0"/>
                <a:ea typeface="+mj-ea"/>
                <a:cs typeface="+mj-cs"/>
              </a:rPr>
            </a:br>
            <a:r>
              <a:rPr kumimoji="0" lang="en-US" sz="4800" b="1" i="0" u="none" strike="noStrike" kern="0" cap="none" spc="0" normalizeH="0" baseline="0" noProof="0" dirty="0">
                <a:ln>
                  <a:noFill/>
                </a:ln>
                <a:solidFill>
                  <a:schemeClr val="bg1"/>
                </a:solidFill>
                <a:effectLst/>
                <a:uLnTx/>
                <a:uFillTx/>
                <a:latin typeface="Eras Demi ITC" pitchFamily="34" charset="0"/>
                <a:ea typeface="+mj-ea"/>
                <a:cs typeface="+mj-cs"/>
              </a:rPr>
              <a:t>Guidance for the BLM</a:t>
            </a:r>
            <a:br>
              <a:rPr kumimoji="0" lang="en-US" sz="4000" b="1" i="0" u="none" strike="noStrike" kern="0" cap="none" spc="0" normalizeH="0" baseline="0" noProof="0" dirty="0">
                <a:ln>
                  <a:noFill/>
                </a:ln>
                <a:solidFill>
                  <a:schemeClr val="bg1"/>
                </a:solidFill>
                <a:effectLst/>
                <a:uLnTx/>
                <a:uFillTx/>
                <a:latin typeface="Eras Demi ITC" pitchFamily="34" charset="0"/>
                <a:ea typeface="+mj-ea"/>
                <a:cs typeface="+mj-cs"/>
              </a:rPr>
            </a:br>
            <a:endParaRPr kumimoji="0" lang="en-US" sz="4000" b="1" i="0" u="none" strike="noStrike" kern="0" cap="none" spc="0" normalizeH="0" baseline="0" noProof="0" dirty="0">
              <a:ln>
                <a:noFill/>
              </a:ln>
              <a:solidFill>
                <a:schemeClr val="bg1"/>
              </a:solidFill>
              <a:effectLst/>
              <a:uLnTx/>
              <a:uFillTx/>
              <a:latin typeface="Eras Demi ITC" pitchFamily="34" charset="0"/>
              <a:ea typeface="+mj-ea"/>
              <a:cs typeface="+mj-cs"/>
            </a:endParaRPr>
          </a:p>
        </p:txBody>
      </p:sp>
      <p:sp>
        <p:nvSpPr>
          <p:cNvPr id="10" name="TextBox 9"/>
          <p:cNvSpPr txBox="1"/>
          <p:nvPr/>
        </p:nvSpPr>
        <p:spPr>
          <a:xfrm>
            <a:off x="533400" y="2286000"/>
            <a:ext cx="8229600" cy="3139321"/>
          </a:xfrm>
          <a:prstGeom prst="rect">
            <a:avLst/>
          </a:prstGeom>
          <a:solidFill>
            <a:srgbClr val="FFFFFF">
              <a:alpha val="75000"/>
            </a:srgbClr>
          </a:solidFill>
          <a:ln w="38100">
            <a:solidFill>
              <a:srgbClr val="000000"/>
            </a:solidFill>
          </a:ln>
        </p:spPr>
        <p:txBody>
          <a:bodyPr wrap="square" rtlCol="0">
            <a:spAutoFit/>
          </a:bodyPr>
          <a:lstStyle/>
          <a:p>
            <a:r>
              <a:rPr lang="en-US" sz="2200" dirty="0">
                <a:latin typeface="Eras Demi ITC" pitchFamily="34" charset="0"/>
              </a:rPr>
              <a:t>I. Introduction </a:t>
            </a:r>
          </a:p>
          <a:p>
            <a:r>
              <a:rPr lang="en-US" sz="2200" dirty="0">
                <a:latin typeface="Eras Demi ITC" pitchFamily="34" charset="0"/>
              </a:rPr>
              <a:t>II. Inventory Procedures</a:t>
            </a:r>
          </a:p>
          <a:p>
            <a:r>
              <a:rPr lang="en-US" sz="2200" dirty="0">
                <a:latin typeface="Eras Demi ITC" pitchFamily="34" charset="0"/>
              </a:rPr>
              <a:t>	A. Background</a:t>
            </a:r>
          </a:p>
          <a:p>
            <a:r>
              <a:rPr lang="en-US" sz="2200" dirty="0">
                <a:latin typeface="Eras Demi ITC" pitchFamily="34" charset="0"/>
              </a:rPr>
              <a:t>	B. Route Analysis &amp; Boundary Identification</a:t>
            </a:r>
          </a:p>
          <a:p>
            <a:r>
              <a:rPr lang="en-US" sz="2200" dirty="0">
                <a:latin typeface="Eras Demi ITC" pitchFamily="34" charset="0"/>
              </a:rPr>
              <a:t>	C. Size</a:t>
            </a:r>
          </a:p>
          <a:p>
            <a:r>
              <a:rPr lang="en-US" sz="2200" dirty="0">
                <a:latin typeface="Eras Demi ITC" pitchFamily="34" charset="0"/>
              </a:rPr>
              <a:t>	D. Naturalness </a:t>
            </a:r>
          </a:p>
          <a:p>
            <a:r>
              <a:rPr lang="en-US" sz="2200" dirty="0">
                <a:latin typeface="Eras Demi ITC" pitchFamily="34" charset="0"/>
              </a:rPr>
              <a:t>	</a:t>
            </a:r>
            <a:r>
              <a:rPr lang="en-US" sz="2200" dirty="0">
                <a:solidFill>
                  <a:srgbClr val="C00000"/>
                </a:solidFill>
                <a:latin typeface="Eras Demi ITC" pitchFamily="34" charset="0"/>
              </a:rPr>
              <a:t>E. Outstanding Opportunities &amp; Supplemental Values</a:t>
            </a:r>
          </a:p>
          <a:p>
            <a:r>
              <a:rPr lang="en-US" sz="2200" dirty="0">
                <a:latin typeface="Eras Demi ITC" pitchFamily="34" charset="0"/>
              </a:rPr>
              <a:t>	F. </a:t>
            </a:r>
            <a:r>
              <a:rPr lang="en-US" sz="2200">
                <a:latin typeface="Eras Demi ITC" pitchFamily="34" charset="0"/>
              </a:rPr>
              <a:t>Boundary Adjustments </a:t>
            </a:r>
            <a:r>
              <a:rPr lang="en-US" sz="2200" dirty="0">
                <a:latin typeface="Eras Demi ITC" pitchFamily="34" charset="0"/>
              </a:rPr>
              <a:t>&amp; </a:t>
            </a:r>
            <a:r>
              <a:rPr lang="en-US" sz="2200">
                <a:latin typeface="Eras Demi ITC" pitchFamily="34" charset="0"/>
              </a:rPr>
              <a:t>LWC Documentation </a:t>
            </a:r>
            <a:endParaRPr lang="en-US" sz="2200" dirty="0">
              <a:latin typeface="Eras Demi ITC" pitchFamily="34" charset="0"/>
            </a:endParaRPr>
          </a:p>
          <a:p>
            <a:r>
              <a:rPr lang="en-US" sz="2200" dirty="0">
                <a:latin typeface="Eras Demi ITC" pitchFamily="34" charset="0"/>
              </a:rPr>
              <a:t>III. Planning </a:t>
            </a:r>
          </a:p>
        </p:txBody>
      </p:sp>
      <p:sp>
        <p:nvSpPr>
          <p:cNvPr id="9" name="TextBox 8"/>
          <p:cNvSpPr txBox="1"/>
          <p:nvPr/>
        </p:nvSpPr>
        <p:spPr>
          <a:xfrm>
            <a:off x="76200" y="6381690"/>
            <a:ext cx="3886200" cy="400110"/>
          </a:xfrm>
          <a:prstGeom prst="rect">
            <a:avLst/>
          </a:prstGeom>
          <a:noFill/>
        </p:spPr>
        <p:txBody>
          <a:bodyPr wrap="square" rtlCol="0">
            <a:spAutoFit/>
          </a:bodyPr>
          <a:lstStyle/>
          <a:p>
            <a:r>
              <a:rPr lang="en-US" sz="2000" dirty="0">
                <a:solidFill>
                  <a:srgbClr val="FFFFFF"/>
                </a:solidFill>
                <a:latin typeface="Eras Demi ITC" pitchFamily="34" charset="0"/>
              </a:rPr>
              <a:t>Inventory – </a:t>
            </a:r>
            <a:r>
              <a:rPr lang="en-US" sz="2000" dirty="0" err="1">
                <a:solidFill>
                  <a:srgbClr val="FFFFFF"/>
                </a:solidFill>
                <a:latin typeface="Eras Demi ITC" pitchFamily="34" charset="0"/>
              </a:rPr>
              <a:t>Opp’s</a:t>
            </a:r>
            <a:r>
              <a:rPr lang="en-US" sz="2000" dirty="0">
                <a:solidFill>
                  <a:srgbClr val="FFFFFF"/>
                </a:solidFill>
                <a:latin typeface="Eras Demi ITC" pitchFamily="34" charset="0"/>
              </a:rPr>
              <a:t> &amp; Values</a:t>
            </a:r>
          </a:p>
        </p:txBody>
      </p:sp>
      <p:pic>
        <p:nvPicPr>
          <p:cNvPr id="7" name="Picture 6" descr="Bureau of Land Management logo"/>
          <p:cNvPicPr>
            <a:picLocks noChangeAspect="1"/>
          </p:cNvPicPr>
          <p:nvPr/>
        </p:nvPicPr>
        <p:blipFill>
          <a:blip r:embed="rId3" cstate="email"/>
          <a:stretch>
            <a:fillRect/>
          </a:stretch>
        </p:blipFill>
        <p:spPr>
          <a:xfrm>
            <a:off x="8229600" y="6019800"/>
            <a:ext cx="870112" cy="762000"/>
          </a:xfrm>
          <a:prstGeom prst="rect">
            <a:avLst/>
          </a:prstGeom>
        </p:spPr>
      </p:pic>
    </p:spTree>
  </p:cSld>
  <p:clrMapOvr>
    <a:masterClrMapping/>
  </p:clrMapOvr>
  <p:transition spd="slow" advClick="0">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r>
              <a:rPr lang="en-US" dirty="0">
                <a:solidFill>
                  <a:schemeClr val="bg1"/>
                </a:solidFill>
                <a:latin typeface="Eras Demi ITC" pitchFamily="34" charset="0"/>
              </a:rPr>
              <a:t>Outstanding Opportunities</a:t>
            </a:r>
          </a:p>
        </p:txBody>
      </p:sp>
      <p:sp>
        <p:nvSpPr>
          <p:cNvPr id="18435" name="Rectangle 3"/>
          <p:cNvSpPr>
            <a:spLocks noGrp="1" noChangeArrowheads="1"/>
          </p:cNvSpPr>
          <p:nvPr>
            <p:ph type="body" idx="1"/>
          </p:nvPr>
        </p:nvSpPr>
        <p:spPr>
          <a:xfrm>
            <a:off x="457200" y="1371600"/>
            <a:ext cx="8229600" cy="4525963"/>
          </a:xfrm>
        </p:spPr>
        <p:txBody>
          <a:bodyPr/>
          <a:lstStyle/>
          <a:p>
            <a:pPr>
              <a:buFont typeface="Wingdings" pitchFamily="2" charset="2"/>
              <a:buChar char="v"/>
            </a:pPr>
            <a:r>
              <a:rPr lang="en-US" dirty="0">
                <a:solidFill>
                  <a:schemeClr val="bg1"/>
                </a:solidFill>
                <a:latin typeface="Eras Demi ITC" pitchFamily="34" charset="0"/>
              </a:rPr>
              <a:t> Solitude</a:t>
            </a:r>
          </a:p>
          <a:p>
            <a:pPr lvl="1">
              <a:buFont typeface="Wingdings" pitchFamily="2" charset="2"/>
              <a:buChar char="Ø"/>
            </a:pPr>
            <a:r>
              <a:rPr lang="en-US" dirty="0">
                <a:solidFill>
                  <a:schemeClr val="bg1"/>
                </a:solidFill>
                <a:latin typeface="Eras Demi ITC" pitchFamily="34" charset="0"/>
              </a:rPr>
              <a:t> influenced by</a:t>
            </a:r>
          </a:p>
          <a:p>
            <a:pPr marL="1374775" lvl="2">
              <a:buNone/>
            </a:pPr>
            <a:r>
              <a:rPr lang="en-US" sz="2800" dirty="0">
                <a:solidFill>
                  <a:schemeClr val="bg1"/>
                </a:solidFill>
                <a:latin typeface="Eras Demi ITC" pitchFamily="34" charset="0"/>
              </a:rPr>
              <a:t>size</a:t>
            </a:r>
          </a:p>
          <a:p>
            <a:pPr marL="1374775" lvl="2">
              <a:buNone/>
            </a:pPr>
            <a:r>
              <a:rPr lang="en-US" sz="2800" dirty="0">
                <a:solidFill>
                  <a:schemeClr val="bg1"/>
                </a:solidFill>
                <a:latin typeface="Eras Demi ITC" pitchFamily="34" charset="0"/>
              </a:rPr>
              <a:t>shape</a:t>
            </a:r>
          </a:p>
        </p:txBody>
      </p:sp>
      <p:grpSp>
        <p:nvGrpSpPr>
          <p:cNvPr id="2" name="Group 1" descr="A square with an 'x' in the center">
            <a:extLst>
              <a:ext uri="{FF2B5EF4-FFF2-40B4-BE49-F238E27FC236}">
                <a16:creationId xmlns:a16="http://schemas.microsoft.com/office/drawing/2014/main" id="{80861BFE-F83C-4D56-A90A-902479D24BCA}"/>
              </a:ext>
            </a:extLst>
          </p:cNvPr>
          <p:cNvGrpSpPr/>
          <p:nvPr/>
        </p:nvGrpSpPr>
        <p:grpSpPr>
          <a:xfrm>
            <a:off x="1828800" y="3657600"/>
            <a:ext cx="1828800" cy="1828800"/>
            <a:chOff x="1828800" y="3657600"/>
            <a:chExt cx="1828800" cy="1828800"/>
          </a:xfrm>
        </p:grpSpPr>
        <p:sp>
          <p:nvSpPr>
            <p:cNvPr id="8" name="Rectangle 7"/>
            <p:cNvSpPr/>
            <p:nvPr/>
          </p:nvSpPr>
          <p:spPr>
            <a:xfrm>
              <a:off x="1828800" y="3657600"/>
              <a:ext cx="1828800" cy="1828800"/>
            </a:xfrm>
            <a:prstGeom prst="rect">
              <a:avLst/>
            </a:prstGeom>
            <a:solidFill>
              <a:srgbClr val="FFE5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y 10"/>
            <p:cNvSpPr/>
            <p:nvPr/>
          </p:nvSpPr>
          <p:spPr>
            <a:xfrm>
              <a:off x="2628363" y="4495800"/>
              <a:ext cx="228600" cy="2286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descr="A vertically-elongated rectangle with an 'x' in the center">
            <a:extLst>
              <a:ext uri="{FF2B5EF4-FFF2-40B4-BE49-F238E27FC236}">
                <a16:creationId xmlns:a16="http://schemas.microsoft.com/office/drawing/2014/main" id="{0F97EC82-A2D0-4427-897F-FD3B9B1E0C6C}"/>
              </a:ext>
            </a:extLst>
          </p:cNvPr>
          <p:cNvGrpSpPr/>
          <p:nvPr/>
        </p:nvGrpSpPr>
        <p:grpSpPr>
          <a:xfrm>
            <a:off x="5486400" y="1828800"/>
            <a:ext cx="914400" cy="3657600"/>
            <a:chOff x="5486400" y="1828800"/>
            <a:chExt cx="914400" cy="3657600"/>
          </a:xfrm>
        </p:grpSpPr>
        <p:sp>
          <p:nvSpPr>
            <p:cNvPr id="12" name="Rectangle 11"/>
            <p:cNvSpPr/>
            <p:nvPr/>
          </p:nvSpPr>
          <p:spPr>
            <a:xfrm>
              <a:off x="5486400" y="1828800"/>
              <a:ext cx="914400" cy="3657600"/>
            </a:xfrm>
            <a:prstGeom prst="rect">
              <a:avLst/>
            </a:prstGeom>
            <a:solidFill>
              <a:srgbClr val="FFE5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y 12"/>
            <p:cNvSpPr/>
            <p:nvPr/>
          </p:nvSpPr>
          <p:spPr>
            <a:xfrm>
              <a:off x="5828763" y="3505200"/>
              <a:ext cx="228600" cy="2286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76200" y="6381690"/>
            <a:ext cx="3886200" cy="400110"/>
          </a:xfrm>
          <a:prstGeom prst="rect">
            <a:avLst/>
          </a:prstGeom>
          <a:noFill/>
        </p:spPr>
        <p:txBody>
          <a:bodyPr wrap="square" rtlCol="0">
            <a:spAutoFit/>
          </a:bodyPr>
          <a:lstStyle/>
          <a:p>
            <a:r>
              <a:rPr lang="en-US" sz="2000" dirty="0">
                <a:solidFill>
                  <a:srgbClr val="FFFFFF"/>
                </a:solidFill>
                <a:latin typeface="Eras Demi ITC" pitchFamily="34" charset="0"/>
              </a:rPr>
              <a:t>Inventory – </a:t>
            </a:r>
            <a:r>
              <a:rPr lang="en-US" sz="2000" dirty="0" err="1">
                <a:solidFill>
                  <a:srgbClr val="FFFFFF"/>
                </a:solidFill>
                <a:latin typeface="Eras Demi ITC" pitchFamily="34" charset="0"/>
              </a:rPr>
              <a:t>Opp’s</a:t>
            </a:r>
            <a:r>
              <a:rPr lang="en-US" sz="2000" dirty="0">
                <a:solidFill>
                  <a:srgbClr val="FFFFFF"/>
                </a:solidFill>
                <a:latin typeface="Eras Demi ITC" pitchFamily="34" charset="0"/>
              </a:rPr>
              <a:t> &amp; Values</a:t>
            </a:r>
          </a:p>
        </p:txBody>
      </p:sp>
      <p:pic>
        <p:nvPicPr>
          <p:cNvPr id="14" name="Picture 13" descr="Bureau of Land Management logo"/>
          <p:cNvPicPr>
            <a:picLocks noChangeAspect="1"/>
          </p:cNvPicPr>
          <p:nvPr/>
        </p:nvPicPr>
        <p:blipFill>
          <a:blip r:embed="rId3" cstate="email"/>
          <a:stretch>
            <a:fillRect/>
          </a:stretch>
        </p:blipFill>
        <p:spPr>
          <a:xfrm>
            <a:off x="8229600" y="6019800"/>
            <a:ext cx="870112" cy="762000"/>
          </a:xfrm>
          <a:prstGeom prst="rect">
            <a:avLst/>
          </a:prstGeom>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r>
              <a:rPr lang="en-US" dirty="0">
                <a:solidFill>
                  <a:schemeClr val="bg1"/>
                </a:solidFill>
                <a:latin typeface="Eras Demi ITC" pitchFamily="34" charset="0"/>
              </a:rPr>
              <a:t>Outstanding Opportunities</a:t>
            </a:r>
          </a:p>
        </p:txBody>
      </p:sp>
      <p:sp>
        <p:nvSpPr>
          <p:cNvPr id="18435" name="Rectangle 3"/>
          <p:cNvSpPr>
            <a:spLocks noGrp="1" noChangeArrowheads="1"/>
          </p:cNvSpPr>
          <p:nvPr>
            <p:ph type="body" idx="1"/>
          </p:nvPr>
        </p:nvSpPr>
        <p:spPr>
          <a:xfrm>
            <a:off x="457200" y="1371600"/>
            <a:ext cx="8229600" cy="4525963"/>
          </a:xfrm>
        </p:spPr>
        <p:txBody>
          <a:bodyPr/>
          <a:lstStyle/>
          <a:p>
            <a:pPr>
              <a:buFont typeface="Wingdings" pitchFamily="2" charset="2"/>
              <a:buChar char="v"/>
            </a:pPr>
            <a:r>
              <a:rPr lang="en-US" dirty="0">
                <a:solidFill>
                  <a:schemeClr val="bg1"/>
                </a:solidFill>
                <a:latin typeface="Eras Demi ITC" pitchFamily="34" charset="0"/>
              </a:rPr>
              <a:t> Solitude</a:t>
            </a:r>
          </a:p>
          <a:p>
            <a:pPr lvl="1">
              <a:buFont typeface="Wingdings" pitchFamily="2" charset="2"/>
              <a:buChar char="Ø"/>
            </a:pPr>
            <a:r>
              <a:rPr lang="en-US" dirty="0">
                <a:solidFill>
                  <a:schemeClr val="bg1"/>
                </a:solidFill>
                <a:latin typeface="Eras Demi ITC" pitchFamily="34" charset="0"/>
              </a:rPr>
              <a:t> influenced by</a:t>
            </a:r>
          </a:p>
          <a:p>
            <a:pPr marL="1374775" lvl="2">
              <a:buNone/>
            </a:pPr>
            <a:r>
              <a:rPr lang="en-US" sz="2800" dirty="0">
                <a:solidFill>
                  <a:schemeClr val="bg1"/>
                </a:solidFill>
                <a:latin typeface="Eras Demi ITC" pitchFamily="34" charset="0"/>
              </a:rPr>
              <a:t>size</a:t>
            </a:r>
          </a:p>
          <a:p>
            <a:pPr marL="1374775" lvl="2">
              <a:buNone/>
            </a:pPr>
            <a:r>
              <a:rPr lang="en-US" sz="2800" dirty="0">
                <a:solidFill>
                  <a:schemeClr val="bg1"/>
                </a:solidFill>
                <a:latin typeface="Eras Demi ITC" pitchFamily="34" charset="0"/>
              </a:rPr>
              <a:t>shape</a:t>
            </a:r>
          </a:p>
          <a:p>
            <a:pPr marL="1374775" lvl="2">
              <a:buNone/>
            </a:pPr>
            <a:r>
              <a:rPr lang="en-US" sz="2800" dirty="0">
                <a:solidFill>
                  <a:schemeClr val="bg1"/>
                </a:solidFill>
                <a:latin typeface="Eras Demi ITC" pitchFamily="34" charset="0"/>
              </a:rPr>
              <a:t>topography or vegetation</a:t>
            </a:r>
          </a:p>
        </p:txBody>
      </p:sp>
      <p:sp>
        <p:nvSpPr>
          <p:cNvPr id="9" name="TextBox 8"/>
          <p:cNvSpPr txBox="1"/>
          <p:nvPr/>
        </p:nvSpPr>
        <p:spPr>
          <a:xfrm>
            <a:off x="76200" y="6381690"/>
            <a:ext cx="3886200" cy="400110"/>
          </a:xfrm>
          <a:prstGeom prst="rect">
            <a:avLst/>
          </a:prstGeom>
          <a:noFill/>
        </p:spPr>
        <p:txBody>
          <a:bodyPr wrap="square" rtlCol="0">
            <a:spAutoFit/>
          </a:bodyPr>
          <a:lstStyle/>
          <a:p>
            <a:r>
              <a:rPr lang="en-US" sz="2000" dirty="0">
                <a:solidFill>
                  <a:srgbClr val="FFFFFF"/>
                </a:solidFill>
                <a:latin typeface="Eras Demi ITC" pitchFamily="34" charset="0"/>
              </a:rPr>
              <a:t>Inventory – </a:t>
            </a:r>
            <a:r>
              <a:rPr lang="en-US" sz="2000" dirty="0" err="1">
                <a:solidFill>
                  <a:srgbClr val="FFFFFF"/>
                </a:solidFill>
                <a:latin typeface="Eras Demi ITC" pitchFamily="34" charset="0"/>
              </a:rPr>
              <a:t>Opp’s</a:t>
            </a:r>
            <a:r>
              <a:rPr lang="en-US" sz="2000" dirty="0">
                <a:solidFill>
                  <a:srgbClr val="FFFFFF"/>
                </a:solidFill>
                <a:latin typeface="Eras Demi ITC" pitchFamily="34" charset="0"/>
              </a:rPr>
              <a:t> &amp; Values</a:t>
            </a:r>
          </a:p>
        </p:txBody>
      </p:sp>
      <p:pic>
        <p:nvPicPr>
          <p:cNvPr id="10" name="Picture 9" descr="A flat, shrubby landscape"/>
          <p:cNvPicPr>
            <a:picLocks noChangeAspect="1"/>
          </p:cNvPicPr>
          <p:nvPr/>
        </p:nvPicPr>
        <p:blipFill>
          <a:blip r:embed="rId3" cstate="email"/>
          <a:stretch>
            <a:fillRect/>
          </a:stretch>
        </p:blipFill>
        <p:spPr>
          <a:xfrm>
            <a:off x="2286000" y="4051478"/>
            <a:ext cx="4572000" cy="22731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Bureau of Land Management logo"/>
          <p:cNvPicPr>
            <a:picLocks noChangeAspect="1"/>
          </p:cNvPicPr>
          <p:nvPr/>
        </p:nvPicPr>
        <p:blipFill>
          <a:blip r:embed="rId4" cstate="email"/>
          <a:stretch>
            <a:fillRect/>
          </a:stretch>
        </p:blipFill>
        <p:spPr>
          <a:xfrm>
            <a:off x="8229600" y="6019800"/>
            <a:ext cx="870112" cy="762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435">
                                            <p:txEl>
                                              <p:pRg st="4" end="4"/>
                                            </p:txEl>
                                          </p:spTgt>
                                        </p:tgtEl>
                                        <p:attrNameLst>
                                          <p:attrName>style.visibility</p:attrName>
                                        </p:attrNameLst>
                                      </p:cBhvr>
                                      <p:to>
                                        <p:strVal val="visible"/>
                                      </p:to>
                                    </p:set>
                                    <p:animEffect transition="in" filter="fade">
                                      <p:cBhvr>
                                        <p:cTn id="7" dur="500"/>
                                        <p:tgtEl>
                                          <p:spTgt spid="1843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r>
              <a:rPr lang="en-US" dirty="0">
                <a:solidFill>
                  <a:schemeClr val="bg1"/>
                </a:solidFill>
                <a:latin typeface="Eras Demi ITC" pitchFamily="34" charset="0"/>
              </a:rPr>
              <a:t>Outstanding Opportunities</a:t>
            </a:r>
          </a:p>
        </p:txBody>
      </p:sp>
      <p:sp>
        <p:nvSpPr>
          <p:cNvPr id="18435" name="Rectangle 3"/>
          <p:cNvSpPr>
            <a:spLocks noGrp="1" noChangeArrowheads="1"/>
          </p:cNvSpPr>
          <p:nvPr>
            <p:ph type="body" idx="1"/>
          </p:nvPr>
        </p:nvSpPr>
        <p:spPr>
          <a:xfrm>
            <a:off x="457200" y="1371600"/>
            <a:ext cx="8229600" cy="4525963"/>
          </a:xfrm>
        </p:spPr>
        <p:txBody>
          <a:bodyPr/>
          <a:lstStyle/>
          <a:p>
            <a:pPr>
              <a:buFont typeface="Wingdings" pitchFamily="2" charset="2"/>
              <a:buChar char="v"/>
            </a:pPr>
            <a:r>
              <a:rPr lang="en-US" dirty="0">
                <a:solidFill>
                  <a:schemeClr val="bg1"/>
                </a:solidFill>
                <a:latin typeface="Eras Demi ITC" pitchFamily="34" charset="0"/>
              </a:rPr>
              <a:t> Solitude</a:t>
            </a:r>
          </a:p>
          <a:p>
            <a:pPr lvl="1">
              <a:buFont typeface="Wingdings" pitchFamily="2" charset="2"/>
              <a:buChar char="Ø"/>
            </a:pPr>
            <a:r>
              <a:rPr lang="en-US" dirty="0">
                <a:solidFill>
                  <a:schemeClr val="bg1"/>
                </a:solidFill>
                <a:latin typeface="Eras Demi ITC" pitchFamily="34" charset="0"/>
              </a:rPr>
              <a:t> influenced by</a:t>
            </a:r>
          </a:p>
          <a:p>
            <a:pPr marL="1374775" lvl="2">
              <a:buNone/>
            </a:pPr>
            <a:r>
              <a:rPr lang="en-US" sz="2800" dirty="0">
                <a:solidFill>
                  <a:schemeClr val="bg1"/>
                </a:solidFill>
                <a:latin typeface="Eras Demi ITC" pitchFamily="34" charset="0"/>
              </a:rPr>
              <a:t>size</a:t>
            </a:r>
          </a:p>
          <a:p>
            <a:pPr marL="1374775" lvl="2">
              <a:buNone/>
            </a:pPr>
            <a:r>
              <a:rPr lang="en-US" sz="2800" dirty="0">
                <a:solidFill>
                  <a:schemeClr val="bg1"/>
                </a:solidFill>
                <a:latin typeface="Eras Demi ITC" pitchFamily="34" charset="0"/>
              </a:rPr>
              <a:t>shape</a:t>
            </a:r>
          </a:p>
          <a:p>
            <a:pPr marL="1374775" lvl="2">
              <a:buNone/>
            </a:pPr>
            <a:r>
              <a:rPr lang="en-US" sz="2800" dirty="0">
                <a:solidFill>
                  <a:schemeClr val="bg1"/>
                </a:solidFill>
                <a:latin typeface="Eras Demi ITC" pitchFamily="34" charset="0"/>
              </a:rPr>
              <a:t>topography or vegetation</a:t>
            </a:r>
          </a:p>
        </p:txBody>
      </p:sp>
      <p:pic>
        <p:nvPicPr>
          <p:cNvPr id="7" name="Picture 6" descr="A wash through sedimentary rock formations"/>
          <p:cNvPicPr>
            <a:picLocks noChangeAspect="1"/>
          </p:cNvPicPr>
          <p:nvPr/>
        </p:nvPicPr>
        <p:blipFill>
          <a:blip r:embed="rId3" cstate="print"/>
          <a:stretch>
            <a:fillRect/>
          </a:stretch>
        </p:blipFill>
        <p:spPr>
          <a:xfrm>
            <a:off x="2286000" y="4038600"/>
            <a:ext cx="4572000" cy="22602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76200" y="6381690"/>
            <a:ext cx="3886200" cy="400110"/>
          </a:xfrm>
          <a:prstGeom prst="rect">
            <a:avLst/>
          </a:prstGeom>
          <a:noFill/>
        </p:spPr>
        <p:txBody>
          <a:bodyPr wrap="square" rtlCol="0">
            <a:spAutoFit/>
          </a:bodyPr>
          <a:lstStyle/>
          <a:p>
            <a:r>
              <a:rPr lang="en-US" sz="2000" dirty="0">
                <a:solidFill>
                  <a:srgbClr val="FFFFFF"/>
                </a:solidFill>
                <a:latin typeface="Eras Demi ITC" pitchFamily="34" charset="0"/>
              </a:rPr>
              <a:t>Inventory – </a:t>
            </a:r>
            <a:r>
              <a:rPr lang="en-US" sz="2000" dirty="0" err="1">
                <a:solidFill>
                  <a:srgbClr val="FFFFFF"/>
                </a:solidFill>
                <a:latin typeface="Eras Demi ITC" pitchFamily="34" charset="0"/>
              </a:rPr>
              <a:t>Opp’s</a:t>
            </a:r>
            <a:r>
              <a:rPr lang="en-US" sz="2000" dirty="0">
                <a:solidFill>
                  <a:srgbClr val="FFFFFF"/>
                </a:solidFill>
                <a:latin typeface="Eras Demi ITC" pitchFamily="34" charset="0"/>
              </a:rPr>
              <a:t> &amp; Values</a:t>
            </a:r>
          </a:p>
        </p:txBody>
      </p:sp>
      <p:pic>
        <p:nvPicPr>
          <p:cNvPr id="8" name="Picture 7" descr="Bureau of Land Management logo"/>
          <p:cNvPicPr>
            <a:picLocks noChangeAspect="1"/>
          </p:cNvPicPr>
          <p:nvPr/>
        </p:nvPicPr>
        <p:blipFill>
          <a:blip r:embed="rId4" cstate="email"/>
          <a:stretch>
            <a:fillRect/>
          </a:stretch>
        </p:blipFill>
        <p:spPr>
          <a:xfrm>
            <a:off x="8229600" y="6019800"/>
            <a:ext cx="870112" cy="762000"/>
          </a:xfrm>
          <a:prstGeom prst="rect">
            <a:avLst/>
          </a:prstGeom>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r>
              <a:rPr lang="en-US" dirty="0">
                <a:solidFill>
                  <a:schemeClr val="bg1"/>
                </a:solidFill>
                <a:latin typeface="Eras Demi ITC" pitchFamily="34" charset="0"/>
              </a:rPr>
              <a:t>Outstanding Opportunities</a:t>
            </a:r>
          </a:p>
        </p:txBody>
      </p:sp>
      <p:sp>
        <p:nvSpPr>
          <p:cNvPr id="18435" name="Rectangle 3"/>
          <p:cNvSpPr>
            <a:spLocks noGrp="1" noChangeArrowheads="1"/>
          </p:cNvSpPr>
          <p:nvPr>
            <p:ph type="body" idx="1"/>
          </p:nvPr>
        </p:nvSpPr>
        <p:spPr>
          <a:xfrm>
            <a:off x="457200" y="1371600"/>
            <a:ext cx="8229600" cy="4525963"/>
          </a:xfrm>
        </p:spPr>
        <p:txBody>
          <a:bodyPr/>
          <a:lstStyle/>
          <a:p>
            <a:pPr>
              <a:buFont typeface="Wingdings" pitchFamily="2" charset="2"/>
              <a:buChar char="v"/>
            </a:pPr>
            <a:r>
              <a:rPr lang="en-US" dirty="0">
                <a:solidFill>
                  <a:schemeClr val="bg1"/>
                </a:solidFill>
                <a:latin typeface="Eras Demi ITC" pitchFamily="34" charset="0"/>
              </a:rPr>
              <a:t> Solitude</a:t>
            </a:r>
          </a:p>
          <a:p>
            <a:pPr lvl="1">
              <a:buFont typeface="Wingdings" pitchFamily="2" charset="2"/>
              <a:buChar char="Ø"/>
            </a:pPr>
            <a:r>
              <a:rPr lang="en-US" dirty="0">
                <a:solidFill>
                  <a:schemeClr val="bg1"/>
                </a:solidFill>
                <a:latin typeface="Eras Demi ITC" pitchFamily="34" charset="0"/>
              </a:rPr>
              <a:t> influenced by</a:t>
            </a:r>
          </a:p>
          <a:p>
            <a:pPr marL="1374775" lvl="2">
              <a:buNone/>
            </a:pPr>
            <a:r>
              <a:rPr lang="en-US" sz="2800" dirty="0">
                <a:solidFill>
                  <a:schemeClr val="bg1"/>
                </a:solidFill>
                <a:latin typeface="Eras Demi ITC" pitchFamily="34" charset="0"/>
              </a:rPr>
              <a:t>size</a:t>
            </a:r>
          </a:p>
          <a:p>
            <a:pPr marL="1374775" lvl="2">
              <a:buNone/>
            </a:pPr>
            <a:r>
              <a:rPr lang="en-US" sz="2800" dirty="0">
                <a:solidFill>
                  <a:schemeClr val="bg1"/>
                </a:solidFill>
                <a:latin typeface="Eras Demi ITC" pitchFamily="34" charset="0"/>
              </a:rPr>
              <a:t>shape</a:t>
            </a:r>
          </a:p>
          <a:p>
            <a:pPr marL="1374775" lvl="2">
              <a:buNone/>
            </a:pPr>
            <a:r>
              <a:rPr lang="en-US" sz="2800" dirty="0">
                <a:solidFill>
                  <a:schemeClr val="bg1"/>
                </a:solidFill>
                <a:latin typeface="Eras Demi ITC" pitchFamily="34" charset="0"/>
              </a:rPr>
              <a:t>topography or vegetation</a:t>
            </a:r>
          </a:p>
        </p:txBody>
      </p:sp>
      <p:pic>
        <p:nvPicPr>
          <p:cNvPr id="11" name="Picture 10" descr="A flat, sparsely vegetated landscape leading to a shrubby hill"/>
          <p:cNvPicPr>
            <a:picLocks noChangeAspect="1"/>
          </p:cNvPicPr>
          <p:nvPr/>
        </p:nvPicPr>
        <p:blipFill>
          <a:blip r:embed="rId3" cstate="print"/>
          <a:stretch>
            <a:fillRect/>
          </a:stretch>
        </p:blipFill>
        <p:spPr>
          <a:xfrm>
            <a:off x="2286000" y="4038600"/>
            <a:ext cx="4572000" cy="22720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76200" y="6381690"/>
            <a:ext cx="3886200" cy="400110"/>
          </a:xfrm>
          <a:prstGeom prst="rect">
            <a:avLst/>
          </a:prstGeom>
          <a:noFill/>
        </p:spPr>
        <p:txBody>
          <a:bodyPr wrap="square" rtlCol="0">
            <a:spAutoFit/>
          </a:bodyPr>
          <a:lstStyle/>
          <a:p>
            <a:r>
              <a:rPr lang="en-US" sz="2000" dirty="0">
                <a:solidFill>
                  <a:srgbClr val="FFFFFF"/>
                </a:solidFill>
                <a:latin typeface="Eras Demi ITC" pitchFamily="34" charset="0"/>
              </a:rPr>
              <a:t>Inventory – </a:t>
            </a:r>
            <a:r>
              <a:rPr lang="en-US" sz="2000" dirty="0" err="1">
                <a:solidFill>
                  <a:srgbClr val="FFFFFF"/>
                </a:solidFill>
                <a:latin typeface="Eras Demi ITC" pitchFamily="34" charset="0"/>
              </a:rPr>
              <a:t>Opp’s</a:t>
            </a:r>
            <a:r>
              <a:rPr lang="en-US" sz="2000" dirty="0">
                <a:solidFill>
                  <a:srgbClr val="FFFFFF"/>
                </a:solidFill>
                <a:latin typeface="Eras Demi ITC" pitchFamily="34" charset="0"/>
              </a:rPr>
              <a:t> &amp; Values</a:t>
            </a:r>
          </a:p>
        </p:txBody>
      </p:sp>
      <p:pic>
        <p:nvPicPr>
          <p:cNvPr id="8" name="Picture 7" descr="Bureau of Land Management logo"/>
          <p:cNvPicPr>
            <a:picLocks noChangeAspect="1"/>
          </p:cNvPicPr>
          <p:nvPr/>
        </p:nvPicPr>
        <p:blipFill>
          <a:blip r:embed="rId4" cstate="email"/>
          <a:stretch>
            <a:fillRect/>
          </a:stretch>
        </p:blipFill>
        <p:spPr>
          <a:xfrm>
            <a:off x="8229600" y="6019800"/>
            <a:ext cx="870112" cy="762000"/>
          </a:xfrm>
          <a:prstGeom prst="rect">
            <a:avLst/>
          </a:prstGeom>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r>
              <a:rPr lang="en-US" dirty="0">
                <a:solidFill>
                  <a:schemeClr val="bg1"/>
                </a:solidFill>
                <a:latin typeface="Eras Demi ITC" pitchFamily="34" charset="0"/>
              </a:rPr>
              <a:t>Outstanding Opportunities</a:t>
            </a:r>
          </a:p>
        </p:txBody>
      </p:sp>
      <p:sp>
        <p:nvSpPr>
          <p:cNvPr id="18435" name="Rectangle 3"/>
          <p:cNvSpPr>
            <a:spLocks noGrp="1" noChangeArrowheads="1"/>
          </p:cNvSpPr>
          <p:nvPr>
            <p:ph type="body" idx="1"/>
          </p:nvPr>
        </p:nvSpPr>
        <p:spPr>
          <a:xfrm>
            <a:off x="457200" y="1371600"/>
            <a:ext cx="4572000" cy="4525963"/>
          </a:xfrm>
        </p:spPr>
        <p:txBody>
          <a:bodyPr/>
          <a:lstStyle/>
          <a:p>
            <a:pPr>
              <a:buFont typeface="Wingdings" pitchFamily="2" charset="2"/>
              <a:buChar char="v"/>
            </a:pPr>
            <a:r>
              <a:rPr lang="en-US" dirty="0">
                <a:solidFill>
                  <a:schemeClr val="bg1"/>
                </a:solidFill>
                <a:latin typeface="Eras Demi ITC" pitchFamily="34" charset="0"/>
              </a:rPr>
              <a:t> Solitude</a:t>
            </a:r>
          </a:p>
          <a:p>
            <a:pPr lvl="1">
              <a:buFont typeface="Wingdings" pitchFamily="2" charset="2"/>
              <a:buChar char="Ø"/>
            </a:pPr>
            <a:r>
              <a:rPr lang="en-US" dirty="0">
                <a:solidFill>
                  <a:schemeClr val="bg1"/>
                </a:solidFill>
                <a:latin typeface="Eras Demi ITC" pitchFamily="34" charset="0"/>
              </a:rPr>
              <a:t> How much of the year does the opportunity for solitude have to be outstanding?</a:t>
            </a:r>
            <a:endParaRPr lang="en-US" sz="2800" dirty="0">
              <a:solidFill>
                <a:schemeClr val="bg1"/>
              </a:solidFill>
              <a:latin typeface="Eras Demi ITC" pitchFamily="34" charset="0"/>
            </a:endParaRPr>
          </a:p>
        </p:txBody>
      </p:sp>
      <p:pic>
        <p:nvPicPr>
          <p:cNvPr id="10" name="Picture 9" descr="A snow-covered mountainside"/>
          <p:cNvPicPr>
            <a:picLocks noChangeAspect="1"/>
          </p:cNvPicPr>
          <p:nvPr/>
        </p:nvPicPr>
        <p:blipFill>
          <a:blip r:embed="rId3" cstate="print"/>
          <a:stretch>
            <a:fillRect/>
          </a:stretch>
        </p:blipFill>
        <p:spPr>
          <a:xfrm>
            <a:off x="4839946" y="1371600"/>
            <a:ext cx="3895344" cy="419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76200" y="6381690"/>
            <a:ext cx="3886200" cy="400110"/>
          </a:xfrm>
          <a:prstGeom prst="rect">
            <a:avLst/>
          </a:prstGeom>
          <a:noFill/>
        </p:spPr>
        <p:txBody>
          <a:bodyPr wrap="square" rtlCol="0">
            <a:spAutoFit/>
          </a:bodyPr>
          <a:lstStyle/>
          <a:p>
            <a:r>
              <a:rPr lang="en-US" sz="2000" dirty="0">
                <a:solidFill>
                  <a:srgbClr val="FFFFFF"/>
                </a:solidFill>
                <a:latin typeface="Eras Demi ITC" pitchFamily="34" charset="0"/>
              </a:rPr>
              <a:t>Inventory – </a:t>
            </a:r>
            <a:r>
              <a:rPr lang="en-US" sz="2000" dirty="0" err="1">
                <a:solidFill>
                  <a:srgbClr val="FFFFFF"/>
                </a:solidFill>
                <a:latin typeface="Eras Demi ITC" pitchFamily="34" charset="0"/>
              </a:rPr>
              <a:t>Opp’s</a:t>
            </a:r>
            <a:r>
              <a:rPr lang="en-US" sz="2000" dirty="0">
                <a:solidFill>
                  <a:srgbClr val="FFFFFF"/>
                </a:solidFill>
                <a:latin typeface="Eras Demi ITC" pitchFamily="34" charset="0"/>
              </a:rPr>
              <a:t> &amp; Values</a:t>
            </a:r>
          </a:p>
        </p:txBody>
      </p:sp>
      <p:pic>
        <p:nvPicPr>
          <p:cNvPr id="8" name="Picture 7" descr="Bureau of Land Management logo"/>
          <p:cNvPicPr>
            <a:picLocks noChangeAspect="1"/>
          </p:cNvPicPr>
          <p:nvPr/>
        </p:nvPicPr>
        <p:blipFill>
          <a:blip r:embed="rId4" cstate="email"/>
          <a:stretch>
            <a:fillRect/>
          </a:stretch>
        </p:blipFill>
        <p:spPr>
          <a:xfrm>
            <a:off x="8229600" y="6019800"/>
            <a:ext cx="870112" cy="762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fade">
                                      <p:cBhvr>
                                        <p:cTn id="7" dur="500"/>
                                        <p:tgtEl>
                                          <p:spTgt spid="1843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r>
              <a:rPr lang="en-US" dirty="0">
                <a:solidFill>
                  <a:schemeClr val="bg1"/>
                </a:solidFill>
                <a:latin typeface="Eras Demi ITC" pitchFamily="34" charset="0"/>
              </a:rPr>
              <a:t>Outstanding Opportunities</a:t>
            </a:r>
          </a:p>
        </p:txBody>
      </p:sp>
      <p:sp>
        <p:nvSpPr>
          <p:cNvPr id="18435" name="Rectangle 3"/>
          <p:cNvSpPr>
            <a:spLocks noGrp="1" noChangeArrowheads="1"/>
          </p:cNvSpPr>
          <p:nvPr>
            <p:ph type="body" idx="1"/>
          </p:nvPr>
        </p:nvSpPr>
        <p:spPr>
          <a:xfrm>
            <a:off x="457200" y="1371600"/>
            <a:ext cx="4572000" cy="4525963"/>
          </a:xfrm>
        </p:spPr>
        <p:txBody>
          <a:bodyPr/>
          <a:lstStyle/>
          <a:p>
            <a:pPr>
              <a:buFont typeface="Wingdings" pitchFamily="2" charset="2"/>
              <a:buChar char="v"/>
            </a:pPr>
            <a:r>
              <a:rPr lang="en-US" dirty="0">
                <a:solidFill>
                  <a:schemeClr val="bg1"/>
                </a:solidFill>
                <a:latin typeface="Eras Demi ITC" pitchFamily="34" charset="0"/>
              </a:rPr>
              <a:t> Solitude</a:t>
            </a:r>
          </a:p>
          <a:p>
            <a:pPr lvl="1">
              <a:buFont typeface="Wingdings" pitchFamily="2" charset="2"/>
              <a:buChar char="Ø"/>
            </a:pPr>
            <a:r>
              <a:rPr lang="en-US" dirty="0">
                <a:solidFill>
                  <a:schemeClr val="bg1"/>
                </a:solidFill>
                <a:latin typeface="Eras Demi ITC" pitchFamily="34" charset="0"/>
              </a:rPr>
              <a:t> How much of the year does the opportunity for solitude have to be outstanding?</a:t>
            </a:r>
            <a:endParaRPr lang="en-US" sz="2800" dirty="0">
              <a:solidFill>
                <a:schemeClr val="bg1"/>
              </a:solidFill>
              <a:latin typeface="Eras Demi ITC" pitchFamily="34" charset="0"/>
            </a:endParaRPr>
          </a:p>
        </p:txBody>
      </p:sp>
      <p:pic>
        <p:nvPicPr>
          <p:cNvPr id="11" name="Picture 10" descr="Multiple rafts next to the bank of a muddy river"/>
          <p:cNvPicPr>
            <a:picLocks noChangeAspect="1"/>
          </p:cNvPicPr>
          <p:nvPr/>
        </p:nvPicPr>
        <p:blipFill>
          <a:blip r:embed="rId3" cstate="email"/>
          <a:stretch>
            <a:fillRect/>
          </a:stretch>
        </p:blipFill>
        <p:spPr>
          <a:xfrm>
            <a:off x="4876800" y="1371600"/>
            <a:ext cx="3795712" cy="419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76200" y="6381690"/>
            <a:ext cx="3886200" cy="400110"/>
          </a:xfrm>
          <a:prstGeom prst="rect">
            <a:avLst/>
          </a:prstGeom>
          <a:noFill/>
        </p:spPr>
        <p:txBody>
          <a:bodyPr wrap="square" rtlCol="0">
            <a:spAutoFit/>
          </a:bodyPr>
          <a:lstStyle/>
          <a:p>
            <a:r>
              <a:rPr lang="en-US" sz="2000" dirty="0">
                <a:solidFill>
                  <a:srgbClr val="FFFFFF"/>
                </a:solidFill>
                <a:latin typeface="Eras Demi ITC" pitchFamily="34" charset="0"/>
              </a:rPr>
              <a:t>Inventory – </a:t>
            </a:r>
            <a:r>
              <a:rPr lang="en-US" sz="2000" dirty="0" err="1">
                <a:solidFill>
                  <a:srgbClr val="FFFFFF"/>
                </a:solidFill>
                <a:latin typeface="Eras Demi ITC" pitchFamily="34" charset="0"/>
              </a:rPr>
              <a:t>Opp’s</a:t>
            </a:r>
            <a:r>
              <a:rPr lang="en-US" sz="2000" dirty="0">
                <a:solidFill>
                  <a:srgbClr val="FFFFFF"/>
                </a:solidFill>
                <a:latin typeface="Eras Demi ITC" pitchFamily="34" charset="0"/>
              </a:rPr>
              <a:t> &amp; Values</a:t>
            </a:r>
          </a:p>
        </p:txBody>
      </p:sp>
      <p:pic>
        <p:nvPicPr>
          <p:cNvPr id="8" name="Picture 7" descr="Bureau of Land Management logo"/>
          <p:cNvPicPr>
            <a:picLocks noChangeAspect="1"/>
          </p:cNvPicPr>
          <p:nvPr/>
        </p:nvPicPr>
        <p:blipFill>
          <a:blip r:embed="rId4" cstate="email"/>
          <a:stretch>
            <a:fillRect/>
          </a:stretch>
        </p:blipFill>
        <p:spPr>
          <a:xfrm>
            <a:off x="8229600" y="6019800"/>
            <a:ext cx="870112" cy="762000"/>
          </a:xfrm>
          <a:prstGeom prst="rect">
            <a:avLst/>
          </a:prstGeom>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r>
              <a:rPr lang="en-US" dirty="0">
                <a:solidFill>
                  <a:schemeClr val="bg1"/>
                </a:solidFill>
                <a:latin typeface="Eras Demi ITC" pitchFamily="34" charset="0"/>
              </a:rPr>
              <a:t>Outstanding Opportunities</a:t>
            </a:r>
          </a:p>
        </p:txBody>
      </p:sp>
      <p:sp>
        <p:nvSpPr>
          <p:cNvPr id="18435" name="Rectangle 3"/>
          <p:cNvSpPr>
            <a:spLocks noGrp="1" noChangeArrowheads="1"/>
          </p:cNvSpPr>
          <p:nvPr>
            <p:ph type="body" idx="1"/>
          </p:nvPr>
        </p:nvSpPr>
        <p:spPr>
          <a:xfrm>
            <a:off x="457200" y="1371600"/>
            <a:ext cx="8229600" cy="4525963"/>
          </a:xfrm>
        </p:spPr>
        <p:txBody>
          <a:bodyPr/>
          <a:lstStyle/>
          <a:p>
            <a:pPr>
              <a:buFont typeface="Wingdings" pitchFamily="2" charset="2"/>
              <a:buChar char="v"/>
            </a:pPr>
            <a:r>
              <a:rPr lang="en-US" dirty="0">
                <a:solidFill>
                  <a:schemeClr val="bg1"/>
                </a:solidFill>
                <a:latin typeface="Eras Demi ITC" pitchFamily="34" charset="0"/>
              </a:rPr>
              <a:t> Primitive Recreation</a:t>
            </a:r>
          </a:p>
          <a:p>
            <a:pPr lvl="1">
              <a:buFont typeface="Wingdings" pitchFamily="2" charset="2"/>
              <a:buChar char="Ø"/>
            </a:pPr>
            <a:r>
              <a:rPr lang="en-US" sz="2800" dirty="0">
                <a:solidFill>
                  <a:schemeClr val="bg1"/>
                </a:solidFill>
                <a:latin typeface="Eras Demi ITC" pitchFamily="34" charset="0"/>
              </a:rPr>
              <a:t> dispersed, undeveloped</a:t>
            </a:r>
            <a:endParaRPr lang="en-US" dirty="0">
              <a:solidFill>
                <a:srgbClr val="FFFF66"/>
              </a:solidFill>
              <a:latin typeface="Eras Demi ITC" pitchFamily="34" charset="0"/>
            </a:endParaRPr>
          </a:p>
        </p:txBody>
      </p:sp>
      <p:sp>
        <p:nvSpPr>
          <p:cNvPr id="9" name="TextBox 8"/>
          <p:cNvSpPr txBox="1"/>
          <p:nvPr/>
        </p:nvSpPr>
        <p:spPr>
          <a:xfrm>
            <a:off x="76200" y="6381690"/>
            <a:ext cx="3886200" cy="400110"/>
          </a:xfrm>
          <a:prstGeom prst="rect">
            <a:avLst/>
          </a:prstGeom>
          <a:noFill/>
        </p:spPr>
        <p:txBody>
          <a:bodyPr wrap="square" rtlCol="0">
            <a:spAutoFit/>
          </a:bodyPr>
          <a:lstStyle/>
          <a:p>
            <a:r>
              <a:rPr lang="en-US" sz="2000" dirty="0">
                <a:solidFill>
                  <a:srgbClr val="FFFFFF"/>
                </a:solidFill>
                <a:latin typeface="Eras Demi ITC" pitchFamily="34" charset="0"/>
              </a:rPr>
              <a:t>Inventory – </a:t>
            </a:r>
            <a:r>
              <a:rPr lang="en-US" sz="2000" dirty="0" err="1">
                <a:solidFill>
                  <a:srgbClr val="FFFFFF"/>
                </a:solidFill>
                <a:latin typeface="Eras Demi ITC" pitchFamily="34" charset="0"/>
              </a:rPr>
              <a:t>Opp’s</a:t>
            </a:r>
            <a:r>
              <a:rPr lang="en-US" sz="2000" dirty="0">
                <a:solidFill>
                  <a:srgbClr val="FFFFFF"/>
                </a:solidFill>
                <a:latin typeface="Eras Demi ITC" pitchFamily="34" charset="0"/>
              </a:rPr>
              <a:t> &amp; Values</a:t>
            </a:r>
          </a:p>
        </p:txBody>
      </p:sp>
      <p:sp>
        <p:nvSpPr>
          <p:cNvPr id="10" name="Rectangle 3"/>
          <p:cNvSpPr txBox="1">
            <a:spLocks noChangeArrowheads="1"/>
          </p:cNvSpPr>
          <p:nvPr/>
        </p:nvSpPr>
        <p:spPr bwMode="auto">
          <a:xfrm>
            <a:off x="1219200" y="2717442"/>
            <a:ext cx="3505200" cy="25403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11125" marR="0" lvl="1" indent="4763"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Eras Demi ITC" pitchFamily="34" charset="0"/>
              </a:rPr>
              <a:t>hiking</a:t>
            </a:r>
          </a:p>
          <a:p>
            <a:pPr marL="111125" marR="0" lvl="1" indent="4763"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Eras Demi ITC" pitchFamily="34" charset="0"/>
              </a:rPr>
              <a:t>horseback riding</a:t>
            </a:r>
          </a:p>
          <a:p>
            <a:pPr marL="111125" marR="0" lvl="1" indent="4763"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Eras Demi ITC" pitchFamily="34" charset="0"/>
              </a:rPr>
              <a:t>fishing</a:t>
            </a:r>
          </a:p>
          <a:p>
            <a:pPr marL="111125" marR="0" lvl="1" indent="4763"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Eras Demi ITC" pitchFamily="34" charset="0"/>
              </a:rPr>
              <a:t>hunting</a:t>
            </a:r>
          </a:p>
          <a:p>
            <a:pPr marL="111125" marR="0" lvl="1" indent="4763" algn="l" defTabSz="914400" rtl="0" eaLnBrk="1" fontAlgn="base" latinLnBrk="0" hangingPunct="1">
              <a:lnSpc>
                <a:spcPct val="100000"/>
              </a:lnSpc>
              <a:spcBef>
                <a:spcPct val="20000"/>
              </a:spcBef>
              <a:spcAft>
                <a:spcPct val="0"/>
              </a:spcAft>
              <a:buClrTx/>
              <a:buSzTx/>
              <a:buFontTx/>
              <a:buNone/>
              <a:tabLst/>
              <a:defRPr/>
            </a:pPr>
            <a:r>
              <a:rPr lang="en-US" sz="2800" kern="0" dirty="0">
                <a:solidFill>
                  <a:srgbClr val="FFFFFF"/>
                </a:solidFill>
                <a:latin typeface="Eras Demi ITC" pitchFamily="34" charset="0"/>
              </a:rPr>
              <a:t>climbing</a:t>
            </a:r>
            <a:endParaRPr kumimoji="0" lang="en-US" sz="2800" b="0" i="0" u="none" strike="noStrike" kern="0" cap="none" spc="0" normalizeH="0" baseline="0" noProof="0" dirty="0">
              <a:ln>
                <a:noFill/>
              </a:ln>
              <a:solidFill>
                <a:srgbClr val="FFFFFF"/>
              </a:solidFill>
              <a:effectLst/>
              <a:uLnTx/>
              <a:uFillTx/>
              <a:latin typeface="Eras Demi ITC" pitchFamily="34" charset="0"/>
            </a:endParaRPr>
          </a:p>
        </p:txBody>
      </p:sp>
      <p:sp>
        <p:nvSpPr>
          <p:cNvPr id="11" name="Content Placeholder 8"/>
          <p:cNvSpPr txBox="1">
            <a:spLocks/>
          </p:cNvSpPr>
          <p:nvPr/>
        </p:nvSpPr>
        <p:spPr>
          <a:xfrm>
            <a:off x="4648200" y="2717442"/>
            <a:ext cx="4038600" cy="2540358"/>
          </a:xfrm>
          <a:prstGeom prst="rect">
            <a:avLst/>
          </a:prstGeom>
        </p:spPr>
        <p:txBody>
          <a:bodyPr/>
          <a:lstStyle/>
          <a:p>
            <a:pPr marL="111125" marR="0" lvl="0" indent="4763"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Eras Demi ITC" pitchFamily="34" charset="0"/>
                <a:ea typeface="+mn-ea"/>
                <a:cs typeface="+mn-cs"/>
              </a:rPr>
              <a:t>canoeing</a:t>
            </a:r>
          </a:p>
          <a:p>
            <a:pPr marL="111125" marR="0" lvl="0" indent="4763"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Eras Demi ITC" pitchFamily="34" charset="0"/>
                <a:ea typeface="+mn-ea"/>
                <a:cs typeface="+mn-cs"/>
              </a:rPr>
              <a:t>backpacking</a:t>
            </a:r>
          </a:p>
          <a:p>
            <a:pPr marL="111125" marR="0" lvl="0" indent="4763"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Eras Demi ITC" pitchFamily="34" charset="0"/>
                <a:ea typeface="+mn-ea"/>
                <a:cs typeface="+mn-cs"/>
              </a:rPr>
              <a:t>snowshoeing</a:t>
            </a:r>
          </a:p>
          <a:p>
            <a:pPr marL="111125" marR="0" lvl="0" indent="4763"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Eras Demi ITC" pitchFamily="34" charset="0"/>
                <a:ea typeface="+mn-ea"/>
                <a:cs typeface="+mn-cs"/>
              </a:rPr>
              <a:t>photography</a:t>
            </a:r>
          </a:p>
          <a:p>
            <a:pPr marL="111125" marR="0" lvl="0" indent="4763" algn="l" defTabSz="914400" rtl="0" eaLnBrk="1" fontAlgn="base" latinLnBrk="0" hangingPunct="1">
              <a:lnSpc>
                <a:spcPct val="100000"/>
              </a:lnSpc>
              <a:spcBef>
                <a:spcPct val="20000"/>
              </a:spcBef>
              <a:spcAft>
                <a:spcPct val="0"/>
              </a:spcAft>
              <a:buClrTx/>
              <a:buSzTx/>
              <a:buFontTx/>
              <a:buNone/>
              <a:tabLst/>
              <a:defRPr/>
            </a:pPr>
            <a:r>
              <a:rPr lang="en-US" sz="2800" kern="0" dirty="0" err="1">
                <a:solidFill>
                  <a:srgbClr val="FFFFFF"/>
                </a:solidFill>
                <a:latin typeface="Eras Demi ITC" pitchFamily="34" charset="0"/>
              </a:rPr>
              <a:t>birdwatching</a:t>
            </a:r>
            <a:endParaRPr kumimoji="0" lang="en-US" sz="2800" b="0" i="0" u="none" strike="noStrike" kern="0" cap="none" spc="0" normalizeH="0" baseline="0" noProof="0" dirty="0">
              <a:ln>
                <a:noFill/>
              </a:ln>
              <a:solidFill>
                <a:srgbClr val="FFFFFF"/>
              </a:solidFill>
              <a:effectLst/>
              <a:uLnTx/>
              <a:uFillTx/>
              <a:latin typeface="Eras Demi ITC" pitchFamily="34" charset="0"/>
              <a:ea typeface="+mn-ea"/>
              <a:cs typeface="+mn-cs"/>
            </a:endParaRPr>
          </a:p>
          <a:p>
            <a:pPr marL="111125" marR="0" lvl="0" indent="4763"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kern="0" cap="none" spc="0" normalizeH="0" baseline="0" noProof="0" dirty="0">
              <a:ln>
                <a:noFill/>
              </a:ln>
              <a:solidFill>
                <a:srgbClr val="FFFFFF"/>
              </a:solidFill>
              <a:effectLst/>
              <a:uLnTx/>
              <a:uFillTx/>
              <a:latin typeface="Eras Demi ITC" pitchFamily="34" charset="0"/>
              <a:ea typeface="+mn-ea"/>
              <a:cs typeface="+mn-cs"/>
            </a:endParaRPr>
          </a:p>
        </p:txBody>
      </p:sp>
      <p:pic>
        <p:nvPicPr>
          <p:cNvPr id="12" name="Picture 11" descr="Bureau of Land Management logo"/>
          <p:cNvPicPr>
            <a:picLocks noChangeAspect="1"/>
          </p:cNvPicPr>
          <p:nvPr/>
        </p:nvPicPr>
        <p:blipFill>
          <a:blip r:embed="rId3" cstate="email"/>
          <a:stretch>
            <a:fillRect/>
          </a:stretch>
        </p:blipFill>
        <p:spPr>
          <a:xfrm>
            <a:off x="8229600" y="6019800"/>
            <a:ext cx="870112" cy="762000"/>
          </a:xfrm>
          <a:prstGeom prst="rect">
            <a:avLst/>
          </a:prstGeom>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500"/>
                                        <p:tgtEl>
                                          <p:spTgt spid="10">
                                            <p:txEl>
                                              <p:pRg st="1" end="1"/>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fade">
                                      <p:cBhvr>
                                        <p:cTn id="25" dur="500"/>
                                        <p:tgtEl>
                                          <p:spTgt spid="10">
                                            <p:txEl>
                                              <p:pRg st="2" end="2"/>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Effect transition="in" filter="fade">
                                      <p:cBhvr>
                                        <p:cTn id="29" dur="500"/>
                                        <p:tgtEl>
                                          <p:spTgt spid="10">
                                            <p:txEl>
                                              <p:pRg st="3" end="3"/>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fade">
                                      <p:cBhvr>
                                        <p:cTn id="33" dur="500"/>
                                        <p:tgtEl>
                                          <p:spTgt spid="10">
                                            <p:txEl>
                                              <p:pRg st="4" end="4"/>
                                            </p:txEl>
                                          </p:spTgt>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r>
              <a:rPr lang="en-US" dirty="0">
                <a:solidFill>
                  <a:schemeClr val="bg1"/>
                </a:solidFill>
                <a:latin typeface="Eras Demi ITC" pitchFamily="34" charset="0"/>
              </a:rPr>
              <a:t>Outstanding Opportunities</a:t>
            </a:r>
          </a:p>
        </p:txBody>
      </p:sp>
      <p:sp>
        <p:nvSpPr>
          <p:cNvPr id="18435" name="Rectangle 3"/>
          <p:cNvSpPr>
            <a:spLocks noGrp="1" noChangeArrowheads="1"/>
          </p:cNvSpPr>
          <p:nvPr>
            <p:ph type="body" idx="1"/>
          </p:nvPr>
        </p:nvSpPr>
        <p:spPr>
          <a:xfrm>
            <a:off x="457200" y="1371600"/>
            <a:ext cx="8229600" cy="4525963"/>
          </a:xfrm>
        </p:spPr>
        <p:txBody>
          <a:bodyPr/>
          <a:lstStyle/>
          <a:p>
            <a:pPr>
              <a:buFont typeface="Wingdings" pitchFamily="2" charset="2"/>
              <a:buChar char="v"/>
            </a:pPr>
            <a:r>
              <a:rPr lang="en-US" dirty="0">
                <a:solidFill>
                  <a:schemeClr val="bg1"/>
                </a:solidFill>
                <a:latin typeface="Eras Demi ITC" pitchFamily="34" charset="0"/>
              </a:rPr>
              <a:t> Primitive Recreation</a:t>
            </a:r>
          </a:p>
          <a:p>
            <a:pPr lvl="1">
              <a:buFont typeface="Wingdings" pitchFamily="2" charset="2"/>
              <a:buChar char="Ø"/>
            </a:pPr>
            <a:r>
              <a:rPr lang="en-US" sz="2800" dirty="0">
                <a:solidFill>
                  <a:schemeClr val="bg1"/>
                </a:solidFill>
                <a:latin typeface="Eras Demi ITC" pitchFamily="34" charset="0"/>
              </a:rPr>
              <a:t> dispersed, undeveloped</a:t>
            </a:r>
            <a:endParaRPr lang="en-US" dirty="0">
              <a:solidFill>
                <a:srgbClr val="FFFF66"/>
              </a:solidFill>
              <a:latin typeface="Eras Demi ITC" pitchFamily="34" charset="0"/>
            </a:endParaRPr>
          </a:p>
        </p:txBody>
      </p:sp>
      <p:sp>
        <p:nvSpPr>
          <p:cNvPr id="10" name="Rectangle 3"/>
          <p:cNvSpPr txBox="1">
            <a:spLocks noChangeArrowheads="1"/>
          </p:cNvSpPr>
          <p:nvPr/>
        </p:nvSpPr>
        <p:spPr bwMode="auto">
          <a:xfrm>
            <a:off x="1219200" y="2717442"/>
            <a:ext cx="3505200" cy="25403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11125" marR="0" lvl="1" indent="4763"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Eras Demi ITC" pitchFamily="34" charset="0"/>
              </a:rPr>
              <a:t>hiking</a:t>
            </a:r>
          </a:p>
          <a:p>
            <a:pPr marL="111125" marR="0" lvl="1" indent="4763"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Eras Demi ITC" pitchFamily="34" charset="0"/>
              </a:rPr>
              <a:t>horseback riding</a:t>
            </a:r>
          </a:p>
          <a:p>
            <a:pPr marL="111125" marR="0" lvl="1" indent="4763"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Eras Demi ITC" pitchFamily="34" charset="0"/>
              </a:rPr>
              <a:t>fishing</a:t>
            </a:r>
          </a:p>
          <a:p>
            <a:pPr marL="111125" marR="0" lvl="1" indent="4763"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Eras Demi ITC" pitchFamily="34" charset="0"/>
              </a:rPr>
              <a:t>hunting</a:t>
            </a:r>
          </a:p>
          <a:p>
            <a:pPr marL="111125" marR="0" lvl="1" indent="4763" algn="l" defTabSz="914400" rtl="0" eaLnBrk="1" fontAlgn="base" latinLnBrk="0" hangingPunct="1">
              <a:lnSpc>
                <a:spcPct val="100000"/>
              </a:lnSpc>
              <a:spcBef>
                <a:spcPct val="20000"/>
              </a:spcBef>
              <a:spcAft>
                <a:spcPct val="0"/>
              </a:spcAft>
              <a:buClrTx/>
              <a:buSzTx/>
              <a:buFontTx/>
              <a:buNone/>
              <a:tabLst/>
              <a:defRPr/>
            </a:pPr>
            <a:r>
              <a:rPr lang="en-US" sz="2800" kern="0" dirty="0">
                <a:solidFill>
                  <a:srgbClr val="FFFFFF"/>
                </a:solidFill>
                <a:latin typeface="Eras Demi ITC" pitchFamily="34" charset="0"/>
              </a:rPr>
              <a:t>climbing</a:t>
            </a:r>
            <a:endParaRPr kumimoji="0" lang="en-US" sz="2800" b="0" i="0" u="none" strike="noStrike" kern="0" cap="none" spc="0" normalizeH="0" baseline="0" noProof="0" dirty="0">
              <a:ln>
                <a:noFill/>
              </a:ln>
              <a:solidFill>
                <a:srgbClr val="FFFFFF"/>
              </a:solidFill>
              <a:effectLst/>
              <a:uLnTx/>
              <a:uFillTx/>
              <a:latin typeface="Eras Demi ITC" pitchFamily="34" charset="0"/>
            </a:endParaRPr>
          </a:p>
        </p:txBody>
      </p:sp>
      <p:sp>
        <p:nvSpPr>
          <p:cNvPr id="11" name="Content Placeholder 8"/>
          <p:cNvSpPr txBox="1">
            <a:spLocks/>
          </p:cNvSpPr>
          <p:nvPr/>
        </p:nvSpPr>
        <p:spPr>
          <a:xfrm>
            <a:off x="4648200" y="2717442"/>
            <a:ext cx="4038600" cy="2540358"/>
          </a:xfrm>
          <a:prstGeom prst="rect">
            <a:avLst/>
          </a:prstGeom>
        </p:spPr>
        <p:txBody>
          <a:bodyPr/>
          <a:lstStyle/>
          <a:p>
            <a:pPr marL="111125" marR="0" lvl="0" indent="4763"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Eras Demi ITC" pitchFamily="34" charset="0"/>
                <a:ea typeface="+mn-ea"/>
                <a:cs typeface="+mn-cs"/>
              </a:rPr>
              <a:t>canoeing</a:t>
            </a:r>
          </a:p>
          <a:p>
            <a:pPr marL="111125" marR="0" lvl="0" indent="4763"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Eras Demi ITC" pitchFamily="34" charset="0"/>
                <a:ea typeface="+mn-ea"/>
                <a:cs typeface="+mn-cs"/>
              </a:rPr>
              <a:t>backpacking</a:t>
            </a:r>
          </a:p>
          <a:p>
            <a:pPr marL="111125" marR="0" lvl="0" indent="4763"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Eras Demi ITC" pitchFamily="34" charset="0"/>
                <a:ea typeface="+mn-ea"/>
                <a:cs typeface="+mn-cs"/>
              </a:rPr>
              <a:t>snowshoeing</a:t>
            </a:r>
          </a:p>
          <a:p>
            <a:pPr marL="111125" marR="0" lvl="0" indent="4763"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Eras Demi ITC" pitchFamily="34" charset="0"/>
                <a:ea typeface="+mn-ea"/>
                <a:cs typeface="+mn-cs"/>
              </a:rPr>
              <a:t>photography</a:t>
            </a:r>
          </a:p>
          <a:p>
            <a:pPr marL="111125" marR="0" lvl="0" indent="4763" algn="l" defTabSz="914400" rtl="0" eaLnBrk="1" fontAlgn="base" latinLnBrk="0" hangingPunct="1">
              <a:lnSpc>
                <a:spcPct val="100000"/>
              </a:lnSpc>
              <a:spcBef>
                <a:spcPct val="20000"/>
              </a:spcBef>
              <a:spcAft>
                <a:spcPct val="0"/>
              </a:spcAft>
              <a:buClrTx/>
              <a:buSzTx/>
              <a:buFontTx/>
              <a:buNone/>
              <a:tabLst/>
              <a:defRPr/>
            </a:pPr>
            <a:r>
              <a:rPr lang="en-US" sz="2800" kern="0" dirty="0" err="1">
                <a:solidFill>
                  <a:srgbClr val="FFFFFF"/>
                </a:solidFill>
                <a:latin typeface="Eras Demi ITC" pitchFamily="34" charset="0"/>
              </a:rPr>
              <a:t>birdwatching</a:t>
            </a:r>
            <a:endParaRPr kumimoji="0" lang="en-US" sz="2800" b="0" i="0" u="none" strike="noStrike" kern="0" cap="none" spc="0" normalizeH="0" baseline="0" noProof="0" dirty="0">
              <a:ln>
                <a:noFill/>
              </a:ln>
              <a:solidFill>
                <a:srgbClr val="FFFFFF"/>
              </a:solidFill>
              <a:effectLst/>
              <a:uLnTx/>
              <a:uFillTx/>
              <a:latin typeface="Eras Demi ITC" pitchFamily="34" charset="0"/>
              <a:ea typeface="+mn-ea"/>
              <a:cs typeface="+mn-cs"/>
            </a:endParaRPr>
          </a:p>
          <a:p>
            <a:pPr marL="111125" marR="0" lvl="0" indent="4763"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kern="0" cap="none" spc="0" normalizeH="0" baseline="0" noProof="0" dirty="0">
              <a:ln>
                <a:noFill/>
              </a:ln>
              <a:solidFill>
                <a:srgbClr val="FFFFFF"/>
              </a:solidFill>
              <a:effectLst/>
              <a:uLnTx/>
              <a:uFillTx/>
              <a:latin typeface="Eras Demi ITC" pitchFamily="34" charset="0"/>
              <a:ea typeface="+mn-ea"/>
              <a:cs typeface="+mn-cs"/>
            </a:endParaRPr>
          </a:p>
        </p:txBody>
      </p:sp>
      <p:pic>
        <p:nvPicPr>
          <p:cNvPr id="12" name="Picture 11" descr="Two people carrying surfboards on their backs walking on a black beach, with forested mountains in the distance "/>
          <p:cNvPicPr>
            <a:picLocks noChangeAspect="1"/>
          </p:cNvPicPr>
          <p:nvPr/>
        </p:nvPicPr>
        <p:blipFill>
          <a:blip r:embed="rId3" cstate="email"/>
          <a:stretch>
            <a:fillRect/>
          </a:stretch>
        </p:blipFill>
        <p:spPr>
          <a:xfrm>
            <a:off x="1447800" y="2667000"/>
            <a:ext cx="6248400" cy="35037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76200" y="6381690"/>
            <a:ext cx="3886200" cy="400110"/>
          </a:xfrm>
          <a:prstGeom prst="rect">
            <a:avLst/>
          </a:prstGeom>
          <a:noFill/>
        </p:spPr>
        <p:txBody>
          <a:bodyPr wrap="square" rtlCol="0">
            <a:spAutoFit/>
          </a:bodyPr>
          <a:lstStyle/>
          <a:p>
            <a:r>
              <a:rPr lang="en-US" sz="2000" dirty="0">
                <a:solidFill>
                  <a:srgbClr val="FFFFFF"/>
                </a:solidFill>
                <a:latin typeface="Eras Demi ITC" pitchFamily="34" charset="0"/>
              </a:rPr>
              <a:t>Inventory – </a:t>
            </a:r>
            <a:r>
              <a:rPr lang="en-US" sz="2000" dirty="0" err="1">
                <a:solidFill>
                  <a:srgbClr val="FFFFFF"/>
                </a:solidFill>
                <a:latin typeface="Eras Demi ITC" pitchFamily="34" charset="0"/>
              </a:rPr>
              <a:t>Opp’s</a:t>
            </a:r>
            <a:r>
              <a:rPr lang="en-US" sz="2000" dirty="0">
                <a:solidFill>
                  <a:srgbClr val="FFFFFF"/>
                </a:solidFill>
                <a:latin typeface="Eras Demi ITC" pitchFamily="34" charset="0"/>
              </a:rPr>
              <a:t> &amp; Values</a:t>
            </a:r>
          </a:p>
        </p:txBody>
      </p:sp>
      <p:pic>
        <p:nvPicPr>
          <p:cNvPr id="13" name="Picture 12" descr="Bureau of Land Management logo"/>
          <p:cNvPicPr>
            <a:picLocks noChangeAspect="1"/>
          </p:cNvPicPr>
          <p:nvPr/>
        </p:nvPicPr>
        <p:blipFill>
          <a:blip r:embed="rId4" cstate="email"/>
          <a:stretch>
            <a:fillRect/>
          </a:stretch>
        </p:blipFill>
        <p:spPr>
          <a:xfrm>
            <a:off x="8229600" y="6019800"/>
            <a:ext cx="870112" cy="762000"/>
          </a:xfrm>
          <a:prstGeom prst="rect">
            <a:avLst/>
          </a:prstGeom>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r>
              <a:rPr lang="en-US" dirty="0">
                <a:solidFill>
                  <a:schemeClr val="bg1"/>
                </a:solidFill>
                <a:latin typeface="Eras Demi ITC" pitchFamily="34" charset="0"/>
              </a:rPr>
              <a:t>Outstanding Opportunities</a:t>
            </a:r>
          </a:p>
        </p:txBody>
      </p:sp>
      <p:sp>
        <p:nvSpPr>
          <p:cNvPr id="18435" name="Rectangle 3"/>
          <p:cNvSpPr>
            <a:spLocks noGrp="1" noChangeArrowheads="1"/>
          </p:cNvSpPr>
          <p:nvPr>
            <p:ph type="body" idx="1"/>
          </p:nvPr>
        </p:nvSpPr>
        <p:spPr>
          <a:xfrm>
            <a:off x="457200" y="1371600"/>
            <a:ext cx="8229600" cy="4525963"/>
          </a:xfrm>
        </p:spPr>
        <p:txBody>
          <a:bodyPr/>
          <a:lstStyle/>
          <a:p>
            <a:pPr>
              <a:buFont typeface="Wingdings" pitchFamily="2" charset="2"/>
              <a:buChar char="v"/>
            </a:pPr>
            <a:r>
              <a:rPr lang="en-US" dirty="0">
                <a:solidFill>
                  <a:schemeClr val="bg1"/>
                </a:solidFill>
                <a:latin typeface="Eras Demi ITC" pitchFamily="34" charset="0"/>
              </a:rPr>
              <a:t> Primitive Recreation</a:t>
            </a:r>
          </a:p>
          <a:p>
            <a:pPr lvl="1">
              <a:buFont typeface="Wingdings" pitchFamily="2" charset="2"/>
              <a:buChar char="Ø"/>
            </a:pPr>
            <a:r>
              <a:rPr lang="en-US" sz="2800" dirty="0">
                <a:solidFill>
                  <a:schemeClr val="bg1"/>
                </a:solidFill>
                <a:latin typeface="Eras Demi ITC" pitchFamily="34" charset="0"/>
              </a:rPr>
              <a:t> dispersed, undeveloped</a:t>
            </a:r>
          </a:p>
          <a:p>
            <a:pPr lvl="1">
              <a:buFont typeface="Wingdings" pitchFamily="2" charset="2"/>
              <a:buChar char="Ø"/>
            </a:pPr>
            <a:r>
              <a:rPr lang="en-US" dirty="0">
                <a:solidFill>
                  <a:schemeClr val="bg1"/>
                </a:solidFill>
                <a:latin typeface="Eras Demi ITC" pitchFamily="34" charset="0"/>
              </a:rPr>
              <a:t> non-primitive can be present, but </a:t>
            </a:r>
          </a:p>
          <a:p>
            <a:pPr lvl="2">
              <a:buNone/>
            </a:pPr>
            <a:r>
              <a:rPr lang="en-US" dirty="0">
                <a:solidFill>
                  <a:schemeClr val="bg1"/>
                </a:solidFill>
                <a:latin typeface="Eras Demi ITC" pitchFamily="34" charset="0"/>
              </a:rPr>
              <a:t> </a:t>
            </a:r>
            <a:r>
              <a:rPr lang="en-US" sz="2800" dirty="0">
                <a:solidFill>
                  <a:schemeClr val="bg1"/>
                </a:solidFill>
                <a:latin typeface="Eras Demi ITC" pitchFamily="34" charset="0"/>
              </a:rPr>
              <a:t>evaluate only how conflicts with primitive</a:t>
            </a:r>
            <a:endParaRPr lang="en-US" sz="2800" dirty="0">
              <a:solidFill>
                <a:srgbClr val="FFFF66"/>
              </a:solidFill>
              <a:latin typeface="Eras Demi ITC" pitchFamily="34" charset="0"/>
            </a:endParaRPr>
          </a:p>
        </p:txBody>
      </p:sp>
      <p:pic>
        <p:nvPicPr>
          <p:cNvPr id="13" name="Picture 12" descr="Four people riding bikes on a trail through shrubby vegetation"/>
          <p:cNvPicPr>
            <a:picLocks noChangeAspect="1"/>
          </p:cNvPicPr>
          <p:nvPr/>
        </p:nvPicPr>
        <p:blipFill>
          <a:blip r:embed="rId3" cstate="email"/>
          <a:stretch>
            <a:fillRect/>
          </a:stretch>
        </p:blipFill>
        <p:spPr>
          <a:xfrm>
            <a:off x="2514600" y="3547110"/>
            <a:ext cx="4114800" cy="2777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76200" y="6381690"/>
            <a:ext cx="3886200" cy="400110"/>
          </a:xfrm>
          <a:prstGeom prst="rect">
            <a:avLst/>
          </a:prstGeom>
          <a:noFill/>
        </p:spPr>
        <p:txBody>
          <a:bodyPr wrap="square" rtlCol="0">
            <a:spAutoFit/>
          </a:bodyPr>
          <a:lstStyle/>
          <a:p>
            <a:r>
              <a:rPr lang="en-US" sz="2000" dirty="0">
                <a:solidFill>
                  <a:srgbClr val="FFFFFF"/>
                </a:solidFill>
                <a:latin typeface="Eras Demi ITC" pitchFamily="34" charset="0"/>
              </a:rPr>
              <a:t>Inventory – </a:t>
            </a:r>
            <a:r>
              <a:rPr lang="en-US" sz="2000" dirty="0" err="1">
                <a:solidFill>
                  <a:srgbClr val="FFFFFF"/>
                </a:solidFill>
                <a:latin typeface="Eras Demi ITC" pitchFamily="34" charset="0"/>
              </a:rPr>
              <a:t>Opp’s</a:t>
            </a:r>
            <a:r>
              <a:rPr lang="en-US" sz="2000" dirty="0">
                <a:solidFill>
                  <a:srgbClr val="FFFFFF"/>
                </a:solidFill>
                <a:latin typeface="Eras Demi ITC" pitchFamily="34" charset="0"/>
              </a:rPr>
              <a:t> &amp; Values</a:t>
            </a:r>
          </a:p>
        </p:txBody>
      </p:sp>
      <p:pic>
        <p:nvPicPr>
          <p:cNvPr id="8" name="Picture 7" descr="Bureau of Land Management logo"/>
          <p:cNvPicPr>
            <a:picLocks noChangeAspect="1"/>
          </p:cNvPicPr>
          <p:nvPr/>
        </p:nvPicPr>
        <p:blipFill>
          <a:blip r:embed="rId4" cstate="email"/>
          <a:stretch>
            <a:fillRect/>
          </a:stretch>
        </p:blipFill>
        <p:spPr>
          <a:xfrm>
            <a:off x="8229600" y="6019800"/>
            <a:ext cx="870112" cy="762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animEffect transition="in" filter="fade">
                                      <p:cBhvr>
                                        <p:cTn id="7" dur="500"/>
                                        <p:tgtEl>
                                          <p:spTgt spid="18435">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animEffect transition="in" filter="fade">
                                      <p:cBhvr>
                                        <p:cTn id="15" dur="5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r>
              <a:rPr lang="en-US" dirty="0">
                <a:solidFill>
                  <a:schemeClr val="bg1"/>
                </a:solidFill>
                <a:latin typeface="Eras Demi ITC" pitchFamily="34" charset="0"/>
              </a:rPr>
              <a:t>Outstanding Opportunities</a:t>
            </a:r>
          </a:p>
        </p:txBody>
      </p:sp>
      <p:sp>
        <p:nvSpPr>
          <p:cNvPr id="18435" name="Rectangle 3"/>
          <p:cNvSpPr>
            <a:spLocks noGrp="1" noChangeArrowheads="1"/>
          </p:cNvSpPr>
          <p:nvPr>
            <p:ph type="body" idx="1"/>
          </p:nvPr>
        </p:nvSpPr>
        <p:spPr>
          <a:xfrm>
            <a:off x="457200" y="1371600"/>
            <a:ext cx="8229600" cy="4525963"/>
          </a:xfrm>
          <a:ln>
            <a:noFill/>
          </a:ln>
        </p:spPr>
        <p:txBody>
          <a:bodyPr/>
          <a:lstStyle/>
          <a:p>
            <a:pPr>
              <a:buFont typeface="Wingdings" pitchFamily="2" charset="2"/>
              <a:buChar char="v"/>
            </a:pPr>
            <a:r>
              <a:rPr lang="en-US" dirty="0">
                <a:solidFill>
                  <a:schemeClr val="bg1"/>
                </a:solidFill>
                <a:latin typeface="Eras Demi ITC" pitchFamily="34" charset="0"/>
              </a:rPr>
              <a:t> Primitive Recreation</a:t>
            </a:r>
          </a:p>
          <a:p>
            <a:pPr lvl="1">
              <a:buFont typeface="Wingdings" pitchFamily="2" charset="2"/>
              <a:buChar char="Ø"/>
            </a:pPr>
            <a:r>
              <a:rPr lang="en-US" sz="2800" dirty="0">
                <a:solidFill>
                  <a:schemeClr val="bg1"/>
                </a:solidFill>
                <a:latin typeface="Eras Demi ITC" pitchFamily="34" charset="0"/>
              </a:rPr>
              <a:t> dispersed, undeveloped</a:t>
            </a:r>
          </a:p>
          <a:p>
            <a:pPr lvl="1">
              <a:buFont typeface="Wingdings" pitchFamily="2" charset="2"/>
              <a:buChar char="Ø"/>
            </a:pPr>
            <a:r>
              <a:rPr lang="en-US" dirty="0">
                <a:solidFill>
                  <a:schemeClr val="bg1"/>
                </a:solidFill>
                <a:latin typeface="Eras Demi ITC" pitchFamily="34" charset="0"/>
              </a:rPr>
              <a:t> non-primitive can be present, but </a:t>
            </a:r>
          </a:p>
          <a:p>
            <a:pPr lvl="2">
              <a:buNone/>
            </a:pPr>
            <a:r>
              <a:rPr lang="en-US" dirty="0">
                <a:solidFill>
                  <a:schemeClr val="bg1"/>
                </a:solidFill>
                <a:latin typeface="Eras Demi ITC" pitchFamily="34" charset="0"/>
              </a:rPr>
              <a:t> </a:t>
            </a:r>
            <a:r>
              <a:rPr lang="en-US" sz="2800" dirty="0">
                <a:solidFill>
                  <a:schemeClr val="bg1"/>
                </a:solidFill>
                <a:latin typeface="Eras Demi ITC" pitchFamily="34" charset="0"/>
              </a:rPr>
              <a:t>evaluate only how conflicts with primitive</a:t>
            </a:r>
          </a:p>
          <a:p>
            <a:pPr marL="679450" lvl="2">
              <a:buClr>
                <a:schemeClr val="bg1"/>
              </a:buClr>
              <a:buFont typeface="Wingdings" pitchFamily="2" charset="2"/>
              <a:buChar char="Ø"/>
            </a:pPr>
            <a:r>
              <a:rPr lang="en-US" sz="2800" dirty="0">
                <a:solidFill>
                  <a:srgbClr val="FFFF66"/>
                </a:solidFill>
                <a:latin typeface="Eras Demi ITC" pitchFamily="34" charset="0"/>
              </a:rPr>
              <a:t> </a:t>
            </a:r>
            <a:r>
              <a:rPr lang="en-US" sz="2800" dirty="0">
                <a:solidFill>
                  <a:schemeClr val="bg1"/>
                </a:solidFill>
                <a:latin typeface="Eras Demi ITC" pitchFamily="34" charset="0"/>
              </a:rPr>
              <a:t>trails or water not necessary </a:t>
            </a:r>
          </a:p>
        </p:txBody>
      </p:sp>
      <p:pic>
        <p:nvPicPr>
          <p:cNvPr id="8" name="Picture 7" descr="A person laying in the foreground of badlands terrain in the distance"/>
          <p:cNvPicPr>
            <a:picLocks noChangeAspect="1"/>
          </p:cNvPicPr>
          <p:nvPr/>
        </p:nvPicPr>
        <p:blipFill>
          <a:blip r:embed="rId3" cstate="email"/>
          <a:stretch>
            <a:fillRect/>
          </a:stretch>
        </p:blipFill>
        <p:spPr>
          <a:xfrm>
            <a:off x="1680210" y="4114800"/>
            <a:ext cx="578358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76200" y="6381690"/>
            <a:ext cx="3886200" cy="400110"/>
          </a:xfrm>
          <a:prstGeom prst="rect">
            <a:avLst/>
          </a:prstGeom>
          <a:noFill/>
        </p:spPr>
        <p:txBody>
          <a:bodyPr wrap="square" rtlCol="0">
            <a:spAutoFit/>
          </a:bodyPr>
          <a:lstStyle/>
          <a:p>
            <a:r>
              <a:rPr lang="en-US" sz="2000" dirty="0">
                <a:solidFill>
                  <a:srgbClr val="FFFFFF"/>
                </a:solidFill>
                <a:latin typeface="Eras Demi ITC" pitchFamily="34" charset="0"/>
              </a:rPr>
              <a:t>Inventory – </a:t>
            </a:r>
            <a:r>
              <a:rPr lang="en-US" sz="2000" dirty="0" err="1">
                <a:solidFill>
                  <a:srgbClr val="FFFFFF"/>
                </a:solidFill>
                <a:latin typeface="Eras Demi ITC" pitchFamily="34" charset="0"/>
              </a:rPr>
              <a:t>Opp’s</a:t>
            </a:r>
            <a:r>
              <a:rPr lang="en-US" sz="2000" dirty="0">
                <a:solidFill>
                  <a:srgbClr val="FFFFFF"/>
                </a:solidFill>
                <a:latin typeface="Eras Demi ITC" pitchFamily="34" charset="0"/>
              </a:rPr>
              <a:t> &amp; Values</a:t>
            </a:r>
          </a:p>
        </p:txBody>
      </p:sp>
      <p:pic>
        <p:nvPicPr>
          <p:cNvPr id="10" name="Picture 9" descr="Bureau of Land Management logo"/>
          <p:cNvPicPr>
            <a:picLocks noChangeAspect="1"/>
          </p:cNvPicPr>
          <p:nvPr/>
        </p:nvPicPr>
        <p:blipFill>
          <a:blip r:embed="rId4" cstate="email"/>
          <a:stretch>
            <a:fillRect/>
          </a:stretch>
        </p:blipFill>
        <p:spPr>
          <a:xfrm>
            <a:off x="8229600" y="6019800"/>
            <a:ext cx="870112" cy="762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Grp="1" noChangeArrowheads="1"/>
          </p:cNvSpPr>
          <p:nvPr>
            <p:ph type="title" idx="4294967295"/>
          </p:nvPr>
        </p:nvSpPr>
        <p:spPr bwMode="auto">
          <a:xfrm>
            <a:off x="685800" y="968375"/>
            <a:ext cx="7772400" cy="1470025"/>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a:ln>
                  <a:noFill/>
                </a:ln>
                <a:solidFill>
                  <a:schemeClr val="bg1"/>
                </a:solidFill>
                <a:effectLst/>
                <a:uLnTx/>
                <a:uFillTx/>
                <a:latin typeface="Eras Demi ITC" pitchFamily="34" charset="0"/>
                <a:ea typeface="+mj-ea"/>
                <a:cs typeface="+mj-cs"/>
              </a:rPr>
              <a:t>Wilderness Characteristics</a:t>
            </a:r>
            <a:br>
              <a:rPr kumimoji="0" lang="en-US" sz="4800" b="1" i="0" u="none" strike="noStrike" kern="0" cap="none" spc="0" normalizeH="0" baseline="0" noProof="0" dirty="0">
                <a:ln>
                  <a:noFill/>
                </a:ln>
                <a:solidFill>
                  <a:schemeClr val="bg1"/>
                </a:solidFill>
                <a:effectLst/>
                <a:uLnTx/>
                <a:uFillTx/>
                <a:latin typeface="Eras Demi ITC" pitchFamily="34" charset="0"/>
                <a:ea typeface="+mj-ea"/>
                <a:cs typeface="+mj-cs"/>
              </a:rPr>
            </a:br>
            <a:r>
              <a:rPr kumimoji="0" lang="en-US" sz="4800" b="1" i="0" u="none" strike="noStrike" kern="0" cap="none" spc="0" normalizeH="0" baseline="0" noProof="0" dirty="0">
                <a:ln>
                  <a:noFill/>
                </a:ln>
                <a:solidFill>
                  <a:schemeClr val="bg1"/>
                </a:solidFill>
                <a:effectLst/>
                <a:uLnTx/>
                <a:uFillTx/>
                <a:latin typeface="Eras Demi ITC" pitchFamily="34" charset="0"/>
                <a:ea typeface="+mj-ea"/>
                <a:cs typeface="+mj-cs"/>
              </a:rPr>
              <a:t>Guidance for the BLM</a:t>
            </a:r>
            <a:br>
              <a:rPr kumimoji="0" lang="en-US" sz="4000" b="1" i="0" u="none" strike="noStrike" kern="0" cap="none" spc="0" normalizeH="0" baseline="0" noProof="0" dirty="0">
                <a:ln>
                  <a:noFill/>
                </a:ln>
                <a:solidFill>
                  <a:schemeClr val="bg1"/>
                </a:solidFill>
                <a:effectLst/>
                <a:uLnTx/>
                <a:uFillTx/>
                <a:latin typeface="Eras Demi ITC" pitchFamily="34" charset="0"/>
                <a:ea typeface="+mj-ea"/>
                <a:cs typeface="+mj-cs"/>
              </a:rPr>
            </a:br>
            <a:endParaRPr kumimoji="0" lang="en-US" sz="4000" b="1" i="0" u="none" strike="noStrike" kern="0" cap="none" spc="0" normalizeH="0" baseline="0" noProof="0" dirty="0">
              <a:ln>
                <a:noFill/>
              </a:ln>
              <a:solidFill>
                <a:schemeClr val="bg1"/>
              </a:solidFill>
              <a:effectLst/>
              <a:uLnTx/>
              <a:uFillTx/>
              <a:latin typeface="Eras Demi ITC" pitchFamily="34" charset="0"/>
              <a:ea typeface="+mj-ea"/>
              <a:cs typeface="+mj-cs"/>
            </a:endParaRPr>
          </a:p>
        </p:txBody>
      </p:sp>
      <p:sp>
        <p:nvSpPr>
          <p:cNvPr id="2052" name="Rectangle 4"/>
          <p:cNvSpPr>
            <a:spLocks noGrp="1" noChangeArrowheads="1"/>
          </p:cNvSpPr>
          <p:nvPr>
            <p:ph type="subTitle" idx="1"/>
          </p:nvPr>
        </p:nvSpPr>
        <p:spPr>
          <a:xfrm>
            <a:off x="1371600" y="2514600"/>
            <a:ext cx="6400800" cy="1752600"/>
          </a:xfrm>
        </p:spPr>
        <p:txBody>
          <a:bodyPr/>
          <a:lstStyle/>
          <a:p>
            <a:r>
              <a:rPr lang="en-US" sz="4000" dirty="0">
                <a:solidFill>
                  <a:srgbClr val="FFFFFF"/>
                </a:solidFill>
                <a:latin typeface="Eras Demi ITC" pitchFamily="34" charset="0"/>
              </a:rPr>
              <a:t>Inventory Procedures:</a:t>
            </a:r>
          </a:p>
          <a:p>
            <a:r>
              <a:rPr lang="en-US" sz="3600" dirty="0">
                <a:solidFill>
                  <a:srgbClr val="FFFFFF"/>
                </a:solidFill>
                <a:latin typeface="Eras Demi ITC" pitchFamily="34" charset="0"/>
              </a:rPr>
              <a:t>Outstanding Opportunities</a:t>
            </a:r>
          </a:p>
          <a:p>
            <a:r>
              <a:rPr lang="en-US" sz="3600" dirty="0">
                <a:solidFill>
                  <a:srgbClr val="FFFFFF"/>
                </a:solidFill>
                <a:latin typeface="Eras Demi ITC" pitchFamily="34" charset="0"/>
              </a:rPr>
              <a:t>&amp;</a:t>
            </a:r>
          </a:p>
          <a:p>
            <a:r>
              <a:rPr lang="en-US" sz="3600" dirty="0">
                <a:solidFill>
                  <a:srgbClr val="FFFFFF"/>
                </a:solidFill>
                <a:latin typeface="Eras Demi ITC" pitchFamily="34" charset="0"/>
              </a:rPr>
              <a:t>Supplemental Values</a:t>
            </a:r>
          </a:p>
        </p:txBody>
      </p:sp>
      <p:sp>
        <p:nvSpPr>
          <p:cNvPr id="9" name="TextBox 8"/>
          <p:cNvSpPr txBox="1"/>
          <p:nvPr/>
        </p:nvSpPr>
        <p:spPr>
          <a:xfrm>
            <a:off x="76200" y="6381690"/>
            <a:ext cx="3886200" cy="400110"/>
          </a:xfrm>
          <a:prstGeom prst="rect">
            <a:avLst/>
          </a:prstGeom>
          <a:noFill/>
        </p:spPr>
        <p:txBody>
          <a:bodyPr wrap="square" rtlCol="0">
            <a:spAutoFit/>
          </a:bodyPr>
          <a:lstStyle/>
          <a:p>
            <a:r>
              <a:rPr lang="en-US" sz="2000" dirty="0">
                <a:solidFill>
                  <a:srgbClr val="FFFFFF"/>
                </a:solidFill>
                <a:latin typeface="Eras Demi ITC" pitchFamily="34" charset="0"/>
              </a:rPr>
              <a:t>Inventory – </a:t>
            </a:r>
            <a:r>
              <a:rPr lang="en-US" sz="2000" dirty="0" err="1">
                <a:solidFill>
                  <a:srgbClr val="FFFFFF"/>
                </a:solidFill>
                <a:latin typeface="Eras Demi ITC" pitchFamily="34" charset="0"/>
              </a:rPr>
              <a:t>Opp’s</a:t>
            </a:r>
            <a:r>
              <a:rPr lang="en-US" sz="2000" dirty="0">
                <a:solidFill>
                  <a:srgbClr val="FFFFFF"/>
                </a:solidFill>
                <a:latin typeface="Eras Demi ITC" pitchFamily="34" charset="0"/>
              </a:rPr>
              <a:t> &amp; Values</a:t>
            </a:r>
          </a:p>
        </p:txBody>
      </p:sp>
      <p:pic>
        <p:nvPicPr>
          <p:cNvPr id="7" name="Picture 6" descr="Bureau of Land Management logo"/>
          <p:cNvPicPr>
            <a:picLocks noChangeAspect="1"/>
          </p:cNvPicPr>
          <p:nvPr/>
        </p:nvPicPr>
        <p:blipFill>
          <a:blip r:embed="rId3" cstate="email"/>
          <a:stretch>
            <a:fillRect/>
          </a:stretch>
        </p:blipFill>
        <p:spPr>
          <a:xfrm>
            <a:off x="8229600" y="6019800"/>
            <a:ext cx="870112" cy="762000"/>
          </a:xfrm>
          <a:prstGeom prst="rect">
            <a:avLst/>
          </a:prstGeom>
        </p:spPr>
      </p:pic>
    </p:spTree>
  </p:cSld>
  <p:clrMapOvr>
    <a:masterClrMapping/>
  </p:clrMapOvr>
  <p:transition spd="slow" advClick="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r>
              <a:rPr lang="en-US" dirty="0">
                <a:solidFill>
                  <a:schemeClr val="bg1"/>
                </a:solidFill>
                <a:latin typeface="Eras Demi ITC" pitchFamily="34" charset="0"/>
              </a:rPr>
              <a:t>Outstanding Opportunities</a:t>
            </a:r>
          </a:p>
        </p:txBody>
      </p:sp>
      <p:sp>
        <p:nvSpPr>
          <p:cNvPr id="18435" name="Rectangle 3"/>
          <p:cNvSpPr>
            <a:spLocks noGrp="1" noChangeArrowheads="1"/>
          </p:cNvSpPr>
          <p:nvPr>
            <p:ph type="body" idx="1"/>
          </p:nvPr>
        </p:nvSpPr>
        <p:spPr>
          <a:xfrm>
            <a:off x="457200" y="1371600"/>
            <a:ext cx="8229600" cy="4525963"/>
          </a:xfrm>
          <a:ln>
            <a:noFill/>
          </a:ln>
        </p:spPr>
        <p:txBody>
          <a:bodyPr/>
          <a:lstStyle/>
          <a:p>
            <a:pPr>
              <a:buFont typeface="Wingdings" pitchFamily="2" charset="2"/>
              <a:buChar char="v"/>
            </a:pPr>
            <a:r>
              <a:rPr lang="en-US" dirty="0">
                <a:solidFill>
                  <a:schemeClr val="bg1"/>
                </a:solidFill>
                <a:latin typeface="Eras Demi ITC" pitchFamily="34" charset="0"/>
              </a:rPr>
              <a:t> Primitive Recreation</a:t>
            </a:r>
          </a:p>
          <a:p>
            <a:pPr lvl="1">
              <a:buFont typeface="Wingdings" pitchFamily="2" charset="2"/>
              <a:buChar char="Ø"/>
            </a:pPr>
            <a:r>
              <a:rPr lang="en-US" sz="2800" dirty="0">
                <a:solidFill>
                  <a:schemeClr val="bg1"/>
                </a:solidFill>
                <a:latin typeface="Eras Demi ITC" pitchFamily="34" charset="0"/>
              </a:rPr>
              <a:t> dispersed, undeveloped</a:t>
            </a:r>
          </a:p>
          <a:p>
            <a:pPr lvl="1">
              <a:buFont typeface="Wingdings" pitchFamily="2" charset="2"/>
              <a:buChar char="Ø"/>
            </a:pPr>
            <a:r>
              <a:rPr lang="en-US" dirty="0">
                <a:solidFill>
                  <a:schemeClr val="bg1"/>
                </a:solidFill>
                <a:latin typeface="Eras Demi ITC" pitchFamily="34" charset="0"/>
              </a:rPr>
              <a:t> non-primitive can be present, but </a:t>
            </a:r>
          </a:p>
          <a:p>
            <a:pPr lvl="2">
              <a:buNone/>
            </a:pPr>
            <a:r>
              <a:rPr lang="en-US" dirty="0">
                <a:solidFill>
                  <a:schemeClr val="bg1"/>
                </a:solidFill>
                <a:latin typeface="Eras Demi ITC" pitchFamily="34" charset="0"/>
              </a:rPr>
              <a:t> </a:t>
            </a:r>
            <a:r>
              <a:rPr lang="en-US" sz="2800" dirty="0">
                <a:solidFill>
                  <a:schemeClr val="bg1"/>
                </a:solidFill>
                <a:latin typeface="Eras Demi ITC" pitchFamily="34" charset="0"/>
              </a:rPr>
              <a:t>evaluate only how conflicts with primitive</a:t>
            </a:r>
          </a:p>
          <a:p>
            <a:pPr marL="679450" lvl="2">
              <a:buClr>
                <a:schemeClr val="bg1"/>
              </a:buClr>
              <a:buFont typeface="Wingdings" pitchFamily="2" charset="2"/>
              <a:buChar char="Ø"/>
            </a:pPr>
            <a:r>
              <a:rPr lang="en-US" sz="2800" dirty="0">
                <a:solidFill>
                  <a:srgbClr val="FFFF66"/>
                </a:solidFill>
                <a:latin typeface="Eras Demi ITC" pitchFamily="34" charset="0"/>
              </a:rPr>
              <a:t> </a:t>
            </a:r>
            <a:r>
              <a:rPr lang="en-US" sz="2800" dirty="0">
                <a:solidFill>
                  <a:schemeClr val="bg1"/>
                </a:solidFill>
                <a:latin typeface="Eras Demi ITC" pitchFamily="34" charset="0"/>
              </a:rPr>
              <a:t>trails or water not necessary </a:t>
            </a:r>
          </a:p>
          <a:p>
            <a:pPr marL="679450" lvl="2">
              <a:buClr>
                <a:schemeClr val="bg1"/>
              </a:buClr>
              <a:buFont typeface="Wingdings" pitchFamily="2" charset="2"/>
              <a:buChar char="Ø"/>
            </a:pPr>
            <a:r>
              <a:rPr lang="en-US" sz="2800" dirty="0">
                <a:solidFill>
                  <a:schemeClr val="bg1"/>
                </a:solidFill>
                <a:latin typeface="Eras Demi ITC" pitchFamily="34" charset="0"/>
              </a:rPr>
              <a:t> diversity of activities  -- or one activity</a:t>
            </a:r>
          </a:p>
          <a:p>
            <a:pPr marL="679450" lvl="2">
              <a:buClr>
                <a:schemeClr val="bg1"/>
              </a:buClr>
              <a:buFont typeface="Wingdings" pitchFamily="2" charset="2"/>
              <a:buChar char="Ø"/>
            </a:pPr>
            <a:r>
              <a:rPr lang="en-US" sz="2800" dirty="0">
                <a:solidFill>
                  <a:schemeClr val="bg1"/>
                </a:solidFill>
                <a:latin typeface="Eras Demi ITC" pitchFamily="34" charset="0"/>
              </a:rPr>
              <a:t> opportunity, regardless of amount of use</a:t>
            </a:r>
          </a:p>
          <a:p>
            <a:pPr marL="679450" lvl="2">
              <a:buClr>
                <a:schemeClr val="bg1"/>
              </a:buClr>
              <a:buFont typeface="Wingdings" pitchFamily="2" charset="2"/>
              <a:buChar char="Ø"/>
            </a:pPr>
            <a:r>
              <a:rPr lang="en-US" sz="2800" dirty="0">
                <a:solidFill>
                  <a:schemeClr val="bg1"/>
                </a:solidFill>
                <a:latin typeface="Eras Demi ITC" pitchFamily="34" charset="0"/>
              </a:rPr>
              <a:t> self-challenge important, not required</a:t>
            </a:r>
          </a:p>
        </p:txBody>
      </p:sp>
      <p:sp>
        <p:nvSpPr>
          <p:cNvPr id="9" name="TextBox 8"/>
          <p:cNvSpPr txBox="1"/>
          <p:nvPr/>
        </p:nvSpPr>
        <p:spPr>
          <a:xfrm>
            <a:off x="76200" y="6381690"/>
            <a:ext cx="3886200" cy="400110"/>
          </a:xfrm>
          <a:prstGeom prst="rect">
            <a:avLst/>
          </a:prstGeom>
          <a:noFill/>
        </p:spPr>
        <p:txBody>
          <a:bodyPr wrap="square" rtlCol="0">
            <a:spAutoFit/>
          </a:bodyPr>
          <a:lstStyle/>
          <a:p>
            <a:r>
              <a:rPr lang="en-US" sz="2000" dirty="0">
                <a:solidFill>
                  <a:srgbClr val="FFFFFF"/>
                </a:solidFill>
                <a:latin typeface="Eras Demi ITC" pitchFamily="34" charset="0"/>
              </a:rPr>
              <a:t>Inventory – </a:t>
            </a:r>
            <a:r>
              <a:rPr lang="en-US" sz="2000" dirty="0" err="1">
                <a:solidFill>
                  <a:srgbClr val="FFFFFF"/>
                </a:solidFill>
                <a:latin typeface="Eras Demi ITC" pitchFamily="34" charset="0"/>
              </a:rPr>
              <a:t>Opp’s</a:t>
            </a:r>
            <a:r>
              <a:rPr lang="en-US" sz="2000" dirty="0">
                <a:solidFill>
                  <a:srgbClr val="FFFFFF"/>
                </a:solidFill>
                <a:latin typeface="Eras Demi ITC" pitchFamily="34" charset="0"/>
              </a:rPr>
              <a:t> &amp; Values</a:t>
            </a:r>
          </a:p>
        </p:txBody>
      </p:sp>
      <p:pic>
        <p:nvPicPr>
          <p:cNvPr id="8" name="Picture 7" descr="Bureau of Land Management logo"/>
          <p:cNvPicPr>
            <a:picLocks noChangeAspect="1"/>
          </p:cNvPicPr>
          <p:nvPr/>
        </p:nvPicPr>
        <p:blipFill>
          <a:blip r:embed="rId3" cstate="email"/>
          <a:stretch>
            <a:fillRect/>
          </a:stretch>
        </p:blipFill>
        <p:spPr>
          <a:xfrm>
            <a:off x="8229600" y="6019800"/>
            <a:ext cx="870112" cy="762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435">
                                            <p:txEl>
                                              <p:pRg st="5" end="5"/>
                                            </p:txEl>
                                          </p:spTgt>
                                        </p:tgtEl>
                                        <p:attrNameLst>
                                          <p:attrName>style.visibility</p:attrName>
                                        </p:attrNameLst>
                                      </p:cBhvr>
                                      <p:to>
                                        <p:strVal val="visible"/>
                                      </p:to>
                                    </p:set>
                                    <p:animEffect transition="in" filter="fade">
                                      <p:cBhvr>
                                        <p:cTn id="7" dur="500"/>
                                        <p:tgtEl>
                                          <p:spTgt spid="18435">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5">
                                            <p:txEl>
                                              <p:pRg st="6" end="6"/>
                                            </p:txEl>
                                          </p:spTgt>
                                        </p:tgtEl>
                                        <p:attrNameLst>
                                          <p:attrName>style.visibility</p:attrName>
                                        </p:attrNameLst>
                                      </p:cBhvr>
                                      <p:to>
                                        <p:strVal val="visible"/>
                                      </p:to>
                                    </p:set>
                                    <p:animEffect transition="in" filter="fade">
                                      <p:cBhvr>
                                        <p:cTn id="12" dur="500"/>
                                        <p:tgtEl>
                                          <p:spTgt spid="18435">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5">
                                            <p:txEl>
                                              <p:pRg st="7" end="7"/>
                                            </p:txEl>
                                          </p:spTgt>
                                        </p:tgtEl>
                                        <p:attrNameLst>
                                          <p:attrName>style.visibility</p:attrName>
                                        </p:attrNameLst>
                                      </p:cBhvr>
                                      <p:to>
                                        <p:strVal val="visible"/>
                                      </p:to>
                                    </p:set>
                                    <p:animEffect transition="in" filter="fade">
                                      <p:cBhvr>
                                        <p:cTn id="17" dur="500"/>
                                        <p:tgtEl>
                                          <p:spTgt spid="184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r>
              <a:rPr lang="en-US" dirty="0">
                <a:solidFill>
                  <a:schemeClr val="bg1"/>
                </a:solidFill>
                <a:latin typeface="Eras Demi ITC" pitchFamily="34" charset="0"/>
              </a:rPr>
              <a:t>Outstanding Opportunities</a:t>
            </a:r>
          </a:p>
        </p:txBody>
      </p:sp>
      <p:sp>
        <p:nvSpPr>
          <p:cNvPr id="18435" name="Rectangle 3"/>
          <p:cNvSpPr>
            <a:spLocks noGrp="1" noChangeArrowheads="1"/>
          </p:cNvSpPr>
          <p:nvPr>
            <p:ph type="body" idx="1"/>
          </p:nvPr>
        </p:nvSpPr>
        <p:spPr>
          <a:xfrm>
            <a:off x="457200" y="1371600"/>
            <a:ext cx="8458200" cy="4525963"/>
          </a:xfrm>
          <a:ln>
            <a:noFill/>
          </a:ln>
        </p:spPr>
        <p:txBody>
          <a:bodyPr/>
          <a:lstStyle/>
          <a:p>
            <a:pPr>
              <a:buFont typeface="Wingdings" pitchFamily="2" charset="2"/>
              <a:buChar char="v"/>
            </a:pPr>
            <a:r>
              <a:rPr lang="en-US" dirty="0">
                <a:solidFill>
                  <a:schemeClr val="bg1"/>
                </a:solidFill>
                <a:latin typeface="Eras Demi ITC" pitchFamily="34" charset="0"/>
              </a:rPr>
              <a:t> “Outstanding”</a:t>
            </a:r>
          </a:p>
          <a:p>
            <a:pPr marL="792163" lvl="1" indent="-328613">
              <a:buFont typeface="+mj-lt"/>
              <a:buAutoNum type="arabicPeriod"/>
            </a:pPr>
            <a:r>
              <a:rPr lang="en-US" sz="2800" dirty="0">
                <a:solidFill>
                  <a:schemeClr val="bg1"/>
                </a:solidFill>
                <a:latin typeface="Times New Roman" pitchFamily="18" charset="0"/>
                <a:cs typeface="Times New Roman" pitchFamily="18" charset="0"/>
              </a:rPr>
              <a:t> “Standing out among others of its kind.”</a:t>
            </a:r>
          </a:p>
          <a:p>
            <a:pPr marL="792163" lvl="1" indent="-328613">
              <a:buFont typeface="+mj-lt"/>
              <a:buAutoNum type="arabicPeriod"/>
            </a:pPr>
            <a:r>
              <a:rPr lang="en-US" dirty="0">
                <a:solidFill>
                  <a:schemeClr val="bg1"/>
                </a:solidFill>
                <a:latin typeface="Times New Roman" pitchFamily="18" charset="0"/>
                <a:cs typeface="Times New Roman" pitchFamily="18" charset="0"/>
              </a:rPr>
              <a:t> “Superior to others of its kind.”</a:t>
            </a:r>
          </a:p>
          <a:p>
            <a:pPr marL="328613" indent="-328613">
              <a:buFont typeface="Wingdings" pitchFamily="2" charset="2"/>
              <a:buChar char="v"/>
            </a:pPr>
            <a:r>
              <a:rPr lang="en-US" sz="3200" dirty="0">
                <a:solidFill>
                  <a:schemeClr val="bg1"/>
                </a:solidFill>
                <a:latin typeface="Eras Demi ITC" pitchFamily="34" charset="0"/>
                <a:cs typeface="Times New Roman" pitchFamily="18" charset="0"/>
              </a:rPr>
              <a:t> “Others of its kind”</a:t>
            </a:r>
          </a:p>
          <a:p>
            <a:pPr marL="728663" lvl="1" indent="-328613">
              <a:buFont typeface="Wingdings" pitchFamily="2" charset="2"/>
              <a:buChar char="Ø"/>
            </a:pPr>
            <a:r>
              <a:rPr lang="en-US" sz="2800" dirty="0">
                <a:solidFill>
                  <a:schemeClr val="bg1"/>
                </a:solidFill>
                <a:latin typeface="Eras Demi ITC" pitchFamily="34" charset="0"/>
                <a:cs typeface="Times New Roman" pitchFamily="18" charset="0"/>
              </a:rPr>
              <a:t> other areas managed by BLM in the broad geographical area of the inventory</a:t>
            </a:r>
          </a:p>
          <a:p>
            <a:pPr marL="728663" lvl="1" indent="-328613">
              <a:buFont typeface="Wingdings" pitchFamily="2" charset="2"/>
              <a:buChar char="Ø"/>
            </a:pPr>
            <a:r>
              <a:rPr lang="en-US" dirty="0">
                <a:solidFill>
                  <a:schemeClr val="bg1"/>
                </a:solidFill>
                <a:latin typeface="Eras Demi ITC" pitchFamily="34" charset="0"/>
                <a:cs typeface="Times New Roman" pitchFamily="18" charset="0"/>
              </a:rPr>
              <a:t> a subjective standard (not sliding scale)</a:t>
            </a:r>
          </a:p>
          <a:p>
            <a:pPr marL="728663" lvl="1" indent="-328613">
              <a:buFont typeface="Wingdings" pitchFamily="2" charset="2"/>
              <a:buChar char="Ø"/>
            </a:pPr>
            <a:r>
              <a:rPr lang="en-US" sz="2800" dirty="0">
                <a:solidFill>
                  <a:schemeClr val="bg1"/>
                </a:solidFill>
                <a:latin typeface="Eras Demi ITC" pitchFamily="34" charset="0"/>
                <a:cs typeface="Times New Roman" pitchFamily="18" charset="0"/>
              </a:rPr>
              <a:t> do not rank areas against each other</a:t>
            </a:r>
          </a:p>
        </p:txBody>
      </p:sp>
      <p:sp>
        <p:nvSpPr>
          <p:cNvPr id="9" name="TextBox 8"/>
          <p:cNvSpPr txBox="1"/>
          <p:nvPr/>
        </p:nvSpPr>
        <p:spPr>
          <a:xfrm>
            <a:off x="76200" y="6381690"/>
            <a:ext cx="3886200" cy="400110"/>
          </a:xfrm>
          <a:prstGeom prst="rect">
            <a:avLst/>
          </a:prstGeom>
          <a:noFill/>
        </p:spPr>
        <p:txBody>
          <a:bodyPr wrap="square" rtlCol="0">
            <a:spAutoFit/>
          </a:bodyPr>
          <a:lstStyle/>
          <a:p>
            <a:r>
              <a:rPr lang="en-US" sz="2000" dirty="0">
                <a:solidFill>
                  <a:srgbClr val="FFFFFF"/>
                </a:solidFill>
                <a:latin typeface="Eras Demi ITC" pitchFamily="34" charset="0"/>
              </a:rPr>
              <a:t>Inventory – </a:t>
            </a:r>
            <a:r>
              <a:rPr lang="en-US" sz="2000" dirty="0" err="1">
                <a:solidFill>
                  <a:srgbClr val="FFFFFF"/>
                </a:solidFill>
                <a:latin typeface="Eras Demi ITC" pitchFamily="34" charset="0"/>
              </a:rPr>
              <a:t>Opp’s</a:t>
            </a:r>
            <a:r>
              <a:rPr lang="en-US" sz="2000" dirty="0">
                <a:solidFill>
                  <a:srgbClr val="FFFFFF"/>
                </a:solidFill>
                <a:latin typeface="Eras Demi ITC" pitchFamily="34" charset="0"/>
              </a:rPr>
              <a:t> &amp; Values</a:t>
            </a:r>
          </a:p>
        </p:txBody>
      </p:sp>
      <p:sp>
        <p:nvSpPr>
          <p:cNvPr id="8" name="Oval 7" descr="A circle around the text &quot;Outstanding&quot;"/>
          <p:cNvSpPr/>
          <p:nvPr/>
        </p:nvSpPr>
        <p:spPr>
          <a:xfrm>
            <a:off x="838200" y="101958"/>
            <a:ext cx="3733800" cy="9906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ureau of Land Management logo"/>
          <p:cNvPicPr>
            <a:picLocks noChangeAspect="1"/>
          </p:cNvPicPr>
          <p:nvPr/>
        </p:nvPicPr>
        <p:blipFill>
          <a:blip r:embed="rId3" cstate="email"/>
          <a:stretch>
            <a:fillRect/>
          </a:stretch>
        </p:blipFill>
        <p:spPr>
          <a:xfrm>
            <a:off x="8229600" y="6019800"/>
            <a:ext cx="870112" cy="762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fade">
                                      <p:cBhvr>
                                        <p:cTn id="12" dur="500"/>
                                        <p:tgtEl>
                                          <p:spTgt spid="18435">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8435">
                                            <p:txEl>
                                              <p:pRg st="1" end="1"/>
                                            </p:txEl>
                                          </p:spTgt>
                                        </p:tgtEl>
                                        <p:attrNameLst>
                                          <p:attrName>style.visibility</p:attrName>
                                        </p:attrNameLst>
                                      </p:cBhvr>
                                      <p:to>
                                        <p:strVal val="visible"/>
                                      </p:to>
                                    </p:set>
                                    <p:animEffect transition="in" filter="fade">
                                      <p:cBhvr>
                                        <p:cTn id="16" dur="500"/>
                                        <p:tgtEl>
                                          <p:spTgt spid="18435">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8435">
                                            <p:txEl>
                                              <p:pRg st="2" end="2"/>
                                            </p:txEl>
                                          </p:spTgt>
                                        </p:tgtEl>
                                        <p:attrNameLst>
                                          <p:attrName>style.visibility</p:attrName>
                                        </p:attrNameLst>
                                      </p:cBhvr>
                                      <p:to>
                                        <p:strVal val="visible"/>
                                      </p:to>
                                    </p:set>
                                    <p:animEffect transition="in" filter="fade">
                                      <p:cBhvr>
                                        <p:cTn id="20" dur="500"/>
                                        <p:tgtEl>
                                          <p:spTgt spid="1843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Effect transition="in" filter="fade">
                                      <p:cBhvr>
                                        <p:cTn id="25" dur="500"/>
                                        <p:tgtEl>
                                          <p:spTgt spid="1843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435">
                                            <p:txEl>
                                              <p:pRg st="4" end="4"/>
                                            </p:txEl>
                                          </p:spTgt>
                                        </p:tgtEl>
                                        <p:attrNameLst>
                                          <p:attrName>style.visibility</p:attrName>
                                        </p:attrNameLst>
                                      </p:cBhvr>
                                      <p:to>
                                        <p:strVal val="visible"/>
                                      </p:to>
                                    </p:set>
                                    <p:animEffect transition="in" filter="fade">
                                      <p:cBhvr>
                                        <p:cTn id="30" dur="500"/>
                                        <p:tgtEl>
                                          <p:spTgt spid="1843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435">
                                            <p:txEl>
                                              <p:pRg st="5" end="5"/>
                                            </p:txEl>
                                          </p:spTgt>
                                        </p:tgtEl>
                                        <p:attrNameLst>
                                          <p:attrName>style.visibility</p:attrName>
                                        </p:attrNameLst>
                                      </p:cBhvr>
                                      <p:to>
                                        <p:strVal val="visible"/>
                                      </p:to>
                                    </p:set>
                                    <p:animEffect transition="in" filter="fade">
                                      <p:cBhvr>
                                        <p:cTn id="35" dur="500"/>
                                        <p:tgtEl>
                                          <p:spTgt spid="1843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435">
                                            <p:txEl>
                                              <p:pRg st="6" end="6"/>
                                            </p:txEl>
                                          </p:spTgt>
                                        </p:tgtEl>
                                        <p:attrNameLst>
                                          <p:attrName>style.visibility</p:attrName>
                                        </p:attrNameLst>
                                      </p:cBhvr>
                                      <p:to>
                                        <p:strVal val="visible"/>
                                      </p:to>
                                    </p:set>
                                    <p:animEffect transition="in" filter="fade">
                                      <p:cBhvr>
                                        <p:cTn id="40" dur="500"/>
                                        <p:tgtEl>
                                          <p:spTgt spid="18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r>
              <a:rPr lang="en-US" dirty="0">
                <a:solidFill>
                  <a:schemeClr val="bg1"/>
                </a:solidFill>
                <a:latin typeface="Eras Demi ITC" pitchFamily="34" charset="0"/>
              </a:rPr>
              <a:t>Outstanding Opportunities</a:t>
            </a:r>
          </a:p>
        </p:txBody>
      </p:sp>
      <p:sp>
        <p:nvSpPr>
          <p:cNvPr id="18435" name="Rectangle 3"/>
          <p:cNvSpPr>
            <a:spLocks noGrp="1" noChangeArrowheads="1"/>
          </p:cNvSpPr>
          <p:nvPr>
            <p:ph type="body" idx="1"/>
          </p:nvPr>
        </p:nvSpPr>
        <p:spPr>
          <a:xfrm>
            <a:off x="457200" y="1371600"/>
            <a:ext cx="8458200" cy="4525963"/>
          </a:xfrm>
          <a:ln>
            <a:noFill/>
          </a:ln>
        </p:spPr>
        <p:txBody>
          <a:bodyPr/>
          <a:lstStyle/>
          <a:p>
            <a:pPr lvl="0">
              <a:buFont typeface="Wingdings" pitchFamily="2" charset="2"/>
              <a:buChar char="v"/>
            </a:pPr>
            <a:r>
              <a:rPr lang="en-US" dirty="0">
                <a:solidFill>
                  <a:srgbClr val="FFFFFF"/>
                </a:solidFill>
                <a:latin typeface="Eras Demi ITC" pitchFamily="34" charset="0"/>
              </a:rPr>
              <a:t> Document outstanding opportunities</a:t>
            </a:r>
          </a:p>
          <a:p>
            <a:pPr lvl="1">
              <a:buFont typeface="Wingdings" pitchFamily="2" charset="2"/>
              <a:buChar char="Ø"/>
            </a:pPr>
            <a:r>
              <a:rPr lang="en-US" dirty="0">
                <a:solidFill>
                  <a:srgbClr val="FFFFFF"/>
                </a:solidFill>
                <a:latin typeface="Eras Demi ITC" pitchFamily="34" charset="0"/>
              </a:rPr>
              <a:t> Solitude?</a:t>
            </a:r>
          </a:p>
          <a:p>
            <a:pPr lvl="1">
              <a:buFont typeface="Wingdings" pitchFamily="2" charset="2"/>
              <a:buChar char="Ø"/>
            </a:pPr>
            <a:r>
              <a:rPr lang="en-US" dirty="0">
                <a:solidFill>
                  <a:srgbClr val="FFFFFF"/>
                </a:solidFill>
                <a:latin typeface="Eras Demi ITC" pitchFamily="34" charset="0"/>
              </a:rPr>
              <a:t> Primitive Recreation?</a:t>
            </a:r>
          </a:p>
          <a:p>
            <a:pPr lvl="1">
              <a:buFont typeface="Wingdings" pitchFamily="2" charset="2"/>
              <a:buChar char="Ø"/>
            </a:pPr>
            <a:r>
              <a:rPr lang="en-US" dirty="0">
                <a:solidFill>
                  <a:srgbClr val="FFFFFF"/>
                </a:solidFill>
                <a:latin typeface="Eras Demi ITC" pitchFamily="34" charset="0"/>
              </a:rPr>
              <a:t> If </a:t>
            </a:r>
            <a:r>
              <a:rPr lang="en-US" dirty="0">
                <a:solidFill>
                  <a:srgbClr val="FFC000"/>
                </a:solidFill>
                <a:latin typeface="Eras Demi ITC" pitchFamily="34" charset="0"/>
              </a:rPr>
              <a:t>either or both</a:t>
            </a:r>
            <a:r>
              <a:rPr lang="en-US" dirty="0">
                <a:solidFill>
                  <a:srgbClr val="FFFFFF"/>
                </a:solidFill>
                <a:latin typeface="Eras Demi ITC" pitchFamily="34" charset="0"/>
              </a:rPr>
              <a:t>, outstanding opportunities are present</a:t>
            </a:r>
          </a:p>
          <a:p>
            <a:pPr lvl="0">
              <a:buFont typeface="Wingdings" pitchFamily="2" charset="2"/>
              <a:buChar char="v"/>
            </a:pPr>
            <a:r>
              <a:rPr lang="en-US" dirty="0">
                <a:solidFill>
                  <a:srgbClr val="FFFFFF"/>
                </a:solidFill>
                <a:latin typeface="Eras Demi ITC" pitchFamily="34" charset="0"/>
              </a:rPr>
              <a:t> If neither criteria are met</a:t>
            </a:r>
          </a:p>
          <a:p>
            <a:pPr lvl="1">
              <a:buFont typeface="Wingdings" pitchFamily="2" charset="2"/>
              <a:buChar char="Ø"/>
            </a:pPr>
            <a:r>
              <a:rPr lang="en-US" dirty="0">
                <a:solidFill>
                  <a:srgbClr val="FFFFFF"/>
                </a:solidFill>
                <a:latin typeface="Eras Demi ITC" pitchFamily="34" charset="0"/>
              </a:rPr>
              <a:t> no wilderness characteristics </a:t>
            </a:r>
          </a:p>
          <a:p>
            <a:pPr lvl="1">
              <a:buFont typeface="Wingdings" pitchFamily="2" charset="2"/>
              <a:buChar char="Ø"/>
            </a:pPr>
            <a:r>
              <a:rPr lang="en-US" dirty="0">
                <a:solidFill>
                  <a:srgbClr val="FFFFFF"/>
                </a:solidFill>
                <a:latin typeface="Eras Demi ITC" pitchFamily="34" charset="0"/>
              </a:rPr>
              <a:t> further inventory activity not necessary</a:t>
            </a:r>
          </a:p>
        </p:txBody>
      </p:sp>
      <p:sp>
        <p:nvSpPr>
          <p:cNvPr id="9" name="TextBox 8"/>
          <p:cNvSpPr txBox="1"/>
          <p:nvPr/>
        </p:nvSpPr>
        <p:spPr>
          <a:xfrm>
            <a:off x="76200" y="6381690"/>
            <a:ext cx="3886200" cy="400110"/>
          </a:xfrm>
          <a:prstGeom prst="rect">
            <a:avLst/>
          </a:prstGeom>
          <a:noFill/>
        </p:spPr>
        <p:txBody>
          <a:bodyPr wrap="square" rtlCol="0">
            <a:spAutoFit/>
          </a:bodyPr>
          <a:lstStyle/>
          <a:p>
            <a:r>
              <a:rPr lang="en-US" sz="2000" dirty="0">
                <a:solidFill>
                  <a:srgbClr val="FFFFFF"/>
                </a:solidFill>
                <a:latin typeface="Eras Demi ITC" pitchFamily="34" charset="0"/>
              </a:rPr>
              <a:t>Inventory – </a:t>
            </a:r>
            <a:r>
              <a:rPr lang="en-US" sz="2000" dirty="0" err="1">
                <a:solidFill>
                  <a:srgbClr val="FFFFFF"/>
                </a:solidFill>
                <a:latin typeface="Eras Demi ITC" pitchFamily="34" charset="0"/>
              </a:rPr>
              <a:t>Opp’s</a:t>
            </a:r>
            <a:r>
              <a:rPr lang="en-US" sz="2000" dirty="0">
                <a:solidFill>
                  <a:srgbClr val="FFFFFF"/>
                </a:solidFill>
                <a:latin typeface="Eras Demi ITC" pitchFamily="34" charset="0"/>
              </a:rPr>
              <a:t> &amp; Values</a:t>
            </a:r>
          </a:p>
        </p:txBody>
      </p:sp>
      <p:pic>
        <p:nvPicPr>
          <p:cNvPr id="8" name="Picture 7" descr="Bureau of Land Management logo"/>
          <p:cNvPicPr>
            <a:picLocks noChangeAspect="1"/>
          </p:cNvPicPr>
          <p:nvPr/>
        </p:nvPicPr>
        <p:blipFill>
          <a:blip r:embed="rId3" cstate="email"/>
          <a:stretch>
            <a:fillRect/>
          </a:stretch>
        </p:blipFill>
        <p:spPr>
          <a:xfrm>
            <a:off x="8229600" y="6019800"/>
            <a:ext cx="870112" cy="762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Effect transition="in" filter="fade">
                                      <p:cBhvr>
                                        <p:cTn id="11" dur="500"/>
                                        <p:tgtEl>
                                          <p:spTgt spid="18435">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8435">
                                            <p:txEl>
                                              <p:pRg st="2" end="2"/>
                                            </p:txEl>
                                          </p:spTgt>
                                        </p:tgtEl>
                                        <p:attrNameLst>
                                          <p:attrName>style.visibility</p:attrName>
                                        </p:attrNameLst>
                                      </p:cBhvr>
                                      <p:to>
                                        <p:strVal val="visible"/>
                                      </p:to>
                                    </p:set>
                                    <p:animEffect transition="in" filter="fade">
                                      <p:cBhvr>
                                        <p:cTn id="14" dur="500"/>
                                        <p:tgtEl>
                                          <p:spTgt spid="18435">
                                            <p:txEl>
                                              <p:pRg st="2" end="2"/>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8435">
                                            <p:txEl>
                                              <p:pRg st="3" end="3"/>
                                            </p:txEl>
                                          </p:spTgt>
                                        </p:tgtEl>
                                        <p:attrNameLst>
                                          <p:attrName>style.visibility</p:attrName>
                                        </p:attrNameLst>
                                      </p:cBhvr>
                                      <p:to>
                                        <p:strVal val="visible"/>
                                      </p:to>
                                    </p:set>
                                    <p:animEffect transition="in" filter="fade">
                                      <p:cBhvr>
                                        <p:cTn id="18" dur="500"/>
                                        <p:tgtEl>
                                          <p:spTgt spid="1843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animEffect transition="in" filter="fade">
                                      <p:cBhvr>
                                        <p:cTn id="23" dur="500"/>
                                        <p:tgtEl>
                                          <p:spTgt spid="18435">
                                            <p:txEl>
                                              <p:pRg st="4" end="4"/>
                                            </p:txEl>
                                          </p:spTgt>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animEffect transition="in" filter="fade">
                                      <p:cBhvr>
                                        <p:cTn id="27" dur="500"/>
                                        <p:tgtEl>
                                          <p:spTgt spid="18435">
                                            <p:txEl>
                                              <p:pRg st="5" end="5"/>
                                            </p:txEl>
                                          </p:spTgt>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18435">
                                            <p:txEl>
                                              <p:pRg st="6" end="6"/>
                                            </p:txEl>
                                          </p:spTgt>
                                        </p:tgtEl>
                                        <p:attrNameLst>
                                          <p:attrName>style.visibility</p:attrName>
                                        </p:attrNameLst>
                                      </p:cBhvr>
                                      <p:to>
                                        <p:strVal val="visible"/>
                                      </p:to>
                                    </p:set>
                                    <p:animEffect transition="in" filter="fade">
                                      <p:cBhvr>
                                        <p:cTn id="31" dur="500"/>
                                        <p:tgtEl>
                                          <p:spTgt spid="18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r>
              <a:rPr lang="en-US" dirty="0">
                <a:solidFill>
                  <a:schemeClr val="bg1"/>
                </a:solidFill>
                <a:latin typeface="Eras Demi ITC" pitchFamily="34" charset="0"/>
              </a:rPr>
              <a:t>Outstanding Opportunities</a:t>
            </a:r>
          </a:p>
        </p:txBody>
      </p:sp>
      <p:sp>
        <p:nvSpPr>
          <p:cNvPr id="18435" name="Rectangle 3"/>
          <p:cNvSpPr>
            <a:spLocks noGrp="1" noChangeArrowheads="1"/>
          </p:cNvSpPr>
          <p:nvPr>
            <p:ph type="body" idx="1"/>
          </p:nvPr>
        </p:nvSpPr>
        <p:spPr>
          <a:xfrm>
            <a:off x="457200" y="1371600"/>
            <a:ext cx="8458200" cy="4525963"/>
          </a:xfrm>
          <a:ln>
            <a:noFill/>
          </a:ln>
        </p:spPr>
        <p:txBody>
          <a:bodyPr/>
          <a:lstStyle/>
          <a:p>
            <a:pPr lvl="0">
              <a:buFont typeface="Wingdings" pitchFamily="2" charset="2"/>
              <a:buChar char="v"/>
            </a:pPr>
            <a:r>
              <a:rPr lang="en-US" dirty="0">
                <a:solidFill>
                  <a:srgbClr val="FFFFFF"/>
                </a:solidFill>
                <a:latin typeface="Eras Demi ITC" pitchFamily="34" charset="0"/>
              </a:rPr>
              <a:t> If outstanding opportunities are present</a:t>
            </a:r>
          </a:p>
          <a:p>
            <a:pPr lvl="1">
              <a:buFont typeface="Wingdings" pitchFamily="2" charset="2"/>
              <a:buChar char="Ø"/>
            </a:pPr>
            <a:r>
              <a:rPr lang="en-US" dirty="0">
                <a:solidFill>
                  <a:srgbClr val="FFFFFF"/>
                </a:solidFill>
                <a:latin typeface="Eras Demi ITC" pitchFamily="34" charset="0"/>
              </a:rPr>
              <a:t> (assuming size and naturalness criteria met)</a:t>
            </a:r>
          </a:p>
          <a:p>
            <a:pPr lvl="1">
              <a:buFont typeface="Wingdings" pitchFamily="2" charset="2"/>
              <a:buChar char="Ø"/>
            </a:pPr>
            <a:r>
              <a:rPr lang="en-US" dirty="0">
                <a:solidFill>
                  <a:srgbClr val="FFFFFF"/>
                </a:solidFill>
                <a:latin typeface="Eras Demi ITC" pitchFamily="34" charset="0"/>
              </a:rPr>
              <a:t> </a:t>
            </a:r>
            <a:r>
              <a:rPr lang="en-US" dirty="0">
                <a:solidFill>
                  <a:srgbClr val="FFC000"/>
                </a:solidFill>
                <a:latin typeface="Eras Demi ITC" pitchFamily="34" charset="0"/>
              </a:rPr>
              <a:t>area has wilderness characteristics</a:t>
            </a:r>
          </a:p>
          <a:p>
            <a:pPr lvl="1">
              <a:buFont typeface="Wingdings" pitchFamily="2" charset="2"/>
              <a:buChar char="Ø"/>
            </a:pPr>
            <a:r>
              <a:rPr lang="en-US" dirty="0">
                <a:solidFill>
                  <a:srgbClr val="FFFFFF"/>
                </a:solidFill>
                <a:latin typeface="Eras Demi ITC" pitchFamily="34" charset="0"/>
              </a:rPr>
              <a:t> proceed to “supplemental values” criterion</a:t>
            </a:r>
          </a:p>
        </p:txBody>
      </p:sp>
      <p:sp>
        <p:nvSpPr>
          <p:cNvPr id="9" name="TextBox 8"/>
          <p:cNvSpPr txBox="1"/>
          <p:nvPr/>
        </p:nvSpPr>
        <p:spPr>
          <a:xfrm>
            <a:off x="76200" y="6381690"/>
            <a:ext cx="3886200" cy="400110"/>
          </a:xfrm>
          <a:prstGeom prst="rect">
            <a:avLst/>
          </a:prstGeom>
          <a:noFill/>
        </p:spPr>
        <p:txBody>
          <a:bodyPr wrap="square" rtlCol="0">
            <a:spAutoFit/>
          </a:bodyPr>
          <a:lstStyle/>
          <a:p>
            <a:r>
              <a:rPr lang="en-US" sz="2000" dirty="0">
                <a:solidFill>
                  <a:srgbClr val="FFFFFF"/>
                </a:solidFill>
                <a:latin typeface="Eras Demi ITC" pitchFamily="34" charset="0"/>
              </a:rPr>
              <a:t>Inventory – </a:t>
            </a:r>
            <a:r>
              <a:rPr lang="en-US" sz="2000" dirty="0" err="1">
                <a:solidFill>
                  <a:srgbClr val="FFFFFF"/>
                </a:solidFill>
                <a:latin typeface="Eras Demi ITC" pitchFamily="34" charset="0"/>
              </a:rPr>
              <a:t>Opp’s</a:t>
            </a:r>
            <a:r>
              <a:rPr lang="en-US" sz="2000" dirty="0">
                <a:solidFill>
                  <a:srgbClr val="FFFFFF"/>
                </a:solidFill>
                <a:latin typeface="Eras Demi ITC" pitchFamily="34" charset="0"/>
              </a:rPr>
              <a:t> &amp; Values</a:t>
            </a:r>
          </a:p>
        </p:txBody>
      </p:sp>
      <p:pic>
        <p:nvPicPr>
          <p:cNvPr id="8" name="Picture 7" descr="Bureau of Land Management logo"/>
          <p:cNvPicPr>
            <a:picLocks noChangeAspect="1"/>
          </p:cNvPicPr>
          <p:nvPr/>
        </p:nvPicPr>
        <p:blipFill>
          <a:blip r:embed="rId3" cstate="email"/>
          <a:stretch>
            <a:fillRect/>
          </a:stretch>
        </p:blipFill>
        <p:spPr>
          <a:xfrm>
            <a:off x="8229600" y="6019800"/>
            <a:ext cx="870112" cy="762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Effect transition="in" filter="fade">
                                      <p:cBhvr>
                                        <p:cTn id="11" dur="500"/>
                                        <p:tgtEl>
                                          <p:spTgt spid="1843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animEffect transition="in" filter="fade">
                                      <p:cBhvr>
                                        <p:cTn id="15" dur="500"/>
                                        <p:tgtEl>
                                          <p:spTgt spid="1843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435">
                                            <p:txEl>
                                              <p:pRg st="3" end="3"/>
                                            </p:txEl>
                                          </p:spTgt>
                                        </p:tgtEl>
                                        <p:attrNameLst>
                                          <p:attrName>style.visibility</p:attrName>
                                        </p:attrNameLst>
                                      </p:cBhvr>
                                      <p:to>
                                        <p:strVal val="visible"/>
                                      </p:to>
                                    </p:set>
                                    <p:animEffect transition="in" filter="fade">
                                      <p:cBhvr>
                                        <p:cTn id="20" dur="5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r>
              <a:rPr lang="en-US" dirty="0">
                <a:solidFill>
                  <a:schemeClr val="bg1"/>
                </a:solidFill>
                <a:latin typeface="Eras Demi ITC" pitchFamily="34" charset="0"/>
              </a:rPr>
              <a:t>Supplemental Values</a:t>
            </a:r>
          </a:p>
        </p:txBody>
      </p:sp>
      <p:sp>
        <p:nvSpPr>
          <p:cNvPr id="18435" name="Rectangle 3"/>
          <p:cNvSpPr>
            <a:spLocks noGrp="1" noChangeArrowheads="1"/>
          </p:cNvSpPr>
          <p:nvPr>
            <p:ph type="body" idx="1"/>
          </p:nvPr>
        </p:nvSpPr>
        <p:spPr>
          <a:xfrm>
            <a:off x="457200" y="1371600"/>
            <a:ext cx="8458200" cy="4525963"/>
          </a:xfrm>
          <a:ln>
            <a:noFill/>
          </a:ln>
        </p:spPr>
        <p:txBody>
          <a:bodyPr/>
          <a:lstStyle/>
          <a:p>
            <a:pPr lvl="0">
              <a:buFont typeface="Wingdings" pitchFamily="2" charset="2"/>
              <a:buChar char="v"/>
            </a:pPr>
            <a:r>
              <a:rPr lang="en-US" dirty="0">
                <a:solidFill>
                  <a:srgbClr val="FFFFFF"/>
                </a:solidFill>
                <a:latin typeface="Eras Demi ITC" pitchFamily="34" charset="0"/>
              </a:rPr>
              <a:t> From the Wilderness Act:</a:t>
            </a:r>
          </a:p>
          <a:p>
            <a:pPr lvl="1">
              <a:buFont typeface="Wingdings" pitchFamily="2" charset="2"/>
              <a:buChar char="Ø"/>
            </a:pPr>
            <a:r>
              <a:rPr lang="en-US" dirty="0">
                <a:solidFill>
                  <a:srgbClr val="FFFFFF"/>
                </a:solidFill>
                <a:latin typeface="Eras Demi ITC" pitchFamily="34" charset="0"/>
              </a:rPr>
              <a:t> “</a:t>
            </a:r>
            <a:r>
              <a:rPr lang="en-US" dirty="0">
                <a:solidFill>
                  <a:srgbClr val="FFFFFF"/>
                </a:solidFill>
                <a:latin typeface="Times New Roman" pitchFamily="18" charset="0"/>
                <a:cs typeface="Times New Roman" pitchFamily="18" charset="0"/>
              </a:rPr>
              <a:t>ecological, geological, or other features of scientific, educational, scenic, or historical value.”</a:t>
            </a:r>
          </a:p>
          <a:p>
            <a:pPr>
              <a:buNone/>
            </a:pPr>
            <a:endParaRPr lang="en-US" dirty="0">
              <a:solidFill>
                <a:srgbClr val="FFFFFF"/>
              </a:solidFill>
              <a:latin typeface="Times New Roman" pitchFamily="18" charset="0"/>
              <a:cs typeface="Times New Roman" pitchFamily="18" charset="0"/>
            </a:endParaRPr>
          </a:p>
          <a:p>
            <a:pPr>
              <a:buNone/>
            </a:pPr>
            <a:endParaRPr lang="en-US" dirty="0">
              <a:solidFill>
                <a:srgbClr val="FFFFFF"/>
              </a:solidFill>
              <a:latin typeface="Times New Roman" pitchFamily="18" charset="0"/>
              <a:cs typeface="Times New Roman" pitchFamily="18" charset="0"/>
            </a:endParaRPr>
          </a:p>
          <a:p>
            <a:pPr>
              <a:buNone/>
            </a:pPr>
            <a:endParaRPr lang="en-US" dirty="0">
              <a:solidFill>
                <a:srgbClr val="FFFFFF"/>
              </a:solidFill>
              <a:latin typeface="Times New Roman" pitchFamily="18" charset="0"/>
              <a:cs typeface="Times New Roman" pitchFamily="18" charset="0"/>
            </a:endParaRPr>
          </a:p>
          <a:p>
            <a:pPr>
              <a:buNone/>
            </a:pPr>
            <a:endParaRPr lang="en-US" sz="1800" dirty="0">
              <a:solidFill>
                <a:srgbClr val="FFFFFF"/>
              </a:solidFill>
              <a:latin typeface="Eras Demi ITC" pitchFamily="34" charset="0"/>
              <a:cs typeface="Times New Roman" pitchFamily="18" charset="0"/>
            </a:endParaRPr>
          </a:p>
          <a:p>
            <a:pPr>
              <a:buFont typeface="Wingdings" pitchFamily="2" charset="2"/>
              <a:buChar char="v"/>
            </a:pPr>
            <a:r>
              <a:rPr lang="en-US" dirty="0">
                <a:solidFill>
                  <a:srgbClr val="FFFFFF"/>
                </a:solidFill>
                <a:latin typeface="Eras Demi ITC" pitchFamily="34" charset="0"/>
                <a:cs typeface="Times New Roman" pitchFamily="18" charset="0"/>
              </a:rPr>
              <a:t> Not required; document where present</a:t>
            </a:r>
            <a:r>
              <a:rPr lang="en-US" dirty="0">
                <a:solidFill>
                  <a:srgbClr val="FFFFFF"/>
                </a:solidFill>
                <a:latin typeface="Times New Roman" pitchFamily="18" charset="0"/>
                <a:cs typeface="Times New Roman" pitchFamily="18" charset="0"/>
              </a:rPr>
              <a:t> </a:t>
            </a:r>
          </a:p>
        </p:txBody>
      </p:sp>
      <p:pic>
        <p:nvPicPr>
          <p:cNvPr id="10" name="Picture 9" descr="Closeup of a tortoise head"/>
          <p:cNvPicPr>
            <a:picLocks noChangeAspect="1"/>
          </p:cNvPicPr>
          <p:nvPr/>
        </p:nvPicPr>
        <p:blipFill>
          <a:blip r:embed="rId3" cstate="email"/>
          <a:stretch>
            <a:fillRect/>
          </a:stretch>
        </p:blipFill>
        <p:spPr>
          <a:xfrm>
            <a:off x="1066800" y="2971800"/>
            <a:ext cx="32004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Rock structures in the crevice of a cliff"/>
          <p:cNvPicPr>
            <a:picLocks noChangeAspect="1"/>
          </p:cNvPicPr>
          <p:nvPr/>
        </p:nvPicPr>
        <p:blipFill>
          <a:blip r:embed="rId4" cstate="email"/>
          <a:stretch>
            <a:fillRect/>
          </a:stretch>
        </p:blipFill>
        <p:spPr>
          <a:xfrm>
            <a:off x="4852416" y="2971800"/>
            <a:ext cx="3224784" cy="19720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76200" y="6381690"/>
            <a:ext cx="3886200" cy="400110"/>
          </a:xfrm>
          <a:prstGeom prst="rect">
            <a:avLst/>
          </a:prstGeom>
          <a:noFill/>
        </p:spPr>
        <p:txBody>
          <a:bodyPr wrap="square" rtlCol="0">
            <a:spAutoFit/>
          </a:bodyPr>
          <a:lstStyle/>
          <a:p>
            <a:r>
              <a:rPr lang="en-US" sz="2000" dirty="0">
                <a:solidFill>
                  <a:srgbClr val="FFFFFF"/>
                </a:solidFill>
                <a:latin typeface="Eras Demi ITC" pitchFamily="34" charset="0"/>
              </a:rPr>
              <a:t>Inventory – </a:t>
            </a:r>
            <a:r>
              <a:rPr lang="en-US" sz="2000" dirty="0" err="1">
                <a:solidFill>
                  <a:srgbClr val="FFFFFF"/>
                </a:solidFill>
                <a:latin typeface="Eras Demi ITC" pitchFamily="34" charset="0"/>
              </a:rPr>
              <a:t>Opp’s</a:t>
            </a:r>
            <a:r>
              <a:rPr lang="en-US" sz="2000" dirty="0">
                <a:solidFill>
                  <a:srgbClr val="FFFFFF"/>
                </a:solidFill>
                <a:latin typeface="Eras Demi ITC" pitchFamily="34" charset="0"/>
              </a:rPr>
              <a:t> &amp; Values</a:t>
            </a:r>
          </a:p>
        </p:txBody>
      </p:sp>
      <p:pic>
        <p:nvPicPr>
          <p:cNvPr id="11" name="Picture 10" descr="Bureau of Land Management logo"/>
          <p:cNvPicPr>
            <a:picLocks noChangeAspect="1"/>
          </p:cNvPicPr>
          <p:nvPr/>
        </p:nvPicPr>
        <p:blipFill>
          <a:blip r:embed="rId5" cstate="email"/>
          <a:stretch>
            <a:fillRect/>
          </a:stretch>
        </p:blipFill>
        <p:spPr>
          <a:xfrm>
            <a:off x="8229600" y="6019800"/>
            <a:ext cx="870112" cy="762000"/>
          </a:xfrm>
          <a:prstGeom prst="rect">
            <a:avLst/>
          </a:prstGeom>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Effect transition="in" filter="fade">
                                      <p:cBhvr>
                                        <p:cTn id="11" dur="500"/>
                                        <p:tgtEl>
                                          <p:spTgt spid="1843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435">
                                            <p:txEl>
                                              <p:pRg st="6" end="6"/>
                                            </p:txEl>
                                          </p:spTgt>
                                        </p:tgtEl>
                                        <p:attrNameLst>
                                          <p:attrName>style.visibility</p:attrName>
                                        </p:attrNameLst>
                                      </p:cBhvr>
                                      <p:to>
                                        <p:strVal val="visible"/>
                                      </p:to>
                                    </p:set>
                                    <p:animEffect transition="in" filter="fade">
                                      <p:cBhvr>
                                        <p:cTn id="24" dur="500"/>
                                        <p:tgtEl>
                                          <p:spTgt spid="18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Grp="1" noChangeArrowheads="1"/>
          </p:cNvSpPr>
          <p:nvPr>
            <p:ph type="title" idx="4294967295"/>
          </p:nvPr>
        </p:nvSpPr>
        <p:spPr bwMode="auto">
          <a:xfrm>
            <a:off x="685800" y="968375"/>
            <a:ext cx="7772400" cy="1470025"/>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a:ln>
                  <a:noFill/>
                </a:ln>
                <a:solidFill>
                  <a:schemeClr val="bg1"/>
                </a:solidFill>
                <a:effectLst/>
                <a:uLnTx/>
                <a:uFillTx/>
                <a:latin typeface="Eras Demi ITC" pitchFamily="34" charset="0"/>
                <a:ea typeface="+mj-ea"/>
                <a:cs typeface="+mj-cs"/>
              </a:rPr>
              <a:t>Wilderness Characteristics</a:t>
            </a:r>
            <a:br>
              <a:rPr kumimoji="0" lang="en-US" sz="4800" b="1" i="0" u="none" strike="noStrike" kern="0" cap="none" spc="0" normalizeH="0" baseline="0" noProof="0" dirty="0">
                <a:ln>
                  <a:noFill/>
                </a:ln>
                <a:solidFill>
                  <a:schemeClr val="bg1"/>
                </a:solidFill>
                <a:effectLst/>
                <a:uLnTx/>
                <a:uFillTx/>
                <a:latin typeface="Eras Demi ITC" pitchFamily="34" charset="0"/>
                <a:ea typeface="+mj-ea"/>
                <a:cs typeface="+mj-cs"/>
              </a:rPr>
            </a:br>
            <a:r>
              <a:rPr kumimoji="0" lang="en-US" sz="4800" b="1" i="0" u="none" strike="noStrike" kern="0" cap="none" spc="0" normalizeH="0" baseline="0" noProof="0" dirty="0">
                <a:ln>
                  <a:noFill/>
                </a:ln>
                <a:solidFill>
                  <a:schemeClr val="bg1"/>
                </a:solidFill>
                <a:effectLst/>
                <a:uLnTx/>
                <a:uFillTx/>
                <a:latin typeface="Eras Demi ITC" pitchFamily="34" charset="0"/>
                <a:ea typeface="+mj-ea"/>
                <a:cs typeface="+mj-cs"/>
              </a:rPr>
              <a:t>Guidance for the BLM</a:t>
            </a:r>
            <a:br>
              <a:rPr kumimoji="0" lang="en-US" sz="4000" b="1" i="0" u="none" strike="noStrike" kern="0" cap="none" spc="0" normalizeH="0" baseline="0" noProof="0" dirty="0">
                <a:ln>
                  <a:noFill/>
                </a:ln>
                <a:solidFill>
                  <a:schemeClr val="bg1"/>
                </a:solidFill>
                <a:effectLst/>
                <a:uLnTx/>
                <a:uFillTx/>
                <a:latin typeface="Eras Demi ITC" pitchFamily="34" charset="0"/>
                <a:ea typeface="+mj-ea"/>
                <a:cs typeface="+mj-cs"/>
              </a:rPr>
            </a:br>
            <a:endParaRPr kumimoji="0" lang="en-US" sz="4000" b="1" i="0" u="none" strike="noStrike" kern="0" cap="none" spc="0" normalizeH="0" baseline="0" noProof="0" dirty="0">
              <a:ln>
                <a:noFill/>
              </a:ln>
              <a:solidFill>
                <a:schemeClr val="bg1"/>
              </a:solidFill>
              <a:effectLst/>
              <a:uLnTx/>
              <a:uFillTx/>
              <a:latin typeface="Eras Demi ITC" pitchFamily="34" charset="0"/>
              <a:ea typeface="+mj-ea"/>
              <a:cs typeface="+mj-cs"/>
            </a:endParaRPr>
          </a:p>
        </p:txBody>
      </p:sp>
      <p:sp>
        <p:nvSpPr>
          <p:cNvPr id="2052" name="Rectangle 4"/>
          <p:cNvSpPr>
            <a:spLocks noGrp="1" noChangeArrowheads="1"/>
          </p:cNvSpPr>
          <p:nvPr>
            <p:ph type="subTitle" idx="1"/>
          </p:nvPr>
        </p:nvSpPr>
        <p:spPr>
          <a:xfrm>
            <a:off x="1371600" y="2514600"/>
            <a:ext cx="6400800" cy="1752600"/>
          </a:xfrm>
        </p:spPr>
        <p:txBody>
          <a:bodyPr/>
          <a:lstStyle/>
          <a:p>
            <a:r>
              <a:rPr lang="en-US" sz="4000" dirty="0">
                <a:solidFill>
                  <a:srgbClr val="FFFFFF"/>
                </a:solidFill>
                <a:latin typeface="Eras Demi ITC" pitchFamily="34" charset="0"/>
              </a:rPr>
              <a:t>Inventory Procedures:</a:t>
            </a:r>
          </a:p>
          <a:p>
            <a:r>
              <a:rPr lang="en-US" sz="3600" dirty="0">
                <a:solidFill>
                  <a:srgbClr val="FFFFFF"/>
                </a:solidFill>
                <a:latin typeface="Eras Demi ITC" pitchFamily="34" charset="0"/>
              </a:rPr>
              <a:t>Outstanding Opportunities</a:t>
            </a:r>
          </a:p>
          <a:p>
            <a:r>
              <a:rPr lang="en-US" sz="3600" dirty="0">
                <a:solidFill>
                  <a:srgbClr val="FFFFFF"/>
                </a:solidFill>
                <a:latin typeface="Eras Demi ITC" pitchFamily="34" charset="0"/>
              </a:rPr>
              <a:t>&amp;</a:t>
            </a:r>
          </a:p>
          <a:p>
            <a:r>
              <a:rPr lang="en-US" sz="3600" dirty="0">
                <a:solidFill>
                  <a:srgbClr val="FFFFFF"/>
                </a:solidFill>
                <a:latin typeface="Eras Demi ITC" pitchFamily="34" charset="0"/>
              </a:rPr>
              <a:t>Supplemental Values</a:t>
            </a:r>
          </a:p>
        </p:txBody>
      </p:sp>
      <p:sp>
        <p:nvSpPr>
          <p:cNvPr id="9" name="TextBox 8"/>
          <p:cNvSpPr txBox="1"/>
          <p:nvPr/>
        </p:nvSpPr>
        <p:spPr>
          <a:xfrm>
            <a:off x="76200" y="6381690"/>
            <a:ext cx="3886200" cy="400110"/>
          </a:xfrm>
          <a:prstGeom prst="rect">
            <a:avLst/>
          </a:prstGeom>
          <a:noFill/>
        </p:spPr>
        <p:txBody>
          <a:bodyPr wrap="square" rtlCol="0">
            <a:spAutoFit/>
          </a:bodyPr>
          <a:lstStyle/>
          <a:p>
            <a:r>
              <a:rPr lang="en-US" sz="2000" dirty="0">
                <a:solidFill>
                  <a:srgbClr val="FFFFFF"/>
                </a:solidFill>
                <a:latin typeface="Eras Demi ITC" pitchFamily="34" charset="0"/>
              </a:rPr>
              <a:t>Inventory – </a:t>
            </a:r>
            <a:r>
              <a:rPr lang="en-US" sz="2000" dirty="0" err="1">
                <a:solidFill>
                  <a:srgbClr val="FFFFFF"/>
                </a:solidFill>
                <a:latin typeface="Eras Demi ITC" pitchFamily="34" charset="0"/>
              </a:rPr>
              <a:t>Opp’s</a:t>
            </a:r>
            <a:r>
              <a:rPr lang="en-US" sz="2000" dirty="0">
                <a:solidFill>
                  <a:srgbClr val="FFFFFF"/>
                </a:solidFill>
                <a:latin typeface="Eras Demi ITC" pitchFamily="34" charset="0"/>
              </a:rPr>
              <a:t> &amp; Values</a:t>
            </a:r>
          </a:p>
        </p:txBody>
      </p:sp>
      <p:sp>
        <p:nvSpPr>
          <p:cNvPr id="8" name="TextBox 7"/>
          <p:cNvSpPr txBox="1"/>
          <p:nvPr/>
        </p:nvSpPr>
        <p:spPr>
          <a:xfrm>
            <a:off x="2847110" y="5939135"/>
            <a:ext cx="3429000" cy="461665"/>
          </a:xfrm>
          <a:prstGeom prst="rect">
            <a:avLst/>
          </a:prstGeom>
          <a:noFill/>
        </p:spPr>
        <p:txBody>
          <a:bodyPr wrap="square" rtlCol="0">
            <a:spAutoFit/>
          </a:bodyPr>
          <a:lstStyle/>
          <a:p>
            <a:pPr algn="ctr"/>
            <a:r>
              <a:rPr lang="en-US" sz="2400" dirty="0">
                <a:solidFill>
                  <a:srgbClr val="FFFF66"/>
                </a:solidFill>
                <a:latin typeface="Eras Demi ITC" pitchFamily="34" charset="0"/>
              </a:rPr>
              <a:t>End of Module </a:t>
            </a:r>
            <a:r>
              <a:rPr lang="en-US" sz="2400" dirty="0" err="1">
                <a:solidFill>
                  <a:srgbClr val="FFFF66"/>
                </a:solidFill>
                <a:latin typeface="Eras Demi ITC" pitchFamily="34" charset="0"/>
              </a:rPr>
              <a:t>IIE</a:t>
            </a:r>
            <a:endParaRPr lang="en-US" sz="2400" dirty="0">
              <a:solidFill>
                <a:srgbClr val="FFFF66"/>
              </a:solidFill>
              <a:latin typeface="Eras Demi ITC" pitchFamily="34" charset="0"/>
            </a:endParaRPr>
          </a:p>
        </p:txBody>
      </p:sp>
      <p:pic>
        <p:nvPicPr>
          <p:cNvPr id="10" name="Picture 9" descr="Bureau of Land Management logo"/>
          <p:cNvPicPr>
            <a:picLocks noChangeAspect="1"/>
          </p:cNvPicPr>
          <p:nvPr/>
        </p:nvPicPr>
        <p:blipFill>
          <a:blip r:embed="rId3" cstate="email"/>
          <a:stretch>
            <a:fillRect/>
          </a:stretch>
        </p:blipFill>
        <p:spPr>
          <a:xfrm>
            <a:off x="8229600" y="6019800"/>
            <a:ext cx="870112" cy="762000"/>
          </a:xfrm>
          <a:prstGeom prst="rect">
            <a:avLst/>
          </a:prstGeom>
        </p:spPr>
      </p:pic>
    </p:spTree>
  </p:cSld>
  <p:clrMapOvr>
    <a:masterClrMapping/>
  </p:clrMapOvr>
  <p:transition spd="slow" advClick="0">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r>
              <a:rPr lang="en-US" dirty="0">
                <a:solidFill>
                  <a:schemeClr val="bg1"/>
                </a:solidFill>
                <a:latin typeface="Eras Demi ITC" pitchFamily="34" charset="0"/>
              </a:rPr>
              <a:t>Outstanding Opportunities</a:t>
            </a:r>
          </a:p>
        </p:txBody>
      </p:sp>
      <p:sp>
        <p:nvSpPr>
          <p:cNvPr id="18435" name="Rectangle 3"/>
          <p:cNvSpPr>
            <a:spLocks noGrp="1" noChangeArrowheads="1"/>
          </p:cNvSpPr>
          <p:nvPr>
            <p:ph type="body" idx="1"/>
          </p:nvPr>
        </p:nvSpPr>
        <p:spPr>
          <a:xfrm>
            <a:off x="457200" y="1143000"/>
            <a:ext cx="8229600" cy="4525963"/>
          </a:xfrm>
        </p:spPr>
        <p:txBody>
          <a:bodyPr/>
          <a:lstStyle/>
          <a:p>
            <a:pPr algn="ctr">
              <a:buNone/>
            </a:pPr>
            <a:r>
              <a:rPr lang="en-US" dirty="0">
                <a:solidFill>
                  <a:schemeClr val="bg1"/>
                </a:solidFill>
                <a:latin typeface="Eras Demi ITC" pitchFamily="34" charset="0"/>
              </a:rPr>
              <a:t> for</a:t>
            </a:r>
          </a:p>
          <a:p>
            <a:pPr algn="ctr">
              <a:buNone/>
            </a:pPr>
            <a:r>
              <a:rPr lang="en-US" dirty="0">
                <a:solidFill>
                  <a:schemeClr val="bg1"/>
                </a:solidFill>
                <a:latin typeface="Eras Demi ITC" pitchFamily="34" charset="0"/>
              </a:rPr>
              <a:t>Solitude</a:t>
            </a:r>
          </a:p>
          <a:p>
            <a:pPr algn="ctr">
              <a:buNone/>
            </a:pPr>
            <a:r>
              <a:rPr lang="en-US" dirty="0">
                <a:solidFill>
                  <a:schemeClr val="bg1"/>
                </a:solidFill>
                <a:latin typeface="Eras Demi ITC" pitchFamily="34" charset="0"/>
              </a:rPr>
              <a:t>or</a:t>
            </a:r>
          </a:p>
          <a:p>
            <a:pPr algn="ctr">
              <a:buNone/>
            </a:pPr>
            <a:r>
              <a:rPr lang="en-US" dirty="0">
                <a:solidFill>
                  <a:schemeClr val="bg1"/>
                </a:solidFill>
                <a:latin typeface="Eras Demi ITC" pitchFamily="34" charset="0"/>
              </a:rPr>
              <a:t>Primitive Recreation</a:t>
            </a:r>
          </a:p>
        </p:txBody>
      </p:sp>
      <p:sp>
        <p:nvSpPr>
          <p:cNvPr id="8" name="TextBox 7"/>
          <p:cNvSpPr txBox="1"/>
          <p:nvPr/>
        </p:nvSpPr>
        <p:spPr>
          <a:xfrm>
            <a:off x="76200" y="6381690"/>
            <a:ext cx="3886200" cy="400110"/>
          </a:xfrm>
          <a:prstGeom prst="rect">
            <a:avLst/>
          </a:prstGeom>
          <a:noFill/>
        </p:spPr>
        <p:txBody>
          <a:bodyPr wrap="square" rtlCol="0">
            <a:spAutoFit/>
          </a:bodyPr>
          <a:lstStyle/>
          <a:p>
            <a:r>
              <a:rPr lang="en-US" sz="2000" dirty="0">
                <a:solidFill>
                  <a:srgbClr val="FFFFFF"/>
                </a:solidFill>
                <a:latin typeface="Eras Demi ITC" pitchFamily="34" charset="0"/>
              </a:rPr>
              <a:t>Inventory – </a:t>
            </a:r>
            <a:r>
              <a:rPr lang="en-US" sz="2000" dirty="0" err="1">
                <a:solidFill>
                  <a:srgbClr val="FFFFFF"/>
                </a:solidFill>
                <a:latin typeface="Eras Demi ITC" pitchFamily="34" charset="0"/>
              </a:rPr>
              <a:t>Opp’s</a:t>
            </a:r>
            <a:r>
              <a:rPr lang="en-US" sz="2000" dirty="0">
                <a:solidFill>
                  <a:srgbClr val="FFFFFF"/>
                </a:solidFill>
                <a:latin typeface="Eras Demi ITC" pitchFamily="34" charset="0"/>
              </a:rPr>
              <a:t> &amp; Values</a:t>
            </a:r>
          </a:p>
        </p:txBody>
      </p:sp>
      <p:pic>
        <p:nvPicPr>
          <p:cNvPr id="9" name="Picture 8" descr="Bureau of Land Management logo"/>
          <p:cNvPicPr>
            <a:picLocks noChangeAspect="1"/>
          </p:cNvPicPr>
          <p:nvPr/>
        </p:nvPicPr>
        <p:blipFill>
          <a:blip r:embed="rId3" cstate="email"/>
          <a:stretch>
            <a:fillRect/>
          </a:stretch>
        </p:blipFill>
        <p:spPr>
          <a:xfrm>
            <a:off x="8229600" y="6019800"/>
            <a:ext cx="870112" cy="762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435">
                                            <p:txEl>
                                              <p:pRg st="1" end="1"/>
                                            </p:txEl>
                                          </p:spTgt>
                                        </p:tgtEl>
                                        <p:attrNameLst>
                                          <p:attrName>style.visibility</p:attrName>
                                        </p:attrNameLst>
                                      </p:cBhvr>
                                      <p:to>
                                        <p:strVal val="visible"/>
                                      </p:to>
                                    </p:set>
                                    <p:animEffect transition="in" filter="fade">
                                      <p:cBhvr>
                                        <p:cTn id="10" dur="500"/>
                                        <p:tgtEl>
                                          <p:spTgt spid="1843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Effect transition="in" filter="fade">
                                      <p:cBhvr>
                                        <p:cTn id="13" dur="500"/>
                                        <p:tgtEl>
                                          <p:spTgt spid="1843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8435">
                                            <p:txEl>
                                              <p:pRg st="3" end="3"/>
                                            </p:txEl>
                                          </p:spTgt>
                                        </p:tgtEl>
                                        <p:attrNameLst>
                                          <p:attrName>style.visibility</p:attrName>
                                        </p:attrNameLst>
                                      </p:cBhvr>
                                      <p:to>
                                        <p:strVal val="visible"/>
                                      </p:to>
                                    </p:set>
                                    <p:animEffect transition="in" filter="fade">
                                      <p:cBhvr>
                                        <p:cTn id="16" dur="5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r>
              <a:rPr lang="en-US" dirty="0">
                <a:solidFill>
                  <a:schemeClr val="bg1"/>
                </a:solidFill>
                <a:latin typeface="Eras Demi ITC" pitchFamily="34" charset="0"/>
              </a:rPr>
              <a:t>Outstanding Opportunities</a:t>
            </a:r>
          </a:p>
        </p:txBody>
      </p:sp>
      <p:sp>
        <p:nvSpPr>
          <p:cNvPr id="18435" name="Rectangle 3"/>
          <p:cNvSpPr>
            <a:spLocks noGrp="1" noChangeArrowheads="1"/>
          </p:cNvSpPr>
          <p:nvPr>
            <p:ph type="body" idx="1"/>
          </p:nvPr>
        </p:nvSpPr>
        <p:spPr>
          <a:xfrm>
            <a:off x="457200" y="1143000"/>
            <a:ext cx="8229600" cy="4525963"/>
          </a:xfrm>
        </p:spPr>
        <p:txBody>
          <a:bodyPr/>
          <a:lstStyle/>
          <a:p>
            <a:pPr algn="ctr">
              <a:buNone/>
            </a:pPr>
            <a:r>
              <a:rPr lang="en-US" dirty="0">
                <a:solidFill>
                  <a:schemeClr val="bg1"/>
                </a:solidFill>
                <a:latin typeface="Eras Demi ITC" pitchFamily="34" charset="0"/>
              </a:rPr>
              <a:t> for</a:t>
            </a:r>
          </a:p>
          <a:p>
            <a:pPr algn="ctr">
              <a:buNone/>
            </a:pPr>
            <a:r>
              <a:rPr lang="en-US" dirty="0">
                <a:solidFill>
                  <a:schemeClr val="bg1"/>
                </a:solidFill>
                <a:latin typeface="Eras Demi ITC" pitchFamily="34" charset="0"/>
              </a:rPr>
              <a:t>Solitude</a:t>
            </a:r>
          </a:p>
          <a:p>
            <a:pPr algn="ctr">
              <a:buNone/>
            </a:pPr>
            <a:r>
              <a:rPr lang="en-US" dirty="0">
                <a:solidFill>
                  <a:srgbClr val="FFFF66"/>
                </a:solidFill>
                <a:latin typeface="Eras Demi ITC" pitchFamily="34" charset="0"/>
              </a:rPr>
              <a:t>or</a:t>
            </a:r>
          </a:p>
          <a:p>
            <a:pPr algn="ctr">
              <a:buNone/>
            </a:pPr>
            <a:r>
              <a:rPr lang="en-US" dirty="0">
                <a:solidFill>
                  <a:schemeClr val="bg1"/>
                </a:solidFill>
                <a:latin typeface="Eras Demi ITC" pitchFamily="34" charset="0"/>
              </a:rPr>
              <a:t>Primitive Recreation</a:t>
            </a:r>
          </a:p>
        </p:txBody>
      </p:sp>
      <p:grpSp>
        <p:nvGrpSpPr>
          <p:cNvPr id="15" name="Group 14" descr="A photo of people wading in shallow water at the base of large rock cliffs. A bracket and arrow points from the photo to text &quot;Primitive Recreation&quot;."/>
          <p:cNvGrpSpPr/>
          <p:nvPr/>
        </p:nvGrpSpPr>
        <p:grpSpPr>
          <a:xfrm>
            <a:off x="2419350" y="3200400"/>
            <a:ext cx="5734050" cy="3124200"/>
            <a:chOff x="2419350" y="3200400"/>
            <a:chExt cx="5734050" cy="3124200"/>
          </a:xfrm>
        </p:grpSpPr>
        <p:pic>
          <p:nvPicPr>
            <p:cNvPr id="8" name="Picture 7" descr="A photo of people wading in shallow water at the base of large rock cliffs."/>
            <p:cNvPicPr>
              <a:picLocks noChangeAspect="1"/>
            </p:cNvPicPr>
            <p:nvPr/>
          </p:nvPicPr>
          <p:blipFill>
            <a:blip r:embed="rId3" cstate="email"/>
            <a:stretch>
              <a:fillRect/>
            </a:stretch>
          </p:blipFill>
          <p:spPr>
            <a:xfrm>
              <a:off x="2419350" y="3657600"/>
              <a:ext cx="43053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Left Bracket 9"/>
            <p:cNvSpPr/>
            <p:nvPr/>
          </p:nvSpPr>
          <p:spPr>
            <a:xfrm flipH="1">
              <a:off x="7543800" y="3200400"/>
              <a:ext cx="609600" cy="1765479"/>
            </a:xfrm>
            <a:prstGeom prst="leftBracket">
              <a:avLst>
                <a:gd name="adj" fmla="val 69696"/>
              </a:avLst>
            </a:prstGeom>
            <a:ln w="63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Connector 10"/>
            <p:cNvCxnSpPr/>
            <p:nvPr/>
          </p:nvCxnSpPr>
          <p:spPr>
            <a:xfrm>
              <a:off x="6553200" y="3200400"/>
              <a:ext cx="990600" cy="0"/>
            </a:xfrm>
            <a:prstGeom prst="line">
              <a:avLst/>
            </a:prstGeom>
            <a:ln w="6350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3" name="Right Brace 12"/>
            <p:cNvSpPr/>
            <p:nvPr/>
          </p:nvSpPr>
          <p:spPr>
            <a:xfrm>
              <a:off x="6858000" y="3657600"/>
              <a:ext cx="685800" cy="2667000"/>
            </a:xfrm>
            <a:prstGeom prst="rightBrace">
              <a:avLst/>
            </a:prstGeom>
            <a:ln w="63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6" name="TextBox 15"/>
          <p:cNvSpPr txBox="1"/>
          <p:nvPr/>
        </p:nvSpPr>
        <p:spPr>
          <a:xfrm>
            <a:off x="76200" y="6381690"/>
            <a:ext cx="3886200" cy="400110"/>
          </a:xfrm>
          <a:prstGeom prst="rect">
            <a:avLst/>
          </a:prstGeom>
          <a:noFill/>
        </p:spPr>
        <p:txBody>
          <a:bodyPr wrap="square" rtlCol="0">
            <a:spAutoFit/>
          </a:bodyPr>
          <a:lstStyle/>
          <a:p>
            <a:r>
              <a:rPr lang="en-US" sz="2000" dirty="0">
                <a:solidFill>
                  <a:srgbClr val="FFFFFF"/>
                </a:solidFill>
                <a:latin typeface="Eras Demi ITC" pitchFamily="34" charset="0"/>
              </a:rPr>
              <a:t>Inventory – </a:t>
            </a:r>
            <a:r>
              <a:rPr lang="en-US" sz="2000" dirty="0" err="1">
                <a:solidFill>
                  <a:srgbClr val="FFFFFF"/>
                </a:solidFill>
                <a:latin typeface="Eras Demi ITC" pitchFamily="34" charset="0"/>
              </a:rPr>
              <a:t>Opp’s</a:t>
            </a:r>
            <a:r>
              <a:rPr lang="en-US" sz="2000" dirty="0">
                <a:solidFill>
                  <a:srgbClr val="FFFFFF"/>
                </a:solidFill>
                <a:latin typeface="Eras Demi ITC" pitchFamily="34" charset="0"/>
              </a:rPr>
              <a:t> &amp; Values</a:t>
            </a:r>
          </a:p>
        </p:txBody>
      </p:sp>
      <p:pic>
        <p:nvPicPr>
          <p:cNvPr id="12" name="Picture 11" descr="Bureau of Land Management logo"/>
          <p:cNvPicPr>
            <a:picLocks noChangeAspect="1"/>
          </p:cNvPicPr>
          <p:nvPr/>
        </p:nvPicPr>
        <p:blipFill>
          <a:blip r:embed="rId4" cstate="email"/>
          <a:stretch>
            <a:fillRect/>
          </a:stretch>
        </p:blipFill>
        <p:spPr>
          <a:xfrm>
            <a:off x="8229600" y="6019800"/>
            <a:ext cx="870112" cy="762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r>
              <a:rPr lang="en-US" dirty="0">
                <a:solidFill>
                  <a:schemeClr val="bg1"/>
                </a:solidFill>
                <a:latin typeface="Eras Demi ITC" pitchFamily="34" charset="0"/>
              </a:rPr>
              <a:t>Outstanding Opportunities</a:t>
            </a:r>
          </a:p>
        </p:txBody>
      </p:sp>
      <p:sp>
        <p:nvSpPr>
          <p:cNvPr id="18435" name="Rectangle 3"/>
          <p:cNvSpPr>
            <a:spLocks noGrp="1" noChangeArrowheads="1"/>
          </p:cNvSpPr>
          <p:nvPr>
            <p:ph type="body" idx="1"/>
          </p:nvPr>
        </p:nvSpPr>
        <p:spPr>
          <a:xfrm>
            <a:off x="457200" y="1143000"/>
            <a:ext cx="8229600" cy="4525963"/>
          </a:xfrm>
        </p:spPr>
        <p:txBody>
          <a:bodyPr/>
          <a:lstStyle/>
          <a:p>
            <a:pPr algn="ctr">
              <a:buNone/>
            </a:pPr>
            <a:r>
              <a:rPr lang="en-US" dirty="0">
                <a:solidFill>
                  <a:schemeClr val="bg1"/>
                </a:solidFill>
                <a:latin typeface="Eras Demi ITC" pitchFamily="34" charset="0"/>
              </a:rPr>
              <a:t> for</a:t>
            </a:r>
          </a:p>
          <a:p>
            <a:pPr algn="ctr">
              <a:buNone/>
            </a:pPr>
            <a:r>
              <a:rPr lang="en-US" dirty="0">
                <a:solidFill>
                  <a:schemeClr val="bg1"/>
                </a:solidFill>
                <a:latin typeface="Eras Demi ITC" pitchFamily="34" charset="0"/>
              </a:rPr>
              <a:t>Solitude</a:t>
            </a:r>
          </a:p>
          <a:p>
            <a:pPr algn="ctr">
              <a:buNone/>
            </a:pPr>
            <a:r>
              <a:rPr lang="en-US" dirty="0">
                <a:solidFill>
                  <a:srgbClr val="FFFF66"/>
                </a:solidFill>
                <a:latin typeface="Eras Demi ITC" pitchFamily="34" charset="0"/>
              </a:rPr>
              <a:t>or</a:t>
            </a:r>
          </a:p>
          <a:p>
            <a:pPr algn="ctr">
              <a:buNone/>
            </a:pPr>
            <a:r>
              <a:rPr lang="en-US" dirty="0">
                <a:solidFill>
                  <a:schemeClr val="bg1"/>
                </a:solidFill>
                <a:latin typeface="Eras Demi ITC" pitchFamily="34" charset="0"/>
              </a:rPr>
              <a:t>Primitive Recreation</a:t>
            </a:r>
          </a:p>
        </p:txBody>
      </p:sp>
      <p:grpSp>
        <p:nvGrpSpPr>
          <p:cNvPr id="14" name="Group 13" descr="A photo of a flat, shrubby landscape. A bracket and arrow points from the photo to text &quot;Solitude&quot;."/>
          <p:cNvGrpSpPr/>
          <p:nvPr/>
        </p:nvGrpSpPr>
        <p:grpSpPr>
          <a:xfrm>
            <a:off x="953037" y="2057400"/>
            <a:ext cx="5828763" cy="4267200"/>
            <a:chOff x="953037" y="2057400"/>
            <a:chExt cx="5828763" cy="4267200"/>
          </a:xfrm>
        </p:grpSpPr>
        <p:pic>
          <p:nvPicPr>
            <p:cNvPr id="8" name="Picture 7" descr="A photo of a flat, shrubby landscape."/>
            <p:cNvPicPr>
              <a:picLocks noChangeAspect="1"/>
            </p:cNvPicPr>
            <p:nvPr/>
          </p:nvPicPr>
          <p:blipFill>
            <a:blip r:embed="rId3" cstate="email"/>
            <a:stretch>
              <a:fillRect/>
            </a:stretch>
          </p:blipFill>
          <p:spPr>
            <a:xfrm>
              <a:off x="2438400" y="3657600"/>
              <a:ext cx="43434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Left Bracket 9"/>
            <p:cNvSpPr/>
            <p:nvPr/>
          </p:nvSpPr>
          <p:spPr>
            <a:xfrm rot="10800000" flipH="1">
              <a:off x="953037" y="2057400"/>
              <a:ext cx="609600" cy="2921358"/>
            </a:xfrm>
            <a:prstGeom prst="leftBracket">
              <a:avLst>
                <a:gd name="adj" fmla="val 69696"/>
              </a:avLst>
            </a:prstGeom>
            <a:ln w="63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Connector 10"/>
            <p:cNvCxnSpPr>
              <a:endCxn id="10" idx="2"/>
            </p:cNvCxnSpPr>
            <p:nvPr/>
          </p:nvCxnSpPr>
          <p:spPr>
            <a:xfrm rot="10800000">
              <a:off x="1562638" y="2057400"/>
              <a:ext cx="2094963" cy="0"/>
            </a:xfrm>
            <a:prstGeom prst="line">
              <a:avLst/>
            </a:prstGeom>
            <a:ln w="6350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3" name="Right Brace 12"/>
            <p:cNvSpPr/>
            <p:nvPr/>
          </p:nvSpPr>
          <p:spPr>
            <a:xfrm rot="10800000">
              <a:off x="1600200" y="3657600"/>
              <a:ext cx="685800" cy="2667000"/>
            </a:xfrm>
            <a:prstGeom prst="rightBrace">
              <a:avLst/>
            </a:prstGeom>
            <a:ln w="63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 name="TextBox 16"/>
          <p:cNvSpPr txBox="1"/>
          <p:nvPr/>
        </p:nvSpPr>
        <p:spPr>
          <a:xfrm>
            <a:off x="76200" y="6381690"/>
            <a:ext cx="3886200" cy="400110"/>
          </a:xfrm>
          <a:prstGeom prst="rect">
            <a:avLst/>
          </a:prstGeom>
          <a:noFill/>
        </p:spPr>
        <p:txBody>
          <a:bodyPr wrap="square" rtlCol="0">
            <a:spAutoFit/>
          </a:bodyPr>
          <a:lstStyle/>
          <a:p>
            <a:r>
              <a:rPr lang="en-US" sz="2000" dirty="0">
                <a:solidFill>
                  <a:srgbClr val="FFFFFF"/>
                </a:solidFill>
                <a:latin typeface="Eras Demi ITC" pitchFamily="34" charset="0"/>
              </a:rPr>
              <a:t>Inventory – </a:t>
            </a:r>
            <a:r>
              <a:rPr lang="en-US" sz="2000" dirty="0" err="1">
                <a:solidFill>
                  <a:srgbClr val="FFFFFF"/>
                </a:solidFill>
                <a:latin typeface="Eras Demi ITC" pitchFamily="34" charset="0"/>
              </a:rPr>
              <a:t>Opp’s</a:t>
            </a:r>
            <a:r>
              <a:rPr lang="en-US" sz="2000" dirty="0">
                <a:solidFill>
                  <a:srgbClr val="FFFFFF"/>
                </a:solidFill>
                <a:latin typeface="Eras Demi ITC" pitchFamily="34" charset="0"/>
              </a:rPr>
              <a:t> &amp; Values</a:t>
            </a:r>
          </a:p>
        </p:txBody>
      </p:sp>
      <p:pic>
        <p:nvPicPr>
          <p:cNvPr id="12" name="Picture 11" descr="Bureau of Land Management logo"/>
          <p:cNvPicPr>
            <a:picLocks noChangeAspect="1"/>
          </p:cNvPicPr>
          <p:nvPr/>
        </p:nvPicPr>
        <p:blipFill>
          <a:blip r:embed="rId4" cstate="email"/>
          <a:stretch>
            <a:fillRect/>
          </a:stretch>
        </p:blipFill>
        <p:spPr>
          <a:xfrm>
            <a:off x="8229600" y="6019800"/>
            <a:ext cx="870112" cy="762000"/>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r>
              <a:rPr lang="en-US" dirty="0">
                <a:solidFill>
                  <a:schemeClr val="bg1"/>
                </a:solidFill>
                <a:latin typeface="Eras Demi ITC" pitchFamily="34" charset="0"/>
              </a:rPr>
              <a:t>Outstanding Opportunities</a:t>
            </a:r>
          </a:p>
        </p:txBody>
      </p:sp>
      <p:sp>
        <p:nvSpPr>
          <p:cNvPr id="18435" name="Rectangle 3"/>
          <p:cNvSpPr>
            <a:spLocks noGrp="1" noChangeArrowheads="1"/>
          </p:cNvSpPr>
          <p:nvPr>
            <p:ph type="body" idx="1"/>
          </p:nvPr>
        </p:nvSpPr>
        <p:spPr>
          <a:xfrm>
            <a:off x="457200" y="1143000"/>
            <a:ext cx="8229600" cy="4525963"/>
          </a:xfrm>
        </p:spPr>
        <p:txBody>
          <a:bodyPr/>
          <a:lstStyle/>
          <a:p>
            <a:pPr algn="ctr">
              <a:buNone/>
            </a:pPr>
            <a:r>
              <a:rPr lang="en-US" dirty="0">
                <a:solidFill>
                  <a:schemeClr val="bg1"/>
                </a:solidFill>
                <a:latin typeface="Eras Demi ITC" pitchFamily="34" charset="0"/>
              </a:rPr>
              <a:t>not necessary on every acre</a:t>
            </a:r>
          </a:p>
        </p:txBody>
      </p:sp>
      <p:pic>
        <p:nvPicPr>
          <p:cNvPr id="8" name="Picture 7" descr="A sign and a car parked at the side of a paved road. Mountains are visible in the distance. "/>
          <p:cNvPicPr>
            <a:picLocks noChangeAspect="1"/>
          </p:cNvPicPr>
          <p:nvPr/>
        </p:nvPicPr>
        <p:blipFill>
          <a:blip r:embed="rId3" cstate="email"/>
          <a:stretch>
            <a:fillRect/>
          </a:stretch>
        </p:blipFill>
        <p:spPr>
          <a:xfrm>
            <a:off x="1371600" y="2057400"/>
            <a:ext cx="6400800" cy="4171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76200" y="6381690"/>
            <a:ext cx="3886200" cy="400110"/>
          </a:xfrm>
          <a:prstGeom prst="rect">
            <a:avLst/>
          </a:prstGeom>
          <a:noFill/>
        </p:spPr>
        <p:txBody>
          <a:bodyPr wrap="square" rtlCol="0">
            <a:spAutoFit/>
          </a:bodyPr>
          <a:lstStyle/>
          <a:p>
            <a:r>
              <a:rPr lang="en-US" sz="2000" dirty="0">
                <a:solidFill>
                  <a:srgbClr val="FFFFFF"/>
                </a:solidFill>
                <a:latin typeface="Eras Demi ITC" pitchFamily="34" charset="0"/>
              </a:rPr>
              <a:t>Inventory – </a:t>
            </a:r>
            <a:r>
              <a:rPr lang="en-US" sz="2000" dirty="0" err="1">
                <a:solidFill>
                  <a:srgbClr val="FFFFFF"/>
                </a:solidFill>
                <a:latin typeface="Eras Demi ITC" pitchFamily="34" charset="0"/>
              </a:rPr>
              <a:t>Opp’s</a:t>
            </a:r>
            <a:r>
              <a:rPr lang="en-US" sz="2000" dirty="0">
                <a:solidFill>
                  <a:srgbClr val="FFFFFF"/>
                </a:solidFill>
                <a:latin typeface="Eras Demi ITC" pitchFamily="34" charset="0"/>
              </a:rPr>
              <a:t> &amp; Values</a:t>
            </a:r>
          </a:p>
        </p:txBody>
      </p:sp>
      <p:pic>
        <p:nvPicPr>
          <p:cNvPr id="9" name="Picture 8" descr="Bureau of Land Management logo"/>
          <p:cNvPicPr>
            <a:picLocks noChangeAspect="1"/>
          </p:cNvPicPr>
          <p:nvPr/>
        </p:nvPicPr>
        <p:blipFill>
          <a:blip r:embed="rId4" cstate="email"/>
          <a:stretch>
            <a:fillRect/>
          </a:stretch>
        </p:blipFill>
        <p:spPr>
          <a:xfrm>
            <a:off x="8229600" y="6019800"/>
            <a:ext cx="870112" cy="762000"/>
          </a:xfrm>
          <a:prstGeom prst="rect">
            <a:avLst/>
          </a:prstGeom>
        </p:spPr>
      </p:pic>
      <p:sp>
        <p:nvSpPr>
          <p:cNvPr id="7" name="Line Callout 1 6" descr="A close-up of the sign. The sign has the Bureau of Land Management logo and text &quot;Chemehuevi Mountains Wilderness Area&quot;"/>
          <p:cNvSpPr/>
          <p:nvPr/>
        </p:nvSpPr>
        <p:spPr>
          <a:xfrm>
            <a:off x="3657600" y="3962400"/>
            <a:ext cx="3733800" cy="2743200"/>
          </a:xfrm>
          <a:prstGeom prst="borderCallout1">
            <a:avLst>
              <a:gd name="adj1" fmla="val -28198"/>
              <a:gd name="adj2" fmla="val -14197"/>
              <a:gd name="adj3" fmla="val -646"/>
              <a:gd name="adj4" fmla="val -391"/>
            </a:avLst>
          </a:prstGeom>
          <a:blipFill>
            <a:blip r:embed="rId5" cstate="print"/>
            <a:stretch>
              <a:fillRect/>
            </a:stretch>
          </a:blipFill>
          <a:ln w="50800">
            <a:solidFill>
              <a:srgbClr val="FFC00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par>
                          <p:cTn id="13" fill="hold">
                            <p:stCondLst>
                              <p:cond delay="2000"/>
                            </p:stCondLst>
                            <p:childTnLst>
                              <p:par>
                                <p:cTn id="14" presetID="10" presetClass="entr" presetSubtype="0" fill="hold" grpId="0" nodeType="afterEffect">
                                  <p:stCondLst>
                                    <p:cond delay="2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r>
              <a:rPr lang="en-US" dirty="0">
                <a:solidFill>
                  <a:schemeClr val="bg1"/>
                </a:solidFill>
                <a:latin typeface="Eras Demi ITC" pitchFamily="34" charset="0"/>
              </a:rPr>
              <a:t>Outstanding Opportunities</a:t>
            </a:r>
          </a:p>
        </p:txBody>
      </p:sp>
      <p:sp>
        <p:nvSpPr>
          <p:cNvPr id="18435" name="Rectangle 3"/>
          <p:cNvSpPr>
            <a:spLocks noGrp="1" noChangeArrowheads="1"/>
          </p:cNvSpPr>
          <p:nvPr>
            <p:ph type="body" idx="1"/>
          </p:nvPr>
        </p:nvSpPr>
        <p:spPr>
          <a:xfrm>
            <a:off x="457200" y="1143000"/>
            <a:ext cx="8229600" cy="4525963"/>
          </a:xfrm>
        </p:spPr>
        <p:txBody>
          <a:bodyPr/>
          <a:lstStyle/>
          <a:p>
            <a:pPr algn="ctr">
              <a:buNone/>
            </a:pPr>
            <a:r>
              <a:rPr lang="en-US" dirty="0">
                <a:solidFill>
                  <a:schemeClr val="bg1"/>
                </a:solidFill>
                <a:latin typeface="Eras Demi ITC" pitchFamily="34" charset="0"/>
              </a:rPr>
              <a:t>not necessary on every acre</a:t>
            </a:r>
          </a:p>
          <a:p>
            <a:pPr algn="ctr">
              <a:buNone/>
            </a:pPr>
            <a:r>
              <a:rPr lang="en-US" dirty="0">
                <a:solidFill>
                  <a:schemeClr val="bg1"/>
                </a:solidFill>
                <a:latin typeface="Eras Demi ITC" pitchFamily="34" charset="0"/>
              </a:rPr>
              <a:t>contiguous areas “inherit” opportunities</a:t>
            </a:r>
          </a:p>
        </p:txBody>
      </p:sp>
      <p:pic>
        <p:nvPicPr>
          <p:cNvPr id="8" name="Picture 3" descr="A map divided into polygonal sections. Most sections are shaded purple, and there is one small section shaded yellow. "/>
          <p:cNvPicPr>
            <a:picLocks noChangeAspect="1" noChangeArrowheads="1"/>
          </p:cNvPicPr>
          <p:nvPr/>
        </p:nvPicPr>
        <p:blipFill>
          <a:blip r:embed="rId3" cstate="email"/>
          <a:srcRect/>
          <a:stretch>
            <a:fillRect/>
          </a:stretch>
        </p:blipFill>
        <p:spPr bwMode="auto">
          <a:xfrm>
            <a:off x="2286000" y="2743199"/>
            <a:ext cx="4495800" cy="35392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5" name="Straight Arrow Connector 14" descr="Lines pointing from two sections on the map, a purple section and the yellow section, to text &quot;contiguous areas &quot;inherit&quot; opportunities&quot;"/>
          <p:cNvCxnSpPr/>
          <p:nvPr/>
        </p:nvCxnSpPr>
        <p:spPr>
          <a:xfrm rot="10800000" flipV="1">
            <a:off x="4572000" y="3352800"/>
            <a:ext cx="1447800" cy="990600"/>
          </a:xfrm>
          <a:prstGeom prst="straightConnector1">
            <a:avLst/>
          </a:prstGeom>
          <a:ln w="635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descr="Lines pointing from two sections on the map, a purple section and the yellow section, to text &quot;contiguous areas &quot;inherit&quot; opportunities&quot;"/>
          <p:cNvCxnSpPr>
            <a:endCxn id="10" idx="2"/>
          </p:cNvCxnSpPr>
          <p:nvPr/>
        </p:nvCxnSpPr>
        <p:spPr>
          <a:xfrm>
            <a:off x="5334000" y="3810000"/>
            <a:ext cx="3200400" cy="62345"/>
          </a:xfrm>
          <a:prstGeom prst="line">
            <a:avLst/>
          </a:prstGeom>
          <a:ln w="635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Left Bracket 9" descr="Lines pointing from two sections on the map, a purple section and the yellow section, to text &quot;contiguous areas &quot;inherit&quot; opportunities&quot;"/>
          <p:cNvSpPr/>
          <p:nvPr/>
        </p:nvSpPr>
        <p:spPr>
          <a:xfrm flipH="1">
            <a:off x="8534400" y="2043545"/>
            <a:ext cx="304800" cy="1828800"/>
          </a:xfrm>
          <a:prstGeom prst="leftBracket">
            <a:avLst>
              <a:gd name="adj" fmla="val 69696"/>
            </a:avLst>
          </a:prstGeom>
          <a:ln w="63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TextBox 18"/>
          <p:cNvSpPr txBox="1"/>
          <p:nvPr/>
        </p:nvSpPr>
        <p:spPr>
          <a:xfrm>
            <a:off x="76200" y="6381690"/>
            <a:ext cx="3886200" cy="400110"/>
          </a:xfrm>
          <a:prstGeom prst="rect">
            <a:avLst/>
          </a:prstGeom>
          <a:noFill/>
        </p:spPr>
        <p:txBody>
          <a:bodyPr wrap="square" rtlCol="0">
            <a:spAutoFit/>
          </a:bodyPr>
          <a:lstStyle/>
          <a:p>
            <a:r>
              <a:rPr lang="en-US" sz="2000" dirty="0">
                <a:solidFill>
                  <a:srgbClr val="FFFFFF"/>
                </a:solidFill>
                <a:latin typeface="Eras Demi ITC" pitchFamily="34" charset="0"/>
              </a:rPr>
              <a:t>Inventory – </a:t>
            </a:r>
            <a:r>
              <a:rPr lang="en-US" sz="2000" dirty="0" err="1">
                <a:solidFill>
                  <a:srgbClr val="FFFFFF"/>
                </a:solidFill>
                <a:latin typeface="Eras Demi ITC" pitchFamily="34" charset="0"/>
              </a:rPr>
              <a:t>Opp’s</a:t>
            </a:r>
            <a:r>
              <a:rPr lang="en-US" sz="2000" dirty="0">
                <a:solidFill>
                  <a:srgbClr val="FFFFFF"/>
                </a:solidFill>
                <a:latin typeface="Eras Demi ITC" pitchFamily="34" charset="0"/>
              </a:rPr>
              <a:t> &amp; Values</a:t>
            </a:r>
          </a:p>
        </p:txBody>
      </p:sp>
      <p:pic>
        <p:nvPicPr>
          <p:cNvPr id="12" name="Picture 11" descr="Bureau of Land Management logo"/>
          <p:cNvPicPr>
            <a:picLocks noChangeAspect="1"/>
          </p:cNvPicPr>
          <p:nvPr/>
        </p:nvPicPr>
        <p:blipFill>
          <a:blip r:embed="rId4" cstate="email"/>
          <a:stretch>
            <a:fillRect/>
          </a:stretch>
        </p:blipFill>
        <p:spPr>
          <a:xfrm>
            <a:off x="8229600" y="6019800"/>
            <a:ext cx="870112" cy="762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fade">
                                      <p:cBhvr>
                                        <p:cTn id="7" dur="500"/>
                                        <p:tgtEl>
                                          <p:spTgt spid="1843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r>
              <a:rPr lang="en-US" dirty="0">
                <a:solidFill>
                  <a:schemeClr val="bg1"/>
                </a:solidFill>
                <a:latin typeface="Eras Demi ITC" pitchFamily="34" charset="0"/>
              </a:rPr>
              <a:t>Outstanding Opportunities</a:t>
            </a:r>
          </a:p>
        </p:txBody>
      </p:sp>
      <p:sp>
        <p:nvSpPr>
          <p:cNvPr id="18435" name="Rectangle 3"/>
          <p:cNvSpPr>
            <a:spLocks noGrp="1" noChangeArrowheads="1"/>
          </p:cNvSpPr>
          <p:nvPr>
            <p:ph type="body" idx="1"/>
          </p:nvPr>
        </p:nvSpPr>
        <p:spPr>
          <a:xfrm>
            <a:off x="457200" y="1371600"/>
            <a:ext cx="8229600" cy="4525963"/>
          </a:xfrm>
        </p:spPr>
        <p:txBody>
          <a:bodyPr/>
          <a:lstStyle/>
          <a:p>
            <a:pPr>
              <a:buFont typeface="Wingdings" pitchFamily="2" charset="2"/>
              <a:buChar char="v"/>
            </a:pPr>
            <a:r>
              <a:rPr lang="en-US" dirty="0">
                <a:solidFill>
                  <a:schemeClr val="bg1"/>
                </a:solidFill>
                <a:latin typeface="Eras Demi ITC" pitchFamily="34" charset="0"/>
              </a:rPr>
              <a:t> Solitude</a:t>
            </a:r>
          </a:p>
          <a:p>
            <a:pPr lvl="1">
              <a:buFont typeface="Wingdings" pitchFamily="2" charset="2"/>
              <a:buChar char="Ø"/>
            </a:pPr>
            <a:r>
              <a:rPr lang="en-US" sz="2800" dirty="0">
                <a:solidFill>
                  <a:schemeClr val="bg1"/>
                </a:solidFill>
                <a:latin typeface="Eras Demi ITC" pitchFamily="34" charset="0"/>
              </a:rPr>
              <a:t> ability of visitor to avoid evidence of others </a:t>
            </a:r>
            <a:r>
              <a:rPr lang="en-US" sz="2800" dirty="0">
                <a:solidFill>
                  <a:srgbClr val="FFC000"/>
                </a:solidFill>
                <a:latin typeface="Eras Demi ITC" pitchFamily="34" charset="0"/>
              </a:rPr>
              <a:t>inside the area</a:t>
            </a:r>
            <a:endParaRPr lang="en-US" dirty="0">
              <a:solidFill>
                <a:srgbClr val="FFC000"/>
              </a:solidFill>
              <a:latin typeface="Eras Demi ITC" pitchFamily="34" charset="0"/>
            </a:endParaRPr>
          </a:p>
          <a:p>
            <a:pPr lvl="1">
              <a:buFont typeface="Wingdings" pitchFamily="2" charset="2"/>
              <a:buChar char="Ø"/>
            </a:pPr>
            <a:r>
              <a:rPr lang="en-US" sz="2800" dirty="0">
                <a:solidFill>
                  <a:schemeClr val="bg1"/>
                </a:solidFill>
                <a:latin typeface="Eras Demi ITC" pitchFamily="34" charset="0"/>
              </a:rPr>
              <a:t> only consider outside impacts if pervasive</a:t>
            </a:r>
            <a:endParaRPr lang="en-US" sz="2400" dirty="0">
              <a:solidFill>
                <a:schemeClr val="bg1"/>
              </a:solidFill>
              <a:latin typeface="Eras Demi ITC" pitchFamily="34" charset="0"/>
            </a:endParaRPr>
          </a:p>
        </p:txBody>
      </p:sp>
      <p:sp>
        <p:nvSpPr>
          <p:cNvPr id="9" name="TextBox 8"/>
          <p:cNvSpPr txBox="1"/>
          <p:nvPr/>
        </p:nvSpPr>
        <p:spPr>
          <a:xfrm>
            <a:off x="76200" y="6381690"/>
            <a:ext cx="3886200" cy="400110"/>
          </a:xfrm>
          <a:prstGeom prst="rect">
            <a:avLst/>
          </a:prstGeom>
          <a:noFill/>
        </p:spPr>
        <p:txBody>
          <a:bodyPr wrap="square" rtlCol="0">
            <a:spAutoFit/>
          </a:bodyPr>
          <a:lstStyle/>
          <a:p>
            <a:r>
              <a:rPr lang="en-US" sz="2000" dirty="0">
                <a:solidFill>
                  <a:srgbClr val="FFFFFF"/>
                </a:solidFill>
                <a:latin typeface="Eras Demi ITC" pitchFamily="34" charset="0"/>
              </a:rPr>
              <a:t>Inventory – </a:t>
            </a:r>
            <a:r>
              <a:rPr lang="en-US" sz="2000" dirty="0" err="1">
                <a:solidFill>
                  <a:srgbClr val="FFFFFF"/>
                </a:solidFill>
                <a:latin typeface="Eras Demi ITC" pitchFamily="34" charset="0"/>
              </a:rPr>
              <a:t>Opp’s</a:t>
            </a:r>
            <a:r>
              <a:rPr lang="en-US" sz="2000" dirty="0">
                <a:solidFill>
                  <a:srgbClr val="FFFFFF"/>
                </a:solidFill>
                <a:latin typeface="Eras Demi ITC" pitchFamily="34" charset="0"/>
              </a:rPr>
              <a:t> &amp; Values</a:t>
            </a:r>
          </a:p>
        </p:txBody>
      </p:sp>
      <p:pic>
        <p:nvPicPr>
          <p:cNvPr id="8" name="Picture 7" descr="Cholla cacti in gravelly substrate"/>
          <p:cNvPicPr>
            <a:picLocks noChangeAspect="1"/>
          </p:cNvPicPr>
          <p:nvPr/>
        </p:nvPicPr>
        <p:blipFill>
          <a:blip r:embed="rId3" cstate="email"/>
          <a:stretch>
            <a:fillRect/>
          </a:stretch>
        </p:blipFill>
        <p:spPr>
          <a:xfrm>
            <a:off x="2286000" y="3505200"/>
            <a:ext cx="45720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Bureau of Land Management logo"/>
          <p:cNvPicPr>
            <a:picLocks noChangeAspect="1"/>
          </p:cNvPicPr>
          <p:nvPr/>
        </p:nvPicPr>
        <p:blipFill>
          <a:blip r:embed="rId4" cstate="email"/>
          <a:stretch>
            <a:fillRect/>
          </a:stretch>
        </p:blipFill>
        <p:spPr>
          <a:xfrm>
            <a:off x="8229600" y="6019800"/>
            <a:ext cx="870112" cy="762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fade">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r>
              <a:rPr lang="en-US" dirty="0">
                <a:solidFill>
                  <a:schemeClr val="bg1"/>
                </a:solidFill>
                <a:latin typeface="Eras Demi ITC" pitchFamily="34" charset="0"/>
              </a:rPr>
              <a:t>Outstanding Opportunities</a:t>
            </a:r>
          </a:p>
        </p:txBody>
      </p:sp>
      <p:sp>
        <p:nvSpPr>
          <p:cNvPr id="18435" name="Rectangle 3"/>
          <p:cNvSpPr>
            <a:spLocks noGrp="1" noChangeArrowheads="1"/>
          </p:cNvSpPr>
          <p:nvPr>
            <p:ph type="body" idx="1"/>
          </p:nvPr>
        </p:nvSpPr>
        <p:spPr>
          <a:xfrm>
            <a:off x="457200" y="1371600"/>
            <a:ext cx="8229600" cy="4525963"/>
          </a:xfrm>
        </p:spPr>
        <p:txBody>
          <a:bodyPr/>
          <a:lstStyle/>
          <a:p>
            <a:pPr>
              <a:buFont typeface="Wingdings" pitchFamily="2" charset="2"/>
              <a:buChar char="v"/>
            </a:pPr>
            <a:r>
              <a:rPr lang="en-US" dirty="0">
                <a:solidFill>
                  <a:schemeClr val="bg1"/>
                </a:solidFill>
                <a:latin typeface="Eras Demi ITC" pitchFamily="34" charset="0"/>
              </a:rPr>
              <a:t> Solitude</a:t>
            </a:r>
          </a:p>
          <a:p>
            <a:pPr lvl="1">
              <a:buFont typeface="Wingdings" pitchFamily="2" charset="2"/>
              <a:buChar char="Ø"/>
            </a:pPr>
            <a:r>
              <a:rPr lang="en-US" dirty="0">
                <a:solidFill>
                  <a:schemeClr val="bg1"/>
                </a:solidFill>
                <a:latin typeface="Eras Demi ITC" pitchFamily="34" charset="0"/>
              </a:rPr>
              <a:t> influenced by</a:t>
            </a:r>
          </a:p>
          <a:p>
            <a:pPr marL="1374775" lvl="2">
              <a:buNone/>
            </a:pPr>
            <a:r>
              <a:rPr lang="en-US" sz="2800" dirty="0">
                <a:solidFill>
                  <a:schemeClr val="bg1"/>
                </a:solidFill>
                <a:latin typeface="Eras Demi ITC" pitchFamily="34" charset="0"/>
              </a:rPr>
              <a:t>size</a:t>
            </a:r>
          </a:p>
          <a:p>
            <a:pPr marL="1374775" lvl="2">
              <a:buNone/>
            </a:pPr>
            <a:r>
              <a:rPr lang="en-US" sz="2800" dirty="0">
                <a:solidFill>
                  <a:schemeClr val="bg1"/>
                </a:solidFill>
                <a:latin typeface="Eras Demi ITC" pitchFamily="34" charset="0"/>
              </a:rPr>
              <a:t>shape</a:t>
            </a:r>
          </a:p>
        </p:txBody>
      </p:sp>
      <p:sp>
        <p:nvSpPr>
          <p:cNvPr id="9" name="TextBox 8"/>
          <p:cNvSpPr txBox="1"/>
          <p:nvPr/>
        </p:nvSpPr>
        <p:spPr>
          <a:xfrm>
            <a:off x="76200" y="6381690"/>
            <a:ext cx="3886200" cy="400110"/>
          </a:xfrm>
          <a:prstGeom prst="rect">
            <a:avLst/>
          </a:prstGeom>
          <a:noFill/>
        </p:spPr>
        <p:txBody>
          <a:bodyPr wrap="square" rtlCol="0">
            <a:spAutoFit/>
          </a:bodyPr>
          <a:lstStyle/>
          <a:p>
            <a:r>
              <a:rPr lang="en-US" sz="2000" dirty="0">
                <a:solidFill>
                  <a:srgbClr val="FFFFFF"/>
                </a:solidFill>
                <a:latin typeface="Eras Demi ITC" pitchFamily="34" charset="0"/>
              </a:rPr>
              <a:t>Inventory – </a:t>
            </a:r>
            <a:r>
              <a:rPr lang="en-US" sz="2000" dirty="0" err="1">
                <a:solidFill>
                  <a:srgbClr val="FFFFFF"/>
                </a:solidFill>
                <a:latin typeface="Eras Demi ITC" pitchFamily="34" charset="0"/>
              </a:rPr>
              <a:t>Opp’s</a:t>
            </a:r>
            <a:r>
              <a:rPr lang="en-US" sz="2000" dirty="0">
                <a:solidFill>
                  <a:srgbClr val="FFFFFF"/>
                </a:solidFill>
                <a:latin typeface="Eras Demi ITC" pitchFamily="34" charset="0"/>
              </a:rPr>
              <a:t> &amp; Values</a:t>
            </a:r>
          </a:p>
        </p:txBody>
      </p:sp>
      <p:grpSp>
        <p:nvGrpSpPr>
          <p:cNvPr id="2" name="Group 1" descr="A square with an 'x' in the center">
            <a:extLst>
              <a:ext uri="{FF2B5EF4-FFF2-40B4-BE49-F238E27FC236}">
                <a16:creationId xmlns:a16="http://schemas.microsoft.com/office/drawing/2014/main" id="{44D542D5-01C1-4A75-9264-D754683F9038}"/>
              </a:ext>
            </a:extLst>
          </p:cNvPr>
          <p:cNvGrpSpPr/>
          <p:nvPr/>
        </p:nvGrpSpPr>
        <p:grpSpPr>
          <a:xfrm>
            <a:off x="1828800" y="3657600"/>
            <a:ext cx="1828800" cy="1828800"/>
            <a:chOff x="1828800" y="3657600"/>
            <a:chExt cx="1828800" cy="1828800"/>
          </a:xfrm>
        </p:grpSpPr>
        <p:sp>
          <p:nvSpPr>
            <p:cNvPr id="8" name="Rectangle 7"/>
            <p:cNvSpPr/>
            <p:nvPr/>
          </p:nvSpPr>
          <p:spPr>
            <a:xfrm>
              <a:off x="1828800" y="3657600"/>
              <a:ext cx="1828800" cy="1828800"/>
            </a:xfrm>
            <a:prstGeom prst="rect">
              <a:avLst/>
            </a:prstGeom>
            <a:solidFill>
              <a:srgbClr val="FFE5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Multiply 12"/>
            <p:cNvSpPr/>
            <p:nvPr/>
          </p:nvSpPr>
          <p:spPr>
            <a:xfrm>
              <a:off x="2628363" y="4495800"/>
              <a:ext cx="228600" cy="2286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descr="A smaller square with an 'x' in the center">
            <a:extLst>
              <a:ext uri="{FF2B5EF4-FFF2-40B4-BE49-F238E27FC236}">
                <a16:creationId xmlns:a16="http://schemas.microsoft.com/office/drawing/2014/main" id="{1FC4D8D9-7D77-4DE2-9358-069BFB5716D3}"/>
              </a:ext>
            </a:extLst>
          </p:cNvPr>
          <p:cNvGrpSpPr/>
          <p:nvPr/>
        </p:nvGrpSpPr>
        <p:grpSpPr>
          <a:xfrm>
            <a:off x="5486400" y="4114800"/>
            <a:ext cx="914400" cy="914400"/>
            <a:chOff x="5486400" y="4114800"/>
            <a:chExt cx="914400" cy="914400"/>
          </a:xfrm>
        </p:grpSpPr>
        <p:sp>
          <p:nvSpPr>
            <p:cNvPr id="11" name="Rectangle 10"/>
            <p:cNvSpPr/>
            <p:nvPr/>
          </p:nvSpPr>
          <p:spPr>
            <a:xfrm>
              <a:off x="5486400" y="4114800"/>
              <a:ext cx="914400" cy="914400"/>
            </a:xfrm>
            <a:prstGeom prst="rect">
              <a:avLst/>
            </a:prstGeom>
            <a:solidFill>
              <a:srgbClr val="FFE5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y 13"/>
            <p:cNvSpPr/>
            <p:nvPr/>
          </p:nvSpPr>
          <p:spPr>
            <a:xfrm>
              <a:off x="5828763" y="4495800"/>
              <a:ext cx="228600" cy="2286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Bureau of Land Management logo"/>
          <p:cNvPicPr>
            <a:picLocks noChangeAspect="1"/>
          </p:cNvPicPr>
          <p:nvPr/>
        </p:nvPicPr>
        <p:blipFill>
          <a:blip r:embed="rId3" cstate="email"/>
          <a:stretch>
            <a:fillRect/>
          </a:stretch>
        </p:blipFill>
        <p:spPr>
          <a:xfrm>
            <a:off x="8229600" y="6019800"/>
            <a:ext cx="870112" cy="762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fade">
                                      <p:cBhvr>
                                        <p:cTn id="7" dur="500"/>
                                        <p:tgtEl>
                                          <p:spTgt spid="1843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435">
                                            <p:txEl>
                                              <p:pRg st="2" end="2"/>
                                            </p:txEl>
                                          </p:spTgt>
                                        </p:tgtEl>
                                        <p:attrNameLst>
                                          <p:attrName>style.visibility</p:attrName>
                                        </p:attrNameLst>
                                      </p:cBhvr>
                                      <p:to>
                                        <p:strVal val="visible"/>
                                      </p:to>
                                    </p:set>
                                    <p:animEffect transition="in" filter="fade">
                                      <p:cBhvr>
                                        <p:cTn id="10" dur="500"/>
                                        <p:tgtEl>
                                          <p:spTgt spid="1843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8435">
                                            <p:txEl>
                                              <p:pRg st="3" end="3"/>
                                            </p:txEl>
                                          </p:spTgt>
                                        </p:tgtEl>
                                        <p:attrNameLst>
                                          <p:attrName>style.visibility</p:attrName>
                                        </p:attrNameLst>
                                      </p:cBhvr>
                                      <p:to>
                                        <p:strVal val="visible"/>
                                      </p:to>
                                    </p:set>
                                    <p:animEffect transition="in" filter="fade">
                                      <p:cBhvr>
                                        <p:cTn id="13" dur="500"/>
                                        <p:tgtEl>
                                          <p:spTgt spid="18435">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2651</TotalTime>
  <Words>2399</Words>
  <Application>Microsoft Office PowerPoint</Application>
  <PresentationFormat>On-screen Show (4:3)</PresentationFormat>
  <Paragraphs>376</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Eras Demi ITC</vt:lpstr>
      <vt:lpstr>Eras Light ITC</vt:lpstr>
      <vt:lpstr>Times New Roman</vt:lpstr>
      <vt:lpstr>Wingdings</vt:lpstr>
      <vt:lpstr>Default Design</vt:lpstr>
      <vt:lpstr>Wilderness Characteristics Guidance for the BLM </vt:lpstr>
      <vt:lpstr>Wilderness Characteristics Guidance for the BLM </vt:lpstr>
      <vt:lpstr>Outstanding Opportunities</vt:lpstr>
      <vt:lpstr>Outstanding Opportunities</vt:lpstr>
      <vt:lpstr>Outstanding Opportunities</vt:lpstr>
      <vt:lpstr>Outstanding Opportunities</vt:lpstr>
      <vt:lpstr>Outstanding Opportunities</vt:lpstr>
      <vt:lpstr>Outstanding Opportunities</vt:lpstr>
      <vt:lpstr>Outstanding Opportunities</vt:lpstr>
      <vt:lpstr>Outstanding Opportunities</vt:lpstr>
      <vt:lpstr>Outstanding Opportunities</vt:lpstr>
      <vt:lpstr>Outstanding Opportunities</vt:lpstr>
      <vt:lpstr>Outstanding Opportunities</vt:lpstr>
      <vt:lpstr>Outstanding Opportunities</vt:lpstr>
      <vt:lpstr>Outstanding Opportunities</vt:lpstr>
      <vt:lpstr>Outstanding Opportunities</vt:lpstr>
      <vt:lpstr>Outstanding Opportunities</vt:lpstr>
      <vt:lpstr>Outstanding Opportunities</vt:lpstr>
      <vt:lpstr>Outstanding Opportunities</vt:lpstr>
      <vt:lpstr>Outstanding Opportunities</vt:lpstr>
      <vt:lpstr>Outstanding Opportunities</vt:lpstr>
      <vt:lpstr>Outstanding Opportunities</vt:lpstr>
      <vt:lpstr>Outstanding Opportunities</vt:lpstr>
      <vt:lpstr>Supplemental Values</vt:lpstr>
      <vt:lpstr>Wilderness Characteristics Guidance for the BLM </vt:lpstr>
    </vt:vector>
  </TitlesOfParts>
  <Company>USDA 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FSDefaultUser</dc:creator>
  <cp:lastModifiedBy>Sky Gennette</cp:lastModifiedBy>
  <cp:revision>198</cp:revision>
  <dcterms:created xsi:type="dcterms:W3CDTF">2007-05-10T16:47:24Z</dcterms:created>
  <dcterms:modified xsi:type="dcterms:W3CDTF">2020-06-25T20:08:51Z</dcterms:modified>
</cp:coreProperties>
</file>