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5"/>
  </p:notesMasterIdLst>
  <p:sldIdLst>
    <p:sldId id="320" r:id="rId2"/>
    <p:sldId id="363" r:id="rId3"/>
    <p:sldId id="382" r:id="rId4"/>
    <p:sldId id="381" r:id="rId5"/>
    <p:sldId id="378" r:id="rId6"/>
    <p:sldId id="366" r:id="rId7"/>
    <p:sldId id="367" r:id="rId8"/>
    <p:sldId id="368" r:id="rId9"/>
    <p:sldId id="369" r:id="rId10"/>
    <p:sldId id="383" r:id="rId11"/>
    <p:sldId id="370" r:id="rId12"/>
    <p:sldId id="371" r:id="rId13"/>
    <p:sldId id="384" r:id="rId14"/>
    <p:sldId id="372" r:id="rId15"/>
    <p:sldId id="385" r:id="rId16"/>
    <p:sldId id="386" r:id="rId17"/>
    <p:sldId id="387" r:id="rId18"/>
    <p:sldId id="374" r:id="rId19"/>
    <p:sldId id="375" r:id="rId20"/>
    <p:sldId id="377" r:id="rId21"/>
    <p:sldId id="376" r:id="rId22"/>
    <p:sldId id="388" r:id="rId23"/>
    <p:sldId id="365"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Eras Light ITC" pitchFamily="34" charset="0"/>
        <a:ea typeface="+mn-ea"/>
        <a:cs typeface="+mn-cs"/>
      </a:defRPr>
    </a:lvl1pPr>
    <a:lvl2pPr marL="457200" algn="l" rtl="0" fontAlgn="base">
      <a:spcBef>
        <a:spcPct val="0"/>
      </a:spcBef>
      <a:spcAft>
        <a:spcPct val="0"/>
      </a:spcAft>
      <a:defRPr kern="1200">
        <a:solidFill>
          <a:schemeClr val="tx1"/>
        </a:solidFill>
        <a:latin typeface="Eras Light ITC" pitchFamily="34" charset="0"/>
        <a:ea typeface="+mn-ea"/>
        <a:cs typeface="+mn-cs"/>
      </a:defRPr>
    </a:lvl2pPr>
    <a:lvl3pPr marL="914400" algn="l" rtl="0" fontAlgn="base">
      <a:spcBef>
        <a:spcPct val="0"/>
      </a:spcBef>
      <a:spcAft>
        <a:spcPct val="0"/>
      </a:spcAft>
      <a:defRPr kern="1200">
        <a:solidFill>
          <a:schemeClr val="tx1"/>
        </a:solidFill>
        <a:latin typeface="Eras Light ITC" pitchFamily="34" charset="0"/>
        <a:ea typeface="+mn-ea"/>
        <a:cs typeface="+mn-cs"/>
      </a:defRPr>
    </a:lvl3pPr>
    <a:lvl4pPr marL="1371600" algn="l" rtl="0" fontAlgn="base">
      <a:spcBef>
        <a:spcPct val="0"/>
      </a:spcBef>
      <a:spcAft>
        <a:spcPct val="0"/>
      </a:spcAft>
      <a:defRPr kern="1200">
        <a:solidFill>
          <a:schemeClr val="tx1"/>
        </a:solidFill>
        <a:latin typeface="Eras Light ITC" pitchFamily="34" charset="0"/>
        <a:ea typeface="+mn-ea"/>
        <a:cs typeface="+mn-cs"/>
      </a:defRPr>
    </a:lvl4pPr>
    <a:lvl5pPr marL="1828800" algn="l" rtl="0" fontAlgn="base">
      <a:spcBef>
        <a:spcPct val="0"/>
      </a:spcBef>
      <a:spcAft>
        <a:spcPct val="0"/>
      </a:spcAft>
      <a:defRPr kern="1200">
        <a:solidFill>
          <a:schemeClr val="tx1"/>
        </a:solidFill>
        <a:latin typeface="Eras Light ITC" pitchFamily="34" charset="0"/>
        <a:ea typeface="+mn-ea"/>
        <a:cs typeface="+mn-cs"/>
      </a:defRPr>
    </a:lvl5pPr>
    <a:lvl6pPr marL="2286000" algn="l" defTabSz="914400" rtl="0" eaLnBrk="1" latinLnBrk="0" hangingPunct="1">
      <a:defRPr kern="1200">
        <a:solidFill>
          <a:schemeClr val="tx1"/>
        </a:solidFill>
        <a:latin typeface="Eras Light ITC" pitchFamily="34" charset="0"/>
        <a:ea typeface="+mn-ea"/>
        <a:cs typeface="+mn-cs"/>
      </a:defRPr>
    </a:lvl6pPr>
    <a:lvl7pPr marL="2743200" algn="l" defTabSz="914400" rtl="0" eaLnBrk="1" latinLnBrk="0" hangingPunct="1">
      <a:defRPr kern="1200">
        <a:solidFill>
          <a:schemeClr val="tx1"/>
        </a:solidFill>
        <a:latin typeface="Eras Light ITC" pitchFamily="34" charset="0"/>
        <a:ea typeface="+mn-ea"/>
        <a:cs typeface="+mn-cs"/>
      </a:defRPr>
    </a:lvl7pPr>
    <a:lvl8pPr marL="3200400" algn="l" defTabSz="914400" rtl="0" eaLnBrk="1" latinLnBrk="0" hangingPunct="1">
      <a:defRPr kern="1200">
        <a:solidFill>
          <a:schemeClr val="tx1"/>
        </a:solidFill>
        <a:latin typeface="Eras Light ITC" pitchFamily="34" charset="0"/>
        <a:ea typeface="+mn-ea"/>
        <a:cs typeface="+mn-cs"/>
      </a:defRPr>
    </a:lvl8pPr>
    <a:lvl9pPr marL="3657600" algn="l" defTabSz="914400" rtl="0" eaLnBrk="1" latinLnBrk="0" hangingPunct="1">
      <a:defRPr kern="1200">
        <a:solidFill>
          <a:schemeClr val="tx1"/>
        </a:solidFill>
        <a:latin typeface="Eras Light ITC"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00"/>
    <a:srgbClr val="FFC5C5"/>
    <a:srgbClr val="FFFFFF"/>
    <a:srgbClr val="FFFF66"/>
    <a:srgbClr val="FFE593"/>
    <a:srgbClr val="8973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85" autoAdjust="0"/>
    <p:restoredTop sz="82375" autoAdjust="0"/>
  </p:normalViewPr>
  <p:slideViewPr>
    <p:cSldViewPr>
      <p:cViewPr varScale="1">
        <p:scale>
          <a:sx n="59" d="100"/>
          <a:sy n="59" d="100"/>
        </p:scale>
        <p:origin x="148" y="60"/>
      </p:cViewPr>
      <p:guideLst>
        <p:guide orient="horz" pos="2160"/>
        <p:guide pos="2880"/>
      </p:guideLst>
    </p:cSldViewPr>
  </p:slideViewPr>
  <p:outlineViewPr>
    <p:cViewPr>
      <p:scale>
        <a:sx n="33" d="100"/>
        <a:sy n="33" d="100"/>
      </p:scale>
      <p:origin x="0" y="-147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372" cy="464820"/>
          </a:xfrm>
          <a:prstGeom prst="rect">
            <a:avLst/>
          </a:prstGeom>
          <a:noFill/>
          <a:ln w="9525">
            <a:noFill/>
            <a:miter lim="800000"/>
            <a:headEnd/>
            <a:tailEnd/>
          </a:ln>
          <a:effectLst/>
        </p:spPr>
        <p:txBody>
          <a:bodyPr vert="horz" wrap="square" lIns="93169" tIns="46584" rIns="93169" bIns="46584" numCol="1" anchor="t" anchorCtr="0" compatLnSpc="1">
            <a:prstTxWarp prst="textNoShape">
              <a:avLst/>
            </a:prstTxWarp>
          </a:bodyPr>
          <a:lstStyle>
            <a:lvl1pPr defTabSz="931567">
              <a:defRPr sz="1200">
                <a:latin typeface="Arial" charset="0"/>
              </a:defRPr>
            </a:lvl1pPr>
          </a:lstStyle>
          <a:p>
            <a:endParaRPr lang="en-US"/>
          </a:p>
        </p:txBody>
      </p:sp>
      <p:sp>
        <p:nvSpPr>
          <p:cNvPr id="28675" name="Rectangle 3"/>
          <p:cNvSpPr>
            <a:spLocks noGrp="1" noChangeArrowheads="1"/>
          </p:cNvSpPr>
          <p:nvPr>
            <p:ph type="dt" idx="1"/>
          </p:nvPr>
        </p:nvSpPr>
        <p:spPr bwMode="auto">
          <a:xfrm>
            <a:off x="3970436" y="0"/>
            <a:ext cx="3038372" cy="464820"/>
          </a:xfrm>
          <a:prstGeom prst="rect">
            <a:avLst/>
          </a:prstGeom>
          <a:noFill/>
          <a:ln w="9525">
            <a:noFill/>
            <a:miter lim="800000"/>
            <a:headEnd/>
            <a:tailEnd/>
          </a:ln>
          <a:effectLst/>
        </p:spPr>
        <p:txBody>
          <a:bodyPr vert="horz" wrap="square" lIns="93169" tIns="46584" rIns="93169" bIns="46584" numCol="1" anchor="t" anchorCtr="0" compatLnSpc="1">
            <a:prstTxWarp prst="textNoShape">
              <a:avLst/>
            </a:prstTxWarp>
          </a:bodyPr>
          <a:lstStyle>
            <a:lvl1pPr algn="r" defTabSz="931567">
              <a:defRPr sz="1200">
                <a:latin typeface="Arial" charset="0"/>
              </a:defRPr>
            </a:lvl1pPr>
          </a:lstStyle>
          <a:p>
            <a:endParaRPr lang="en-US"/>
          </a:p>
        </p:txBody>
      </p:sp>
      <p:sp>
        <p:nvSpPr>
          <p:cNvPr id="286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69" tIns="46584" rIns="93169" bIns="4658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678" name="Rectangle 6"/>
          <p:cNvSpPr>
            <a:spLocks noGrp="1" noChangeArrowheads="1"/>
          </p:cNvSpPr>
          <p:nvPr>
            <p:ph type="ftr" sz="quarter" idx="4"/>
          </p:nvPr>
        </p:nvSpPr>
        <p:spPr bwMode="auto">
          <a:xfrm>
            <a:off x="0" y="8829989"/>
            <a:ext cx="3038372" cy="464820"/>
          </a:xfrm>
          <a:prstGeom prst="rect">
            <a:avLst/>
          </a:prstGeom>
          <a:noFill/>
          <a:ln w="9525">
            <a:noFill/>
            <a:miter lim="800000"/>
            <a:headEnd/>
            <a:tailEnd/>
          </a:ln>
          <a:effectLst/>
        </p:spPr>
        <p:txBody>
          <a:bodyPr vert="horz" wrap="square" lIns="93169" tIns="46584" rIns="93169" bIns="46584" numCol="1" anchor="b" anchorCtr="0" compatLnSpc="1">
            <a:prstTxWarp prst="textNoShape">
              <a:avLst/>
            </a:prstTxWarp>
          </a:bodyPr>
          <a:lstStyle>
            <a:lvl1pPr defTabSz="931567">
              <a:defRPr sz="1200">
                <a:latin typeface="Arial" charset="0"/>
              </a:defRPr>
            </a:lvl1pPr>
          </a:lstStyle>
          <a:p>
            <a:endParaRPr lang="en-US"/>
          </a:p>
        </p:txBody>
      </p:sp>
      <p:sp>
        <p:nvSpPr>
          <p:cNvPr id="28679" name="Rectangle 7"/>
          <p:cNvSpPr>
            <a:spLocks noGrp="1" noChangeArrowheads="1"/>
          </p:cNvSpPr>
          <p:nvPr>
            <p:ph type="sldNum" sz="quarter" idx="5"/>
          </p:nvPr>
        </p:nvSpPr>
        <p:spPr bwMode="auto">
          <a:xfrm>
            <a:off x="3970436" y="8829989"/>
            <a:ext cx="3038372" cy="464820"/>
          </a:xfrm>
          <a:prstGeom prst="rect">
            <a:avLst/>
          </a:prstGeom>
          <a:noFill/>
          <a:ln w="9525">
            <a:noFill/>
            <a:miter lim="800000"/>
            <a:headEnd/>
            <a:tailEnd/>
          </a:ln>
          <a:effectLst/>
        </p:spPr>
        <p:txBody>
          <a:bodyPr vert="horz" wrap="square" lIns="93169" tIns="46584" rIns="93169" bIns="46584" numCol="1" anchor="b" anchorCtr="0" compatLnSpc="1">
            <a:prstTxWarp prst="textNoShape">
              <a:avLst/>
            </a:prstTxWarp>
          </a:bodyPr>
          <a:lstStyle>
            <a:lvl1pPr algn="r" defTabSz="931567">
              <a:defRPr sz="1200">
                <a:latin typeface="Arial" charset="0"/>
              </a:defRPr>
            </a:lvl1pPr>
          </a:lstStyle>
          <a:p>
            <a:fld id="{7F32562C-5850-4E15-BB5D-A00634BCAE5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1</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i="1" kern="1200" dirty="0">
                <a:solidFill>
                  <a:schemeClr val="tx1"/>
                </a:solidFill>
                <a:latin typeface="Arial" charset="0"/>
                <a:ea typeface="+mn-ea"/>
                <a:cs typeface="+mn-cs"/>
              </a:rPr>
              <a:t>ADVANCE SLIDE</a:t>
            </a:r>
          </a:p>
          <a:p>
            <a:endParaRPr lang="en-US" b="0" i="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10</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a:spcBef>
                <a:spcPts val="0"/>
              </a:spcBef>
            </a:pPr>
            <a:r>
              <a:rPr lang="en-US" dirty="0"/>
              <a:t>Fill out the form with its unique identifier and the acreage of the unit.</a:t>
            </a:r>
          </a:p>
          <a:p>
            <a:pPr>
              <a:spcBef>
                <a:spcPts val="0"/>
              </a:spcBef>
            </a:pPr>
            <a:endParaRPr lang="en-US" dirty="0"/>
          </a:p>
          <a:p>
            <a:pPr>
              <a:spcBef>
                <a:spcPts val="0"/>
              </a:spcBef>
            </a:pPr>
            <a:r>
              <a:rPr lang="en-US" b="1" i="1" dirty="0"/>
              <a:t>ADVANCE</a:t>
            </a:r>
          </a:p>
          <a:p>
            <a:pPr>
              <a:spcBef>
                <a:spcPts val="0"/>
              </a:spcBef>
            </a:pPr>
            <a:endParaRPr lang="en-US" dirty="0"/>
          </a:p>
          <a:p>
            <a:pPr>
              <a:spcBef>
                <a:spcPts val="0"/>
              </a:spcBef>
            </a:pPr>
            <a:r>
              <a:rPr lang="en-US" dirty="0"/>
              <a:t>If you have amended the boundary because you were eliminating unnatural impacts, fill out a form for each of your subsequent sub-units.</a:t>
            </a:r>
          </a:p>
          <a:p>
            <a:pPr>
              <a:spcBef>
                <a:spcPts val="0"/>
              </a:spcBef>
            </a:pPr>
            <a:r>
              <a:rPr lang="en-US" dirty="0"/>
              <a:t> </a:t>
            </a:r>
          </a:p>
          <a:p>
            <a:pPr rtl="0" fontAlgn="base">
              <a:spcBef>
                <a:spcPts val="0"/>
              </a:spcBef>
            </a:pPr>
            <a:r>
              <a:rPr lang="en-US" dirty="0"/>
              <a:t>Question 1.  Sufficient size, yes or no.  </a:t>
            </a:r>
          </a:p>
          <a:p>
            <a:pPr rtl="0" fontAlgn="base">
              <a:spcBef>
                <a:spcPts val="0"/>
              </a:spcBef>
            </a:pPr>
            <a:r>
              <a:rPr lang="en-US" dirty="0"/>
              <a:t> </a:t>
            </a:r>
          </a:p>
          <a:p>
            <a:pPr rtl="0" fontAlgn="base">
              <a:spcBef>
                <a:spcPts val="0"/>
              </a:spcBef>
            </a:pPr>
            <a:r>
              <a:rPr lang="en-US" b="1" i="1" dirty="0"/>
              <a:t>ADVANCE</a:t>
            </a:r>
            <a:endParaRPr lang="en-US" dirty="0"/>
          </a:p>
          <a:p>
            <a:pPr rtl="0" fontAlgn="base">
              <a:spcBef>
                <a:spcPts val="0"/>
              </a:spcBef>
            </a:pPr>
            <a:endParaRPr lang="en-US" dirty="0"/>
          </a:p>
          <a:p>
            <a:pPr rtl="0" fontAlgn="base">
              <a:spcBef>
                <a:spcPts val="0"/>
              </a:spcBef>
            </a:pPr>
            <a:r>
              <a:rPr lang="en-US" dirty="0"/>
              <a:t>If yes, and the acreage is under 5,000, describe which exception is applicable.  </a:t>
            </a:r>
          </a:p>
          <a:p>
            <a:pPr rtl="0" fontAlgn="base">
              <a:spcBef>
                <a:spcPts val="0"/>
              </a:spcBef>
            </a:pPr>
            <a:r>
              <a:rPr lang="en-US" dirty="0"/>
              <a:t> </a:t>
            </a:r>
          </a:p>
          <a:p>
            <a:pPr rtl="0" fontAlgn="base">
              <a:spcBef>
                <a:spcPts val="0"/>
              </a:spcBef>
            </a:pPr>
            <a:r>
              <a:rPr lang="en-US" b="1" i="1" dirty="0"/>
              <a:t>ADVANCE SLIDE</a:t>
            </a:r>
            <a:endParaRPr lang="en-US" dirty="0"/>
          </a:p>
          <a:p>
            <a:endParaRPr lang="en-US" b="1" i="1"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11</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a:spcBef>
                <a:spcPts val="0"/>
              </a:spcBef>
            </a:pPr>
            <a:r>
              <a:rPr lang="en-US" dirty="0"/>
              <a:t>If no, document your rationale and check </a:t>
            </a:r>
            <a:r>
              <a:rPr lang="en-US" dirty="0" err="1"/>
              <a:t>N.A.</a:t>
            </a:r>
            <a:r>
              <a:rPr lang="en-US" dirty="0"/>
              <a:t> for the remaining questions.</a:t>
            </a:r>
          </a:p>
          <a:p>
            <a:pPr>
              <a:spcBef>
                <a:spcPts val="0"/>
              </a:spcBef>
            </a:pPr>
            <a:r>
              <a:rPr lang="en-US" dirty="0"/>
              <a:t> </a:t>
            </a:r>
            <a:endParaRPr lang="en-US" b="1" i="1" dirty="0"/>
          </a:p>
          <a:p>
            <a:pPr rtl="0" fontAlgn="base">
              <a:spcBef>
                <a:spcPts val="0"/>
              </a:spcBef>
            </a:pPr>
            <a:r>
              <a:rPr lang="en-US" b="1" i="1" dirty="0"/>
              <a:t>ADVANCE SLIDE</a:t>
            </a:r>
            <a:endParaRPr lang="en-US" dirty="0"/>
          </a:p>
          <a:p>
            <a:endParaRPr lang="en-US" b="1" i="1"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12</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rtl="0" fontAlgn="base"/>
            <a:r>
              <a:rPr lang="en-US" dirty="0"/>
              <a:t>Question 2.  Naturalness, yes or no.  </a:t>
            </a:r>
          </a:p>
          <a:p>
            <a:pPr rtl="0" fontAlgn="base"/>
            <a:r>
              <a:rPr lang="en-US" dirty="0"/>
              <a:t> </a:t>
            </a:r>
          </a:p>
          <a:p>
            <a:pPr rtl="0" fontAlgn="base"/>
            <a:r>
              <a:rPr lang="en-US" b="1" i="1" dirty="0"/>
              <a:t>ADVANCE</a:t>
            </a:r>
            <a:endParaRPr lang="en-US" dirty="0"/>
          </a:p>
          <a:p>
            <a:pPr rtl="0" fontAlgn="base"/>
            <a:endParaRPr lang="en-US" dirty="0"/>
          </a:p>
          <a:p>
            <a:pPr rtl="0" fontAlgn="base"/>
            <a:r>
              <a:rPr lang="en-US" dirty="0"/>
              <a:t>If yes, a brief description is in order.  (The descriptions you will see here are very brief – just by way of examples.  You’ll want to be a little more detailed than this.)</a:t>
            </a:r>
          </a:p>
          <a:p>
            <a:pPr rtl="0" fontAlgn="base"/>
            <a:endParaRPr lang="en-US" b="1" i="1" dirty="0"/>
          </a:p>
          <a:p>
            <a:pPr rtl="0" fontAlgn="base"/>
            <a:r>
              <a:rPr lang="en-US" b="1" i="1" dirty="0"/>
              <a:t>ADVANCE SLIDE</a:t>
            </a:r>
            <a:endParaRPr lang="en-US" dirty="0"/>
          </a:p>
          <a:p>
            <a:endParaRPr lang="en-US" b="1" i="1"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13</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defTabSz="917235">
              <a:defRPr/>
            </a:pPr>
            <a:r>
              <a:rPr lang="en-US" dirty="0"/>
              <a:t>If no, document your rationale and check </a:t>
            </a:r>
            <a:r>
              <a:rPr lang="en-US" dirty="0" err="1"/>
              <a:t>N.A.</a:t>
            </a:r>
            <a:r>
              <a:rPr lang="en-US" dirty="0"/>
              <a:t> for the remaining questions.</a:t>
            </a:r>
          </a:p>
          <a:p>
            <a:pPr rtl="0" fontAlgn="base"/>
            <a:endParaRPr lang="en-US" b="1" i="1" dirty="0"/>
          </a:p>
          <a:p>
            <a:pPr rtl="0" fontAlgn="base"/>
            <a:r>
              <a:rPr lang="en-US" b="1" i="1" dirty="0"/>
              <a:t>ADVANCE SLIDE</a:t>
            </a:r>
            <a:endParaRPr lang="en-US" dirty="0"/>
          </a:p>
          <a:p>
            <a:endParaRPr lang="en-US" b="1" i="1"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14</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rtl="0" fontAlgn="base"/>
            <a:r>
              <a:rPr lang="en-US" dirty="0"/>
              <a:t>Question 3.  Outstanding opportunities for solitude -- yes or no.  </a:t>
            </a:r>
          </a:p>
          <a:p>
            <a:pPr rtl="0" fontAlgn="base"/>
            <a:r>
              <a:rPr lang="en-US" dirty="0"/>
              <a:t> </a:t>
            </a:r>
          </a:p>
          <a:p>
            <a:pPr rtl="0" fontAlgn="base"/>
            <a:r>
              <a:rPr lang="en-US" b="1" i="1" dirty="0"/>
              <a:t>ADVANCE</a:t>
            </a:r>
            <a:endParaRPr lang="en-US" dirty="0"/>
          </a:p>
          <a:p>
            <a:pPr rtl="0" fontAlgn="base"/>
            <a:endParaRPr lang="en-US" dirty="0"/>
          </a:p>
          <a:p>
            <a:pPr rtl="0" fontAlgn="base"/>
            <a:r>
              <a:rPr lang="en-US" dirty="0"/>
              <a:t>If yes, a brief description is in order.  </a:t>
            </a:r>
          </a:p>
          <a:p>
            <a:pPr rtl="0" fontAlgn="base"/>
            <a:r>
              <a:rPr lang="en-US" dirty="0"/>
              <a:t> </a:t>
            </a:r>
          </a:p>
          <a:p>
            <a:pPr rtl="0" fontAlgn="base"/>
            <a:r>
              <a:rPr lang="en-US" b="1" i="1" dirty="0"/>
              <a:t>ADVANCE SLIDE</a:t>
            </a:r>
            <a:endParaRPr lang="en-US" dirty="0"/>
          </a:p>
          <a:p>
            <a:endParaRPr lang="en-US" b="1" i="1"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15</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defTabSz="917235">
              <a:defRPr/>
            </a:pPr>
            <a:r>
              <a:rPr lang="en-US" dirty="0"/>
              <a:t>If no, document your rationale -- but </a:t>
            </a:r>
            <a:r>
              <a:rPr lang="en-US" b="1" i="1" dirty="0"/>
              <a:t>do not</a:t>
            </a:r>
            <a:r>
              <a:rPr lang="en-US" dirty="0"/>
              <a:t> check </a:t>
            </a:r>
            <a:r>
              <a:rPr lang="en-US" dirty="0" err="1"/>
              <a:t>N.A.</a:t>
            </a:r>
            <a:r>
              <a:rPr lang="en-US" dirty="0"/>
              <a:t> for the remaining questions -- yet.  Right?  Do you understand why?  If not, you’d better go back and review the module immediately preceding this one.  (It’s the “OR” in this characteristic.  Solitude OR primitive recreation.  We have to answer the next question first.)</a:t>
            </a:r>
          </a:p>
          <a:p>
            <a:pPr rtl="0" fontAlgn="base"/>
            <a:endParaRPr lang="en-US" b="1" i="1" dirty="0"/>
          </a:p>
          <a:p>
            <a:pPr rtl="0" fontAlgn="base"/>
            <a:r>
              <a:rPr lang="en-US" b="1" i="1" dirty="0"/>
              <a:t>ADVANCE SLIDE</a:t>
            </a:r>
            <a:endParaRPr lang="en-US" dirty="0"/>
          </a:p>
          <a:p>
            <a:endParaRPr lang="en-US" b="1" i="1"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16</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rtl="0" fontAlgn="base"/>
            <a:r>
              <a:rPr lang="en-US" dirty="0"/>
              <a:t>Question 4.  Outstanding opportunities for primitive recreation.  Yes or no.  </a:t>
            </a:r>
          </a:p>
          <a:p>
            <a:pPr rtl="0" fontAlgn="base"/>
            <a:r>
              <a:rPr lang="en-US" dirty="0"/>
              <a:t> </a:t>
            </a:r>
          </a:p>
          <a:p>
            <a:pPr rtl="0" fontAlgn="base"/>
            <a:r>
              <a:rPr lang="en-US" b="1" i="1" dirty="0"/>
              <a:t>ADVANCE</a:t>
            </a:r>
            <a:endParaRPr lang="en-US" dirty="0"/>
          </a:p>
          <a:p>
            <a:pPr rtl="0" fontAlgn="base"/>
            <a:endParaRPr lang="en-US" dirty="0"/>
          </a:p>
          <a:p>
            <a:pPr rtl="0" fontAlgn="base"/>
            <a:r>
              <a:rPr lang="en-US" dirty="0"/>
              <a:t>If yes, include a brief description.  </a:t>
            </a:r>
          </a:p>
          <a:p>
            <a:pPr rtl="0" fontAlgn="base"/>
            <a:r>
              <a:rPr lang="en-US" dirty="0"/>
              <a:t> </a:t>
            </a:r>
          </a:p>
          <a:p>
            <a:pPr rtl="0" fontAlgn="base"/>
            <a:r>
              <a:rPr lang="en-US" b="1" i="1" dirty="0"/>
              <a:t>ADVANCE SLIDE</a:t>
            </a:r>
            <a:endParaRPr lang="en-US" dirty="0"/>
          </a:p>
          <a:p>
            <a:endParaRPr lang="en-US" b="1" i="1"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17</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defTabSz="917235">
              <a:defRPr/>
            </a:pPr>
            <a:r>
              <a:rPr lang="en-US" dirty="0"/>
              <a:t>If no, document.  Now, if you checked No for this question AND for question 3, then the area does not have wilderness characteristics, and you can check </a:t>
            </a:r>
            <a:r>
              <a:rPr lang="en-US" dirty="0" err="1"/>
              <a:t>N.A.</a:t>
            </a:r>
            <a:r>
              <a:rPr lang="en-US" dirty="0"/>
              <a:t> for question 5.  If you answered either 3 or 4 (or both) with a “yes,” then proceed to question 5.</a:t>
            </a:r>
          </a:p>
          <a:p>
            <a:pPr rtl="0" fontAlgn="base"/>
            <a:endParaRPr lang="en-US" b="1" i="1" dirty="0"/>
          </a:p>
          <a:p>
            <a:pPr rtl="0" fontAlgn="base"/>
            <a:r>
              <a:rPr lang="en-US" b="1" i="1" dirty="0"/>
              <a:t>ADVANCE SLIDE</a:t>
            </a:r>
            <a:endParaRPr lang="en-US" dirty="0"/>
          </a:p>
          <a:p>
            <a:endParaRPr lang="en-US" b="1" i="1"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18</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rtl="0" fontAlgn="base"/>
            <a:r>
              <a:rPr lang="en-US" dirty="0"/>
              <a:t>Question 5.  Supplemental values.  </a:t>
            </a:r>
          </a:p>
          <a:p>
            <a:pPr rtl="0" fontAlgn="base"/>
            <a:r>
              <a:rPr lang="en-US" dirty="0"/>
              <a:t> </a:t>
            </a:r>
          </a:p>
          <a:p>
            <a:pPr rtl="0" fontAlgn="base"/>
            <a:r>
              <a:rPr lang="en-US" b="1" i="1" dirty="0"/>
              <a:t>ADVANCE</a:t>
            </a:r>
            <a:endParaRPr lang="en-US" dirty="0"/>
          </a:p>
          <a:p>
            <a:pPr rtl="0" fontAlgn="base"/>
            <a:endParaRPr lang="en-US" dirty="0"/>
          </a:p>
          <a:p>
            <a:pPr defTabSz="917235">
              <a:defRPr/>
            </a:pPr>
            <a:r>
              <a:rPr lang="en-US" dirty="0"/>
              <a:t>If yes, write them down.  But maybe the answer is no.  That’s ok -- they’re not required.</a:t>
            </a:r>
          </a:p>
          <a:p>
            <a:pPr rtl="0" fontAlgn="base"/>
            <a:endParaRPr lang="en-US" b="1" i="1" dirty="0"/>
          </a:p>
          <a:p>
            <a:pPr rtl="0" fontAlgn="base"/>
            <a:r>
              <a:rPr lang="en-US" b="1" i="1" dirty="0"/>
              <a:t>ADVANCE SLIDE</a:t>
            </a:r>
            <a:endParaRPr lang="en-US" dirty="0"/>
          </a:p>
          <a:p>
            <a:endParaRPr lang="en-US" b="1" i="1"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19</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dirty="0"/>
              <a:t>Then proceed to the summary analysis.  We leave the descriptions behind, and just transcribe the “yes” or “no” decision.  Remember, only </a:t>
            </a:r>
            <a:r>
              <a:rPr lang="en-US" b="1" dirty="0"/>
              <a:t>either</a:t>
            </a:r>
            <a:r>
              <a:rPr lang="en-US" dirty="0"/>
              <a:t> the solitude or the primitive recreation opportunities have to be outstanding for a “yes” answer to question 3 of the Summary Analysis.</a:t>
            </a:r>
          </a:p>
          <a:p>
            <a:r>
              <a:rPr lang="en-US" dirty="0"/>
              <a:t>  </a:t>
            </a:r>
          </a:p>
          <a:p>
            <a:pPr rtl="0" fontAlgn="base"/>
            <a:r>
              <a:rPr lang="en-US" b="1" i="1" dirty="0"/>
              <a:t>ADVANCE</a:t>
            </a:r>
            <a:endParaRPr lang="en-US" dirty="0"/>
          </a:p>
          <a:p>
            <a:pPr rtl="0" fontAlgn="base"/>
            <a:endParaRPr lang="en-US" dirty="0"/>
          </a:p>
          <a:p>
            <a:r>
              <a:rPr lang="en-US" dirty="0"/>
              <a:t>If on this Summary Analysis you have checked “yes” to 1, 2, and 3, then you have an area with wilderness characteristics and should check that line. </a:t>
            </a:r>
          </a:p>
          <a:p>
            <a:pPr rtl="0" fontAlgn="base"/>
            <a:endParaRPr lang="en-US" b="1" i="1" dirty="0"/>
          </a:p>
          <a:p>
            <a:pPr rtl="0" fontAlgn="base"/>
            <a:r>
              <a:rPr lang="en-US" b="1" i="1" dirty="0"/>
              <a:t>ADVANCE SLIDE</a:t>
            </a:r>
            <a:endParaRPr lang="en-US" dirty="0"/>
          </a:p>
          <a:p>
            <a:endParaRPr lang="en-US" b="1" i="1"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2</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rtl="0" fontAlgn="base"/>
            <a:r>
              <a:rPr lang="en-US" b="1" i="1" dirty="0"/>
              <a:t>ADVANCE SLIDE</a:t>
            </a:r>
            <a:endParaRPr lang="en-US" dirty="0"/>
          </a:p>
          <a:p>
            <a:endParaRPr lang="en-US" b="0" i="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20</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dirty="0"/>
              <a:t>If one of lines 1, 2, or 3 is “no,” then check the line in front of “The area does not have wilderness characteristics.”</a:t>
            </a:r>
          </a:p>
          <a:p>
            <a:pPr rtl="0" fontAlgn="base"/>
            <a:endParaRPr lang="en-US" b="1" i="1" dirty="0"/>
          </a:p>
          <a:p>
            <a:pPr rtl="0" fontAlgn="base"/>
            <a:r>
              <a:rPr lang="en-US" b="1" i="1" dirty="0"/>
              <a:t>ADVANCE SLIDE</a:t>
            </a:r>
            <a:endParaRPr lang="en-US" dirty="0"/>
          </a:p>
          <a:p>
            <a:endParaRPr lang="en-US" b="1" i="1"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21</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rtl="0" fontAlgn="base"/>
            <a:r>
              <a:rPr lang="en-US" dirty="0"/>
              <a:t>The team members who worked on this evaluation should be listed, as shown.  </a:t>
            </a:r>
          </a:p>
          <a:p>
            <a:pPr rtl="0" fontAlgn="base"/>
            <a:r>
              <a:rPr lang="en-US" dirty="0"/>
              <a:t> </a:t>
            </a:r>
          </a:p>
          <a:p>
            <a:pPr rtl="0" fontAlgn="base"/>
            <a:r>
              <a:rPr lang="en-US" b="1" i="1" dirty="0"/>
              <a:t>ADVANCE</a:t>
            </a:r>
            <a:endParaRPr lang="en-US" dirty="0"/>
          </a:p>
          <a:p>
            <a:pPr rtl="0" fontAlgn="base"/>
            <a:endParaRPr lang="en-US" dirty="0"/>
          </a:p>
          <a:p>
            <a:pPr rtl="0" fontAlgn="base"/>
            <a:r>
              <a:rPr lang="en-US" dirty="0"/>
              <a:t>And then it goes for review to the Field or District Manager -- depending on your state’s organization.  This review is the Line Officer saying the valuation looks reasonable.</a:t>
            </a:r>
          </a:p>
          <a:p>
            <a:pPr rtl="0" fontAlgn="base"/>
            <a:r>
              <a:rPr lang="en-US" dirty="0"/>
              <a:t> </a:t>
            </a:r>
          </a:p>
          <a:p>
            <a:pPr rtl="0" fontAlgn="base"/>
            <a:r>
              <a:rPr lang="en-US" b="1" i="1" dirty="0"/>
              <a:t>ADVANCE SLIDE</a:t>
            </a:r>
            <a:endParaRPr lang="en-US" dirty="0"/>
          </a:p>
          <a:p>
            <a:endParaRPr lang="en-US" b="1" i="1"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22</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rtl="0" fontAlgn="base"/>
            <a:r>
              <a:rPr lang="en-US"/>
              <a:t>It </a:t>
            </a:r>
            <a:r>
              <a:rPr lang="en-US" dirty="0"/>
              <a:t>is NOT any kind of land use allocation or </a:t>
            </a:r>
            <a:r>
              <a:rPr lang="en-US" b="1" i="1" dirty="0"/>
              <a:t>final agency decision</a:t>
            </a:r>
            <a:r>
              <a:rPr lang="en-US" dirty="0"/>
              <a:t> on management.</a:t>
            </a:r>
          </a:p>
          <a:p>
            <a:pPr rtl="0" fontAlgn="base"/>
            <a:endParaRPr lang="en-US" b="1" i="1" dirty="0"/>
          </a:p>
          <a:p>
            <a:pPr rtl="0" fontAlgn="base"/>
            <a:r>
              <a:rPr lang="en-US" b="1" i="1" dirty="0"/>
              <a:t>ADVANCE SLIDE</a:t>
            </a:r>
            <a:endParaRPr lang="en-US" dirty="0"/>
          </a:p>
          <a:p>
            <a:endParaRPr lang="en-US" b="1" i="1"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50C62-CC16-4BA7-A821-8675CE02DC60}" type="slidenum">
              <a:rPr lang="en-US"/>
              <a:pPr/>
              <a:t>23</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defTabSz="917235">
              <a:defRPr/>
            </a:pPr>
            <a:r>
              <a:rPr lang="en-US" dirty="0"/>
              <a:t>You’ve now completed the group of modules training you on how to inventory for wilderness characteristics.  It may seem overwhelming at first -- but keep in mind it’s really no different than the process we’ve been following for most of the past 35 years or so.</a:t>
            </a:r>
          </a:p>
          <a:p>
            <a:pPr rtl="0" fontAlgn="base"/>
            <a:endParaRPr lang="en-US" b="1" i="1" dirty="0"/>
          </a:p>
          <a:p>
            <a:pPr rtl="0" fontAlgn="base"/>
            <a:r>
              <a:rPr lang="en-US" b="1" i="1" dirty="0"/>
              <a:t>ADVANCE SLIDE</a:t>
            </a:r>
            <a:endParaRPr lang="en-US" dirty="0"/>
          </a:p>
          <a:p>
            <a:endParaRPr lang="en-US" b="0" i="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3</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dirty="0"/>
              <a:t>Let’s wrap up your inventory by going through how you're going to document everything.  </a:t>
            </a:r>
          </a:p>
          <a:p>
            <a:r>
              <a:rPr lang="en-US" dirty="0"/>
              <a:t> </a:t>
            </a:r>
          </a:p>
          <a:p>
            <a:r>
              <a:rPr lang="en-US" dirty="0"/>
              <a:t>Remember Appendix B, Form 1?</a:t>
            </a:r>
          </a:p>
          <a:p>
            <a:endParaRPr lang="en-US" b="1" i="1" dirty="0"/>
          </a:p>
          <a:p>
            <a:pPr defTabSz="917235">
              <a:defRPr/>
            </a:pPr>
            <a:r>
              <a:rPr lang="en-US" b="1" i="1" dirty="0"/>
              <a:t>ADVANCE SLIDE</a:t>
            </a:r>
            <a:endParaRPr lang="en-US" dirty="0"/>
          </a:p>
          <a:p>
            <a:endParaRPr lang="en-US" b="1" i="1" dirty="0"/>
          </a:p>
          <a:p>
            <a:endParaRPr lang="en-US" b="1" i="1"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4</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rtl="0" fontAlgn="base"/>
            <a:r>
              <a:rPr lang="en-US" dirty="0"/>
              <a:t>You started out by answering the question of whether there was </a:t>
            </a:r>
            <a:r>
              <a:rPr lang="en-US" b="1" dirty="0"/>
              <a:t>existing wilderness characteristics</a:t>
            </a:r>
            <a:r>
              <a:rPr lang="en-US" dirty="0"/>
              <a:t> information on all or part of the area.  </a:t>
            </a:r>
          </a:p>
          <a:p>
            <a:pPr rtl="0" fontAlgn="base"/>
            <a:r>
              <a:rPr lang="en-US" dirty="0"/>
              <a:t> </a:t>
            </a:r>
          </a:p>
          <a:p>
            <a:pPr rtl="0" fontAlgn="base"/>
            <a:r>
              <a:rPr lang="en-US" b="1" i="1" dirty="0"/>
              <a:t>ADVANCE</a:t>
            </a:r>
            <a:endParaRPr lang="en-US" dirty="0"/>
          </a:p>
          <a:p>
            <a:pPr rtl="0" fontAlgn="base"/>
            <a:endParaRPr lang="en-US" dirty="0"/>
          </a:p>
          <a:p>
            <a:r>
              <a:rPr lang="en-US" dirty="0"/>
              <a:t>If the answer was “no, there is no existing wilderness characteristics inventory,” you checked the “no” line and will complete Form 2 -- which we’ll get to in just a moment.</a:t>
            </a:r>
          </a:p>
          <a:p>
            <a:pPr rtl="0" fontAlgn="base"/>
            <a:endParaRPr lang="en-US" b="1" i="1" dirty="0"/>
          </a:p>
          <a:p>
            <a:pPr rtl="0" fontAlgn="base"/>
            <a:r>
              <a:rPr lang="en-US" b="1" i="1" dirty="0"/>
              <a:t>ADVANCE SLIDE</a:t>
            </a:r>
            <a:endParaRPr lang="en-US" dirty="0"/>
          </a:p>
          <a:p>
            <a:endParaRPr lang="en-US" b="1" i="1"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5</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rtl="0" fontAlgn="base"/>
            <a:r>
              <a:rPr lang="en-US" dirty="0"/>
              <a:t>But if there </a:t>
            </a:r>
            <a:r>
              <a:rPr lang="en-US" b="1" dirty="0"/>
              <a:t>was</a:t>
            </a:r>
            <a:r>
              <a:rPr lang="en-US" dirty="0"/>
              <a:t> an inventory already, you would check the “yes line” and fill out the rest of Form 1. </a:t>
            </a:r>
          </a:p>
          <a:p>
            <a:pPr rtl="0" fontAlgn="base"/>
            <a:endParaRPr lang="en-US" dirty="0"/>
          </a:p>
          <a:p>
            <a:pPr defTabSz="917235">
              <a:defRPr/>
            </a:pPr>
            <a:r>
              <a:rPr lang="en-US" dirty="0"/>
              <a:t>And then you use Form 2 to document how conditions have changed (if they have) or how they haven't (if they haven't). </a:t>
            </a:r>
          </a:p>
          <a:p>
            <a:pPr rtl="0" fontAlgn="base"/>
            <a:endParaRPr lang="en-US" dirty="0"/>
          </a:p>
          <a:p>
            <a:pPr rtl="0" fontAlgn="base"/>
            <a:r>
              <a:rPr lang="en-US" dirty="0"/>
              <a:t> </a:t>
            </a:r>
            <a:endParaRPr lang="en-US" b="1" i="1" dirty="0"/>
          </a:p>
          <a:p>
            <a:pPr rtl="0" fontAlgn="base"/>
            <a:r>
              <a:rPr lang="en-US" b="1" i="1" dirty="0"/>
              <a:t>ADVANCE SLIDE</a:t>
            </a:r>
            <a:endParaRPr lang="en-US" dirty="0"/>
          </a:p>
          <a:p>
            <a:endParaRPr lang="en-US" b="1" i="1"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6</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a:spcBef>
                <a:spcPts val="0"/>
              </a:spcBef>
            </a:pPr>
            <a:r>
              <a:rPr lang="en-US" sz="800" dirty="0"/>
              <a:t>Before you actually fill out Form 2, you'll want to review your boundary.  Is a portion of the inventory area so lacking in naturalness that it should be removed from the area you are saying has wilderness characteristics?  </a:t>
            </a:r>
          </a:p>
          <a:p>
            <a:pPr>
              <a:spcBef>
                <a:spcPts val="0"/>
              </a:spcBef>
            </a:pPr>
            <a:r>
              <a:rPr lang="en-US" sz="800" dirty="0"/>
              <a:t> </a:t>
            </a:r>
          </a:p>
          <a:p>
            <a:pPr>
              <a:spcBef>
                <a:spcPts val="0"/>
              </a:spcBef>
            </a:pPr>
            <a:r>
              <a:rPr lang="en-US" sz="800" b="1" i="1" dirty="0"/>
              <a:t>ADVANCE</a:t>
            </a:r>
            <a:endParaRPr lang="en-US" sz="800" dirty="0"/>
          </a:p>
          <a:p>
            <a:pPr>
              <a:spcBef>
                <a:spcPts val="0"/>
              </a:spcBef>
            </a:pPr>
            <a:endParaRPr lang="en-US" sz="800" dirty="0"/>
          </a:p>
          <a:p>
            <a:pPr>
              <a:spcBef>
                <a:spcPts val="0"/>
              </a:spcBef>
            </a:pPr>
            <a:r>
              <a:rPr lang="en-US" sz="800" dirty="0"/>
              <a:t>There should be no adjustment for minor impacts, such as a stock pond or commonly used camp site, nor should lands located between individual human impacts be automatically excluded from the area.  But if there are several minor impacts, evaluate them for their cumulative effect on the area’s apparent naturalness, and consider eliminating that portion from your LWC.  </a:t>
            </a:r>
          </a:p>
          <a:p>
            <a:pPr>
              <a:spcBef>
                <a:spcPts val="0"/>
              </a:spcBef>
            </a:pPr>
            <a:r>
              <a:rPr lang="en-US" sz="800" dirty="0"/>
              <a:t> </a:t>
            </a:r>
          </a:p>
          <a:p>
            <a:pPr>
              <a:spcBef>
                <a:spcPts val="0"/>
              </a:spcBef>
            </a:pPr>
            <a:r>
              <a:rPr lang="en-US" sz="800" b="1" i="1" dirty="0"/>
              <a:t>ADVANCE</a:t>
            </a:r>
            <a:endParaRPr lang="en-US" sz="800" dirty="0"/>
          </a:p>
          <a:p>
            <a:pPr>
              <a:spcBef>
                <a:spcPts val="0"/>
              </a:spcBef>
            </a:pPr>
            <a:endParaRPr lang="en-US" sz="800" dirty="0"/>
          </a:p>
          <a:p>
            <a:pPr>
              <a:spcBef>
                <a:spcPts val="0"/>
              </a:spcBef>
            </a:pPr>
            <a:r>
              <a:rPr lang="en-US" sz="800" dirty="0"/>
              <a:t>You shouldn’t change your </a:t>
            </a:r>
            <a:r>
              <a:rPr lang="en-US" sz="800" b="1" i="1" dirty="0"/>
              <a:t>inventory</a:t>
            </a:r>
            <a:r>
              <a:rPr lang="en-US" sz="800" dirty="0"/>
              <a:t> boundary, just the LWC boundary. (You’ll end up with two (or more) subunits…</a:t>
            </a:r>
          </a:p>
          <a:p>
            <a:pPr>
              <a:spcBef>
                <a:spcPts val="0"/>
              </a:spcBef>
            </a:pPr>
            <a:r>
              <a:rPr lang="en-US" sz="800" dirty="0"/>
              <a:t> </a:t>
            </a:r>
          </a:p>
          <a:p>
            <a:pPr>
              <a:spcBef>
                <a:spcPts val="0"/>
              </a:spcBef>
            </a:pPr>
            <a:r>
              <a:rPr lang="en-US" sz="800" b="1" i="1" dirty="0"/>
              <a:t>ADVANCE</a:t>
            </a:r>
            <a:endParaRPr lang="en-US" sz="800" dirty="0"/>
          </a:p>
          <a:p>
            <a:pPr>
              <a:spcBef>
                <a:spcPts val="0"/>
              </a:spcBef>
            </a:pPr>
            <a:endParaRPr lang="en-US" sz="800" dirty="0"/>
          </a:p>
          <a:p>
            <a:pPr>
              <a:spcBef>
                <a:spcPts val="0"/>
              </a:spcBef>
            </a:pPr>
            <a:r>
              <a:rPr lang="en-US" sz="800" dirty="0"/>
              <a:t>…that you’ll evaluate separately -- we’ll go into that in a moment.)</a:t>
            </a:r>
          </a:p>
          <a:p>
            <a:pPr>
              <a:spcBef>
                <a:spcPts val="0"/>
              </a:spcBef>
            </a:pPr>
            <a:r>
              <a:rPr lang="en-US" sz="800" dirty="0"/>
              <a:t> </a:t>
            </a:r>
          </a:p>
          <a:p>
            <a:pPr>
              <a:spcBef>
                <a:spcPts val="0"/>
              </a:spcBef>
            </a:pPr>
            <a:r>
              <a:rPr lang="en-US" sz="800" b="1" i="1" dirty="0"/>
              <a:t>ADVANCE</a:t>
            </a:r>
            <a:endParaRPr lang="en-US" sz="800" dirty="0"/>
          </a:p>
          <a:p>
            <a:pPr>
              <a:spcBef>
                <a:spcPts val="0"/>
              </a:spcBef>
            </a:pPr>
            <a:endParaRPr lang="en-US" sz="800" dirty="0"/>
          </a:p>
          <a:p>
            <a:pPr>
              <a:spcBef>
                <a:spcPts val="0"/>
              </a:spcBef>
            </a:pPr>
            <a:r>
              <a:rPr lang="en-US" sz="800" dirty="0"/>
              <a:t>Don’t create a setback or buffer from a boundary road or any other physical impact outside the area -- you’ll be able to address the manageability of such areas when and if the area is protected, as covered in the training on the Planning portion of the guidance.</a:t>
            </a:r>
          </a:p>
          <a:p>
            <a:pPr>
              <a:spcBef>
                <a:spcPts val="0"/>
              </a:spcBef>
            </a:pPr>
            <a:r>
              <a:rPr lang="en-US" sz="800" dirty="0"/>
              <a:t> </a:t>
            </a:r>
          </a:p>
          <a:p>
            <a:pPr>
              <a:spcBef>
                <a:spcPts val="0"/>
              </a:spcBef>
            </a:pPr>
            <a:r>
              <a:rPr lang="en-US" sz="800" b="1" i="1" dirty="0"/>
              <a:t>ADVANCE</a:t>
            </a:r>
            <a:endParaRPr lang="en-US" sz="800" dirty="0"/>
          </a:p>
          <a:p>
            <a:pPr>
              <a:spcBef>
                <a:spcPts val="0"/>
              </a:spcBef>
            </a:pPr>
            <a:endParaRPr lang="en-US" sz="800" dirty="0"/>
          </a:p>
          <a:p>
            <a:pPr>
              <a:spcBef>
                <a:spcPts val="0"/>
              </a:spcBef>
            </a:pPr>
            <a:r>
              <a:rPr lang="en-US" sz="800" dirty="0"/>
              <a:t>Remember, you’re going to treat a developed right-of-way like a road, in terms of drawing your boundary to exclude it.</a:t>
            </a:r>
          </a:p>
          <a:p>
            <a:pPr>
              <a:spcBef>
                <a:spcPts val="0"/>
              </a:spcBef>
            </a:pPr>
            <a:r>
              <a:rPr lang="en-US" sz="800" dirty="0"/>
              <a:t> </a:t>
            </a:r>
          </a:p>
          <a:p>
            <a:pPr>
              <a:spcBef>
                <a:spcPts val="0"/>
              </a:spcBef>
            </a:pPr>
            <a:r>
              <a:rPr lang="en-US" sz="800" b="1" i="1" dirty="0"/>
              <a:t>ADVANCE</a:t>
            </a:r>
            <a:endParaRPr lang="en-US" sz="800" dirty="0"/>
          </a:p>
          <a:p>
            <a:pPr>
              <a:spcBef>
                <a:spcPts val="0"/>
              </a:spcBef>
            </a:pPr>
            <a:endParaRPr lang="en-US" sz="800" dirty="0"/>
          </a:p>
          <a:p>
            <a:pPr>
              <a:spcBef>
                <a:spcPts val="0"/>
              </a:spcBef>
            </a:pPr>
            <a:r>
              <a:rPr lang="en-US" sz="800" dirty="0"/>
              <a:t>Undeveloped rights-of-way -- and similar undeveloped possessory interests such as mineral leases -- are </a:t>
            </a:r>
            <a:r>
              <a:rPr lang="en-US" sz="800" b="1" i="1" dirty="0"/>
              <a:t>not</a:t>
            </a:r>
            <a:r>
              <a:rPr lang="en-US" sz="800" dirty="0"/>
              <a:t> treated as impacts to wilderness characteristics because these rights may never be developed.  (Keep in mind we’re documenting impacts that are present, not impacts that might occur in the future.)</a:t>
            </a:r>
          </a:p>
          <a:p>
            <a:pPr>
              <a:spcBef>
                <a:spcPts val="0"/>
              </a:spcBef>
            </a:pPr>
            <a:endParaRPr lang="en-US" sz="800" b="1" i="1" dirty="0"/>
          </a:p>
          <a:p>
            <a:pPr>
              <a:spcBef>
                <a:spcPts val="0"/>
              </a:spcBef>
            </a:pPr>
            <a:r>
              <a:rPr lang="en-US" sz="800" b="1" i="1" dirty="0"/>
              <a:t>ADVANCE SLIDE</a:t>
            </a:r>
            <a:endParaRPr lang="en-US" sz="800" dirty="0"/>
          </a:p>
          <a:p>
            <a:pPr defTabSz="917235">
              <a:defRPr/>
            </a:pPr>
            <a:endParaRPr lang="en-US" dirty="0"/>
          </a:p>
          <a:p>
            <a:endParaRPr lang="en-US" b="1" i="1"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7</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rtl="0" fontAlgn="base"/>
            <a:r>
              <a:rPr lang="en-US" dirty="0"/>
              <a:t>Your final LWC boundary should be set to exclude the unnatural portions of the area as determined primarily by roads and other boundary delineators, and also by naturalness.  </a:t>
            </a:r>
          </a:p>
          <a:p>
            <a:pPr rtl="0" fontAlgn="base"/>
            <a:r>
              <a:rPr lang="en-US" dirty="0"/>
              <a:t> </a:t>
            </a:r>
          </a:p>
          <a:p>
            <a:pPr rtl="0" fontAlgn="base"/>
            <a:r>
              <a:rPr lang="en-US" b="1" i="1" dirty="0"/>
              <a:t>ADVANCE</a:t>
            </a:r>
            <a:endParaRPr lang="en-US" dirty="0"/>
          </a:p>
          <a:p>
            <a:pPr rtl="0" fontAlgn="base"/>
            <a:endParaRPr lang="en-US" dirty="0"/>
          </a:p>
          <a:p>
            <a:pPr defTabSz="917235">
              <a:defRPr/>
            </a:pPr>
            <a:r>
              <a:rPr lang="en-US" dirty="0"/>
              <a:t>Do not restrict your boundaries on the basis of an opportunity for solitude or primitive and unconfined recreation.  Remember, an area can have wilderness characteristics even though every acre within the area may not meet all the criteria.  </a:t>
            </a:r>
          </a:p>
          <a:p>
            <a:pPr rtl="0" fontAlgn="base"/>
            <a:endParaRPr lang="en-US" b="1" i="1" dirty="0"/>
          </a:p>
          <a:p>
            <a:pPr rtl="0" fontAlgn="base"/>
            <a:r>
              <a:rPr lang="en-US" b="1" i="1" dirty="0"/>
              <a:t>ADVANCE SLIDE</a:t>
            </a:r>
            <a:endParaRPr lang="en-US" dirty="0"/>
          </a:p>
          <a:p>
            <a:pPr defTabSz="917235">
              <a:defRPr/>
            </a:pPr>
            <a:endParaRPr lang="en-US" b="1" i="1"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8</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pPr rtl="0" fontAlgn="base"/>
            <a:r>
              <a:rPr lang="en-US" dirty="0"/>
              <a:t>This is particularly true for inventory units contiguous with areas already determined to have wilderness characteristics: </a:t>
            </a:r>
          </a:p>
          <a:p>
            <a:pPr rtl="0" fontAlgn="base"/>
            <a:r>
              <a:rPr lang="en-US" dirty="0"/>
              <a:t> </a:t>
            </a:r>
          </a:p>
          <a:p>
            <a:pPr rtl="0" fontAlgn="base"/>
            <a:r>
              <a:rPr lang="en-US" b="1" i="1" dirty="0"/>
              <a:t>ADVANCE</a:t>
            </a:r>
            <a:endParaRPr lang="en-US" dirty="0"/>
          </a:p>
          <a:p>
            <a:pPr rtl="0" fontAlgn="base"/>
            <a:endParaRPr lang="en-US" dirty="0"/>
          </a:p>
          <a:p>
            <a:pPr rtl="0" fontAlgn="base"/>
            <a:r>
              <a:rPr lang="en-US" dirty="0"/>
              <a:t>In such cases the size criterion is automatically met, </a:t>
            </a:r>
            <a:endParaRPr lang="en-US" b="1" i="1" dirty="0"/>
          </a:p>
          <a:p>
            <a:pPr rtl="0" fontAlgn="base"/>
            <a:endParaRPr lang="en-US" dirty="0"/>
          </a:p>
          <a:p>
            <a:pPr rtl="0" fontAlgn="base"/>
            <a:r>
              <a:rPr lang="en-US" b="1" i="1" dirty="0"/>
              <a:t>ADVANCE</a:t>
            </a:r>
            <a:endParaRPr lang="en-US" dirty="0"/>
          </a:p>
          <a:p>
            <a:pPr rtl="0" fontAlgn="base"/>
            <a:endParaRPr lang="en-US" dirty="0"/>
          </a:p>
          <a:p>
            <a:pPr rtl="0" fontAlgn="base"/>
            <a:r>
              <a:rPr lang="en-US" dirty="0"/>
              <a:t>and the outstanding opportunities criteria are carried over from the contiguous land, </a:t>
            </a:r>
          </a:p>
          <a:p>
            <a:pPr rtl="0" fontAlgn="base"/>
            <a:r>
              <a:rPr lang="en-US" dirty="0"/>
              <a:t> </a:t>
            </a:r>
          </a:p>
          <a:p>
            <a:pPr rtl="0" fontAlgn="base"/>
            <a:r>
              <a:rPr lang="en-US" b="1" i="1" dirty="0"/>
              <a:t>ADVANCE</a:t>
            </a:r>
            <a:endParaRPr lang="en-US" dirty="0"/>
          </a:p>
          <a:p>
            <a:pPr rtl="0" fontAlgn="base"/>
            <a:endParaRPr lang="en-US" dirty="0"/>
          </a:p>
          <a:p>
            <a:pPr defTabSz="917235">
              <a:defRPr/>
            </a:pPr>
            <a:r>
              <a:rPr lang="en-US" dirty="0"/>
              <a:t>leaving naturalness as the only requirement to determine if the unit is an LWC.</a:t>
            </a:r>
          </a:p>
          <a:p>
            <a:pPr rtl="0" fontAlgn="base"/>
            <a:endParaRPr lang="en-US" b="1" i="1" dirty="0"/>
          </a:p>
          <a:p>
            <a:pPr rtl="0" fontAlgn="base"/>
            <a:r>
              <a:rPr lang="en-US" b="1" i="1" dirty="0"/>
              <a:t>ADVANCE SLIDE</a:t>
            </a:r>
            <a:endParaRPr lang="en-US" dirty="0"/>
          </a:p>
          <a:p>
            <a:endParaRPr lang="en-US" b="1" i="1"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A15B5-C3F3-4E77-A568-5DC69E704B8B}" type="slidenum">
              <a:rPr lang="en-US"/>
              <a:pPr/>
              <a:t>9</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dirty="0"/>
              <a:t>After adjusting your boundary -- if necessary -- it’s time to  recap your findings.  Follow along with Appendix B, Form 2 from the guidance.</a:t>
            </a:r>
          </a:p>
          <a:p>
            <a:endParaRPr lang="en-US" b="1" i="1" dirty="0"/>
          </a:p>
          <a:p>
            <a:pPr defTabSz="917235">
              <a:defRPr/>
            </a:pPr>
            <a:r>
              <a:rPr lang="en-US" dirty="0"/>
              <a:t>Your forms might look a little different from those you’ll see on the screen.  For a couple of possible reasons.  One, for this training we reformatted pages a bit so they’d fit better for PowerPoint.  Also – you may actually be using different forms.  You don’t have to use the exact forms that were attached to the guidance – you could reformat for different visual clarity, for instance.  You just have to keep the same information being recorded.</a:t>
            </a:r>
          </a:p>
          <a:p>
            <a:endParaRPr lang="en-US" b="1" i="1" dirty="0"/>
          </a:p>
          <a:p>
            <a:pPr defTabSz="917235">
              <a:defRPr/>
            </a:pPr>
            <a:r>
              <a:rPr lang="en-US" b="1" i="1" dirty="0"/>
              <a:t>ADVANCE SLIDE</a:t>
            </a:r>
            <a:endParaRPr lang="en-US" dirty="0"/>
          </a:p>
          <a:p>
            <a:endParaRPr lang="en-US" b="1" i="1"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ECD7F4-BCE4-453D-BBD5-B7F749672DB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A0F856-15EA-49B2-9E66-649DF22CF27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FFE5F2-A288-42F9-8856-0A7645CA195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69966C-CC6D-4997-823E-1D37D8498AD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0FA2A0-3E9B-4DC5-9B43-8AD41B455C4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7162787-8903-4A95-8D75-EF4AF6B57C1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32B0FB2-ABB2-40B9-8DAE-165B5E3F494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59FE890-CA33-4900-8B5C-227018FB467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B3CE40E-FE32-44FF-982E-2791E183E42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686AE5-3544-4A63-A269-8664AAC4A32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6B970C-591A-4782-8EEE-8FE78B86DEE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l="-37000" r="-37000"/>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81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81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9632A660-EEDA-4A01-A8D5-2E9E43F5E12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_ftn1"/><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_ftn1"/><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1.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2.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Grp="1" noChangeArrowheads="1"/>
          </p:cNvSpPr>
          <p:nvPr>
            <p:ph type="title" idx="4294967295"/>
          </p:nvPr>
        </p:nvSpPr>
        <p:spPr bwMode="auto">
          <a:xfrm>
            <a:off x="685800" y="968375"/>
            <a:ext cx="7772400" cy="1470025"/>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t>Wilderness Characteristics</a:t>
            </a:r>
            <a:b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br>
            <a: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t>Guidance for the BLM</a:t>
            </a:r>
            <a:br>
              <a:rPr kumimoji="0" lang="en-US" sz="4000" b="1" i="0" u="none" strike="noStrike" kern="0" cap="none" spc="0" normalizeH="0" baseline="0" noProof="0" dirty="0">
                <a:ln>
                  <a:noFill/>
                </a:ln>
                <a:solidFill>
                  <a:schemeClr val="bg1"/>
                </a:solidFill>
                <a:effectLst/>
                <a:uLnTx/>
                <a:uFillTx/>
                <a:latin typeface="Eras Demi ITC" pitchFamily="34" charset="0"/>
                <a:ea typeface="+mj-ea"/>
                <a:cs typeface="+mj-cs"/>
              </a:rPr>
            </a:br>
            <a:endParaRPr kumimoji="0" lang="en-US" sz="4000" b="1" i="0" u="none" strike="noStrike" kern="0" cap="none" spc="0" normalizeH="0" baseline="0" noProof="0" dirty="0">
              <a:ln>
                <a:noFill/>
              </a:ln>
              <a:solidFill>
                <a:schemeClr val="bg1"/>
              </a:solidFill>
              <a:effectLst/>
              <a:uLnTx/>
              <a:uFillTx/>
              <a:latin typeface="Eras Demi ITC" pitchFamily="34" charset="0"/>
              <a:ea typeface="+mj-ea"/>
              <a:cs typeface="+mj-cs"/>
            </a:endParaRPr>
          </a:p>
        </p:txBody>
      </p:sp>
      <p:sp>
        <p:nvSpPr>
          <p:cNvPr id="10" name="TextBox 9"/>
          <p:cNvSpPr txBox="1"/>
          <p:nvPr/>
        </p:nvSpPr>
        <p:spPr>
          <a:xfrm>
            <a:off x="533400" y="2286000"/>
            <a:ext cx="8229600" cy="3139321"/>
          </a:xfrm>
          <a:prstGeom prst="rect">
            <a:avLst/>
          </a:prstGeom>
          <a:solidFill>
            <a:srgbClr val="FFFFFF">
              <a:alpha val="75000"/>
            </a:srgbClr>
          </a:solidFill>
          <a:ln w="38100">
            <a:solidFill>
              <a:srgbClr val="000000"/>
            </a:solidFill>
          </a:ln>
        </p:spPr>
        <p:txBody>
          <a:bodyPr wrap="square" rtlCol="0">
            <a:spAutoFit/>
          </a:bodyPr>
          <a:lstStyle/>
          <a:p>
            <a:r>
              <a:rPr lang="en-US" sz="2200" dirty="0">
                <a:latin typeface="Eras Demi ITC" pitchFamily="34" charset="0"/>
              </a:rPr>
              <a:t>I. Introduction </a:t>
            </a:r>
          </a:p>
          <a:p>
            <a:r>
              <a:rPr lang="en-US" sz="2200" dirty="0">
                <a:latin typeface="Eras Demi ITC" pitchFamily="34" charset="0"/>
              </a:rPr>
              <a:t>II. Inventory Procedures</a:t>
            </a:r>
          </a:p>
          <a:p>
            <a:r>
              <a:rPr lang="en-US" sz="2200" dirty="0">
                <a:latin typeface="Eras Demi ITC" pitchFamily="34" charset="0"/>
              </a:rPr>
              <a:t>	A. Background</a:t>
            </a:r>
          </a:p>
          <a:p>
            <a:r>
              <a:rPr lang="en-US" sz="2200" dirty="0">
                <a:latin typeface="Eras Demi ITC" pitchFamily="34" charset="0"/>
              </a:rPr>
              <a:t>	B. Route Analysis &amp; Boundary Identification</a:t>
            </a:r>
          </a:p>
          <a:p>
            <a:r>
              <a:rPr lang="en-US" sz="2200" dirty="0">
                <a:latin typeface="Eras Demi ITC" pitchFamily="34" charset="0"/>
              </a:rPr>
              <a:t>	C. Size</a:t>
            </a:r>
          </a:p>
          <a:p>
            <a:r>
              <a:rPr lang="en-US" sz="2200" dirty="0">
                <a:latin typeface="Eras Demi ITC" pitchFamily="34" charset="0"/>
              </a:rPr>
              <a:t>	D. Naturalness </a:t>
            </a:r>
          </a:p>
          <a:p>
            <a:r>
              <a:rPr lang="en-US" sz="2200" dirty="0">
                <a:latin typeface="Eras Demi ITC" pitchFamily="34" charset="0"/>
              </a:rPr>
              <a:t>	E. Outstanding Opportunities &amp; Supplemental Values</a:t>
            </a:r>
          </a:p>
          <a:p>
            <a:r>
              <a:rPr lang="en-US" sz="2200" dirty="0">
                <a:latin typeface="Eras Demi ITC" pitchFamily="34" charset="0"/>
              </a:rPr>
              <a:t>	</a:t>
            </a:r>
            <a:r>
              <a:rPr lang="en-US" sz="2200" dirty="0">
                <a:solidFill>
                  <a:srgbClr val="C00000"/>
                </a:solidFill>
                <a:latin typeface="Eras Demi ITC" pitchFamily="34" charset="0"/>
              </a:rPr>
              <a:t>F. </a:t>
            </a:r>
            <a:r>
              <a:rPr lang="en-US" sz="2200">
                <a:solidFill>
                  <a:srgbClr val="C00000"/>
                </a:solidFill>
                <a:latin typeface="Eras Demi ITC" pitchFamily="34" charset="0"/>
              </a:rPr>
              <a:t>Boundary Adjustments </a:t>
            </a:r>
            <a:r>
              <a:rPr lang="en-US" sz="2200" dirty="0">
                <a:solidFill>
                  <a:srgbClr val="C00000"/>
                </a:solidFill>
                <a:latin typeface="Eras Demi ITC" pitchFamily="34" charset="0"/>
              </a:rPr>
              <a:t>&amp; </a:t>
            </a:r>
            <a:r>
              <a:rPr lang="en-US" sz="2200">
                <a:solidFill>
                  <a:srgbClr val="C00000"/>
                </a:solidFill>
                <a:latin typeface="Eras Demi ITC" pitchFamily="34" charset="0"/>
              </a:rPr>
              <a:t>LWC Documentation </a:t>
            </a:r>
            <a:endParaRPr lang="en-US" sz="2200" dirty="0">
              <a:solidFill>
                <a:srgbClr val="C00000"/>
              </a:solidFill>
              <a:latin typeface="Eras Demi ITC" pitchFamily="34" charset="0"/>
            </a:endParaRPr>
          </a:p>
          <a:p>
            <a:r>
              <a:rPr lang="en-US" sz="2200" dirty="0">
                <a:latin typeface="Eras Demi ITC" pitchFamily="34" charset="0"/>
              </a:rPr>
              <a:t>III. Planning </a:t>
            </a:r>
          </a:p>
        </p:txBody>
      </p:sp>
      <p:sp>
        <p:nvSpPr>
          <p:cNvPr id="9" name="TextBox 8"/>
          <p:cNvSpPr txBox="1"/>
          <p:nvPr/>
        </p:nvSpPr>
        <p:spPr>
          <a:xfrm>
            <a:off x="76200" y="6381690"/>
            <a:ext cx="4191000" cy="400110"/>
          </a:xfrm>
          <a:prstGeom prst="rect">
            <a:avLst/>
          </a:prstGeom>
          <a:noFill/>
        </p:spPr>
        <p:txBody>
          <a:bodyPr wrap="square" rtlCol="0">
            <a:spAutoFit/>
          </a:bodyPr>
          <a:lstStyle/>
          <a:p>
            <a:r>
              <a:rPr lang="en-US" sz="2000" dirty="0">
                <a:solidFill>
                  <a:srgbClr val="FFFFFF"/>
                </a:solidFill>
                <a:latin typeface="Eras Demi ITC" pitchFamily="34" charset="0"/>
              </a:rPr>
              <a:t>Inventory – Adjust &amp; Document</a:t>
            </a:r>
          </a:p>
        </p:txBody>
      </p:sp>
      <p:pic>
        <p:nvPicPr>
          <p:cNvPr id="7" name="Picture 6"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spd="slow" advClick="0">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a:extLst>
              <a:ext uri="{C183D7F6-B498-43B3-948B-1728B52AA6E4}">
                <adec:decorative xmlns:adec="http://schemas.microsoft.com/office/drawing/2017/decorative" val="1"/>
              </a:ext>
            </a:extLst>
          </p:cNvPr>
          <p:cNvSpPr/>
          <p:nvPr/>
        </p:nvSpPr>
        <p:spPr>
          <a:xfrm>
            <a:off x="3064476" y="5460642"/>
            <a:ext cx="412820" cy="90152"/>
          </a:xfrm>
          <a:custGeom>
            <a:avLst/>
            <a:gdLst>
              <a:gd name="connsiteX0" fmla="*/ 412820 w 412820"/>
              <a:gd name="connsiteY0" fmla="*/ 90152 h 90152"/>
              <a:gd name="connsiteX1" fmla="*/ 412820 w 412820"/>
              <a:gd name="connsiteY1" fmla="*/ 90152 h 90152"/>
              <a:gd name="connsiteX2" fmla="*/ 219637 w 412820"/>
              <a:gd name="connsiteY2" fmla="*/ 64395 h 90152"/>
              <a:gd name="connsiteX3" fmla="*/ 181000 w 412820"/>
              <a:gd name="connsiteY3" fmla="*/ 51516 h 90152"/>
              <a:gd name="connsiteX4" fmla="*/ 129485 w 412820"/>
              <a:gd name="connsiteY4" fmla="*/ 38637 h 90152"/>
              <a:gd name="connsiteX5" fmla="*/ 52211 w 412820"/>
              <a:gd name="connsiteY5" fmla="*/ 12879 h 90152"/>
              <a:gd name="connsiteX6" fmla="*/ 13575 w 412820"/>
              <a:gd name="connsiteY6" fmla="*/ 0 h 90152"/>
              <a:gd name="connsiteX7" fmla="*/ 52211 w 412820"/>
              <a:gd name="connsiteY7" fmla="*/ 0 h 90152"/>
              <a:gd name="connsiteX8" fmla="*/ 52211 w 412820"/>
              <a:gd name="connsiteY8" fmla="*/ 0 h 9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820" h="90152">
                <a:moveTo>
                  <a:pt x="412820" y="90152"/>
                </a:moveTo>
                <a:lnTo>
                  <a:pt x="412820" y="90152"/>
                </a:lnTo>
                <a:cubicBezTo>
                  <a:pt x="357030" y="83953"/>
                  <a:pt x="277438" y="77239"/>
                  <a:pt x="219637" y="64395"/>
                </a:cubicBezTo>
                <a:cubicBezTo>
                  <a:pt x="206385" y="61450"/>
                  <a:pt x="194053" y="55246"/>
                  <a:pt x="181000" y="51516"/>
                </a:cubicBezTo>
                <a:cubicBezTo>
                  <a:pt x="163981" y="46653"/>
                  <a:pt x="146439" y="43723"/>
                  <a:pt x="129485" y="38637"/>
                </a:cubicBezTo>
                <a:cubicBezTo>
                  <a:pt x="103479" y="30835"/>
                  <a:pt x="77969" y="21465"/>
                  <a:pt x="52211" y="12879"/>
                </a:cubicBezTo>
                <a:cubicBezTo>
                  <a:pt x="39332" y="8586"/>
                  <a:pt x="0" y="0"/>
                  <a:pt x="13575" y="0"/>
                </a:cubicBezTo>
                <a:lnTo>
                  <a:pt x="52211" y="0"/>
                </a:lnTo>
                <a:lnTo>
                  <a:pt x="52211"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itle 17"/>
          <p:cNvSpPr txBox="1">
            <a:spLocks noGrp="1"/>
          </p:cNvSpPr>
          <p:nvPr>
            <p:ph type="title" idx="4294967295"/>
          </p:nvPr>
        </p:nvSpPr>
        <p:spPr>
          <a:xfrm>
            <a:off x="76200" y="6381690"/>
            <a:ext cx="4191000"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Eras Demi ITC" pitchFamily="34" charset="0"/>
                <a:ea typeface="+mn-ea"/>
                <a:cs typeface="+mn-cs"/>
              </a:rPr>
              <a:t>Inventory – Adjust &amp; Document</a:t>
            </a:r>
          </a:p>
        </p:txBody>
      </p:sp>
      <p:sp>
        <p:nvSpPr>
          <p:cNvPr id="12" name="TextBox 11"/>
          <p:cNvSpPr txBox="1"/>
          <p:nvPr/>
        </p:nvSpPr>
        <p:spPr>
          <a:xfrm>
            <a:off x="1016358" y="266163"/>
            <a:ext cx="7086600" cy="6463308"/>
          </a:xfrm>
          <a:prstGeom prst="rect">
            <a:avLst/>
          </a:prstGeom>
          <a:solidFill>
            <a:schemeClr val="bg1"/>
          </a:solidFill>
        </p:spPr>
        <p:txBody>
          <a:bodyPr wrap="square" rtlCol="0">
            <a:spAutoFit/>
          </a:bodyPr>
          <a:lstStyle/>
          <a:p>
            <a:r>
              <a:rPr lang="en-US" dirty="0"/>
              <a:t> </a:t>
            </a:r>
            <a:r>
              <a:rPr lang="en-US" sz="1400" b="1" u="sng" dirty="0">
                <a:latin typeface="Times New Roman" pitchFamily="18" charset="0"/>
                <a:cs typeface="Times New Roman" pitchFamily="18" charset="0"/>
              </a:rPr>
              <a:t>FORM 2</a:t>
            </a:r>
            <a:endParaRPr lang="en-US" sz="1400" dirty="0">
              <a:latin typeface="Times New Roman" pitchFamily="18" charset="0"/>
              <a:cs typeface="Times New Roman" pitchFamily="18" charset="0"/>
            </a:endParaRPr>
          </a:p>
          <a:p>
            <a:r>
              <a:rPr lang="en-US" sz="1400" b="1"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r>
              <a:rPr lang="en-US" sz="1400" b="1" dirty="0">
                <a:latin typeface="Times New Roman" pitchFamily="18" charset="0"/>
                <a:cs typeface="Times New Roman" pitchFamily="18" charset="0"/>
              </a:rPr>
              <a:t>Current Conditions: Presence or Absence of Wilderness Characteristics</a:t>
            </a:r>
            <a:endParaRPr lang="en-US" sz="1400" dirty="0">
              <a:latin typeface="Times New Roman" pitchFamily="18" charset="0"/>
              <a:cs typeface="Times New Roman" pitchFamily="18" charset="0"/>
            </a:endParaRPr>
          </a:p>
          <a:p>
            <a:r>
              <a:rPr lang="en-US" sz="1400" b="1"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Area Unique Identifier</a:t>
            </a:r>
            <a:r>
              <a:rPr lang="en-US" sz="1400" b="1" dirty="0">
                <a:latin typeface="Times New Roman" pitchFamily="18" charset="0"/>
                <a:cs typeface="Times New Roman" pitchFamily="18" charset="0"/>
              </a:rPr>
              <a:t>________________</a:t>
            </a:r>
            <a:r>
              <a:rPr lang="en-US" sz="1400" dirty="0">
                <a:latin typeface="Times New Roman" pitchFamily="18" charset="0"/>
                <a:cs typeface="Times New Roman" pitchFamily="18" charset="0"/>
              </a:rPr>
              <a:t>  	Acreage</a:t>
            </a:r>
            <a:r>
              <a:rPr lang="en-US" sz="1400" b="1" dirty="0">
                <a:latin typeface="Times New Roman" pitchFamily="18" charset="0"/>
                <a:cs typeface="Times New Roman" pitchFamily="18" charset="0"/>
              </a:rPr>
              <a:t>________________</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 	(If the inventory area consists of subunits, list the acreage of each and evaluate each separately). </a:t>
            </a:r>
          </a:p>
          <a:p>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In completing steps (1)-(5), use additional space as necessary.</a:t>
            </a:r>
          </a:p>
          <a:p>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(1) Is the area of sufficient size? (If the area meets one of the exceptions to the size criterion, check “Yes” and describe the exception in the space provided below),</a:t>
            </a:r>
          </a:p>
          <a:p>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		Yes  </a:t>
            </a:r>
            <a:r>
              <a:rPr lang="en-US" sz="1400" b="1" u="sng" dirty="0">
                <a:latin typeface="Times New Roman" pitchFamily="18" charset="0"/>
                <a:cs typeface="Times New Roman" pitchFamily="18" charset="0"/>
              </a:rPr>
              <a:t>		</a:t>
            </a:r>
            <a:r>
              <a:rPr lang="en-US" sz="1400" dirty="0">
                <a:latin typeface="Times New Roman" pitchFamily="18" charset="0"/>
                <a:cs typeface="Times New Roman" pitchFamily="18" charset="0"/>
              </a:rPr>
              <a:t>	No </a:t>
            </a:r>
            <a:r>
              <a:rPr lang="en-US" sz="1400" b="1" u="sng" dirty="0">
                <a:latin typeface="Times New Roman" pitchFamily="18" charset="0"/>
                <a:cs typeface="Times New Roman" pitchFamily="18" charset="0"/>
              </a:rPr>
              <a:t> 		</a:t>
            </a:r>
            <a:br>
              <a:rPr lang="en-US" sz="1400" u="sng" dirty="0">
                <a:latin typeface="Times New Roman" pitchFamily="18" charset="0"/>
                <a:cs typeface="Times New Roman" pitchFamily="18" charset="0"/>
              </a:rPr>
            </a:br>
            <a:r>
              <a:rPr lang="en-US" sz="1400" dirty="0">
                <a:latin typeface="Times New Roman" pitchFamily="18" charset="0"/>
                <a:cs typeface="Times New Roman" pitchFamily="18" charset="0"/>
              </a:rPr>
              <a:t>Note: If “No” is checked the area does not have wilderness characteristics; check “NA” for the remaining questions below.</a:t>
            </a:r>
          </a:p>
          <a:p>
            <a:r>
              <a:rPr lang="en-US" sz="1400" dirty="0">
                <a:latin typeface="Times New Roman" pitchFamily="18" charset="0"/>
                <a:cs typeface="Times New Roman" pitchFamily="18" charset="0"/>
              </a:rPr>
              <a:t>	 </a:t>
            </a:r>
          </a:p>
          <a:p>
            <a:r>
              <a:rPr lang="en-US" sz="1400" u="sng" dirty="0">
                <a:latin typeface="Times New Roman" pitchFamily="18" charset="0"/>
                <a:cs typeface="Times New Roman" pitchFamily="18" charset="0"/>
              </a:rPr>
              <a:t>Description </a:t>
            </a:r>
            <a:r>
              <a:rPr lang="en-US" sz="1400" dirty="0">
                <a:latin typeface="Times New Roman" pitchFamily="18" charset="0"/>
                <a:cs typeface="Times New Roman" pitchFamily="18" charset="0"/>
              </a:rPr>
              <a:t>(describe the boundaries of the area--wilderness inventory roads, property lines, etc.):</a:t>
            </a:r>
            <a:r>
              <a:rPr lang="en-US" sz="1400" b="1" dirty="0">
                <a:latin typeface="Times New Roman" pitchFamily="18" charset="0"/>
                <a:cs typeface="Times New Roman" pitchFamily="18" charset="0"/>
              </a:rPr>
              <a:t>___________________________________________________________________________________________________________________________________________________________________________________________________________________________________ _____________________________________________________________________________ _____________________________________________________________________________</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(2) Does the area appear to be natural? </a:t>
            </a:r>
          </a:p>
          <a:p>
            <a:r>
              <a:rPr lang="en-US" sz="1400" dirty="0">
                <a:latin typeface="Times New Roman" pitchFamily="18" charset="0"/>
                <a:cs typeface="Times New Roman" pitchFamily="18" charset="0"/>
              </a:rPr>
              <a:t>Yes  </a:t>
            </a:r>
            <a:r>
              <a:rPr lang="en-US" sz="1400" b="1" u="sng" dirty="0">
                <a:latin typeface="Times New Roman" pitchFamily="18" charset="0"/>
                <a:cs typeface="Times New Roman" pitchFamily="18" charset="0"/>
              </a:rPr>
              <a:t>		</a:t>
            </a:r>
            <a:r>
              <a:rPr lang="en-US" sz="1400" dirty="0">
                <a:latin typeface="Times New Roman" pitchFamily="18" charset="0"/>
                <a:cs typeface="Times New Roman" pitchFamily="18" charset="0"/>
              </a:rPr>
              <a:t>	No</a:t>
            </a:r>
            <a:r>
              <a:rPr lang="en-US" sz="1400" b="1" u="sng" dirty="0">
                <a:latin typeface="Times New Roman" pitchFamily="18" charset="0"/>
                <a:cs typeface="Times New Roman" pitchFamily="18" charset="0"/>
              </a:rPr>
              <a:t>		</a:t>
            </a:r>
            <a:r>
              <a:rPr lang="en-US" sz="1400" dirty="0">
                <a:latin typeface="Times New Roman" pitchFamily="18" charset="0"/>
                <a:cs typeface="Times New Roman" pitchFamily="18" charset="0"/>
              </a:rPr>
              <a:t>	N/A</a:t>
            </a:r>
            <a:r>
              <a:rPr lang="en-US" sz="1400" b="1" dirty="0">
                <a:latin typeface="Times New Roman" pitchFamily="18" charset="0"/>
                <a:cs typeface="Times New Roman" pitchFamily="18" charset="0"/>
              </a:rPr>
              <a:t>________</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Note: If “No” is checked the area does not have wilderness characteristics; check “NA” for the remaining questions below.</a:t>
            </a:r>
          </a:p>
          <a:p>
            <a:endParaRPr lang="en-US" dirty="0"/>
          </a:p>
        </p:txBody>
      </p:sp>
      <p:sp>
        <p:nvSpPr>
          <p:cNvPr id="10" name="TextBox 9"/>
          <p:cNvSpPr txBox="1"/>
          <p:nvPr/>
        </p:nvSpPr>
        <p:spPr>
          <a:xfrm>
            <a:off x="2819400" y="1143000"/>
            <a:ext cx="1447800" cy="338554"/>
          </a:xfrm>
          <a:prstGeom prst="rect">
            <a:avLst/>
          </a:prstGeom>
          <a:noFill/>
        </p:spPr>
        <p:txBody>
          <a:bodyPr wrap="square" rtlCol="0">
            <a:spAutoFit/>
          </a:bodyPr>
          <a:lstStyle/>
          <a:p>
            <a:r>
              <a:rPr lang="en-US" sz="1600" dirty="0">
                <a:solidFill>
                  <a:srgbClr val="FF0000"/>
                </a:solidFill>
                <a:latin typeface="Eras Demi ITC" pitchFamily="34" charset="0"/>
              </a:rPr>
              <a:t>NV-030-112</a:t>
            </a:r>
          </a:p>
        </p:txBody>
      </p:sp>
      <p:sp>
        <p:nvSpPr>
          <p:cNvPr id="11" name="TextBox 10"/>
          <p:cNvSpPr txBox="1"/>
          <p:nvPr/>
        </p:nvSpPr>
        <p:spPr>
          <a:xfrm>
            <a:off x="5638800" y="1143000"/>
            <a:ext cx="914400" cy="338554"/>
          </a:xfrm>
          <a:prstGeom prst="rect">
            <a:avLst/>
          </a:prstGeom>
          <a:noFill/>
        </p:spPr>
        <p:txBody>
          <a:bodyPr wrap="square" rtlCol="0">
            <a:spAutoFit/>
          </a:bodyPr>
          <a:lstStyle/>
          <a:p>
            <a:r>
              <a:rPr lang="en-US" sz="1600" dirty="0">
                <a:solidFill>
                  <a:srgbClr val="FF0000"/>
                </a:solidFill>
                <a:latin typeface="Eras Demi ITC" pitchFamily="34" charset="0"/>
              </a:rPr>
              <a:t>893</a:t>
            </a:r>
          </a:p>
        </p:txBody>
      </p:sp>
      <p:sp>
        <p:nvSpPr>
          <p:cNvPr id="14" name="TextBox 13"/>
          <p:cNvSpPr txBox="1"/>
          <p:nvPr/>
        </p:nvSpPr>
        <p:spPr>
          <a:xfrm>
            <a:off x="3657600" y="3048000"/>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sp>
        <p:nvSpPr>
          <p:cNvPr id="17" name="TextBox 16"/>
          <p:cNvSpPr txBox="1"/>
          <p:nvPr/>
        </p:nvSpPr>
        <p:spPr>
          <a:xfrm>
            <a:off x="1981200" y="4142096"/>
            <a:ext cx="6019800" cy="338554"/>
          </a:xfrm>
          <a:prstGeom prst="rect">
            <a:avLst/>
          </a:prstGeom>
          <a:noFill/>
        </p:spPr>
        <p:txBody>
          <a:bodyPr wrap="square" rtlCol="0">
            <a:spAutoFit/>
          </a:bodyPr>
          <a:lstStyle/>
          <a:p>
            <a:r>
              <a:rPr lang="en-US" sz="1600" dirty="0">
                <a:solidFill>
                  <a:srgbClr val="FF0000"/>
                </a:solidFill>
                <a:latin typeface="Eras Demi ITC" pitchFamily="34" charset="0"/>
              </a:rPr>
              <a:t>contiguous with Dry Mesa Wilderness; see attached map</a:t>
            </a:r>
          </a:p>
        </p:txBody>
      </p:sp>
      <p:pic>
        <p:nvPicPr>
          <p:cNvPr id="15" name="Picture 14"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
        <p:nvSpPr>
          <p:cNvPr id="20" name="TextBox 19"/>
          <p:cNvSpPr txBox="1"/>
          <p:nvPr/>
        </p:nvSpPr>
        <p:spPr>
          <a:xfrm>
            <a:off x="3962400" y="1143000"/>
            <a:ext cx="457200" cy="338554"/>
          </a:xfrm>
          <a:prstGeom prst="rect">
            <a:avLst/>
          </a:prstGeom>
          <a:noFill/>
        </p:spPr>
        <p:txBody>
          <a:bodyPr wrap="square" rtlCol="0">
            <a:spAutoFit/>
          </a:bodyPr>
          <a:lstStyle/>
          <a:p>
            <a:r>
              <a:rPr lang="en-US" sz="1600" dirty="0">
                <a:solidFill>
                  <a:srgbClr val="FF0000"/>
                </a:solidFill>
                <a:latin typeface="Eras Demi ITC" pitchFamily="34" charset="0"/>
              </a:rPr>
              <a:t>A</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51" presetClass="entr" presetSubtype="0" fill="hold" nodeType="click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animEffect transition="in" filter="fade">
                                      <p:cBhvr>
                                        <p:cTn id="15" dur="385" decel="100000"/>
                                        <p:tgtEl>
                                          <p:spTgt spid="20">
                                            <p:txEl>
                                              <p:pRg st="0" end="0"/>
                                            </p:txEl>
                                          </p:spTgt>
                                        </p:tgtEl>
                                      </p:cBhvr>
                                    </p:animEffect>
                                    <p:animScale>
                                      <p:cBhvr>
                                        <p:cTn id="16" dur="385" decel="100000"/>
                                        <p:tgtEl>
                                          <p:spTgt spid="20">
                                            <p:txEl>
                                              <p:pRg st="0" end="0"/>
                                            </p:txEl>
                                          </p:spTgt>
                                        </p:tgtEl>
                                      </p:cBhvr>
                                      <p:from x="10000" y="10000"/>
                                      <p:to x="200000" y="450000"/>
                                    </p:animScale>
                                    <p:animScale>
                                      <p:cBhvr>
                                        <p:cTn id="17" dur="615" accel="100000" fill="hold">
                                          <p:stCondLst>
                                            <p:cond delay="385"/>
                                          </p:stCondLst>
                                        </p:cTn>
                                        <p:tgtEl>
                                          <p:spTgt spid="20">
                                            <p:txEl>
                                              <p:pRg st="0" end="0"/>
                                            </p:txEl>
                                          </p:spTgt>
                                        </p:tgtEl>
                                      </p:cBhvr>
                                      <p:from x="200000" y="450000"/>
                                      <p:to x="100000" y="100000"/>
                                    </p:animScale>
                                    <p:set>
                                      <p:cBhvr>
                                        <p:cTn id="18" dur="385" fill="hold"/>
                                        <p:tgtEl>
                                          <p:spTgt spid="20">
                                            <p:txEl>
                                              <p:pRg st="0" end="0"/>
                                            </p:txEl>
                                          </p:spTgt>
                                        </p:tgtEl>
                                        <p:attrNameLst>
                                          <p:attrName>ppt_x</p:attrName>
                                        </p:attrNameLst>
                                      </p:cBhvr>
                                      <p:to>
                                        <p:strVal val="(0.5)"/>
                                      </p:to>
                                    </p:set>
                                    <p:anim from="(0.5)" to="(#ppt_x)" calcmode="lin" valueType="num">
                                      <p:cBhvr>
                                        <p:cTn id="19" dur="615" accel="100000" fill="hold">
                                          <p:stCondLst>
                                            <p:cond delay="385"/>
                                          </p:stCondLst>
                                        </p:cTn>
                                        <p:tgtEl>
                                          <p:spTgt spid="20">
                                            <p:txEl>
                                              <p:pRg st="0" end="0"/>
                                            </p:txEl>
                                          </p:spTgt>
                                        </p:tgtEl>
                                        <p:attrNameLst>
                                          <p:attrName>ppt_x</p:attrName>
                                        </p:attrNameLst>
                                      </p:cBhvr>
                                    </p:anim>
                                    <p:set>
                                      <p:cBhvr>
                                        <p:cTn id="20" dur="385" fill="hold"/>
                                        <p:tgtEl>
                                          <p:spTgt spid="20">
                                            <p:txEl>
                                              <p:pRg st="0" end="0"/>
                                            </p:txEl>
                                          </p:spTgt>
                                        </p:tgtEl>
                                        <p:attrNameLst>
                                          <p:attrName>ppt_y</p:attrName>
                                        </p:attrNameLst>
                                      </p:cBhvr>
                                      <p:to>
                                        <p:strVal val="(#ppt_y+0.4)"/>
                                      </p:to>
                                    </p:set>
                                    <p:anim from="(#ppt_y+0.4)" to="(#ppt_y)" calcmode="lin" valueType="num">
                                      <p:cBhvr>
                                        <p:cTn id="21" dur="615" accel="100000" fill="hold">
                                          <p:stCondLst>
                                            <p:cond delay="385"/>
                                          </p:stCondLst>
                                        </p:cTn>
                                        <p:tgtEl>
                                          <p:spTgt spid="20">
                                            <p:txEl>
                                              <p:pRg st="0" end="0"/>
                                            </p:txEl>
                                          </p:spTgt>
                                        </p:tgtEl>
                                        <p:attrNameLst>
                                          <p:attrName>ppt_y</p:attrName>
                                        </p:attrNameLst>
                                      </p:cBhvr>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4"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a:extLst>
              <a:ext uri="{C183D7F6-B498-43B3-948B-1728B52AA6E4}">
                <adec:decorative xmlns:adec="http://schemas.microsoft.com/office/drawing/2017/decorative" val="1"/>
              </a:ext>
            </a:extLst>
          </p:cNvPr>
          <p:cNvSpPr/>
          <p:nvPr/>
        </p:nvSpPr>
        <p:spPr>
          <a:xfrm>
            <a:off x="3064476" y="5460642"/>
            <a:ext cx="412820" cy="90152"/>
          </a:xfrm>
          <a:custGeom>
            <a:avLst/>
            <a:gdLst>
              <a:gd name="connsiteX0" fmla="*/ 412820 w 412820"/>
              <a:gd name="connsiteY0" fmla="*/ 90152 h 90152"/>
              <a:gd name="connsiteX1" fmla="*/ 412820 w 412820"/>
              <a:gd name="connsiteY1" fmla="*/ 90152 h 90152"/>
              <a:gd name="connsiteX2" fmla="*/ 219637 w 412820"/>
              <a:gd name="connsiteY2" fmla="*/ 64395 h 90152"/>
              <a:gd name="connsiteX3" fmla="*/ 181000 w 412820"/>
              <a:gd name="connsiteY3" fmla="*/ 51516 h 90152"/>
              <a:gd name="connsiteX4" fmla="*/ 129485 w 412820"/>
              <a:gd name="connsiteY4" fmla="*/ 38637 h 90152"/>
              <a:gd name="connsiteX5" fmla="*/ 52211 w 412820"/>
              <a:gd name="connsiteY5" fmla="*/ 12879 h 90152"/>
              <a:gd name="connsiteX6" fmla="*/ 13575 w 412820"/>
              <a:gd name="connsiteY6" fmla="*/ 0 h 90152"/>
              <a:gd name="connsiteX7" fmla="*/ 52211 w 412820"/>
              <a:gd name="connsiteY7" fmla="*/ 0 h 90152"/>
              <a:gd name="connsiteX8" fmla="*/ 52211 w 412820"/>
              <a:gd name="connsiteY8" fmla="*/ 0 h 9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820" h="90152">
                <a:moveTo>
                  <a:pt x="412820" y="90152"/>
                </a:moveTo>
                <a:lnTo>
                  <a:pt x="412820" y="90152"/>
                </a:lnTo>
                <a:cubicBezTo>
                  <a:pt x="357030" y="83953"/>
                  <a:pt x="277438" y="77239"/>
                  <a:pt x="219637" y="64395"/>
                </a:cubicBezTo>
                <a:cubicBezTo>
                  <a:pt x="206385" y="61450"/>
                  <a:pt x="194053" y="55246"/>
                  <a:pt x="181000" y="51516"/>
                </a:cubicBezTo>
                <a:cubicBezTo>
                  <a:pt x="163981" y="46653"/>
                  <a:pt x="146439" y="43723"/>
                  <a:pt x="129485" y="38637"/>
                </a:cubicBezTo>
                <a:cubicBezTo>
                  <a:pt x="103479" y="30835"/>
                  <a:pt x="77969" y="21465"/>
                  <a:pt x="52211" y="12879"/>
                </a:cubicBezTo>
                <a:cubicBezTo>
                  <a:pt x="39332" y="8586"/>
                  <a:pt x="0" y="0"/>
                  <a:pt x="13575" y="0"/>
                </a:cubicBezTo>
                <a:lnTo>
                  <a:pt x="52211" y="0"/>
                </a:lnTo>
                <a:lnTo>
                  <a:pt x="52211"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itle 17"/>
          <p:cNvSpPr txBox="1">
            <a:spLocks noGrp="1"/>
          </p:cNvSpPr>
          <p:nvPr>
            <p:ph type="title" idx="4294967295"/>
          </p:nvPr>
        </p:nvSpPr>
        <p:spPr>
          <a:xfrm>
            <a:off x="76200" y="6381690"/>
            <a:ext cx="4191000"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Eras Demi ITC" pitchFamily="34" charset="0"/>
                <a:ea typeface="+mn-ea"/>
                <a:cs typeface="+mn-cs"/>
              </a:rPr>
              <a:t>Inventory – Adjust &amp; Document</a:t>
            </a:r>
          </a:p>
        </p:txBody>
      </p:sp>
      <p:sp>
        <p:nvSpPr>
          <p:cNvPr id="12" name="TextBox 11"/>
          <p:cNvSpPr txBox="1"/>
          <p:nvPr/>
        </p:nvSpPr>
        <p:spPr>
          <a:xfrm>
            <a:off x="1016358" y="266163"/>
            <a:ext cx="7086600" cy="6463308"/>
          </a:xfrm>
          <a:prstGeom prst="rect">
            <a:avLst/>
          </a:prstGeom>
          <a:solidFill>
            <a:schemeClr val="bg1"/>
          </a:solidFill>
        </p:spPr>
        <p:txBody>
          <a:bodyPr wrap="square" rtlCol="0">
            <a:spAutoFit/>
          </a:bodyPr>
          <a:lstStyle/>
          <a:p>
            <a:r>
              <a:rPr lang="en-US" dirty="0"/>
              <a:t> </a:t>
            </a:r>
            <a:r>
              <a:rPr lang="en-US" sz="1400" b="1" u="sng" dirty="0">
                <a:latin typeface="Times New Roman" pitchFamily="18" charset="0"/>
                <a:cs typeface="Times New Roman" pitchFamily="18" charset="0"/>
              </a:rPr>
              <a:t>FORM 2</a:t>
            </a:r>
            <a:endParaRPr lang="en-US" sz="1400" dirty="0">
              <a:latin typeface="Times New Roman" pitchFamily="18" charset="0"/>
              <a:cs typeface="Times New Roman" pitchFamily="18" charset="0"/>
            </a:endParaRPr>
          </a:p>
          <a:p>
            <a:r>
              <a:rPr lang="en-US" sz="1400" b="1"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r>
              <a:rPr lang="en-US" sz="1400" b="1" dirty="0">
                <a:latin typeface="Times New Roman" pitchFamily="18" charset="0"/>
                <a:cs typeface="Times New Roman" pitchFamily="18" charset="0"/>
              </a:rPr>
              <a:t>Current Conditions: Presence or Absence of Wilderness Characteristics</a:t>
            </a:r>
            <a:endParaRPr lang="en-US" sz="1400" dirty="0">
              <a:latin typeface="Times New Roman" pitchFamily="18" charset="0"/>
              <a:cs typeface="Times New Roman" pitchFamily="18" charset="0"/>
            </a:endParaRPr>
          </a:p>
          <a:p>
            <a:r>
              <a:rPr lang="en-US" sz="1400" b="1"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Area Unique Identifier</a:t>
            </a:r>
            <a:r>
              <a:rPr lang="en-US" sz="1400" b="1" dirty="0">
                <a:latin typeface="Times New Roman" pitchFamily="18" charset="0"/>
                <a:cs typeface="Times New Roman" pitchFamily="18" charset="0"/>
              </a:rPr>
              <a:t>________________</a:t>
            </a:r>
            <a:r>
              <a:rPr lang="en-US" sz="1400" dirty="0">
                <a:latin typeface="Times New Roman" pitchFamily="18" charset="0"/>
                <a:cs typeface="Times New Roman" pitchFamily="18" charset="0"/>
              </a:rPr>
              <a:t>  	Acreage</a:t>
            </a:r>
            <a:r>
              <a:rPr lang="en-US" sz="1400" b="1" dirty="0">
                <a:latin typeface="Times New Roman" pitchFamily="18" charset="0"/>
                <a:cs typeface="Times New Roman" pitchFamily="18" charset="0"/>
              </a:rPr>
              <a:t>________________</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 	(If the inventory area consists of subunits, list the acreage of each and evaluate each separately). </a:t>
            </a:r>
          </a:p>
          <a:p>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In completing steps (1)-(5), use additional space as necessary.</a:t>
            </a:r>
          </a:p>
          <a:p>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(1) Is the area of sufficient size? (If the area meets one of the exceptions to the size criterion, check “Yes” and describe the exception in the space provided below),</a:t>
            </a:r>
          </a:p>
          <a:p>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		Yes  </a:t>
            </a:r>
            <a:r>
              <a:rPr lang="en-US" sz="1400" b="1" u="sng" dirty="0">
                <a:latin typeface="Times New Roman" pitchFamily="18" charset="0"/>
                <a:cs typeface="Times New Roman" pitchFamily="18" charset="0"/>
              </a:rPr>
              <a:t>		</a:t>
            </a:r>
            <a:r>
              <a:rPr lang="en-US" sz="1400" dirty="0">
                <a:latin typeface="Times New Roman" pitchFamily="18" charset="0"/>
                <a:cs typeface="Times New Roman" pitchFamily="18" charset="0"/>
              </a:rPr>
              <a:t>	No </a:t>
            </a:r>
            <a:r>
              <a:rPr lang="en-US" sz="1400" b="1" u="sng" dirty="0">
                <a:latin typeface="Times New Roman" pitchFamily="18" charset="0"/>
                <a:cs typeface="Times New Roman" pitchFamily="18" charset="0"/>
              </a:rPr>
              <a:t> 		</a:t>
            </a:r>
            <a:br>
              <a:rPr lang="en-US" sz="1400" u="sng" dirty="0">
                <a:latin typeface="Times New Roman" pitchFamily="18" charset="0"/>
                <a:cs typeface="Times New Roman" pitchFamily="18" charset="0"/>
              </a:rPr>
            </a:br>
            <a:r>
              <a:rPr lang="en-US" sz="1400" dirty="0">
                <a:latin typeface="Times New Roman" pitchFamily="18" charset="0"/>
                <a:cs typeface="Times New Roman" pitchFamily="18" charset="0"/>
              </a:rPr>
              <a:t>Note: If “No” is checked the area does not have wilderness characteristics; check “NA” for the remaining questions below.</a:t>
            </a:r>
          </a:p>
          <a:p>
            <a:r>
              <a:rPr lang="en-US" sz="1400" dirty="0">
                <a:latin typeface="Times New Roman" pitchFamily="18" charset="0"/>
                <a:cs typeface="Times New Roman" pitchFamily="18" charset="0"/>
              </a:rPr>
              <a:t>	 </a:t>
            </a:r>
          </a:p>
          <a:p>
            <a:r>
              <a:rPr lang="en-US" sz="1400" u="sng" dirty="0">
                <a:latin typeface="Times New Roman" pitchFamily="18" charset="0"/>
                <a:cs typeface="Times New Roman" pitchFamily="18" charset="0"/>
              </a:rPr>
              <a:t>Description </a:t>
            </a:r>
            <a:r>
              <a:rPr lang="en-US" sz="1400" dirty="0">
                <a:latin typeface="Times New Roman" pitchFamily="18" charset="0"/>
                <a:cs typeface="Times New Roman" pitchFamily="18" charset="0"/>
              </a:rPr>
              <a:t>(describe the boundaries of the area--wilderness inventory roads, property lines, etc.):</a:t>
            </a:r>
            <a:r>
              <a:rPr lang="en-US" sz="1400" b="1" dirty="0">
                <a:latin typeface="Times New Roman" pitchFamily="18" charset="0"/>
                <a:cs typeface="Times New Roman" pitchFamily="18" charset="0"/>
              </a:rPr>
              <a:t>___________________________________________________________________________________________________________________________________________________________________________________________________________________________________ _____________________________________________________________________________ _____________________________________________________________________________</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(2) Does the area appear to be natural? </a:t>
            </a:r>
          </a:p>
          <a:p>
            <a:r>
              <a:rPr lang="en-US" sz="1400" dirty="0">
                <a:latin typeface="Times New Roman" pitchFamily="18" charset="0"/>
                <a:cs typeface="Times New Roman" pitchFamily="18" charset="0"/>
              </a:rPr>
              <a:t>Yes  </a:t>
            </a:r>
            <a:r>
              <a:rPr lang="en-US" sz="1400" b="1" u="sng" dirty="0">
                <a:latin typeface="Times New Roman" pitchFamily="18" charset="0"/>
                <a:cs typeface="Times New Roman" pitchFamily="18" charset="0"/>
              </a:rPr>
              <a:t>		</a:t>
            </a:r>
            <a:r>
              <a:rPr lang="en-US" sz="1400" dirty="0">
                <a:latin typeface="Times New Roman" pitchFamily="18" charset="0"/>
                <a:cs typeface="Times New Roman" pitchFamily="18" charset="0"/>
              </a:rPr>
              <a:t>	No</a:t>
            </a:r>
            <a:r>
              <a:rPr lang="en-US" sz="1400" b="1" u="sng" dirty="0">
                <a:latin typeface="Times New Roman" pitchFamily="18" charset="0"/>
                <a:cs typeface="Times New Roman" pitchFamily="18" charset="0"/>
              </a:rPr>
              <a:t>		</a:t>
            </a:r>
            <a:r>
              <a:rPr lang="en-US" sz="1400" dirty="0">
                <a:latin typeface="Times New Roman" pitchFamily="18" charset="0"/>
                <a:cs typeface="Times New Roman" pitchFamily="18" charset="0"/>
              </a:rPr>
              <a:t>	N/A</a:t>
            </a:r>
            <a:r>
              <a:rPr lang="en-US" sz="1400" b="1" dirty="0">
                <a:latin typeface="Times New Roman" pitchFamily="18" charset="0"/>
                <a:cs typeface="Times New Roman" pitchFamily="18" charset="0"/>
              </a:rPr>
              <a:t>________</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Note: If “No” is checked the area does not have wilderness characteristics; check “NA” for the remaining questions below.</a:t>
            </a:r>
          </a:p>
          <a:p>
            <a:endParaRPr lang="en-US" dirty="0"/>
          </a:p>
        </p:txBody>
      </p:sp>
      <p:sp>
        <p:nvSpPr>
          <p:cNvPr id="10" name="TextBox 9"/>
          <p:cNvSpPr txBox="1"/>
          <p:nvPr/>
        </p:nvSpPr>
        <p:spPr>
          <a:xfrm>
            <a:off x="2819400" y="1143000"/>
            <a:ext cx="1447800" cy="338554"/>
          </a:xfrm>
          <a:prstGeom prst="rect">
            <a:avLst/>
          </a:prstGeom>
          <a:noFill/>
        </p:spPr>
        <p:txBody>
          <a:bodyPr wrap="square" rtlCol="0">
            <a:spAutoFit/>
          </a:bodyPr>
          <a:lstStyle/>
          <a:p>
            <a:r>
              <a:rPr lang="en-US" sz="1600" dirty="0">
                <a:solidFill>
                  <a:srgbClr val="FF0000"/>
                </a:solidFill>
                <a:latin typeface="Eras Demi ITC" pitchFamily="34" charset="0"/>
              </a:rPr>
              <a:t>NV-030-112</a:t>
            </a:r>
          </a:p>
        </p:txBody>
      </p:sp>
      <p:sp>
        <p:nvSpPr>
          <p:cNvPr id="20" name="TextBox 19"/>
          <p:cNvSpPr txBox="1"/>
          <p:nvPr/>
        </p:nvSpPr>
        <p:spPr>
          <a:xfrm>
            <a:off x="3962400" y="1143000"/>
            <a:ext cx="457200" cy="338554"/>
          </a:xfrm>
          <a:prstGeom prst="rect">
            <a:avLst/>
          </a:prstGeom>
          <a:noFill/>
        </p:spPr>
        <p:txBody>
          <a:bodyPr wrap="square" rtlCol="0">
            <a:spAutoFit/>
          </a:bodyPr>
          <a:lstStyle/>
          <a:p>
            <a:r>
              <a:rPr lang="en-US" sz="1600" dirty="0">
                <a:solidFill>
                  <a:srgbClr val="FF0000"/>
                </a:solidFill>
                <a:latin typeface="Eras Demi ITC" pitchFamily="34" charset="0"/>
              </a:rPr>
              <a:t>A</a:t>
            </a:r>
          </a:p>
        </p:txBody>
      </p:sp>
      <p:sp>
        <p:nvSpPr>
          <p:cNvPr id="11" name="TextBox 10"/>
          <p:cNvSpPr txBox="1"/>
          <p:nvPr/>
        </p:nvSpPr>
        <p:spPr>
          <a:xfrm>
            <a:off x="5638800" y="1143000"/>
            <a:ext cx="914400" cy="338554"/>
          </a:xfrm>
          <a:prstGeom prst="rect">
            <a:avLst/>
          </a:prstGeom>
          <a:noFill/>
        </p:spPr>
        <p:txBody>
          <a:bodyPr wrap="square" rtlCol="0">
            <a:spAutoFit/>
          </a:bodyPr>
          <a:lstStyle/>
          <a:p>
            <a:r>
              <a:rPr lang="en-US" sz="1600" dirty="0">
                <a:solidFill>
                  <a:srgbClr val="FF0000"/>
                </a:solidFill>
                <a:latin typeface="Eras Demi ITC" pitchFamily="34" charset="0"/>
              </a:rPr>
              <a:t>893</a:t>
            </a:r>
          </a:p>
        </p:txBody>
      </p:sp>
      <p:sp>
        <p:nvSpPr>
          <p:cNvPr id="19" name="TextBox 18"/>
          <p:cNvSpPr txBox="1"/>
          <p:nvPr/>
        </p:nvSpPr>
        <p:spPr>
          <a:xfrm>
            <a:off x="6477000" y="3048000"/>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sp>
        <p:nvSpPr>
          <p:cNvPr id="24" name="TextBox 23"/>
          <p:cNvSpPr txBox="1"/>
          <p:nvPr/>
        </p:nvSpPr>
        <p:spPr>
          <a:xfrm>
            <a:off x="1600200" y="4162300"/>
            <a:ext cx="6019800" cy="584775"/>
          </a:xfrm>
          <a:prstGeom prst="rect">
            <a:avLst/>
          </a:prstGeom>
          <a:noFill/>
        </p:spPr>
        <p:txBody>
          <a:bodyPr wrap="square" rtlCol="0">
            <a:spAutoFit/>
          </a:bodyPr>
          <a:lstStyle/>
          <a:p>
            <a:r>
              <a:rPr lang="en-US" sz="1600" dirty="0">
                <a:solidFill>
                  <a:srgbClr val="FF0000"/>
                </a:solidFill>
                <a:latin typeface="Eras Demi ITC" pitchFamily="34" charset="0"/>
              </a:rPr>
              <a:t>not contiguous with Dry Mesa Wilderness – separated by road</a:t>
            </a:r>
          </a:p>
        </p:txBody>
      </p:sp>
      <p:sp>
        <p:nvSpPr>
          <p:cNvPr id="21" name="TextBox 20"/>
          <p:cNvSpPr txBox="1"/>
          <p:nvPr/>
        </p:nvSpPr>
        <p:spPr>
          <a:xfrm>
            <a:off x="7010400" y="5562600"/>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cxnSp>
        <p:nvCxnSpPr>
          <p:cNvPr id="23" name="Straight Arrow Connector 22" descr="An arrow pointing from &quot;X&quot; on the form to the bottom of the page"/>
          <p:cNvCxnSpPr/>
          <p:nvPr/>
        </p:nvCxnSpPr>
        <p:spPr>
          <a:xfrm rot="5400000">
            <a:off x="6781800" y="6248400"/>
            <a:ext cx="762000" cy="1588"/>
          </a:xfrm>
          <a:prstGeom prst="straightConnector1">
            <a:avLst/>
          </a:prstGeom>
          <a:ln w="63500">
            <a:solidFill>
              <a:srgbClr val="92D050"/>
            </a:solidFill>
            <a:tailEnd type="stealth"/>
          </a:ln>
        </p:spPr>
        <p:style>
          <a:lnRef idx="1">
            <a:schemeClr val="accent1"/>
          </a:lnRef>
          <a:fillRef idx="0">
            <a:schemeClr val="accent1"/>
          </a:fillRef>
          <a:effectRef idx="0">
            <a:schemeClr val="accent1"/>
          </a:effectRef>
          <a:fontRef idx="minor">
            <a:schemeClr val="tx1"/>
          </a:fontRef>
        </p:style>
      </p:cxnSp>
      <p:pic>
        <p:nvPicPr>
          <p:cNvPr id="15" name="Picture 14"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500"/>
                                        <p:tgtEl>
                                          <p:spTgt spid="2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up)">
                                      <p:cBhvr>
                                        <p:cTn id="1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4"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a:extLst>
              <a:ext uri="{C183D7F6-B498-43B3-948B-1728B52AA6E4}">
                <adec:decorative xmlns:adec="http://schemas.microsoft.com/office/drawing/2017/decorative" val="1"/>
              </a:ext>
            </a:extLst>
          </p:cNvPr>
          <p:cNvSpPr/>
          <p:nvPr/>
        </p:nvSpPr>
        <p:spPr>
          <a:xfrm>
            <a:off x="3064476" y="5460642"/>
            <a:ext cx="412820" cy="90152"/>
          </a:xfrm>
          <a:custGeom>
            <a:avLst/>
            <a:gdLst>
              <a:gd name="connsiteX0" fmla="*/ 412820 w 412820"/>
              <a:gd name="connsiteY0" fmla="*/ 90152 h 90152"/>
              <a:gd name="connsiteX1" fmla="*/ 412820 w 412820"/>
              <a:gd name="connsiteY1" fmla="*/ 90152 h 90152"/>
              <a:gd name="connsiteX2" fmla="*/ 219637 w 412820"/>
              <a:gd name="connsiteY2" fmla="*/ 64395 h 90152"/>
              <a:gd name="connsiteX3" fmla="*/ 181000 w 412820"/>
              <a:gd name="connsiteY3" fmla="*/ 51516 h 90152"/>
              <a:gd name="connsiteX4" fmla="*/ 129485 w 412820"/>
              <a:gd name="connsiteY4" fmla="*/ 38637 h 90152"/>
              <a:gd name="connsiteX5" fmla="*/ 52211 w 412820"/>
              <a:gd name="connsiteY5" fmla="*/ 12879 h 90152"/>
              <a:gd name="connsiteX6" fmla="*/ 13575 w 412820"/>
              <a:gd name="connsiteY6" fmla="*/ 0 h 90152"/>
              <a:gd name="connsiteX7" fmla="*/ 52211 w 412820"/>
              <a:gd name="connsiteY7" fmla="*/ 0 h 90152"/>
              <a:gd name="connsiteX8" fmla="*/ 52211 w 412820"/>
              <a:gd name="connsiteY8" fmla="*/ 0 h 9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820" h="90152">
                <a:moveTo>
                  <a:pt x="412820" y="90152"/>
                </a:moveTo>
                <a:lnTo>
                  <a:pt x="412820" y="90152"/>
                </a:lnTo>
                <a:cubicBezTo>
                  <a:pt x="357030" y="83953"/>
                  <a:pt x="277438" y="77239"/>
                  <a:pt x="219637" y="64395"/>
                </a:cubicBezTo>
                <a:cubicBezTo>
                  <a:pt x="206385" y="61450"/>
                  <a:pt x="194053" y="55246"/>
                  <a:pt x="181000" y="51516"/>
                </a:cubicBezTo>
                <a:cubicBezTo>
                  <a:pt x="163981" y="46653"/>
                  <a:pt x="146439" y="43723"/>
                  <a:pt x="129485" y="38637"/>
                </a:cubicBezTo>
                <a:cubicBezTo>
                  <a:pt x="103479" y="30835"/>
                  <a:pt x="77969" y="21465"/>
                  <a:pt x="52211" y="12879"/>
                </a:cubicBezTo>
                <a:cubicBezTo>
                  <a:pt x="39332" y="8586"/>
                  <a:pt x="0" y="0"/>
                  <a:pt x="13575" y="0"/>
                </a:cubicBezTo>
                <a:lnTo>
                  <a:pt x="52211" y="0"/>
                </a:lnTo>
                <a:lnTo>
                  <a:pt x="52211"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itle 17"/>
          <p:cNvSpPr txBox="1">
            <a:spLocks noGrp="1"/>
          </p:cNvSpPr>
          <p:nvPr>
            <p:ph type="title" idx="4294967295"/>
          </p:nvPr>
        </p:nvSpPr>
        <p:spPr>
          <a:xfrm>
            <a:off x="76200" y="6381690"/>
            <a:ext cx="4191000"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Eras Demi ITC" pitchFamily="34" charset="0"/>
                <a:ea typeface="+mn-ea"/>
                <a:cs typeface="+mn-cs"/>
              </a:rPr>
              <a:t>Inventory – Adjust &amp; Document</a:t>
            </a:r>
          </a:p>
        </p:txBody>
      </p:sp>
      <p:sp>
        <p:nvSpPr>
          <p:cNvPr id="12" name="TextBox 11"/>
          <p:cNvSpPr txBox="1"/>
          <p:nvPr/>
        </p:nvSpPr>
        <p:spPr>
          <a:xfrm>
            <a:off x="1016358" y="266162"/>
            <a:ext cx="7086600" cy="6439438"/>
          </a:xfrm>
          <a:prstGeom prst="rect">
            <a:avLst/>
          </a:prstGeom>
          <a:solidFill>
            <a:schemeClr val="bg1"/>
          </a:solidFill>
        </p:spPr>
        <p:txBody>
          <a:bodyPr wrap="square" rtlCol="0">
            <a:spAutoFit/>
          </a:bodyPr>
          <a:lstStyle/>
          <a:p>
            <a:pPr marL="228600" marR="0" indent="-228600">
              <a:spcBef>
                <a:spcPts val="0"/>
              </a:spcBef>
              <a:spcAft>
                <a:spcPts val="0"/>
              </a:spcAft>
            </a:pPr>
            <a:r>
              <a:rPr lang="en-US" dirty="0"/>
              <a:t> </a:t>
            </a:r>
            <a:r>
              <a:rPr lang="en-US" sz="1400" dirty="0">
                <a:latin typeface="Times New Roman"/>
                <a:ea typeface="Times New Roman"/>
              </a:rPr>
              <a:t>(2) Does the area appear to be natural? </a:t>
            </a:r>
          </a:p>
          <a:p>
            <a:pPr marL="457200" marR="0" indent="457200">
              <a:spcBef>
                <a:spcPts val="0"/>
              </a:spcBef>
              <a:spcAft>
                <a:spcPts val="0"/>
              </a:spcAft>
            </a:pPr>
            <a:r>
              <a:rPr lang="en-US" sz="1400" dirty="0">
                <a:latin typeface="Times New Roman"/>
                <a:ea typeface="Times New Roman"/>
              </a:rPr>
              <a:t>Yes  </a:t>
            </a:r>
            <a:r>
              <a:rPr lang="en-US" sz="1400" b="1" u="sng" dirty="0">
                <a:latin typeface="Times New Roman"/>
                <a:ea typeface="Times New Roman"/>
              </a:rPr>
              <a:t>	</a:t>
            </a:r>
            <a:r>
              <a:rPr lang="en-US" sz="1400" dirty="0">
                <a:latin typeface="Times New Roman"/>
                <a:ea typeface="Times New Roman"/>
              </a:rPr>
              <a:t>	No</a:t>
            </a:r>
            <a:r>
              <a:rPr lang="en-US" sz="1400" b="1" u="sng" dirty="0">
                <a:latin typeface="Times New Roman"/>
                <a:ea typeface="Times New Roman"/>
              </a:rPr>
              <a:t>	</a:t>
            </a:r>
            <a:r>
              <a:rPr lang="en-US" sz="1400" dirty="0">
                <a:latin typeface="Times New Roman"/>
                <a:ea typeface="Times New Roman"/>
              </a:rPr>
              <a:t>	N/A</a:t>
            </a:r>
            <a:r>
              <a:rPr lang="en-US" sz="1400" b="1" dirty="0">
                <a:latin typeface="Times New Roman"/>
                <a:ea typeface="Times New Roman"/>
              </a:rPr>
              <a:t>________</a:t>
            </a:r>
            <a:endParaRPr lang="en-US" sz="1400" dirty="0">
              <a:latin typeface="Times New Roman"/>
              <a:ea typeface="Times New Roman"/>
            </a:endParaRPr>
          </a:p>
          <a:p>
            <a:pPr marL="0" marR="0">
              <a:spcBef>
                <a:spcPts val="0"/>
              </a:spcBef>
              <a:spcAft>
                <a:spcPts val="0"/>
              </a:spcAft>
            </a:pPr>
            <a:r>
              <a:rPr lang="en-US" sz="1400" dirty="0">
                <a:latin typeface="Times New Roman"/>
                <a:ea typeface="Times New Roman"/>
              </a:rPr>
              <a:t>Note: If “No” is checked the area does not have wilderness characteristics; check “NA” for the remaining questions below.</a:t>
            </a:r>
          </a:p>
          <a:p>
            <a:pPr marL="685800" marR="0" indent="-685800">
              <a:spcBef>
                <a:spcPts val="0"/>
              </a:spcBef>
              <a:spcAft>
                <a:spcPts val="0"/>
              </a:spcAft>
            </a:pPr>
            <a:r>
              <a:rPr lang="en-US" sz="1400" dirty="0">
                <a:latin typeface="Times New Roman"/>
                <a:ea typeface="Times New Roman"/>
              </a:rPr>
              <a:t>	</a:t>
            </a:r>
          </a:p>
          <a:p>
            <a:pPr marL="0" marR="0">
              <a:lnSpc>
                <a:spcPct val="150000"/>
              </a:lnSpc>
              <a:spcBef>
                <a:spcPts val="0"/>
              </a:spcBef>
              <a:spcAft>
                <a:spcPts val="0"/>
              </a:spcAft>
            </a:pPr>
            <a:r>
              <a:rPr lang="en-US" sz="1400" dirty="0">
                <a:latin typeface="Times New Roman"/>
                <a:ea typeface="Times New Roman"/>
              </a:rPr>
              <a:t>Description </a:t>
            </a:r>
            <a:r>
              <a:rPr lang="en-US" sz="1400" spc="5" dirty="0">
                <a:latin typeface="Times New Roman"/>
                <a:ea typeface="Times New Roman"/>
              </a:rPr>
              <a:t>(include land ownership, location, topography, vegetation, and summary of major human uses/activities)</a:t>
            </a:r>
            <a:r>
              <a:rPr lang="en-US" sz="1400" dirty="0">
                <a:latin typeface="Times New Roman"/>
                <a:ea typeface="Times New Roman"/>
              </a:rPr>
              <a:t>:</a:t>
            </a:r>
            <a:r>
              <a:rPr lang="en-US" sz="1400" b="1" dirty="0">
                <a:latin typeface="Times New Roman"/>
                <a:ea typeface="Times New Roman"/>
              </a:rPr>
              <a:t>___________________________________________________________</a:t>
            </a:r>
            <a:br>
              <a:rPr lang="en-US" sz="1400" dirty="0">
                <a:latin typeface="Times New Roman"/>
                <a:ea typeface="Times New Roman"/>
              </a:rPr>
            </a:br>
            <a:r>
              <a:rPr lang="en-US" sz="1400" b="1" dirty="0">
                <a:latin typeface="Times New Roman"/>
                <a:ea typeface="Times New Roman"/>
              </a:rPr>
              <a:t>_______________________________________________________________________________________________________________________________________________________________________________________________________________________________________</a:t>
            </a:r>
            <a:endParaRPr lang="en-US" sz="1400" dirty="0">
              <a:latin typeface="Times New Roman"/>
              <a:ea typeface="Times New Roman"/>
            </a:endParaRPr>
          </a:p>
          <a:p>
            <a:pPr marL="685800" marR="0" indent="-685800">
              <a:spcBef>
                <a:spcPts val="0"/>
              </a:spcBef>
              <a:spcAft>
                <a:spcPts val="0"/>
              </a:spcAft>
            </a:pPr>
            <a:r>
              <a:rPr lang="en-US" sz="1400" dirty="0">
                <a:latin typeface="Times New Roman"/>
                <a:ea typeface="Times New Roman"/>
              </a:rPr>
              <a:t> </a:t>
            </a:r>
          </a:p>
          <a:p>
            <a:pPr marL="0" marR="0">
              <a:spcBef>
                <a:spcPts val="0"/>
              </a:spcBef>
              <a:spcAft>
                <a:spcPts val="0"/>
              </a:spcAft>
            </a:pPr>
            <a:r>
              <a:rPr lang="en-US" sz="1400" dirty="0">
                <a:latin typeface="Times New Roman"/>
                <a:ea typeface="Times New Roman"/>
              </a:rPr>
              <a:t>(3) Does the area (or the remainder of the area if a portion has been excluded due to unnaturalness and the remainder is of sufficient size) have outstanding opportunities for solitude? </a:t>
            </a:r>
          </a:p>
          <a:p>
            <a:pPr marL="285750" marR="0" indent="-240030">
              <a:spcBef>
                <a:spcPts val="0"/>
              </a:spcBef>
              <a:spcAft>
                <a:spcPts val="0"/>
              </a:spcAft>
            </a:pPr>
            <a:r>
              <a:rPr lang="en-US" sz="1400" dirty="0">
                <a:latin typeface="Times New Roman"/>
                <a:ea typeface="Times New Roman"/>
              </a:rPr>
              <a:t>		</a:t>
            </a:r>
          </a:p>
          <a:p>
            <a:pPr marL="0" marR="0">
              <a:spcBef>
                <a:spcPts val="0"/>
              </a:spcBef>
              <a:spcAft>
                <a:spcPts val="0"/>
              </a:spcAft>
            </a:pPr>
            <a:r>
              <a:rPr lang="en-US" sz="1400" dirty="0">
                <a:latin typeface="Times New Roman"/>
                <a:ea typeface="Times New Roman"/>
              </a:rPr>
              <a:t>	Yes  </a:t>
            </a:r>
            <a:r>
              <a:rPr lang="en-US" sz="1400" b="1" u="sng" dirty="0">
                <a:latin typeface="Times New Roman"/>
                <a:ea typeface="Times New Roman"/>
              </a:rPr>
              <a:t>	</a:t>
            </a:r>
            <a:r>
              <a:rPr lang="en-US" sz="1400" dirty="0">
                <a:latin typeface="Times New Roman"/>
                <a:ea typeface="Times New Roman"/>
              </a:rPr>
              <a:t>	No </a:t>
            </a:r>
            <a:r>
              <a:rPr lang="en-US" sz="1400" b="1" u="sng" dirty="0">
                <a:latin typeface="Times New Roman"/>
                <a:ea typeface="Times New Roman"/>
              </a:rPr>
              <a:t> 	</a:t>
            </a:r>
            <a:r>
              <a:rPr lang="en-US" sz="1400" dirty="0">
                <a:latin typeface="Times New Roman"/>
                <a:ea typeface="Times New Roman"/>
              </a:rPr>
              <a:t>	N/A</a:t>
            </a:r>
            <a:r>
              <a:rPr lang="en-US" sz="1400" b="1" dirty="0">
                <a:latin typeface="Times New Roman"/>
                <a:ea typeface="Times New Roman"/>
              </a:rPr>
              <a:t>________</a:t>
            </a:r>
            <a:endParaRPr lang="en-US" sz="1400" dirty="0">
              <a:latin typeface="Times New Roman"/>
              <a:ea typeface="Times New Roman"/>
            </a:endParaRPr>
          </a:p>
          <a:p>
            <a:pPr marL="0" marR="0">
              <a:lnSpc>
                <a:spcPct val="150000"/>
              </a:lnSpc>
              <a:spcBef>
                <a:spcPts val="0"/>
              </a:spcBef>
              <a:spcAft>
                <a:spcPts val="0"/>
              </a:spcAft>
            </a:pPr>
            <a:r>
              <a:rPr lang="en-US" sz="1400" dirty="0">
                <a:latin typeface="Times New Roman"/>
                <a:ea typeface="Times New Roman"/>
              </a:rPr>
              <a:t>Description (describe the area’s outstanding opportunities for solitude): </a:t>
            </a:r>
            <a:r>
              <a:rPr lang="en-US" sz="1400" b="1" dirty="0">
                <a:latin typeface="Times New Roman"/>
                <a:ea typeface="Times New Roman"/>
              </a:rPr>
              <a:t>_____________________________________________________________________________</a:t>
            </a:r>
            <a:br>
              <a:rPr lang="en-US" sz="1400" b="1" dirty="0">
                <a:latin typeface="Times New Roman"/>
                <a:ea typeface="Times New Roman"/>
              </a:rPr>
            </a:br>
            <a:r>
              <a:rPr lang="en-US" sz="1400" b="1" dirty="0">
                <a:latin typeface="Times New Roman"/>
                <a:ea typeface="Times New Roman"/>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sz="1400" dirty="0">
              <a:latin typeface="Times New Roman"/>
              <a:ea typeface="Times New Roman"/>
            </a:endParaRPr>
          </a:p>
          <a:p>
            <a:endParaRPr lang="en-US" dirty="0"/>
          </a:p>
        </p:txBody>
      </p:sp>
      <p:sp>
        <p:nvSpPr>
          <p:cNvPr id="14" name="TextBox 13"/>
          <p:cNvSpPr txBox="1"/>
          <p:nvPr/>
        </p:nvSpPr>
        <p:spPr>
          <a:xfrm>
            <a:off x="2376055" y="491835"/>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pic>
        <p:nvPicPr>
          <p:cNvPr id="15" name="Picture 14"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
        <p:nvSpPr>
          <p:cNvPr id="21" name="TextBox 20"/>
          <p:cNvSpPr txBox="1"/>
          <p:nvPr/>
        </p:nvSpPr>
        <p:spPr>
          <a:xfrm>
            <a:off x="1524000" y="1728850"/>
            <a:ext cx="6248400" cy="1569660"/>
          </a:xfrm>
          <a:prstGeom prst="rect">
            <a:avLst/>
          </a:prstGeom>
          <a:noFill/>
        </p:spPr>
        <p:txBody>
          <a:bodyPr wrap="square" rtlCol="0">
            <a:spAutoFit/>
          </a:bodyPr>
          <a:lstStyle/>
          <a:p>
            <a:pPr>
              <a:lnSpc>
                <a:spcPts val="2400"/>
              </a:lnSpc>
            </a:pPr>
            <a:r>
              <a:rPr lang="en-US" sz="1600" dirty="0">
                <a:solidFill>
                  <a:srgbClr val="FF0000"/>
                </a:solidFill>
                <a:latin typeface="Eras Demi ITC" pitchFamily="34" charset="0"/>
              </a:rPr>
              <a:t>                             only one small dirt tank – and associated stock trails – seen in entire inventory area; some cheat grass noted;  rolling hills with typical Great Basin vegetation; one state </a:t>
            </a:r>
            <a:r>
              <a:rPr lang="en-US" sz="1600" dirty="0" err="1">
                <a:solidFill>
                  <a:srgbClr val="FF0000"/>
                </a:solidFill>
                <a:latin typeface="Eras Demi ITC" pitchFamily="34" charset="0"/>
              </a:rPr>
              <a:t>edgeholding</a:t>
            </a:r>
            <a:r>
              <a:rPr lang="en-US" sz="1600" dirty="0">
                <a:solidFill>
                  <a:srgbClr val="FF0000"/>
                </a:solidFill>
                <a:latin typeface="Eras Demi ITC" pitchFamily="34" charset="0"/>
              </a:rPr>
              <a:t> (not in inventory unit) – o/wise all BLM</a:t>
            </a:r>
          </a:p>
          <a:p>
            <a:endParaRPr lang="en-US" sz="1600" dirty="0">
              <a:solidFill>
                <a:srgbClr val="FF0000"/>
              </a:solidFill>
              <a:latin typeface="Eras Demi IT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a:extLst>
              <a:ext uri="{C183D7F6-B498-43B3-948B-1728B52AA6E4}">
                <adec:decorative xmlns:adec="http://schemas.microsoft.com/office/drawing/2017/decorative" val="1"/>
              </a:ext>
            </a:extLst>
          </p:cNvPr>
          <p:cNvSpPr/>
          <p:nvPr/>
        </p:nvSpPr>
        <p:spPr>
          <a:xfrm>
            <a:off x="3064476" y="5460642"/>
            <a:ext cx="412820" cy="90152"/>
          </a:xfrm>
          <a:custGeom>
            <a:avLst/>
            <a:gdLst>
              <a:gd name="connsiteX0" fmla="*/ 412820 w 412820"/>
              <a:gd name="connsiteY0" fmla="*/ 90152 h 90152"/>
              <a:gd name="connsiteX1" fmla="*/ 412820 w 412820"/>
              <a:gd name="connsiteY1" fmla="*/ 90152 h 90152"/>
              <a:gd name="connsiteX2" fmla="*/ 219637 w 412820"/>
              <a:gd name="connsiteY2" fmla="*/ 64395 h 90152"/>
              <a:gd name="connsiteX3" fmla="*/ 181000 w 412820"/>
              <a:gd name="connsiteY3" fmla="*/ 51516 h 90152"/>
              <a:gd name="connsiteX4" fmla="*/ 129485 w 412820"/>
              <a:gd name="connsiteY4" fmla="*/ 38637 h 90152"/>
              <a:gd name="connsiteX5" fmla="*/ 52211 w 412820"/>
              <a:gd name="connsiteY5" fmla="*/ 12879 h 90152"/>
              <a:gd name="connsiteX6" fmla="*/ 13575 w 412820"/>
              <a:gd name="connsiteY6" fmla="*/ 0 h 90152"/>
              <a:gd name="connsiteX7" fmla="*/ 52211 w 412820"/>
              <a:gd name="connsiteY7" fmla="*/ 0 h 90152"/>
              <a:gd name="connsiteX8" fmla="*/ 52211 w 412820"/>
              <a:gd name="connsiteY8" fmla="*/ 0 h 9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820" h="90152">
                <a:moveTo>
                  <a:pt x="412820" y="90152"/>
                </a:moveTo>
                <a:lnTo>
                  <a:pt x="412820" y="90152"/>
                </a:lnTo>
                <a:cubicBezTo>
                  <a:pt x="357030" y="83953"/>
                  <a:pt x="277438" y="77239"/>
                  <a:pt x="219637" y="64395"/>
                </a:cubicBezTo>
                <a:cubicBezTo>
                  <a:pt x="206385" y="61450"/>
                  <a:pt x="194053" y="55246"/>
                  <a:pt x="181000" y="51516"/>
                </a:cubicBezTo>
                <a:cubicBezTo>
                  <a:pt x="163981" y="46653"/>
                  <a:pt x="146439" y="43723"/>
                  <a:pt x="129485" y="38637"/>
                </a:cubicBezTo>
                <a:cubicBezTo>
                  <a:pt x="103479" y="30835"/>
                  <a:pt x="77969" y="21465"/>
                  <a:pt x="52211" y="12879"/>
                </a:cubicBezTo>
                <a:cubicBezTo>
                  <a:pt x="39332" y="8586"/>
                  <a:pt x="0" y="0"/>
                  <a:pt x="13575" y="0"/>
                </a:cubicBezTo>
                <a:lnTo>
                  <a:pt x="52211" y="0"/>
                </a:lnTo>
                <a:lnTo>
                  <a:pt x="52211"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itle 17"/>
          <p:cNvSpPr txBox="1">
            <a:spLocks noGrp="1"/>
          </p:cNvSpPr>
          <p:nvPr>
            <p:ph type="title" idx="4294967295"/>
          </p:nvPr>
        </p:nvSpPr>
        <p:spPr>
          <a:xfrm>
            <a:off x="76200" y="6381690"/>
            <a:ext cx="4191000"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Eras Demi ITC" pitchFamily="34" charset="0"/>
                <a:ea typeface="+mn-ea"/>
                <a:cs typeface="+mn-cs"/>
              </a:rPr>
              <a:t>Inventory – Adjust &amp; Document</a:t>
            </a:r>
          </a:p>
        </p:txBody>
      </p:sp>
      <p:sp>
        <p:nvSpPr>
          <p:cNvPr id="12" name="TextBox 11"/>
          <p:cNvSpPr txBox="1"/>
          <p:nvPr/>
        </p:nvSpPr>
        <p:spPr>
          <a:xfrm>
            <a:off x="1016358" y="266162"/>
            <a:ext cx="7086600" cy="6439438"/>
          </a:xfrm>
          <a:prstGeom prst="rect">
            <a:avLst/>
          </a:prstGeom>
          <a:solidFill>
            <a:schemeClr val="bg1"/>
          </a:solidFill>
        </p:spPr>
        <p:txBody>
          <a:bodyPr wrap="square" rtlCol="0">
            <a:spAutoFit/>
          </a:bodyPr>
          <a:lstStyle/>
          <a:p>
            <a:pPr marL="228600" marR="0" indent="-228600">
              <a:spcBef>
                <a:spcPts val="0"/>
              </a:spcBef>
              <a:spcAft>
                <a:spcPts val="0"/>
              </a:spcAft>
            </a:pPr>
            <a:r>
              <a:rPr lang="en-US" dirty="0"/>
              <a:t> </a:t>
            </a:r>
            <a:r>
              <a:rPr lang="en-US" sz="1400" dirty="0">
                <a:latin typeface="Times New Roman"/>
                <a:ea typeface="Times New Roman"/>
              </a:rPr>
              <a:t>(2) Does the area appear to be natural? </a:t>
            </a:r>
          </a:p>
          <a:p>
            <a:pPr marL="457200" marR="0" indent="457200">
              <a:spcBef>
                <a:spcPts val="0"/>
              </a:spcBef>
              <a:spcAft>
                <a:spcPts val="0"/>
              </a:spcAft>
            </a:pPr>
            <a:r>
              <a:rPr lang="en-US" sz="1400" dirty="0">
                <a:latin typeface="Times New Roman"/>
                <a:ea typeface="Times New Roman"/>
              </a:rPr>
              <a:t>Yes  </a:t>
            </a:r>
            <a:r>
              <a:rPr lang="en-US" sz="1400" b="1" u="sng" dirty="0">
                <a:latin typeface="Times New Roman"/>
                <a:ea typeface="Times New Roman"/>
              </a:rPr>
              <a:t>	</a:t>
            </a:r>
            <a:r>
              <a:rPr lang="en-US" sz="1400" dirty="0">
                <a:latin typeface="Times New Roman"/>
                <a:ea typeface="Times New Roman"/>
              </a:rPr>
              <a:t>	No</a:t>
            </a:r>
            <a:r>
              <a:rPr lang="en-US" sz="1400" b="1" u="sng" dirty="0">
                <a:latin typeface="Times New Roman"/>
                <a:ea typeface="Times New Roman"/>
              </a:rPr>
              <a:t>	</a:t>
            </a:r>
            <a:r>
              <a:rPr lang="en-US" sz="1400" dirty="0">
                <a:latin typeface="Times New Roman"/>
                <a:ea typeface="Times New Roman"/>
              </a:rPr>
              <a:t>	N/A</a:t>
            </a:r>
            <a:r>
              <a:rPr lang="en-US" sz="1400" b="1" dirty="0">
                <a:latin typeface="Times New Roman"/>
                <a:ea typeface="Times New Roman"/>
              </a:rPr>
              <a:t>________</a:t>
            </a:r>
            <a:endParaRPr lang="en-US" sz="1400" dirty="0">
              <a:latin typeface="Times New Roman"/>
              <a:ea typeface="Times New Roman"/>
            </a:endParaRPr>
          </a:p>
          <a:p>
            <a:pPr marL="0" marR="0">
              <a:spcBef>
                <a:spcPts val="0"/>
              </a:spcBef>
              <a:spcAft>
                <a:spcPts val="0"/>
              </a:spcAft>
            </a:pPr>
            <a:r>
              <a:rPr lang="en-US" sz="1400" dirty="0">
                <a:latin typeface="Times New Roman"/>
                <a:ea typeface="Times New Roman"/>
              </a:rPr>
              <a:t>Note: If “No” is checked the area does not have wilderness characteristics; check “NA” for the remaining questions below.</a:t>
            </a:r>
          </a:p>
          <a:p>
            <a:pPr marL="685800" marR="0" indent="-685800">
              <a:spcBef>
                <a:spcPts val="0"/>
              </a:spcBef>
              <a:spcAft>
                <a:spcPts val="0"/>
              </a:spcAft>
            </a:pPr>
            <a:r>
              <a:rPr lang="en-US" sz="1400" dirty="0">
                <a:latin typeface="Times New Roman"/>
                <a:ea typeface="Times New Roman"/>
              </a:rPr>
              <a:t>	</a:t>
            </a:r>
          </a:p>
          <a:p>
            <a:pPr marL="0" marR="0">
              <a:lnSpc>
                <a:spcPct val="150000"/>
              </a:lnSpc>
              <a:spcBef>
                <a:spcPts val="0"/>
              </a:spcBef>
              <a:spcAft>
                <a:spcPts val="0"/>
              </a:spcAft>
            </a:pPr>
            <a:r>
              <a:rPr lang="en-US" sz="1400" dirty="0">
                <a:latin typeface="Times New Roman"/>
                <a:ea typeface="Times New Roman"/>
              </a:rPr>
              <a:t>Description </a:t>
            </a:r>
            <a:r>
              <a:rPr lang="en-US" sz="1400" spc="5" dirty="0">
                <a:latin typeface="Times New Roman"/>
                <a:ea typeface="Times New Roman"/>
              </a:rPr>
              <a:t>(include land ownership, location, topography, vegetation, and summary of major human uses/activities)</a:t>
            </a:r>
            <a:r>
              <a:rPr lang="en-US" sz="1400" dirty="0">
                <a:latin typeface="Times New Roman"/>
                <a:ea typeface="Times New Roman"/>
              </a:rPr>
              <a:t>:</a:t>
            </a:r>
            <a:r>
              <a:rPr lang="en-US" sz="1400" b="1" dirty="0">
                <a:latin typeface="Times New Roman"/>
                <a:ea typeface="Times New Roman"/>
              </a:rPr>
              <a:t>___________________________________________________________</a:t>
            </a:r>
            <a:br>
              <a:rPr lang="en-US" sz="1400" dirty="0">
                <a:latin typeface="Times New Roman"/>
                <a:ea typeface="Times New Roman"/>
              </a:rPr>
            </a:br>
            <a:r>
              <a:rPr lang="en-US" sz="1400" b="1" dirty="0">
                <a:latin typeface="Times New Roman"/>
                <a:ea typeface="Times New Roman"/>
              </a:rPr>
              <a:t>_______________________________________________________________________________________________________________________________________________________________________________________________________________________________________</a:t>
            </a:r>
            <a:endParaRPr lang="en-US" sz="1400" dirty="0">
              <a:latin typeface="Times New Roman"/>
              <a:ea typeface="Times New Roman"/>
            </a:endParaRPr>
          </a:p>
          <a:p>
            <a:pPr marL="685800" marR="0" indent="-685800">
              <a:spcBef>
                <a:spcPts val="0"/>
              </a:spcBef>
              <a:spcAft>
                <a:spcPts val="0"/>
              </a:spcAft>
            </a:pPr>
            <a:r>
              <a:rPr lang="en-US" sz="1400" dirty="0">
                <a:latin typeface="Times New Roman"/>
                <a:ea typeface="Times New Roman"/>
              </a:rPr>
              <a:t> </a:t>
            </a:r>
          </a:p>
          <a:p>
            <a:pPr marL="0" marR="0">
              <a:spcBef>
                <a:spcPts val="0"/>
              </a:spcBef>
              <a:spcAft>
                <a:spcPts val="0"/>
              </a:spcAft>
            </a:pPr>
            <a:r>
              <a:rPr lang="en-US" sz="1400" dirty="0">
                <a:latin typeface="Times New Roman"/>
                <a:ea typeface="Times New Roman"/>
              </a:rPr>
              <a:t>(3) Does the area (or the remainder of the area if a portion has been excluded due to unnaturalness and the remainder is of sufficient size) have outstanding opportunities for solitude? </a:t>
            </a:r>
          </a:p>
          <a:p>
            <a:pPr marL="285750" marR="0" indent="-240030">
              <a:spcBef>
                <a:spcPts val="0"/>
              </a:spcBef>
              <a:spcAft>
                <a:spcPts val="0"/>
              </a:spcAft>
            </a:pPr>
            <a:r>
              <a:rPr lang="en-US" sz="1400" dirty="0">
                <a:latin typeface="Times New Roman"/>
                <a:ea typeface="Times New Roman"/>
              </a:rPr>
              <a:t>		</a:t>
            </a:r>
          </a:p>
          <a:p>
            <a:pPr marL="0" marR="0">
              <a:spcBef>
                <a:spcPts val="0"/>
              </a:spcBef>
              <a:spcAft>
                <a:spcPts val="0"/>
              </a:spcAft>
            </a:pPr>
            <a:r>
              <a:rPr lang="en-US" sz="1400" dirty="0">
                <a:latin typeface="Times New Roman"/>
                <a:ea typeface="Times New Roman"/>
              </a:rPr>
              <a:t>	Yes  </a:t>
            </a:r>
            <a:r>
              <a:rPr lang="en-US" sz="1400" b="1" u="sng" dirty="0">
                <a:latin typeface="Times New Roman"/>
                <a:ea typeface="Times New Roman"/>
              </a:rPr>
              <a:t>	</a:t>
            </a:r>
            <a:r>
              <a:rPr lang="en-US" sz="1400" dirty="0">
                <a:latin typeface="Times New Roman"/>
                <a:ea typeface="Times New Roman"/>
              </a:rPr>
              <a:t>	No </a:t>
            </a:r>
            <a:r>
              <a:rPr lang="en-US" sz="1400" b="1" u="sng" dirty="0">
                <a:latin typeface="Times New Roman"/>
                <a:ea typeface="Times New Roman"/>
              </a:rPr>
              <a:t> 	</a:t>
            </a:r>
            <a:r>
              <a:rPr lang="en-US" sz="1400" dirty="0">
                <a:latin typeface="Times New Roman"/>
                <a:ea typeface="Times New Roman"/>
              </a:rPr>
              <a:t>	N/A</a:t>
            </a:r>
            <a:r>
              <a:rPr lang="en-US" sz="1400" b="1" dirty="0">
                <a:latin typeface="Times New Roman"/>
                <a:ea typeface="Times New Roman"/>
              </a:rPr>
              <a:t>________</a:t>
            </a:r>
            <a:endParaRPr lang="en-US" sz="1400" dirty="0">
              <a:latin typeface="Times New Roman"/>
              <a:ea typeface="Times New Roman"/>
            </a:endParaRPr>
          </a:p>
          <a:p>
            <a:pPr marL="0" marR="0">
              <a:lnSpc>
                <a:spcPct val="150000"/>
              </a:lnSpc>
              <a:spcBef>
                <a:spcPts val="0"/>
              </a:spcBef>
              <a:spcAft>
                <a:spcPts val="0"/>
              </a:spcAft>
            </a:pPr>
            <a:r>
              <a:rPr lang="en-US" sz="1400" dirty="0">
                <a:latin typeface="Times New Roman"/>
                <a:ea typeface="Times New Roman"/>
              </a:rPr>
              <a:t>Description (describe the area’s outstanding opportunities for solitude): </a:t>
            </a:r>
            <a:r>
              <a:rPr lang="en-US" sz="1400" b="1" dirty="0">
                <a:latin typeface="Times New Roman"/>
                <a:ea typeface="Times New Roman"/>
              </a:rPr>
              <a:t>_____________________________________________________________________________</a:t>
            </a:r>
            <a:br>
              <a:rPr lang="en-US" sz="1400" b="1" dirty="0">
                <a:latin typeface="Times New Roman"/>
                <a:ea typeface="Times New Roman"/>
              </a:rPr>
            </a:br>
            <a:r>
              <a:rPr lang="en-US" sz="1400" b="1" dirty="0">
                <a:latin typeface="Times New Roman"/>
                <a:ea typeface="Times New Roman"/>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sz="1400" dirty="0">
              <a:latin typeface="Times New Roman"/>
              <a:ea typeface="Times New Roman"/>
            </a:endParaRPr>
          </a:p>
          <a:p>
            <a:endParaRPr lang="en-US" dirty="0"/>
          </a:p>
        </p:txBody>
      </p:sp>
      <p:sp>
        <p:nvSpPr>
          <p:cNvPr id="19" name="TextBox 18"/>
          <p:cNvSpPr txBox="1"/>
          <p:nvPr/>
        </p:nvSpPr>
        <p:spPr>
          <a:xfrm>
            <a:off x="4191000" y="491835"/>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sp>
        <p:nvSpPr>
          <p:cNvPr id="24" name="TextBox 23"/>
          <p:cNvSpPr txBox="1"/>
          <p:nvPr/>
        </p:nvSpPr>
        <p:spPr>
          <a:xfrm>
            <a:off x="1447800" y="1730992"/>
            <a:ext cx="6477000" cy="682559"/>
          </a:xfrm>
          <a:prstGeom prst="rect">
            <a:avLst/>
          </a:prstGeom>
          <a:noFill/>
        </p:spPr>
        <p:txBody>
          <a:bodyPr wrap="square" rtlCol="0">
            <a:spAutoFit/>
          </a:bodyPr>
          <a:lstStyle/>
          <a:p>
            <a:pPr>
              <a:lnSpc>
                <a:spcPts val="2400"/>
              </a:lnSpc>
            </a:pPr>
            <a:r>
              <a:rPr lang="en-US" sz="1600" dirty="0">
                <a:solidFill>
                  <a:srgbClr val="FF0000"/>
                </a:solidFill>
                <a:latin typeface="Eras Demi ITC" pitchFamily="34" charset="0"/>
              </a:rPr>
              <a:t>                           ways </a:t>
            </a:r>
            <a:r>
              <a:rPr lang="en-US" sz="1600" dirty="0" err="1">
                <a:solidFill>
                  <a:srgbClr val="FF0000"/>
                </a:solidFill>
                <a:latin typeface="Eras Demi ITC" pitchFamily="34" charset="0"/>
              </a:rPr>
              <a:t>criss</a:t>
            </a:r>
            <a:r>
              <a:rPr lang="en-US" sz="1600" dirty="0">
                <a:solidFill>
                  <a:srgbClr val="FF0000"/>
                </a:solidFill>
                <a:latin typeface="Eras Demi ITC" pitchFamily="34" charset="0"/>
              </a:rPr>
              <a:t>-crossing the entire area; large sections appear heavily impacted from  OHV use</a:t>
            </a:r>
          </a:p>
        </p:txBody>
      </p:sp>
      <p:sp>
        <p:nvSpPr>
          <p:cNvPr id="20" name="TextBox 19"/>
          <p:cNvSpPr txBox="1"/>
          <p:nvPr/>
        </p:nvSpPr>
        <p:spPr>
          <a:xfrm>
            <a:off x="6248400" y="4038600"/>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cxnSp>
        <p:nvCxnSpPr>
          <p:cNvPr id="22" name="Straight Arrow Connector 21" descr="An arrow pointing from &quot;X&quot; on the form to the bottom of the page"/>
          <p:cNvCxnSpPr/>
          <p:nvPr/>
        </p:nvCxnSpPr>
        <p:spPr>
          <a:xfrm rot="5400000">
            <a:off x="5525294" y="5218906"/>
            <a:ext cx="1752600" cy="1588"/>
          </a:xfrm>
          <a:prstGeom prst="straightConnector1">
            <a:avLst/>
          </a:prstGeom>
          <a:ln w="63500">
            <a:solidFill>
              <a:srgbClr val="92D050"/>
            </a:solidFill>
            <a:tailEnd type="stealth"/>
          </a:ln>
        </p:spPr>
        <p:style>
          <a:lnRef idx="1">
            <a:schemeClr val="accent1"/>
          </a:lnRef>
          <a:fillRef idx="0">
            <a:schemeClr val="accent1"/>
          </a:fillRef>
          <a:effectRef idx="0">
            <a:schemeClr val="accent1"/>
          </a:effectRef>
          <a:fontRef idx="minor">
            <a:schemeClr val="tx1"/>
          </a:fontRef>
        </p:style>
      </p:cxnSp>
      <p:pic>
        <p:nvPicPr>
          <p:cNvPr id="15" name="Picture 14"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500"/>
                                        <p:tgtEl>
                                          <p:spTgt spid="2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up)">
                                      <p:cBhvr>
                                        <p:cTn id="1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4" grpId="0"/>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a:extLst>
              <a:ext uri="{C183D7F6-B498-43B3-948B-1728B52AA6E4}">
                <adec:decorative xmlns:adec="http://schemas.microsoft.com/office/drawing/2017/decorative" val="1"/>
              </a:ext>
            </a:extLst>
          </p:cNvPr>
          <p:cNvSpPr/>
          <p:nvPr/>
        </p:nvSpPr>
        <p:spPr>
          <a:xfrm>
            <a:off x="3064476" y="5460642"/>
            <a:ext cx="412820" cy="90152"/>
          </a:xfrm>
          <a:custGeom>
            <a:avLst/>
            <a:gdLst>
              <a:gd name="connsiteX0" fmla="*/ 412820 w 412820"/>
              <a:gd name="connsiteY0" fmla="*/ 90152 h 90152"/>
              <a:gd name="connsiteX1" fmla="*/ 412820 w 412820"/>
              <a:gd name="connsiteY1" fmla="*/ 90152 h 90152"/>
              <a:gd name="connsiteX2" fmla="*/ 219637 w 412820"/>
              <a:gd name="connsiteY2" fmla="*/ 64395 h 90152"/>
              <a:gd name="connsiteX3" fmla="*/ 181000 w 412820"/>
              <a:gd name="connsiteY3" fmla="*/ 51516 h 90152"/>
              <a:gd name="connsiteX4" fmla="*/ 129485 w 412820"/>
              <a:gd name="connsiteY4" fmla="*/ 38637 h 90152"/>
              <a:gd name="connsiteX5" fmla="*/ 52211 w 412820"/>
              <a:gd name="connsiteY5" fmla="*/ 12879 h 90152"/>
              <a:gd name="connsiteX6" fmla="*/ 13575 w 412820"/>
              <a:gd name="connsiteY6" fmla="*/ 0 h 90152"/>
              <a:gd name="connsiteX7" fmla="*/ 52211 w 412820"/>
              <a:gd name="connsiteY7" fmla="*/ 0 h 90152"/>
              <a:gd name="connsiteX8" fmla="*/ 52211 w 412820"/>
              <a:gd name="connsiteY8" fmla="*/ 0 h 9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820" h="90152">
                <a:moveTo>
                  <a:pt x="412820" y="90152"/>
                </a:moveTo>
                <a:lnTo>
                  <a:pt x="412820" y="90152"/>
                </a:lnTo>
                <a:cubicBezTo>
                  <a:pt x="357030" y="83953"/>
                  <a:pt x="277438" y="77239"/>
                  <a:pt x="219637" y="64395"/>
                </a:cubicBezTo>
                <a:cubicBezTo>
                  <a:pt x="206385" y="61450"/>
                  <a:pt x="194053" y="55246"/>
                  <a:pt x="181000" y="51516"/>
                </a:cubicBezTo>
                <a:cubicBezTo>
                  <a:pt x="163981" y="46653"/>
                  <a:pt x="146439" y="43723"/>
                  <a:pt x="129485" y="38637"/>
                </a:cubicBezTo>
                <a:cubicBezTo>
                  <a:pt x="103479" y="30835"/>
                  <a:pt x="77969" y="21465"/>
                  <a:pt x="52211" y="12879"/>
                </a:cubicBezTo>
                <a:cubicBezTo>
                  <a:pt x="39332" y="8586"/>
                  <a:pt x="0" y="0"/>
                  <a:pt x="13575" y="0"/>
                </a:cubicBezTo>
                <a:lnTo>
                  <a:pt x="52211" y="0"/>
                </a:lnTo>
                <a:lnTo>
                  <a:pt x="52211"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itle 17"/>
          <p:cNvSpPr txBox="1">
            <a:spLocks noGrp="1"/>
          </p:cNvSpPr>
          <p:nvPr>
            <p:ph type="title" idx="4294967295"/>
          </p:nvPr>
        </p:nvSpPr>
        <p:spPr>
          <a:xfrm>
            <a:off x="76200" y="6381690"/>
            <a:ext cx="4191000"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Eras Demi ITC" pitchFamily="34" charset="0"/>
                <a:ea typeface="+mn-ea"/>
                <a:cs typeface="+mn-cs"/>
              </a:rPr>
              <a:t>Inventory – Adjust &amp; Document</a:t>
            </a:r>
          </a:p>
        </p:txBody>
      </p:sp>
      <p:sp>
        <p:nvSpPr>
          <p:cNvPr id="12" name="TextBox 11"/>
          <p:cNvSpPr txBox="1"/>
          <p:nvPr/>
        </p:nvSpPr>
        <p:spPr>
          <a:xfrm>
            <a:off x="1016358" y="266162"/>
            <a:ext cx="7086600" cy="6439438"/>
          </a:xfrm>
          <a:prstGeom prst="rect">
            <a:avLst/>
          </a:prstGeom>
          <a:solidFill>
            <a:schemeClr val="bg1"/>
          </a:solidFill>
        </p:spPr>
        <p:txBody>
          <a:bodyPr wrap="square" rtlCol="0">
            <a:spAutoFit/>
          </a:bodyPr>
          <a:lstStyle/>
          <a:p>
            <a:pPr marL="228600" marR="0" indent="-228600">
              <a:spcBef>
                <a:spcPts val="0"/>
              </a:spcBef>
              <a:spcAft>
                <a:spcPts val="0"/>
              </a:spcAft>
            </a:pPr>
            <a:r>
              <a:rPr lang="en-US" dirty="0"/>
              <a:t> </a:t>
            </a:r>
            <a:r>
              <a:rPr lang="en-US" sz="1400" dirty="0">
                <a:latin typeface="Times New Roman"/>
                <a:ea typeface="Times New Roman"/>
              </a:rPr>
              <a:t>(2) Does the area appear to be natural? </a:t>
            </a:r>
          </a:p>
          <a:p>
            <a:pPr marL="457200" marR="0" indent="457200">
              <a:spcBef>
                <a:spcPts val="0"/>
              </a:spcBef>
              <a:spcAft>
                <a:spcPts val="0"/>
              </a:spcAft>
            </a:pPr>
            <a:r>
              <a:rPr lang="en-US" sz="1400" dirty="0">
                <a:latin typeface="Times New Roman"/>
                <a:ea typeface="Times New Roman"/>
              </a:rPr>
              <a:t>Yes </a:t>
            </a:r>
            <a:r>
              <a:rPr lang="en-US" sz="1400" dirty="0">
                <a:solidFill>
                  <a:srgbClr val="C00000"/>
                </a:solidFill>
                <a:latin typeface="Times New Roman"/>
                <a:ea typeface="Times New Roman"/>
              </a:rPr>
              <a:t> </a:t>
            </a:r>
            <a:r>
              <a:rPr lang="en-US" sz="1400" b="1" u="sng" dirty="0">
                <a:latin typeface="Times New Roman"/>
                <a:ea typeface="Times New Roman"/>
              </a:rPr>
              <a:t>	</a:t>
            </a:r>
            <a:r>
              <a:rPr lang="en-US" sz="1400" dirty="0">
                <a:latin typeface="Times New Roman"/>
                <a:ea typeface="Times New Roman"/>
              </a:rPr>
              <a:t>	No</a:t>
            </a:r>
            <a:r>
              <a:rPr lang="en-US" sz="1400" b="1" u="sng" dirty="0">
                <a:latin typeface="Times New Roman"/>
                <a:ea typeface="Times New Roman"/>
              </a:rPr>
              <a:t>	</a:t>
            </a:r>
            <a:r>
              <a:rPr lang="en-US" sz="1400" dirty="0">
                <a:latin typeface="Times New Roman"/>
                <a:ea typeface="Times New Roman"/>
              </a:rPr>
              <a:t>	N/A</a:t>
            </a:r>
            <a:r>
              <a:rPr lang="en-US" sz="1400" b="1" dirty="0">
                <a:latin typeface="Times New Roman"/>
                <a:ea typeface="Times New Roman"/>
              </a:rPr>
              <a:t>________</a:t>
            </a:r>
            <a:endParaRPr lang="en-US" sz="1400" dirty="0">
              <a:latin typeface="Times New Roman"/>
              <a:ea typeface="Times New Roman"/>
            </a:endParaRPr>
          </a:p>
          <a:p>
            <a:pPr marL="0" marR="0">
              <a:spcBef>
                <a:spcPts val="0"/>
              </a:spcBef>
              <a:spcAft>
                <a:spcPts val="0"/>
              </a:spcAft>
            </a:pPr>
            <a:r>
              <a:rPr lang="en-US" sz="1400" dirty="0">
                <a:latin typeface="Times New Roman"/>
                <a:ea typeface="Times New Roman"/>
              </a:rPr>
              <a:t>Note: If “No” is checked the area does not have wilderness characteristics; check “NA” for the remaining questions below.</a:t>
            </a:r>
          </a:p>
          <a:p>
            <a:pPr marL="685800" marR="0" indent="-685800">
              <a:spcBef>
                <a:spcPts val="0"/>
              </a:spcBef>
              <a:spcAft>
                <a:spcPts val="0"/>
              </a:spcAft>
            </a:pPr>
            <a:r>
              <a:rPr lang="en-US" sz="1400" dirty="0">
                <a:latin typeface="Times New Roman"/>
                <a:ea typeface="Times New Roman"/>
              </a:rPr>
              <a:t>	</a:t>
            </a:r>
          </a:p>
          <a:p>
            <a:pPr marL="0" marR="0">
              <a:lnSpc>
                <a:spcPct val="150000"/>
              </a:lnSpc>
              <a:spcBef>
                <a:spcPts val="0"/>
              </a:spcBef>
              <a:spcAft>
                <a:spcPts val="0"/>
              </a:spcAft>
            </a:pPr>
            <a:r>
              <a:rPr lang="en-US" sz="1400" dirty="0">
                <a:latin typeface="Times New Roman"/>
                <a:ea typeface="Times New Roman"/>
              </a:rPr>
              <a:t>Description </a:t>
            </a:r>
            <a:r>
              <a:rPr lang="en-US" sz="1400" spc="5" dirty="0">
                <a:latin typeface="Times New Roman"/>
                <a:ea typeface="Times New Roman"/>
              </a:rPr>
              <a:t>(include land ownership, location, topography, vegetation, and summary of major human uses/activities)</a:t>
            </a:r>
            <a:r>
              <a:rPr lang="en-US" sz="1400" dirty="0">
                <a:latin typeface="Times New Roman"/>
                <a:ea typeface="Times New Roman"/>
              </a:rPr>
              <a:t>:</a:t>
            </a:r>
            <a:r>
              <a:rPr lang="en-US" sz="1400" b="1" dirty="0">
                <a:latin typeface="Times New Roman"/>
                <a:ea typeface="Times New Roman"/>
              </a:rPr>
              <a:t>___________________________________________________________</a:t>
            </a:r>
            <a:br>
              <a:rPr lang="en-US" sz="1400" dirty="0">
                <a:latin typeface="Times New Roman"/>
                <a:ea typeface="Times New Roman"/>
              </a:rPr>
            </a:br>
            <a:r>
              <a:rPr lang="en-US" sz="1400" b="1" dirty="0">
                <a:latin typeface="Times New Roman"/>
                <a:ea typeface="Times New Roman"/>
              </a:rPr>
              <a:t>_______________________________________________________________________________________________________________________________________________________________________________________________________________________________________</a:t>
            </a:r>
            <a:endParaRPr lang="en-US" sz="1400" dirty="0">
              <a:latin typeface="Times New Roman"/>
              <a:ea typeface="Times New Roman"/>
            </a:endParaRPr>
          </a:p>
          <a:p>
            <a:pPr marL="685800" marR="0" indent="-685800">
              <a:spcBef>
                <a:spcPts val="0"/>
              </a:spcBef>
              <a:spcAft>
                <a:spcPts val="0"/>
              </a:spcAft>
            </a:pPr>
            <a:r>
              <a:rPr lang="en-US" sz="1400" dirty="0">
                <a:latin typeface="Times New Roman"/>
                <a:ea typeface="Times New Roman"/>
              </a:rPr>
              <a:t> </a:t>
            </a:r>
          </a:p>
          <a:p>
            <a:pPr marL="0" marR="0">
              <a:spcBef>
                <a:spcPts val="0"/>
              </a:spcBef>
              <a:spcAft>
                <a:spcPts val="0"/>
              </a:spcAft>
            </a:pPr>
            <a:r>
              <a:rPr lang="en-US" sz="1400" dirty="0">
                <a:latin typeface="Times New Roman"/>
                <a:ea typeface="Times New Roman"/>
              </a:rPr>
              <a:t>(3) Does the area (or the remainder of the area if a portion has been excluded due to unnaturalness and the remainder is of sufficient size) have outstanding opportunities for solitude? </a:t>
            </a:r>
          </a:p>
          <a:p>
            <a:pPr marL="285750" marR="0" indent="-240030">
              <a:spcBef>
                <a:spcPts val="0"/>
              </a:spcBef>
              <a:spcAft>
                <a:spcPts val="0"/>
              </a:spcAft>
            </a:pPr>
            <a:r>
              <a:rPr lang="en-US" sz="1400" dirty="0">
                <a:latin typeface="Times New Roman"/>
                <a:ea typeface="Times New Roman"/>
              </a:rPr>
              <a:t>		</a:t>
            </a:r>
          </a:p>
          <a:p>
            <a:pPr marL="0" marR="0">
              <a:spcBef>
                <a:spcPts val="0"/>
              </a:spcBef>
              <a:spcAft>
                <a:spcPts val="0"/>
              </a:spcAft>
            </a:pPr>
            <a:r>
              <a:rPr lang="en-US" sz="1400" dirty="0">
                <a:latin typeface="Times New Roman"/>
                <a:ea typeface="Times New Roman"/>
              </a:rPr>
              <a:t>	Yes  </a:t>
            </a:r>
            <a:r>
              <a:rPr lang="en-US" sz="1400" b="1" u="sng" dirty="0">
                <a:latin typeface="Times New Roman"/>
                <a:ea typeface="Times New Roman"/>
              </a:rPr>
              <a:t>	</a:t>
            </a:r>
            <a:r>
              <a:rPr lang="en-US" sz="1400" dirty="0">
                <a:latin typeface="Times New Roman"/>
                <a:ea typeface="Times New Roman"/>
              </a:rPr>
              <a:t>	No </a:t>
            </a:r>
            <a:r>
              <a:rPr lang="en-US" sz="1400" b="1" u="sng" dirty="0">
                <a:latin typeface="Times New Roman"/>
                <a:ea typeface="Times New Roman"/>
              </a:rPr>
              <a:t> 	</a:t>
            </a:r>
            <a:r>
              <a:rPr lang="en-US" sz="1400" dirty="0">
                <a:latin typeface="Times New Roman"/>
                <a:ea typeface="Times New Roman"/>
              </a:rPr>
              <a:t>	N/A</a:t>
            </a:r>
            <a:r>
              <a:rPr lang="en-US" sz="1400" b="1" dirty="0">
                <a:latin typeface="Times New Roman"/>
                <a:ea typeface="Times New Roman"/>
              </a:rPr>
              <a:t>________</a:t>
            </a:r>
            <a:endParaRPr lang="en-US" sz="1400" dirty="0">
              <a:latin typeface="Times New Roman"/>
              <a:ea typeface="Times New Roman"/>
            </a:endParaRPr>
          </a:p>
          <a:p>
            <a:pPr marL="0" marR="0">
              <a:lnSpc>
                <a:spcPct val="150000"/>
              </a:lnSpc>
              <a:spcBef>
                <a:spcPts val="0"/>
              </a:spcBef>
              <a:spcAft>
                <a:spcPts val="0"/>
              </a:spcAft>
            </a:pPr>
            <a:r>
              <a:rPr lang="en-US" sz="1400" dirty="0">
                <a:latin typeface="Times New Roman"/>
                <a:ea typeface="Times New Roman"/>
              </a:rPr>
              <a:t>Description (describe the area’s outstanding opportunities for solitude): </a:t>
            </a:r>
            <a:r>
              <a:rPr lang="en-US" sz="1400" b="1" dirty="0">
                <a:latin typeface="Times New Roman"/>
                <a:ea typeface="Times New Roman"/>
              </a:rPr>
              <a:t>_____________________________________________________________________________</a:t>
            </a:r>
            <a:br>
              <a:rPr lang="en-US" sz="1400" b="1" dirty="0">
                <a:latin typeface="Times New Roman"/>
                <a:ea typeface="Times New Roman"/>
              </a:rPr>
            </a:br>
            <a:r>
              <a:rPr lang="en-US" sz="1400" b="1" dirty="0">
                <a:latin typeface="Times New Roman"/>
                <a:ea typeface="Times New Roman"/>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sz="1400" dirty="0">
              <a:latin typeface="Times New Roman"/>
              <a:ea typeface="Times New Roman"/>
            </a:endParaRPr>
          </a:p>
          <a:p>
            <a:endParaRPr lang="en-US" dirty="0"/>
          </a:p>
        </p:txBody>
      </p:sp>
      <p:sp>
        <p:nvSpPr>
          <p:cNvPr id="14" name="TextBox 13"/>
          <p:cNvSpPr txBox="1"/>
          <p:nvPr/>
        </p:nvSpPr>
        <p:spPr>
          <a:xfrm>
            <a:off x="2438400" y="4004846"/>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sp>
        <p:nvSpPr>
          <p:cNvPr id="17" name="TextBox 16"/>
          <p:cNvSpPr txBox="1"/>
          <p:nvPr/>
        </p:nvSpPr>
        <p:spPr>
          <a:xfrm>
            <a:off x="1524000" y="4620904"/>
            <a:ext cx="6248400" cy="1261884"/>
          </a:xfrm>
          <a:prstGeom prst="rect">
            <a:avLst/>
          </a:prstGeom>
          <a:noFill/>
        </p:spPr>
        <p:txBody>
          <a:bodyPr wrap="square" rtlCol="0">
            <a:spAutoFit/>
          </a:bodyPr>
          <a:lstStyle/>
          <a:p>
            <a:pPr>
              <a:lnSpc>
                <a:spcPts val="2400"/>
              </a:lnSpc>
            </a:pPr>
            <a:r>
              <a:rPr lang="en-US" sz="1600" dirty="0">
                <a:solidFill>
                  <a:srgbClr val="FF0000"/>
                </a:solidFill>
                <a:latin typeface="Eras Demi ITC" pitchFamily="34" charset="0"/>
              </a:rPr>
              <a:t>difficult access makes solitude guaranteed;  no member of the inventory team has ever seen another person there – or even a cart at what would be the most common access point</a:t>
            </a:r>
          </a:p>
          <a:p>
            <a:endParaRPr lang="en-US" sz="1600" dirty="0">
              <a:solidFill>
                <a:srgbClr val="FF0000"/>
              </a:solidFill>
              <a:latin typeface="Eras Demi ITC" pitchFamily="34" charset="0"/>
            </a:endParaRPr>
          </a:p>
        </p:txBody>
      </p:sp>
      <p:sp>
        <p:nvSpPr>
          <p:cNvPr id="23" name="TextBox 22"/>
          <p:cNvSpPr txBox="1"/>
          <p:nvPr/>
        </p:nvSpPr>
        <p:spPr>
          <a:xfrm>
            <a:off x="2362200" y="498765"/>
            <a:ext cx="457200" cy="338554"/>
          </a:xfrm>
          <a:prstGeom prst="rect">
            <a:avLst/>
          </a:prstGeom>
          <a:noFill/>
        </p:spPr>
        <p:txBody>
          <a:bodyPr wrap="square" rtlCol="0">
            <a:spAutoFit/>
          </a:bodyPr>
          <a:lstStyle/>
          <a:p>
            <a:r>
              <a:rPr lang="en-US" sz="1600" dirty="0">
                <a:solidFill>
                  <a:srgbClr val="FFC5C5"/>
                </a:solidFill>
                <a:latin typeface="Eras Demi ITC" pitchFamily="34" charset="0"/>
              </a:rPr>
              <a:t>X</a:t>
            </a:r>
          </a:p>
        </p:txBody>
      </p:sp>
      <p:sp>
        <p:nvSpPr>
          <p:cNvPr id="25" name="TextBox 24"/>
          <p:cNvSpPr txBox="1"/>
          <p:nvPr/>
        </p:nvSpPr>
        <p:spPr>
          <a:xfrm>
            <a:off x="1371600" y="1734501"/>
            <a:ext cx="6248400" cy="1569660"/>
          </a:xfrm>
          <a:prstGeom prst="rect">
            <a:avLst/>
          </a:prstGeom>
          <a:noFill/>
        </p:spPr>
        <p:txBody>
          <a:bodyPr wrap="square" rtlCol="0">
            <a:spAutoFit/>
          </a:bodyPr>
          <a:lstStyle/>
          <a:p>
            <a:pPr>
              <a:lnSpc>
                <a:spcPts val="2400"/>
              </a:lnSpc>
            </a:pPr>
            <a:r>
              <a:rPr lang="en-US" sz="1600" dirty="0">
                <a:solidFill>
                  <a:srgbClr val="FF0000"/>
                </a:solidFill>
                <a:latin typeface="Eras Demi ITC" pitchFamily="34" charset="0"/>
              </a:rPr>
              <a:t>                             </a:t>
            </a:r>
            <a:r>
              <a:rPr lang="en-US" sz="1600" dirty="0">
                <a:solidFill>
                  <a:srgbClr val="FFC5C5"/>
                </a:solidFill>
                <a:latin typeface="Eras Demi ITC" pitchFamily="34" charset="0"/>
              </a:rPr>
              <a:t>only one small dirt tank – and associated stock trails – seen in entire inventory area; ; some cheat grass noted;  rolling hills with typical Great Basin vegetation; one state </a:t>
            </a:r>
            <a:r>
              <a:rPr lang="en-US" sz="1600" dirty="0" err="1">
                <a:solidFill>
                  <a:srgbClr val="FFC5C5"/>
                </a:solidFill>
                <a:latin typeface="Eras Demi ITC" pitchFamily="34" charset="0"/>
              </a:rPr>
              <a:t>edgeholding</a:t>
            </a:r>
            <a:r>
              <a:rPr lang="en-US" sz="1600" dirty="0">
                <a:solidFill>
                  <a:srgbClr val="FFC5C5"/>
                </a:solidFill>
                <a:latin typeface="Eras Demi ITC" pitchFamily="34" charset="0"/>
              </a:rPr>
              <a:t> (not in inventory unit) – o/wise all BLM</a:t>
            </a:r>
          </a:p>
          <a:p>
            <a:endParaRPr lang="en-US" sz="1600" dirty="0">
              <a:solidFill>
                <a:srgbClr val="FF0000"/>
              </a:solidFill>
              <a:latin typeface="Eras Demi ITC" pitchFamily="34" charset="0"/>
            </a:endParaRPr>
          </a:p>
        </p:txBody>
      </p:sp>
      <p:pic>
        <p:nvPicPr>
          <p:cNvPr id="15" name="Picture 14"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a:extLst>
              <a:ext uri="{C183D7F6-B498-43B3-948B-1728B52AA6E4}">
                <adec:decorative xmlns:adec="http://schemas.microsoft.com/office/drawing/2017/decorative" val="1"/>
              </a:ext>
            </a:extLst>
          </p:cNvPr>
          <p:cNvSpPr/>
          <p:nvPr/>
        </p:nvSpPr>
        <p:spPr>
          <a:xfrm>
            <a:off x="3064476" y="5460642"/>
            <a:ext cx="412820" cy="90152"/>
          </a:xfrm>
          <a:custGeom>
            <a:avLst/>
            <a:gdLst>
              <a:gd name="connsiteX0" fmla="*/ 412820 w 412820"/>
              <a:gd name="connsiteY0" fmla="*/ 90152 h 90152"/>
              <a:gd name="connsiteX1" fmla="*/ 412820 w 412820"/>
              <a:gd name="connsiteY1" fmla="*/ 90152 h 90152"/>
              <a:gd name="connsiteX2" fmla="*/ 219637 w 412820"/>
              <a:gd name="connsiteY2" fmla="*/ 64395 h 90152"/>
              <a:gd name="connsiteX3" fmla="*/ 181000 w 412820"/>
              <a:gd name="connsiteY3" fmla="*/ 51516 h 90152"/>
              <a:gd name="connsiteX4" fmla="*/ 129485 w 412820"/>
              <a:gd name="connsiteY4" fmla="*/ 38637 h 90152"/>
              <a:gd name="connsiteX5" fmla="*/ 52211 w 412820"/>
              <a:gd name="connsiteY5" fmla="*/ 12879 h 90152"/>
              <a:gd name="connsiteX6" fmla="*/ 13575 w 412820"/>
              <a:gd name="connsiteY6" fmla="*/ 0 h 90152"/>
              <a:gd name="connsiteX7" fmla="*/ 52211 w 412820"/>
              <a:gd name="connsiteY7" fmla="*/ 0 h 90152"/>
              <a:gd name="connsiteX8" fmla="*/ 52211 w 412820"/>
              <a:gd name="connsiteY8" fmla="*/ 0 h 9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820" h="90152">
                <a:moveTo>
                  <a:pt x="412820" y="90152"/>
                </a:moveTo>
                <a:lnTo>
                  <a:pt x="412820" y="90152"/>
                </a:lnTo>
                <a:cubicBezTo>
                  <a:pt x="357030" y="83953"/>
                  <a:pt x="277438" y="77239"/>
                  <a:pt x="219637" y="64395"/>
                </a:cubicBezTo>
                <a:cubicBezTo>
                  <a:pt x="206385" y="61450"/>
                  <a:pt x="194053" y="55246"/>
                  <a:pt x="181000" y="51516"/>
                </a:cubicBezTo>
                <a:cubicBezTo>
                  <a:pt x="163981" y="46653"/>
                  <a:pt x="146439" y="43723"/>
                  <a:pt x="129485" y="38637"/>
                </a:cubicBezTo>
                <a:cubicBezTo>
                  <a:pt x="103479" y="30835"/>
                  <a:pt x="77969" y="21465"/>
                  <a:pt x="52211" y="12879"/>
                </a:cubicBezTo>
                <a:cubicBezTo>
                  <a:pt x="39332" y="8586"/>
                  <a:pt x="0" y="0"/>
                  <a:pt x="13575" y="0"/>
                </a:cubicBezTo>
                <a:lnTo>
                  <a:pt x="52211" y="0"/>
                </a:lnTo>
                <a:lnTo>
                  <a:pt x="52211"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itle 17"/>
          <p:cNvSpPr txBox="1">
            <a:spLocks noGrp="1"/>
          </p:cNvSpPr>
          <p:nvPr>
            <p:ph type="title" idx="4294967295"/>
          </p:nvPr>
        </p:nvSpPr>
        <p:spPr>
          <a:xfrm>
            <a:off x="76200" y="6381690"/>
            <a:ext cx="4191000"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Eras Demi ITC" pitchFamily="34" charset="0"/>
                <a:ea typeface="+mn-ea"/>
                <a:cs typeface="+mn-cs"/>
              </a:rPr>
              <a:t>Inventory – Adjust &amp; Document</a:t>
            </a:r>
          </a:p>
        </p:txBody>
      </p:sp>
      <p:sp>
        <p:nvSpPr>
          <p:cNvPr id="12" name="TextBox 11"/>
          <p:cNvSpPr txBox="1"/>
          <p:nvPr/>
        </p:nvSpPr>
        <p:spPr>
          <a:xfrm>
            <a:off x="1016358" y="266162"/>
            <a:ext cx="7086600" cy="6439438"/>
          </a:xfrm>
          <a:prstGeom prst="rect">
            <a:avLst/>
          </a:prstGeom>
          <a:solidFill>
            <a:schemeClr val="bg1"/>
          </a:solidFill>
        </p:spPr>
        <p:txBody>
          <a:bodyPr wrap="square" rtlCol="0">
            <a:spAutoFit/>
          </a:bodyPr>
          <a:lstStyle/>
          <a:p>
            <a:pPr marL="228600" marR="0" indent="-228600">
              <a:spcBef>
                <a:spcPts val="0"/>
              </a:spcBef>
              <a:spcAft>
                <a:spcPts val="0"/>
              </a:spcAft>
            </a:pPr>
            <a:r>
              <a:rPr lang="en-US" dirty="0"/>
              <a:t> </a:t>
            </a:r>
            <a:r>
              <a:rPr lang="en-US" sz="1400" dirty="0">
                <a:latin typeface="Times New Roman"/>
                <a:ea typeface="Times New Roman"/>
              </a:rPr>
              <a:t>(2) Does the area appear to be natural? </a:t>
            </a:r>
          </a:p>
          <a:p>
            <a:pPr marL="457200" marR="0" indent="457200">
              <a:spcBef>
                <a:spcPts val="0"/>
              </a:spcBef>
              <a:spcAft>
                <a:spcPts val="0"/>
              </a:spcAft>
            </a:pPr>
            <a:r>
              <a:rPr lang="en-US" sz="1400" dirty="0">
                <a:latin typeface="Times New Roman"/>
                <a:ea typeface="Times New Roman"/>
              </a:rPr>
              <a:t>Yes </a:t>
            </a:r>
            <a:r>
              <a:rPr lang="en-US" sz="1400" dirty="0">
                <a:solidFill>
                  <a:srgbClr val="C00000"/>
                </a:solidFill>
                <a:latin typeface="Times New Roman"/>
                <a:ea typeface="Times New Roman"/>
              </a:rPr>
              <a:t> </a:t>
            </a:r>
            <a:r>
              <a:rPr lang="en-US" sz="1400" b="1" u="sng" dirty="0">
                <a:latin typeface="Times New Roman"/>
                <a:ea typeface="Times New Roman"/>
              </a:rPr>
              <a:t>	</a:t>
            </a:r>
            <a:r>
              <a:rPr lang="en-US" sz="1400" dirty="0">
                <a:latin typeface="Times New Roman"/>
                <a:ea typeface="Times New Roman"/>
              </a:rPr>
              <a:t>	No</a:t>
            </a:r>
            <a:r>
              <a:rPr lang="en-US" sz="1400" b="1" u="sng" dirty="0">
                <a:latin typeface="Times New Roman"/>
                <a:ea typeface="Times New Roman"/>
              </a:rPr>
              <a:t>	</a:t>
            </a:r>
            <a:r>
              <a:rPr lang="en-US" sz="1400" dirty="0">
                <a:latin typeface="Times New Roman"/>
                <a:ea typeface="Times New Roman"/>
              </a:rPr>
              <a:t>	N/A</a:t>
            </a:r>
            <a:r>
              <a:rPr lang="en-US" sz="1400" b="1" dirty="0">
                <a:latin typeface="Times New Roman"/>
                <a:ea typeface="Times New Roman"/>
              </a:rPr>
              <a:t>________</a:t>
            </a:r>
            <a:endParaRPr lang="en-US" sz="1400" dirty="0">
              <a:latin typeface="Times New Roman"/>
              <a:ea typeface="Times New Roman"/>
            </a:endParaRPr>
          </a:p>
          <a:p>
            <a:pPr marL="0" marR="0">
              <a:spcBef>
                <a:spcPts val="0"/>
              </a:spcBef>
              <a:spcAft>
                <a:spcPts val="0"/>
              </a:spcAft>
            </a:pPr>
            <a:r>
              <a:rPr lang="en-US" sz="1400" dirty="0">
                <a:latin typeface="Times New Roman"/>
                <a:ea typeface="Times New Roman"/>
              </a:rPr>
              <a:t>Note: If “No” is checked the area does not have wilderness characteristics; check “NA” for the remaining questions below.</a:t>
            </a:r>
          </a:p>
          <a:p>
            <a:pPr marL="685800" marR="0" indent="-685800">
              <a:spcBef>
                <a:spcPts val="0"/>
              </a:spcBef>
              <a:spcAft>
                <a:spcPts val="0"/>
              </a:spcAft>
            </a:pPr>
            <a:r>
              <a:rPr lang="en-US" sz="1400" dirty="0">
                <a:latin typeface="Times New Roman"/>
                <a:ea typeface="Times New Roman"/>
              </a:rPr>
              <a:t>	</a:t>
            </a:r>
          </a:p>
          <a:p>
            <a:pPr marL="0" marR="0">
              <a:lnSpc>
                <a:spcPct val="150000"/>
              </a:lnSpc>
              <a:spcBef>
                <a:spcPts val="0"/>
              </a:spcBef>
              <a:spcAft>
                <a:spcPts val="0"/>
              </a:spcAft>
            </a:pPr>
            <a:r>
              <a:rPr lang="en-US" sz="1400" dirty="0">
                <a:latin typeface="Times New Roman"/>
                <a:ea typeface="Times New Roman"/>
              </a:rPr>
              <a:t>Description </a:t>
            </a:r>
            <a:r>
              <a:rPr lang="en-US" sz="1400" spc="5" dirty="0">
                <a:latin typeface="Times New Roman"/>
                <a:ea typeface="Times New Roman"/>
              </a:rPr>
              <a:t>(include land ownership, location, topography, vegetation, and summary of major human uses/activities)</a:t>
            </a:r>
            <a:r>
              <a:rPr lang="en-US" sz="1400" dirty="0">
                <a:latin typeface="Times New Roman"/>
                <a:ea typeface="Times New Roman"/>
              </a:rPr>
              <a:t>:</a:t>
            </a:r>
            <a:r>
              <a:rPr lang="en-US" sz="1400" b="1" dirty="0">
                <a:latin typeface="Times New Roman"/>
                <a:ea typeface="Times New Roman"/>
              </a:rPr>
              <a:t>___________________________________________________________</a:t>
            </a:r>
            <a:br>
              <a:rPr lang="en-US" sz="1400" dirty="0">
                <a:latin typeface="Times New Roman"/>
                <a:ea typeface="Times New Roman"/>
              </a:rPr>
            </a:br>
            <a:r>
              <a:rPr lang="en-US" sz="1400" b="1" dirty="0">
                <a:latin typeface="Times New Roman"/>
                <a:ea typeface="Times New Roman"/>
              </a:rPr>
              <a:t>_______________________________________________________________________________________________________________________________________________________________________________________________________________________________________</a:t>
            </a:r>
            <a:endParaRPr lang="en-US" sz="1400" dirty="0">
              <a:latin typeface="Times New Roman"/>
              <a:ea typeface="Times New Roman"/>
            </a:endParaRPr>
          </a:p>
          <a:p>
            <a:pPr marL="685800" marR="0" indent="-685800">
              <a:spcBef>
                <a:spcPts val="0"/>
              </a:spcBef>
              <a:spcAft>
                <a:spcPts val="0"/>
              </a:spcAft>
            </a:pPr>
            <a:r>
              <a:rPr lang="en-US" sz="1400" dirty="0">
                <a:latin typeface="Times New Roman"/>
                <a:ea typeface="Times New Roman"/>
              </a:rPr>
              <a:t> </a:t>
            </a:r>
          </a:p>
          <a:p>
            <a:pPr marL="0" marR="0">
              <a:spcBef>
                <a:spcPts val="0"/>
              </a:spcBef>
              <a:spcAft>
                <a:spcPts val="0"/>
              </a:spcAft>
            </a:pPr>
            <a:r>
              <a:rPr lang="en-US" sz="1400" dirty="0">
                <a:latin typeface="Times New Roman"/>
                <a:ea typeface="Times New Roman"/>
              </a:rPr>
              <a:t>(3) Does the area (or the remainder of the area if a portion has been excluded due to unnaturalness and the remainder is of sufficient size) have outstanding opportunities for solitude? </a:t>
            </a:r>
          </a:p>
          <a:p>
            <a:pPr marL="285750" marR="0" indent="-240030">
              <a:spcBef>
                <a:spcPts val="0"/>
              </a:spcBef>
              <a:spcAft>
                <a:spcPts val="0"/>
              </a:spcAft>
            </a:pPr>
            <a:r>
              <a:rPr lang="en-US" sz="1400" dirty="0">
                <a:latin typeface="Times New Roman"/>
                <a:ea typeface="Times New Roman"/>
              </a:rPr>
              <a:t>		</a:t>
            </a:r>
          </a:p>
          <a:p>
            <a:pPr marL="0" marR="0">
              <a:spcBef>
                <a:spcPts val="0"/>
              </a:spcBef>
              <a:spcAft>
                <a:spcPts val="0"/>
              </a:spcAft>
            </a:pPr>
            <a:r>
              <a:rPr lang="en-US" sz="1400" dirty="0">
                <a:latin typeface="Times New Roman"/>
                <a:ea typeface="Times New Roman"/>
              </a:rPr>
              <a:t>	Yes  </a:t>
            </a:r>
            <a:r>
              <a:rPr lang="en-US" sz="1400" b="1" u="sng" dirty="0">
                <a:latin typeface="Times New Roman"/>
                <a:ea typeface="Times New Roman"/>
              </a:rPr>
              <a:t>	</a:t>
            </a:r>
            <a:r>
              <a:rPr lang="en-US" sz="1400" dirty="0">
                <a:latin typeface="Times New Roman"/>
                <a:ea typeface="Times New Roman"/>
              </a:rPr>
              <a:t>	No </a:t>
            </a:r>
            <a:r>
              <a:rPr lang="en-US" sz="1400" b="1" u="sng" dirty="0">
                <a:latin typeface="Times New Roman"/>
                <a:ea typeface="Times New Roman"/>
              </a:rPr>
              <a:t> 	</a:t>
            </a:r>
            <a:r>
              <a:rPr lang="en-US" sz="1400" dirty="0">
                <a:latin typeface="Times New Roman"/>
                <a:ea typeface="Times New Roman"/>
              </a:rPr>
              <a:t>	N/A</a:t>
            </a:r>
            <a:r>
              <a:rPr lang="en-US" sz="1400" b="1" dirty="0">
                <a:latin typeface="Times New Roman"/>
                <a:ea typeface="Times New Roman"/>
              </a:rPr>
              <a:t>________</a:t>
            </a:r>
            <a:endParaRPr lang="en-US" sz="1400" dirty="0">
              <a:latin typeface="Times New Roman"/>
              <a:ea typeface="Times New Roman"/>
            </a:endParaRPr>
          </a:p>
          <a:p>
            <a:pPr marL="0" marR="0">
              <a:lnSpc>
                <a:spcPct val="150000"/>
              </a:lnSpc>
              <a:spcBef>
                <a:spcPts val="0"/>
              </a:spcBef>
              <a:spcAft>
                <a:spcPts val="0"/>
              </a:spcAft>
            </a:pPr>
            <a:r>
              <a:rPr lang="en-US" sz="1400" dirty="0">
                <a:latin typeface="Times New Roman"/>
                <a:ea typeface="Times New Roman"/>
              </a:rPr>
              <a:t>Description (describe the area’s outstanding opportunities for solitude): </a:t>
            </a:r>
            <a:r>
              <a:rPr lang="en-US" sz="1400" b="1" dirty="0">
                <a:latin typeface="Times New Roman"/>
                <a:ea typeface="Times New Roman"/>
              </a:rPr>
              <a:t>_____________________________________________________________________________</a:t>
            </a:r>
            <a:br>
              <a:rPr lang="en-US" sz="1400" b="1" dirty="0">
                <a:latin typeface="Times New Roman"/>
                <a:ea typeface="Times New Roman"/>
              </a:rPr>
            </a:br>
            <a:r>
              <a:rPr lang="en-US" sz="1400" b="1" dirty="0">
                <a:latin typeface="Times New Roman"/>
                <a:ea typeface="Times New Roman"/>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sz="1400" dirty="0">
              <a:latin typeface="Times New Roman"/>
              <a:ea typeface="Times New Roman"/>
            </a:endParaRPr>
          </a:p>
          <a:p>
            <a:endParaRPr lang="en-US" dirty="0"/>
          </a:p>
        </p:txBody>
      </p:sp>
      <p:sp>
        <p:nvSpPr>
          <p:cNvPr id="23" name="TextBox 22"/>
          <p:cNvSpPr txBox="1"/>
          <p:nvPr/>
        </p:nvSpPr>
        <p:spPr>
          <a:xfrm>
            <a:off x="2362200" y="498765"/>
            <a:ext cx="457200" cy="338554"/>
          </a:xfrm>
          <a:prstGeom prst="rect">
            <a:avLst/>
          </a:prstGeom>
          <a:noFill/>
        </p:spPr>
        <p:txBody>
          <a:bodyPr wrap="square" rtlCol="0">
            <a:spAutoFit/>
          </a:bodyPr>
          <a:lstStyle/>
          <a:p>
            <a:r>
              <a:rPr lang="en-US" sz="1600" dirty="0">
                <a:solidFill>
                  <a:srgbClr val="FFC5C5"/>
                </a:solidFill>
                <a:latin typeface="Eras Demi ITC" pitchFamily="34" charset="0"/>
              </a:rPr>
              <a:t>X</a:t>
            </a:r>
          </a:p>
        </p:txBody>
      </p:sp>
      <p:sp>
        <p:nvSpPr>
          <p:cNvPr id="25" name="TextBox 24"/>
          <p:cNvSpPr txBox="1"/>
          <p:nvPr/>
        </p:nvSpPr>
        <p:spPr>
          <a:xfrm>
            <a:off x="1371600" y="1734501"/>
            <a:ext cx="6248400" cy="1569660"/>
          </a:xfrm>
          <a:prstGeom prst="rect">
            <a:avLst/>
          </a:prstGeom>
          <a:noFill/>
        </p:spPr>
        <p:txBody>
          <a:bodyPr wrap="square" rtlCol="0">
            <a:spAutoFit/>
          </a:bodyPr>
          <a:lstStyle/>
          <a:p>
            <a:pPr>
              <a:lnSpc>
                <a:spcPts val="2400"/>
              </a:lnSpc>
            </a:pPr>
            <a:r>
              <a:rPr lang="en-US" sz="1600" dirty="0">
                <a:solidFill>
                  <a:srgbClr val="FF0000"/>
                </a:solidFill>
                <a:latin typeface="Eras Demi ITC" pitchFamily="34" charset="0"/>
              </a:rPr>
              <a:t>                             </a:t>
            </a:r>
            <a:r>
              <a:rPr lang="en-US" sz="1600" dirty="0">
                <a:solidFill>
                  <a:srgbClr val="FFC5C5"/>
                </a:solidFill>
                <a:latin typeface="Eras Demi ITC" pitchFamily="34" charset="0"/>
              </a:rPr>
              <a:t>only one small dirt tank – and associated stock trails – seen in entire inventory area; ; some cheat grass noted;  rolling hills with typical Great Basin vegetation; one state </a:t>
            </a:r>
            <a:r>
              <a:rPr lang="en-US" sz="1600" dirty="0" err="1">
                <a:solidFill>
                  <a:srgbClr val="FFC5C5"/>
                </a:solidFill>
                <a:latin typeface="Eras Demi ITC" pitchFamily="34" charset="0"/>
              </a:rPr>
              <a:t>edgeholding</a:t>
            </a:r>
            <a:r>
              <a:rPr lang="en-US" sz="1600" dirty="0">
                <a:solidFill>
                  <a:srgbClr val="FFC5C5"/>
                </a:solidFill>
                <a:latin typeface="Eras Demi ITC" pitchFamily="34" charset="0"/>
              </a:rPr>
              <a:t> (not in inventory unit) – o/wise all BLM</a:t>
            </a:r>
          </a:p>
          <a:p>
            <a:endParaRPr lang="en-US" sz="1600" dirty="0">
              <a:solidFill>
                <a:srgbClr val="FF0000"/>
              </a:solidFill>
              <a:latin typeface="Eras Demi ITC" pitchFamily="34" charset="0"/>
            </a:endParaRPr>
          </a:p>
        </p:txBody>
      </p:sp>
      <p:sp>
        <p:nvSpPr>
          <p:cNvPr id="19" name="TextBox 18"/>
          <p:cNvSpPr txBox="1"/>
          <p:nvPr/>
        </p:nvSpPr>
        <p:spPr>
          <a:xfrm>
            <a:off x="4267200" y="4004846"/>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sp>
        <p:nvSpPr>
          <p:cNvPr id="24" name="TextBox 23"/>
          <p:cNvSpPr txBox="1"/>
          <p:nvPr/>
        </p:nvSpPr>
        <p:spPr>
          <a:xfrm>
            <a:off x="1600200" y="4595750"/>
            <a:ext cx="6172200" cy="1298112"/>
          </a:xfrm>
          <a:prstGeom prst="rect">
            <a:avLst/>
          </a:prstGeom>
          <a:noFill/>
        </p:spPr>
        <p:txBody>
          <a:bodyPr wrap="square" rtlCol="0">
            <a:spAutoFit/>
          </a:bodyPr>
          <a:lstStyle/>
          <a:p>
            <a:pPr>
              <a:lnSpc>
                <a:spcPts val="2400"/>
              </a:lnSpc>
            </a:pPr>
            <a:r>
              <a:rPr lang="en-US" sz="1600" dirty="0">
                <a:solidFill>
                  <a:srgbClr val="FF0000"/>
                </a:solidFill>
                <a:latin typeface="Eras Demi ITC" pitchFamily="34" charset="0"/>
              </a:rPr>
              <a:t>extremely popular area – crawling with people on every weekend throughout the year (except after snowfall); fewer people seen during the week, but still never the feeling of being alone</a:t>
            </a:r>
          </a:p>
        </p:txBody>
      </p:sp>
      <p:pic>
        <p:nvPicPr>
          <p:cNvPr id="15" name="Picture 14"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a:extLst>
              <a:ext uri="{C183D7F6-B498-43B3-948B-1728B52AA6E4}">
                <adec:decorative xmlns:adec="http://schemas.microsoft.com/office/drawing/2017/decorative" val="1"/>
              </a:ext>
            </a:extLst>
          </p:cNvPr>
          <p:cNvSpPr/>
          <p:nvPr/>
        </p:nvSpPr>
        <p:spPr>
          <a:xfrm>
            <a:off x="3064476" y="5460642"/>
            <a:ext cx="412820" cy="90152"/>
          </a:xfrm>
          <a:custGeom>
            <a:avLst/>
            <a:gdLst>
              <a:gd name="connsiteX0" fmla="*/ 412820 w 412820"/>
              <a:gd name="connsiteY0" fmla="*/ 90152 h 90152"/>
              <a:gd name="connsiteX1" fmla="*/ 412820 w 412820"/>
              <a:gd name="connsiteY1" fmla="*/ 90152 h 90152"/>
              <a:gd name="connsiteX2" fmla="*/ 219637 w 412820"/>
              <a:gd name="connsiteY2" fmla="*/ 64395 h 90152"/>
              <a:gd name="connsiteX3" fmla="*/ 181000 w 412820"/>
              <a:gd name="connsiteY3" fmla="*/ 51516 h 90152"/>
              <a:gd name="connsiteX4" fmla="*/ 129485 w 412820"/>
              <a:gd name="connsiteY4" fmla="*/ 38637 h 90152"/>
              <a:gd name="connsiteX5" fmla="*/ 52211 w 412820"/>
              <a:gd name="connsiteY5" fmla="*/ 12879 h 90152"/>
              <a:gd name="connsiteX6" fmla="*/ 13575 w 412820"/>
              <a:gd name="connsiteY6" fmla="*/ 0 h 90152"/>
              <a:gd name="connsiteX7" fmla="*/ 52211 w 412820"/>
              <a:gd name="connsiteY7" fmla="*/ 0 h 90152"/>
              <a:gd name="connsiteX8" fmla="*/ 52211 w 412820"/>
              <a:gd name="connsiteY8" fmla="*/ 0 h 9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820" h="90152">
                <a:moveTo>
                  <a:pt x="412820" y="90152"/>
                </a:moveTo>
                <a:lnTo>
                  <a:pt x="412820" y="90152"/>
                </a:lnTo>
                <a:cubicBezTo>
                  <a:pt x="357030" y="83953"/>
                  <a:pt x="277438" y="77239"/>
                  <a:pt x="219637" y="64395"/>
                </a:cubicBezTo>
                <a:cubicBezTo>
                  <a:pt x="206385" y="61450"/>
                  <a:pt x="194053" y="55246"/>
                  <a:pt x="181000" y="51516"/>
                </a:cubicBezTo>
                <a:cubicBezTo>
                  <a:pt x="163981" y="46653"/>
                  <a:pt x="146439" y="43723"/>
                  <a:pt x="129485" y="38637"/>
                </a:cubicBezTo>
                <a:cubicBezTo>
                  <a:pt x="103479" y="30835"/>
                  <a:pt x="77969" y="21465"/>
                  <a:pt x="52211" y="12879"/>
                </a:cubicBezTo>
                <a:cubicBezTo>
                  <a:pt x="39332" y="8586"/>
                  <a:pt x="0" y="0"/>
                  <a:pt x="13575" y="0"/>
                </a:cubicBezTo>
                <a:lnTo>
                  <a:pt x="52211" y="0"/>
                </a:lnTo>
                <a:lnTo>
                  <a:pt x="52211"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itle 17"/>
          <p:cNvSpPr txBox="1">
            <a:spLocks noGrp="1"/>
          </p:cNvSpPr>
          <p:nvPr>
            <p:ph type="title" idx="4294967295"/>
          </p:nvPr>
        </p:nvSpPr>
        <p:spPr>
          <a:xfrm>
            <a:off x="76200" y="6381690"/>
            <a:ext cx="4191000"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Eras Demi ITC" pitchFamily="34" charset="0"/>
                <a:ea typeface="+mn-ea"/>
                <a:cs typeface="+mn-cs"/>
              </a:rPr>
              <a:t>Inventory – Adjust &amp; Document</a:t>
            </a:r>
          </a:p>
        </p:txBody>
      </p:sp>
      <p:sp>
        <p:nvSpPr>
          <p:cNvPr id="12" name="TextBox 11"/>
          <p:cNvSpPr txBox="1"/>
          <p:nvPr/>
        </p:nvSpPr>
        <p:spPr>
          <a:xfrm>
            <a:off x="1016358" y="266162"/>
            <a:ext cx="7086600" cy="6439438"/>
          </a:xfrm>
          <a:prstGeom prst="rect">
            <a:avLst/>
          </a:prstGeom>
          <a:solidFill>
            <a:schemeClr val="bg1"/>
          </a:solidFill>
        </p:spPr>
        <p:txBody>
          <a:bodyPr wrap="square" rtlCol="0">
            <a:spAutoFit/>
          </a:bodyPr>
          <a:lstStyle/>
          <a:p>
            <a:pPr marL="0" marR="0">
              <a:spcBef>
                <a:spcPts val="0"/>
              </a:spcBef>
              <a:spcAft>
                <a:spcPts val="0"/>
              </a:spcAft>
            </a:pPr>
            <a:r>
              <a:rPr lang="en-US" sz="1400" dirty="0"/>
              <a:t>  </a:t>
            </a:r>
            <a:r>
              <a:rPr lang="en-US" sz="1400" dirty="0">
                <a:latin typeface="Times New Roman"/>
                <a:ea typeface="Times New Roman"/>
              </a:rPr>
              <a:t>(4) Does the area (or the remainder of the area if a portion has been excluded due to unnaturalness and the remainder is of sufficient size) have outstanding opportunities for primitive and unconfined recreation?	</a:t>
            </a:r>
          </a:p>
          <a:p>
            <a:pPr marL="457200" marR="0">
              <a:spcBef>
                <a:spcPts val="0"/>
              </a:spcBef>
              <a:spcAft>
                <a:spcPts val="0"/>
              </a:spcAft>
            </a:pPr>
            <a:r>
              <a:rPr lang="en-US" sz="1400" dirty="0">
                <a:latin typeface="Times New Roman"/>
                <a:ea typeface="Times New Roman"/>
              </a:rPr>
              <a:t>	</a:t>
            </a:r>
          </a:p>
          <a:p>
            <a:pPr marL="457200" marR="0">
              <a:spcBef>
                <a:spcPts val="0"/>
              </a:spcBef>
              <a:spcAft>
                <a:spcPts val="0"/>
              </a:spcAft>
            </a:pPr>
            <a:r>
              <a:rPr lang="en-US" sz="1400" dirty="0">
                <a:latin typeface="Times New Roman"/>
                <a:ea typeface="Times New Roman"/>
              </a:rPr>
              <a:t>	Yes  </a:t>
            </a:r>
            <a:r>
              <a:rPr lang="en-US" sz="1400" b="1" u="sng" dirty="0">
                <a:latin typeface="Times New Roman"/>
                <a:ea typeface="Times New Roman"/>
              </a:rPr>
              <a:t>	</a:t>
            </a:r>
            <a:r>
              <a:rPr lang="en-US" sz="1400" dirty="0">
                <a:latin typeface="Times New Roman"/>
                <a:ea typeface="Times New Roman"/>
              </a:rPr>
              <a:t>	No </a:t>
            </a:r>
            <a:r>
              <a:rPr lang="en-US" sz="1400" b="1" u="sng" dirty="0">
                <a:latin typeface="Times New Roman"/>
                <a:ea typeface="Times New Roman"/>
              </a:rPr>
              <a:t> 	</a:t>
            </a:r>
            <a:r>
              <a:rPr lang="en-US" sz="1400" dirty="0">
                <a:latin typeface="Times New Roman"/>
                <a:ea typeface="Times New Roman"/>
              </a:rPr>
              <a:t>	N/A</a:t>
            </a:r>
            <a:r>
              <a:rPr lang="en-US" sz="1400" b="1" dirty="0">
                <a:latin typeface="Times New Roman"/>
                <a:ea typeface="Times New Roman"/>
              </a:rPr>
              <a:t>________</a:t>
            </a:r>
            <a:endParaRPr lang="en-US" sz="1400" dirty="0">
              <a:latin typeface="Times New Roman"/>
              <a:ea typeface="Times New Roman"/>
            </a:endParaRPr>
          </a:p>
          <a:p>
            <a:pPr marL="0" marR="0">
              <a:spcBef>
                <a:spcPts val="0"/>
              </a:spcBef>
              <a:spcAft>
                <a:spcPts val="0"/>
              </a:spcAft>
            </a:pPr>
            <a:r>
              <a:rPr lang="en-US" sz="1400" dirty="0">
                <a:latin typeface="Times New Roman"/>
                <a:ea typeface="Times New Roman"/>
              </a:rPr>
              <a:t>Note: If “No” is checked for both 3 and 4 the area does not have wilderness characteristics; check “NA” for question 5.</a:t>
            </a:r>
          </a:p>
          <a:p>
            <a:pPr marL="685800" marR="0" indent="-685800">
              <a:spcBef>
                <a:spcPts val="0"/>
              </a:spcBef>
              <a:spcAft>
                <a:spcPts val="0"/>
              </a:spcAft>
            </a:pPr>
            <a:r>
              <a:rPr lang="en-US" sz="1400" dirty="0">
                <a:latin typeface="Times New Roman"/>
                <a:ea typeface="Times New Roman"/>
              </a:rPr>
              <a:t>	</a:t>
            </a:r>
          </a:p>
          <a:p>
            <a:pPr marL="0" marR="0">
              <a:lnSpc>
                <a:spcPct val="150000"/>
              </a:lnSpc>
              <a:spcBef>
                <a:spcPts val="0"/>
              </a:spcBef>
              <a:spcAft>
                <a:spcPts val="0"/>
              </a:spcAft>
            </a:pPr>
            <a:r>
              <a:rPr lang="en-US" sz="1400" dirty="0">
                <a:latin typeface="Times New Roman"/>
                <a:ea typeface="Times New Roman"/>
              </a:rPr>
              <a:t>Description (describe the area’s outstanding opportunities for primitive and unconfined recreation): </a:t>
            </a:r>
            <a:r>
              <a:rPr lang="en-US" sz="1400" b="1" dirty="0">
                <a:latin typeface="Times New Roman"/>
                <a:ea typeface="Times New Roman"/>
              </a:rPr>
              <a:t>___________________________________________________________________</a:t>
            </a:r>
            <a:br>
              <a:rPr lang="en-US" sz="1400" b="1" dirty="0">
                <a:latin typeface="Times New Roman"/>
                <a:ea typeface="Times New Roman"/>
              </a:rPr>
            </a:br>
            <a:r>
              <a:rPr lang="en-US" sz="1400" b="1" dirty="0">
                <a:latin typeface="Times New Roman"/>
                <a:ea typeface="Times New Roman"/>
              </a:rPr>
              <a:t>_______________________________________________________________________________________________________________________________________________________________________________________________________________________________________</a:t>
            </a:r>
            <a:endParaRPr lang="en-US" sz="1400" dirty="0">
              <a:latin typeface="Times New Roman"/>
              <a:ea typeface="Times New Roman"/>
            </a:endParaRPr>
          </a:p>
          <a:p>
            <a:pPr marL="685800" marR="0" indent="-685800">
              <a:spcBef>
                <a:spcPts val="0"/>
              </a:spcBef>
              <a:spcAft>
                <a:spcPts val="0"/>
              </a:spcAft>
            </a:pPr>
            <a:r>
              <a:rPr lang="en-US" sz="1400" dirty="0">
                <a:latin typeface="Times New Roman"/>
                <a:ea typeface="Times New Roman"/>
              </a:rPr>
              <a:t> </a:t>
            </a:r>
          </a:p>
          <a:p>
            <a:pPr marL="0" marR="0">
              <a:spcBef>
                <a:spcPts val="0"/>
              </a:spcBef>
              <a:spcAft>
                <a:spcPts val="0"/>
              </a:spcAft>
            </a:pPr>
            <a:r>
              <a:rPr lang="en-US" sz="1400" dirty="0">
                <a:latin typeface="Times New Roman"/>
                <a:ea typeface="Times New Roman"/>
              </a:rPr>
              <a:t>(5) Does the area have supplemental values (ecological, geological, or other features of scientific, educational, scenic or historical value)?</a:t>
            </a:r>
            <a:r>
              <a:rPr lang="en-US" sz="1400" baseline="30000" dirty="0">
                <a:latin typeface="Times New Roman"/>
                <a:ea typeface="Times New Roman"/>
                <a:cs typeface="Times New Roman"/>
              </a:rPr>
              <a:t> </a:t>
            </a:r>
            <a:endParaRPr lang="en-US" sz="1400" dirty="0">
              <a:latin typeface="Times New Roman"/>
              <a:ea typeface="Times New Roman"/>
            </a:endParaRPr>
          </a:p>
          <a:p>
            <a:pPr marL="0" marR="0">
              <a:spcBef>
                <a:spcPts val="0"/>
              </a:spcBef>
              <a:spcAft>
                <a:spcPts val="0"/>
              </a:spcAft>
            </a:pPr>
            <a:r>
              <a:rPr lang="en-US" sz="1400" dirty="0">
                <a:latin typeface="Times New Roman"/>
                <a:ea typeface="Times New Roman"/>
              </a:rPr>
              <a:t> </a:t>
            </a:r>
          </a:p>
          <a:p>
            <a:pPr marL="457200" marR="0" indent="457200">
              <a:spcBef>
                <a:spcPts val="0"/>
              </a:spcBef>
              <a:spcAft>
                <a:spcPts val="0"/>
              </a:spcAft>
            </a:pPr>
            <a:r>
              <a:rPr lang="en-US" sz="1400" dirty="0">
                <a:latin typeface="Times New Roman"/>
                <a:ea typeface="Times New Roman"/>
              </a:rPr>
              <a:t>Yes  </a:t>
            </a:r>
            <a:r>
              <a:rPr lang="en-US" sz="1400" b="1" u="sng" dirty="0">
                <a:latin typeface="Times New Roman"/>
                <a:ea typeface="Times New Roman"/>
              </a:rPr>
              <a:t>	</a:t>
            </a:r>
            <a:r>
              <a:rPr lang="en-US" sz="1400" dirty="0">
                <a:latin typeface="Times New Roman"/>
                <a:ea typeface="Times New Roman"/>
              </a:rPr>
              <a:t>	No </a:t>
            </a:r>
            <a:r>
              <a:rPr lang="en-US" sz="1400" b="1" u="sng" dirty="0">
                <a:latin typeface="Times New Roman"/>
                <a:ea typeface="Times New Roman"/>
              </a:rPr>
              <a:t> 	</a:t>
            </a:r>
            <a:r>
              <a:rPr lang="en-US" sz="1400" dirty="0">
                <a:latin typeface="Times New Roman"/>
                <a:ea typeface="Times New Roman"/>
              </a:rPr>
              <a:t>	N/A</a:t>
            </a:r>
            <a:r>
              <a:rPr lang="en-US" sz="1400" b="1" dirty="0">
                <a:latin typeface="Times New Roman"/>
                <a:ea typeface="Times New Roman"/>
              </a:rPr>
              <a:t>________</a:t>
            </a:r>
            <a:endParaRPr lang="en-US" sz="1400" dirty="0">
              <a:latin typeface="Times New Roman"/>
              <a:ea typeface="Times New Roman"/>
            </a:endParaRPr>
          </a:p>
          <a:p>
            <a:pPr marL="685800" marR="0" indent="-685800">
              <a:spcBef>
                <a:spcPts val="0"/>
              </a:spcBef>
              <a:spcAft>
                <a:spcPts val="0"/>
              </a:spcAft>
            </a:pPr>
            <a:r>
              <a:rPr lang="en-US" sz="1400" dirty="0">
                <a:latin typeface="Times New Roman"/>
                <a:ea typeface="Times New Roman"/>
              </a:rPr>
              <a:t>	</a:t>
            </a:r>
          </a:p>
          <a:p>
            <a:pPr>
              <a:lnSpc>
                <a:spcPct val="150000"/>
              </a:lnSpc>
            </a:pPr>
            <a:r>
              <a:rPr lang="en-US" sz="1400" dirty="0">
                <a:latin typeface="Times New Roman"/>
                <a:ea typeface="Times New Roman"/>
              </a:rPr>
              <a:t>Description:</a:t>
            </a:r>
            <a:r>
              <a:rPr lang="en-US" sz="1400" b="1" dirty="0">
                <a:latin typeface="Times New Roman"/>
                <a:ea typeface="Times New Roman"/>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sz="1400" dirty="0"/>
          </a:p>
        </p:txBody>
      </p:sp>
      <p:sp>
        <p:nvSpPr>
          <p:cNvPr id="14" name="TextBox 13"/>
          <p:cNvSpPr txBox="1"/>
          <p:nvPr/>
        </p:nvSpPr>
        <p:spPr>
          <a:xfrm>
            <a:off x="2438400" y="1066800"/>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sp>
        <p:nvSpPr>
          <p:cNvPr id="17" name="TextBox 16"/>
          <p:cNvSpPr txBox="1"/>
          <p:nvPr/>
        </p:nvSpPr>
        <p:spPr>
          <a:xfrm>
            <a:off x="1981200" y="2362200"/>
            <a:ext cx="4648200" cy="584775"/>
          </a:xfrm>
          <a:prstGeom prst="rect">
            <a:avLst/>
          </a:prstGeom>
          <a:noFill/>
        </p:spPr>
        <p:txBody>
          <a:bodyPr wrap="square" rtlCol="0">
            <a:spAutoFit/>
          </a:bodyPr>
          <a:lstStyle/>
          <a:p>
            <a:r>
              <a:rPr lang="en-US" sz="1600" dirty="0">
                <a:solidFill>
                  <a:srgbClr val="FF0000"/>
                </a:solidFill>
                <a:latin typeface="Eras Demi ITC" pitchFamily="34" charset="0"/>
              </a:rPr>
              <a:t>world-class climbing area</a:t>
            </a:r>
          </a:p>
          <a:p>
            <a:endParaRPr lang="en-US" sz="1600" dirty="0">
              <a:solidFill>
                <a:srgbClr val="FF0000"/>
              </a:solidFill>
              <a:latin typeface="Eras Demi ITC" pitchFamily="34" charset="0"/>
            </a:endParaRPr>
          </a:p>
        </p:txBody>
      </p:sp>
      <p:pic>
        <p:nvPicPr>
          <p:cNvPr id="13" name="Picture 12"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a:extLst>
              <a:ext uri="{C183D7F6-B498-43B3-948B-1728B52AA6E4}">
                <adec:decorative xmlns:adec="http://schemas.microsoft.com/office/drawing/2017/decorative" val="1"/>
              </a:ext>
            </a:extLst>
          </p:cNvPr>
          <p:cNvSpPr/>
          <p:nvPr/>
        </p:nvSpPr>
        <p:spPr>
          <a:xfrm>
            <a:off x="3064476" y="5460642"/>
            <a:ext cx="412820" cy="90152"/>
          </a:xfrm>
          <a:custGeom>
            <a:avLst/>
            <a:gdLst>
              <a:gd name="connsiteX0" fmla="*/ 412820 w 412820"/>
              <a:gd name="connsiteY0" fmla="*/ 90152 h 90152"/>
              <a:gd name="connsiteX1" fmla="*/ 412820 w 412820"/>
              <a:gd name="connsiteY1" fmla="*/ 90152 h 90152"/>
              <a:gd name="connsiteX2" fmla="*/ 219637 w 412820"/>
              <a:gd name="connsiteY2" fmla="*/ 64395 h 90152"/>
              <a:gd name="connsiteX3" fmla="*/ 181000 w 412820"/>
              <a:gd name="connsiteY3" fmla="*/ 51516 h 90152"/>
              <a:gd name="connsiteX4" fmla="*/ 129485 w 412820"/>
              <a:gd name="connsiteY4" fmla="*/ 38637 h 90152"/>
              <a:gd name="connsiteX5" fmla="*/ 52211 w 412820"/>
              <a:gd name="connsiteY5" fmla="*/ 12879 h 90152"/>
              <a:gd name="connsiteX6" fmla="*/ 13575 w 412820"/>
              <a:gd name="connsiteY6" fmla="*/ 0 h 90152"/>
              <a:gd name="connsiteX7" fmla="*/ 52211 w 412820"/>
              <a:gd name="connsiteY7" fmla="*/ 0 h 90152"/>
              <a:gd name="connsiteX8" fmla="*/ 52211 w 412820"/>
              <a:gd name="connsiteY8" fmla="*/ 0 h 9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820" h="90152">
                <a:moveTo>
                  <a:pt x="412820" y="90152"/>
                </a:moveTo>
                <a:lnTo>
                  <a:pt x="412820" y="90152"/>
                </a:lnTo>
                <a:cubicBezTo>
                  <a:pt x="357030" y="83953"/>
                  <a:pt x="277438" y="77239"/>
                  <a:pt x="219637" y="64395"/>
                </a:cubicBezTo>
                <a:cubicBezTo>
                  <a:pt x="206385" y="61450"/>
                  <a:pt x="194053" y="55246"/>
                  <a:pt x="181000" y="51516"/>
                </a:cubicBezTo>
                <a:cubicBezTo>
                  <a:pt x="163981" y="46653"/>
                  <a:pt x="146439" y="43723"/>
                  <a:pt x="129485" y="38637"/>
                </a:cubicBezTo>
                <a:cubicBezTo>
                  <a:pt x="103479" y="30835"/>
                  <a:pt x="77969" y="21465"/>
                  <a:pt x="52211" y="12879"/>
                </a:cubicBezTo>
                <a:cubicBezTo>
                  <a:pt x="39332" y="8586"/>
                  <a:pt x="0" y="0"/>
                  <a:pt x="13575" y="0"/>
                </a:cubicBezTo>
                <a:lnTo>
                  <a:pt x="52211" y="0"/>
                </a:lnTo>
                <a:lnTo>
                  <a:pt x="52211"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itle 17"/>
          <p:cNvSpPr txBox="1">
            <a:spLocks noGrp="1"/>
          </p:cNvSpPr>
          <p:nvPr>
            <p:ph type="title" idx="4294967295"/>
          </p:nvPr>
        </p:nvSpPr>
        <p:spPr>
          <a:xfrm>
            <a:off x="76200" y="6381690"/>
            <a:ext cx="4191000"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Eras Demi ITC" pitchFamily="34" charset="0"/>
                <a:ea typeface="+mn-ea"/>
                <a:cs typeface="+mn-cs"/>
              </a:rPr>
              <a:t>Inventory – Adjust &amp; Document</a:t>
            </a:r>
          </a:p>
        </p:txBody>
      </p:sp>
      <p:sp>
        <p:nvSpPr>
          <p:cNvPr id="12" name="TextBox 11"/>
          <p:cNvSpPr txBox="1"/>
          <p:nvPr/>
        </p:nvSpPr>
        <p:spPr>
          <a:xfrm>
            <a:off x="1016358" y="266162"/>
            <a:ext cx="7086600" cy="6439438"/>
          </a:xfrm>
          <a:prstGeom prst="rect">
            <a:avLst/>
          </a:prstGeom>
          <a:solidFill>
            <a:schemeClr val="bg1"/>
          </a:solidFill>
        </p:spPr>
        <p:txBody>
          <a:bodyPr wrap="square" rtlCol="0">
            <a:spAutoFit/>
          </a:bodyPr>
          <a:lstStyle/>
          <a:p>
            <a:pPr marL="0" marR="0">
              <a:spcBef>
                <a:spcPts val="0"/>
              </a:spcBef>
              <a:spcAft>
                <a:spcPts val="0"/>
              </a:spcAft>
            </a:pPr>
            <a:r>
              <a:rPr lang="en-US" sz="1400" dirty="0"/>
              <a:t>  </a:t>
            </a:r>
            <a:r>
              <a:rPr lang="en-US" sz="1400" dirty="0">
                <a:latin typeface="Times New Roman"/>
                <a:ea typeface="Times New Roman"/>
              </a:rPr>
              <a:t>(4) Does the area (or the remainder of the area if a portion has been excluded due to unnaturalness and the remainder is of sufficient size) have outstanding opportunities for primitive and unconfined recreation?	</a:t>
            </a:r>
          </a:p>
          <a:p>
            <a:pPr marL="457200" marR="0">
              <a:spcBef>
                <a:spcPts val="0"/>
              </a:spcBef>
              <a:spcAft>
                <a:spcPts val="0"/>
              </a:spcAft>
            </a:pPr>
            <a:r>
              <a:rPr lang="en-US" sz="1400" dirty="0">
                <a:latin typeface="Times New Roman"/>
                <a:ea typeface="Times New Roman"/>
              </a:rPr>
              <a:t>	</a:t>
            </a:r>
          </a:p>
          <a:p>
            <a:pPr marL="457200" marR="0">
              <a:spcBef>
                <a:spcPts val="0"/>
              </a:spcBef>
              <a:spcAft>
                <a:spcPts val="0"/>
              </a:spcAft>
            </a:pPr>
            <a:r>
              <a:rPr lang="en-US" sz="1400" dirty="0">
                <a:latin typeface="Times New Roman"/>
                <a:ea typeface="Times New Roman"/>
              </a:rPr>
              <a:t>	Yes  </a:t>
            </a:r>
            <a:r>
              <a:rPr lang="en-US" sz="1400" b="1" u="sng" dirty="0">
                <a:latin typeface="Times New Roman"/>
                <a:ea typeface="Times New Roman"/>
              </a:rPr>
              <a:t>	</a:t>
            </a:r>
            <a:r>
              <a:rPr lang="en-US" sz="1400" dirty="0">
                <a:latin typeface="Times New Roman"/>
                <a:ea typeface="Times New Roman"/>
              </a:rPr>
              <a:t>	No </a:t>
            </a:r>
            <a:r>
              <a:rPr lang="en-US" sz="1400" b="1" u="sng" dirty="0">
                <a:latin typeface="Times New Roman"/>
                <a:ea typeface="Times New Roman"/>
              </a:rPr>
              <a:t> 	</a:t>
            </a:r>
            <a:r>
              <a:rPr lang="en-US" sz="1400" dirty="0">
                <a:latin typeface="Times New Roman"/>
                <a:ea typeface="Times New Roman"/>
              </a:rPr>
              <a:t>	N/A</a:t>
            </a:r>
            <a:r>
              <a:rPr lang="en-US" sz="1400" b="1" dirty="0">
                <a:latin typeface="Times New Roman"/>
                <a:ea typeface="Times New Roman"/>
              </a:rPr>
              <a:t>________</a:t>
            </a:r>
            <a:endParaRPr lang="en-US" sz="1400" dirty="0">
              <a:latin typeface="Times New Roman"/>
              <a:ea typeface="Times New Roman"/>
            </a:endParaRPr>
          </a:p>
          <a:p>
            <a:pPr marL="0" marR="0">
              <a:spcBef>
                <a:spcPts val="0"/>
              </a:spcBef>
              <a:spcAft>
                <a:spcPts val="0"/>
              </a:spcAft>
            </a:pPr>
            <a:r>
              <a:rPr lang="en-US" sz="1400" dirty="0">
                <a:latin typeface="Times New Roman"/>
                <a:ea typeface="Times New Roman"/>
              </a:rPr>
              <a:t>Note: If “No” is checked for both 3 and 4 the area does not have wilderness characteristics; check “NA” for question 5.</a:t>
            </a:r>
          </a:p>
          <a:p>
            <a:pPr marL="685800" marR="0" indent="-685800">
              <a:spcBef>
                <a:spcPts val="0"/>
              </a:spcBef>
              <a:spcAft>
                <a:spcPts val="0"/>
              </a:spcAft>
            </a:pPr>
            <a:r>
              <a:rPr lang="en-US" sz="1400" dirty="0">
                <a:latin typeface="Times New Roman"/>
                <a:ea typeface="Times New Roman"/>
              </a:rPr>
              <a:t>	</a:t>
            </a:r>
          </a:p>
          <a:p>
            <a:pPr marL="0" marR="0">
              <a:lnSpc>
                <a:spcPct val="150000"/>
              </a:lnSpc>
              <a:spcBef>
                <a:spcPts val="0"/>
              </a:spcBef>
              <a:spcAft>
                <a:spcPts val="0"/>
              </a:spcAft>
            </a:pPr>
            <a:r>
              <a:rPr lang="en-US" sz="1400" dirty="0">
                <a:latin typeface="Times New Roman"/>
                <a:ea typeface="Times New Roman"/>
              </a:rPr>
              <a:t>Description (describe the area’s outstanding opportunities for primitive and unconfined recreation): </a:t>
            </a:r>
            <a:r>
              <a:rPr lang="en-US" sz="1400" b="1" dirty="0">
                <a:latin typeface="Times New Roman"/>
                <a:ea typeface="Times New Roman"/>
              </a:rPr>
              <a:t>___________________________________________________________________</a:t>
            </a:r>
            <a:br>
              <a:rPr lang="en-US" sz="1400" b="1" dirty="0">
                <a:latin typeface="Times New Roman"/>
                <a:ea typeface="Times New Roman"/>
              </a:rPr>
            </a:br>
            <a:r>
              <a:rPr lang="en-US" sz="1400" b="1" dirty="0">
                <a:latin typeface="Times New Roman"/>
                <a:ea typeface="Times New Roman"/>
              </a:rPr>
              <a:t>_______________________________________________________________________________________________________________________________________________________________________________________________________________________________________</a:t>
            </a:r>
            <a:endParaRPr lang="en-US" sz="1400" dirty="0">
              <a:latin typeface="Times New Roman"/>
              <a:ea typeface="Times New Roman"/>
            </a:endParaRPr>
          </a:p>
          <a:p>
            <a:pPr marL="685800" marR="0" indent="-685800">
              <a:spcBef>
                <a:spcPts val="0"/>
              </a:spcBef>
              <a:spcAft>
                <a:spcPts val="0"/>
              </a:spcAft>
            </a:pPr>
            <a:r>
              <a:rPr lang="en-US" sz="1400" dirty="0">
                <a:latin typeface="Times New Roman"/>
                <a:ea typeface="Times New Roman"/>
              </a:rPr>
              <a:t> </a:t>
            </a:r>
          </a:p>
          <a:p>
            <a:pPr marL="0" marR="0">
              <a:spcBef>
                <a:spcPts val="0"/>
              </a:spcBef>
              <a:spcAft>
                <a:spcPts val="0"/>
              </a:spcAft>
            </a:pPr>
            <a:r>
              <a:rPr lang="en-US" sz="1400" dirty="0">
                <a:latin typeface="Times New Roman"/>
                <a:ea typeface="Times New Roman"/>
              </a:rPr>
              <a:t>(5) Does the area have supplemental values (ecological, geological, or other features of scientific, educational, scenic or historical value)?</a:t>
            </a:r>
            <a:r>
              <a:rPr lang="en-US" sz="1400" baseline="30000" dirty="0">
                <a:latin typeface="Times New Roman"/>
                <a:ea typeface="Times New Roman"/>
                <a:cs typeface="Times New Roman"/>
              </a:rPr>
              <a:t> </a:t>
            </a:r>
            <a:endParaRPr lang="en-US" sz="1400" dirty="0">
              <a:latin typeface="Times New Roman"/>
              <a:ea typeface="Times New Roman"/>
            </a:endParaRPr>
          </a:p>
          <a:p>
            <a:pPr marL="0" marR="0">
              <a:spcBef>
                <a:spcPts val="0"/>
              </a:spcBef>
              <a:spcAft>
                <a:spcPts val="0"/>
              </a:spcAft>
            </a:pPr>
            <a:r>
              <a:rPr lang="en-US" sz="1400" dirty="0">
                <a:latin typeface="Times New Roman"/>
                <a:ea typeface="Times New Roman"/>
              </a:rPr>
              <a:t> </a:t>
            </a:r>
          </a:p>
          <a:p>
            <a:pPr marL="457200" marR="0" indent="457200">
              <a:spcBef>
                <a:spcPts val="0"/>
              </a:spcBef>
              <a:spcAft>
                <a:spcPts val="0"/>
              </a:spcAft>
            </a:pPr>
            <a:r>
              <a:rPr lang="en-US" sz="1400" dirty="0">
                <a:latin typeface="Times New Roman"/>
                <a:ea typeface="Times New Roman"/>
              </a:rPr>
              <a:t>Yes  </a:t>
            </a:r>
            <a:r>
              <a:rPr lang="en-US" sz="1400" b="1" u="sng" dirty="0">
                <a:latin typeface="Times New Roman"/>
                <a:ea typeface="Times New Roman"/>
              </a:rPr>
              <a:t>	</a:t>
            </a:r>
            <a:r>
              <a:rPr lang="en-US" sz="1400" dirty="0">
                <a:latin typeface="Times New Roman"/>
                <a:ea typeface="Times New Roman"/>
              </a:rPr>
              <a:t>	No </a:t>
            </a:r>
            <a:r>
              <a:rPr lang="en-US" sz="1400" b="1" u="sng" dirty="0">
                <a:latin typeface="Times New Roman"/>
                <a:ea typeface="Times New Roman"/>
              </a:rPr>
              <a:t> 	</a:t>
            </a:r>
            <a:r>
              <a:rPr lang="en-US" sz="1400" dirty="0">
                <a:latin typeface="Times New Roman"/>
                <a:ea typeface="Times New Roman"/>
              </a:rPr>
              <a:t>	N/A</a:t>
            </a:r>
            <a:r>
              <a:rPr lang="en-US" sz="1400" b="1" dirty="0">
                <a:latin typeface="Times New Roman"/>
                <a:ea typeface="Times New Roman"/>
              </a:rPr>
              <a:t>________</a:t>
            </a:r>
            <a:endParaRPr lang="en-US" sz="1400" dirty="0">
              <a:latin typeface="Times New Roman"/>
              <a:ea typeface="Times New Roman"/>
            </a:endParaRPr>
          </a:p>
          <a:p>
            <a:pPr marL="685800" marR="0" indent="-685800">
              <a:spcBef>
                <a:spcPts val="0"/>
              </a:spcBef>
              <a:spcAft>
                <a:spcPts val="0"/>
              </a:spcAft>
            </a:pPr>
            <a:r>
              <a:rPr lang="en-US" sz="1400" dirty="0">
                <a:latin typeface="Times New Roman"/>
                <a:ea typeface="Times New Roman"/>
              </a:rPr>
              <a:t>	</a:t>
            </a:r>
          </a:p>
          <a:p>
            <a:pPr>
              <a:lnSpc>
                <a:spcPct val="150000"/>
              </a:lnSpc>
            </a:pPr>
            <a:r>
              <a:rPr lang="en-US" sz="1400" dirty="0">
                <a:latin typeface="Times New Roman"/>
                <a:ea typeface="Times New Roman"/>
              </a:rPr>
              <a:t>Description:</a:t>
            </a:r>
            <a:r>
              <a:rPr lang="en-US" sz="1400" b="1" dirty="0">
                <a:latin typeface="Times New Roman"/>
                <a:ea typeface="Times New Roman"/>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sz="1400" dirty="0"/>
          </a:p>
        </p:txBody>
      </p:sp>
      <p:sp>
        <p:nvSpPr>
          <p:cNvPr id="19" name="TextBox 18"/>
          <p:cNvSpPr txBox="1"/>
          <p:nvPr/>
        </p:nvSpPr>
        <p:spPr>
          <a:xfrm>
            <a:off x="4343400" y="1067681"/>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sp>
        <p:nvSpPr>
          <p:cNvPr id="15" name="TextBox 14"/>
          <p:cNvSpPr txBox="1"/>
          <p:nvPr/>
        </p:nvSpPr>
        <p:spPr>
          <a:xfrm>
            <a:off x="2057400" y="2286000"/>
            <a:ext cx="5715000" cy="682559"/>
          </a:xfrm>
          <a:prstGeom prst="rect">
            <a:avLst/>
          </a:prstGeom>
          <a:noFill/>
        </p:spPr>
        <p:txBody>
          <a:bodyPr wrap="square" rtlCol="0">
            <a:spAutoFit/>
          </a:bodyPr>
          <a:lstStyle/>
          <a:p>
            <a:pPr>
              <a:lnSpc>
                <a:spcPts val="2400"/>
              </a:lnSpc>
              <a:spcAft>
                <a:spcPts val="1400"/>
              </a:spcAft>
            </a:pPr>
            <a:r>
              <a:rPr lang="en-US" sz="1600" dirty="0">
                <a:solidFill>
                  <a:srgbClr val="FF0000"/>
                </a:solidFill>
                <a:latin typeface="Eras Demi ITC" pitchFamily="34" charset="0"/>
              </a:rPr>
              <a:t>The area is a sage flat – no visual interest; not a recreational draw</a:t>
            </a:r>
          </a:p>
        </p:txBody>
      </p:sp>
      <p:pic>
        <p:nvPicPr>
          <p:cNvPr id="13" name="Picture 12"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a:extLst>
              <a:ext uri="{C183D7F6-B498-43B3-948B-1728B52AA6E4}">
                <adec:decorative xmlns:adec="http://schemas.microsoft.com/office/drawing/2017/decorative" val="1"/>
              </a:ext>
            </a:extLst>
          </p:cNvPr>
          <p:cNvSpPr/>
          <p:nvPr/>
        </p:nvSpPr>
        <p:spPr>
          <a:xfrm>
            <a:off x="3064476" y="5460642"/>
            <a:ext cx="412820" cy="90152"/>
          </a:xfrm>
          <a:custGeom>
            <a:avLst/>
            <a:gdLst>
              <a:gd name="connsiteX0" fmla="*/ 412820 w 412820"/>
              <a:gd name="connsiteY0" fmla="*/ 90152 h 90152"/>
              <a:gd name="connsiteX1" fmla="*/ 412820 w 412820"/>
              <a:gd name="connsiteY1" fmla="*/ 90152 h 90152"/>
              <a:gd name="connsiteX2" fmla="*/ 219637 w 412820"/>
              <a:gd name="connsiteY2" fmla="*/ 64395 h 90152"/>
              <a:gd name="connsiteX3" fmla="*/ 181000 w 412820"/>
              <a:gd name="connsiteY3" fmla="*/ 51516 h 90152"/>
              <a:gd name="connsiteX4" fmla="*/ 129485 w 412820"/>
              <a:gd name="connsiteY4" fmla="*/ 38637 h 90152"/>
              <a:gd name="connsiteX5" fmla="*/ 52211 w 412820"/>
              <a:gd name="connsiteY5" fmla="*/ 12879 h 90152"/>
              <a:gd name="connsiteX6" fmla="*/ 13575 w 412820"/>
              <a:gd name="connsiteY6" fmla="*/ 0 h 90152"/>
              <a:gd name="connsiteX7" fmla="*/ 52211 w 412820"/>
              <a:gd name="connsiteY7" fmla="*/ 0 h 90152"/>
              <a:gd name="connsiteX8" fmla="*/ 52211 w 412820"/>
              <a:gd name="connsiteY8" fmla="*/ 0 h 9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820" h="90152">
                <a:moveTo>
                  <a:pt x="412820" y="90152"/>
                </a:moveTo>
                <a:lnTo>
                  <a:pt x="412820" y="90152"/>
                </a:lnTo>
                <a:cubicBezTo>
                  <a:pt x="357030" y="83953"/>
                  <a:pt x="277438" y="77239"/>
                  <a:pt x="219637" y="64395"/>
                </a:cubicBezTo>
                <a:cubicBezTo>
                  <a:pt x="206385" y="61450"/>
                  <a:pt x="194053" y="55246"/>
                  <a:pt x="181000" y="51516"/>
                </a:cubicBezTo>
                <a:cubicBezTo>
                  <a:pt x="163981" y="46653"/>
                  <a:pt x="146439" y="43723"/>
                  <a:pt x="129485" y="38637"/>
                </a:cubicBezTo>
                <a:cubicBezTo>
                  <a:pt x="103479" y="30835"/>
                  <a:pt x="77969" y="21465"/>
                  <a:pt x="52211" y="12879"/>
                </a:cubicBezTo>
                <a:cubicBezTo>
                  <a:pt x="39332" y="8586"/>
                  <a:pt x="0" y="0"/>
                  <a:pt x="13575" y="0"/>
                </a:cubicBezTo>
                <a:lnTo>
                  <a:pt x="52211" y="0"/>
                </a:lnTo>
                <a:lnTo>
                  <a:pt x="52211"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itle 17"/>
          <p:cNvSpPr txBox="1">
            <a:spLocks noGrp="1"/>
          </p:cNvSpPr>
          <p:nvPr>
            <p:ph type="title" idx="4294967295"/>
          </p:nvPr>
        </p:nvSpPr>
        <p:spPr>
          <a:xfrm>
            <a:off x="76200" y="6381690"/>
            <a:ext cx="4191000"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Eras Demi ITC" pitchFamily="34" charset="0"/>
                <a:ea typeface="+mn-ea"/>
                <a:cs typeface="+mn-cs"/>
              </a:rPr>
              <a:t>Inventory – Adjust &amp; Document</a:t>
            </a:r>
          </a:p>
        </p:txBody>
      </p:sp>
      <p:sp>
        <p:nvSpPr>
          <p:cNvPr id="12" name="TextBox 11"/>
          <p:cNvSpPr txBox="1"/>
          <p:nvPr/>
        </p:nvSpPr>
        <p:spPr>
          <a:xfrm>
            <a:off x="1016358" y="266162"/>
            <a:ext cx="7086600" cy="6439438"/>
          </a:xfrm>
          <a:prstGeom prst="rect">
            <a:avLst/>
          </a:prstGeom>
          <a:solidFill>
            <a:schemeClr val="bg1"/>
          </a:solidFill>
        </p:spPr>
        <p:txBody>
          <a:bodyPr wrap="square" rtlCol="0">
            <a:spAutoFit/>
          </a:bodyPr>
          <a:lstStyle/>
          <a:p>
            <a:pPr marL="0" marR="0">
              <a:spcBef>
                <a:spcPts val="0"/>
              </a:spcBef>
              <a:spcAft>
                <a:spcPts val="0"/>
              </a:spcAft>
            </a:pPr>
            <a:r>
              <a:rPr lang="en-US" sz="1400" dirty="0"/>
              <a:t>  </a:t>
            </a:r>
            <a:r>
              <a:rPr lang="en-US" sz="1400" dirty="0">
                <a:latin typeface="Times New Roman"/>
                <a:ea typeface="Times New Roman"/>
              </a:rPr>
              <a:t>(4) Does the area (or the remainder of the area if a portion has been excluded due to unnaturalness and the remainder is of sufficient size) have outstanding opportunities for primitive and unconfined recreation?	</a:t>
            </a:r>
          </a:p>
          <a:p>
            <a:pPr marL="457200" marR="0">
              <a:spcBef>
                <a:spcPts val="0"/>
              </a:spcBef>
              <a:spcAft>
                <a:spcPts val="0"/>
              </a:spcAft>
            </a:pPr>
            <a:r>
              <a:rPr lang="en-US" sz="1400" dirty="0">
                <a:latin typeface="Times New Roman"/>
                <a:ea typeface="Times New Roman"/>
              </a:rPr>
              <a:t>	</a:t>
            </a:r>
          </a:p>
          <a:p>
            <a:pPr marL="457200" marR="0">
              <a:spcBef>
                <a:spcPts val="0"/>
              </a:spcBef>
              <a:spcAft>
                <a:spcPts val="0"/>
              </a:spcAft>
            </a:pPr>
            <a:r>
              <a:rPr lang="en-US" sz="1400" dirty="0">
                <a:latin typeface="Times New Roman"/>
                <a:ea typeface="Times New Roman"/>
              </a:rPr>
              <a:t>	Yes  </a:t>
            </a:r>
            <a:r>
              <a:rPr lang="en-US" sz="1400" b="1" u="sng" dirty="0">
                <a:latin typeface="Times New Roman"/>
                <a:ea typeface="Times New Roman"/>
              </a:rPr>
              <a:t>	</a:t>
            </a:r>
            <a:r>
              <a:rPr lang="en-US" sz="1400" dirty="0">
                <a:latin typeface="Times New Roman"/>
                <a:ea typeface="Times New Roman"/>
              </a:rPr>
              <a:t>	</a:t>
            </a:r>
            <a:r>
              <a:rPr lang="en-US" sz="1400">
                <a:latin typeface="Times New Roman"/>
                <a:ea typeface="Times New Roman"/>
              </a:rPr>
              <a:t>No </a:t>
            </a:r>
            <a:r>
              <a:rPr lang="en-US" sz="1400" b="1" u="sng">
                <a:latin typeface="Times New Roman"/>
                <a:ea typeface="Times New Roman"/>
              </a:rPr>
              <a:t> 	</a:t>
            </a:r>
            <a:r>
              <a:rPr lang="en-US" sz="1400" dirty="0">
                <a:latin typeface="Times New Roman"/>
                <a:ea typeface="Times New Roman"/>
              </a:rPr>
              <a:t>	N/A</a:t>
            </a:r>
            <a:r>
              <a:rPr lang="en-US" sz="1400" b="1" dirty="0">
                <a:latin typeface="Times New Roman"/>
                <a:ea typeface="Times New Roman"/>
              </a:rPr>
              <a:t>________</a:t>
            </a:r>
            <a:endParaRPr lang="en-US" sz="1400" dirty="0">
              <a:latin typeface="Times New Roman"/>
              <a:ea typeface="Times New Roman"/>
            </a:endParaRPr>
          </a:p>
          <a:p>
            <a:pPr marL="0" marR="0">
              <a:spcBef>
                <a:spcPts val="0"/>
              </a:spcBef>
              <a:spcAft>
                <a:spcPts val="0"/>
              </a:spcAft>
            </a:pPr>
            <a:r>
              <a:rPr lang="en-US" sz="1400" dirty="0">
                <a:latin typeface="Times New Roman"/>
                <a:ea typeface="Times New Roman"/>
              </a:rPr>
              <a:t>Note: If “No” is checked for both 3 and 4 the area does not have wilderness characteristics; check “NA” for question 5.</a:t>
            </a:r>
          </a:p>
          <a:p>
            <a:pPr marL="685800" marR="0" indent="-685800">
              <a:spcBef>
                <a:spcPts val="0"/>
              </a:spcBef>
              <a:spcAft>
                <a:spcPts val="0"/>
              </a:spcAft>
            </a:pPr>
            <a:r>
              <a:rPr lang="en-US" sz="1400" dirty="0">
                <a:latin typeface="Times New Roman"/>
                <a:ea typeface="Times New Roman"/>
              </a:rPr>
              <a:t>	</a:t>
            </a:r>
          </a:p>
          <a:p>
            <a:pPr marL="0" marR="0">
              <a:lnSpc>
                <a:spcPct val="150000"/>
              </a:lnSpc>
              <a:spcBef>
                <a:spcPts val="0"/>
              </a:spcBef>
              <a:spcAft>
                <a:spcPts val="0"/>
              </a:spcAft>
            </a:pPr>
            <a:r>
              <a:rPr lang="en-US" sz="1400" dirty="0">
                <a:latin typeface="Times New Roman"/>
                <a:ea typeface="Times New Roman"/>
              </a:rPr>
              <a:t>Description (describe the area’s outstanding opportunities for primitive and unconfined recreation): </a:t>
            </a:r>
            <a:r>
              <a:rPr lang="en-US" sz="1400" b="1" dirty="0">
                <a:latin typeface="Times New Roman"/>
                <a:ea typeface="Times New Roman"/>
              </a:rPr>
              <a:t>___________________________________________________________________</a:t>
            </a:r>
            <a:br>
              <a:rPr lang="en-US" sz="1400" b="1" dirty="0">
                <a:latin typeface="Times New Roman"/>
                <a:ea typeface="Times New Roman"/>
              </a:rPr>
            </a:br>
            <a:r>
              <a:rPr lang="en-US" sz="1400" b="1" dirty="0">
                <a:latin typeface="Times New Roman"/>
                <a:ea typeface="Times New Roman"/>
              </a:rPr>
              <a:t>_______________________________________________________________________________________________________________________________________________________________________________________________________________________________________</a:t>
            </a:r>
            <a:endParaRPr lang="en-US" sz="1400" dirty="0">
              <a:latin typeface="Times New Roman"/>
              <a:ea typeface="Times New Roman"/>
            </a:endParaRPr>
          </a:p>
          <a:p>
            <a:pPr marL="685800" marR="0" indent="-685800">
              <a:spcBef>
                <a:spcPts val="0"/>
              </a:spcBef>
              <a:spcAft>
                <a:spcPts val="0"/>
              </a:spcAft>
            </a:pPr>
            <a:r>
              <a:rPr lang="en-US" sz="1400" dirty="0">
                <a:latin typeface="Times New Roman"/>
                <a:ea typeface="Times New Roman"/>
              </a:rPr>
              <a:t> </a:t>
            </a:r>
          </a:p>
          <a:p>
            <a:pPr marL="0" marR="0">
              <a:spcBef>
                <a:spcPts val="0"/>
              </a:spcBef>
              <a:spcAft>
                <a:spcPts val="0"/>
              </a:spcAft>
            </a:pPr>
            <a:r>
              <a:rPr lang="en-US" sz="1400" dirty="0">
                <a:latin typeface="Times New Roman"/>
                <a:ea typeface="Times New Roman"/>
              </a:rPr>
              <a:t>(5) Does the area have supplemental values (ecological, geological, or other features of scientific, educational, scenic or historical value)?</a:t>
            </a:r>
            <a:r>
              <a:rPr lang="en-US" sz="1400" baseline="30000" dirty="0">
                <a:latin typeface="Times New Roman"/>
                <a:ea typeface="Times New Roman"/>
                <a:cs typeface="Times New Roman"/>
              </a:rPr>
              <a:t> </a:t>
            </a:r>
            <a:endParaRPr lang="en-US" sz="1400" dirty="0">
              <a:latin typeface="Times New Roman"/>
              <a:ea typeface="Times New Roman"/>
            </a:endParaRPr>
          </a:p>
          <a:p>
            <a:pPr marL="0" marR="0">
              <a:spcBef>
                <a:spcPts val="0"/>
              </a:spcBef>
              <a:spcAft>
                <a:spcPts val="0"/>
              </a:spcAft>
            </a:pPr>
            <a:r>
              <a:rPr lang="en-US" sz="1400" dirty="0">
                <a:latin typeface="Times New Roman"/>
                <a:ea typeface="Times New Roman"/>
              </a:rPr>
              <a:t> </a:t>
            </a:r>
          </a:p>
          <a:p>
            <a:pPr marL="457200" marR="0" indent="457200">
              <a:spcBef>
                <a:spcPts val="0"/>
              </a:spcBef>
              <a:spcAft>
                <a:spcPts val="0"/>
              </a:spcAft>
            </a:pPr>
            <a:r>
              <a:rPr lang="en-US" sz="1400" dirty="0">
                <a:latin typeface="Times New Roman"/>
                <a:ea typeface="Times New Roman"/>
              </a:rPr>
              <a:t>Yes  </a:t>
            </a:r>
            <a:r>
              <a:rPr lang="en-US" sz="1400" b="1" u="sng" dirty="0">
                <a:latin typeface="Times New Roman"/>
                <a:ea typeface="Times New Roman"/>
              </a:rPr>
              <a:t>	</a:t>
            </a:r>
            <a:r>
              <a:rPr lang="en-US" sz="1400" dirty="0">
                <a:latin typeface="Times New Roman"/>
                <a:ea typeface="Times New Roman"/>
              </a:rPr>
              <a:t>	No </a:t>
            </a:r>
            <a:r>
              <a:rPr lang="en-US" sz="1400" b="1" u="sng" dirty="0">
                <a:latin typeface="Times New Roman"/>
                <a:ea typeface="Times New Roman"/>
              </a:rPr>
              <a:t> 	</a:t>
            </a:r>
            <a:r>
              <a:rPr lang="en-US" sz="1400" dirty="0">
                <a:latin typeface="Times New Roman"/>
                <a:ea typeface="Times New Roman"/>
              </a:rPr>
              <a:t>	N/A</a:t>
            </a:r>
            <a:r>
              <a:rPr lang="en-US" sz="1400" b="1" dirty="0">
                <a:latin typeface="Times New Roman"/>
                <a:ea typeface="Times New Roman"/>
              </a:rPr>
              <a:t>________</a:t>
            </a:r>
            <a:endParaRPr lang="en-US" sz="1400" dirty="0">
              <a:latin typeface="Times New Roman"/>
              <a:ea typeface="Times New Roman"/>
            </a:endParaRPr>
          </a:p>
          <a:p>
            <a:pPr marL="685800" marR="0" indent="-685800">
              <a:spcBef>
                <a:spcPts val="0"/>
              </a:spcBef>
              <a:spcAft>
                <a:spcPts val="0"/>
              </a:spcAft>
            </a:pPr>
            <a:r>
              <a:rPr lang="en-US" sz="1400" dirty="0">
                <a:latin typeface="Times New Roman"/>
                <a:ea typeface="Times New Roman"/>
              </a:rPr>
              <a:t>	</a:t>
            </a:r>
          </a:p>
          <a:p>
            <a:pPr>
              <a:lnSpc>
                <a:spcPct val="150000"/>
              </a:lnSpc>
            </a:pPr>
            <a:r>
              <a:rPr lang="en-US" sz="1400" dirty="0">
                <a:latin typeface="Times New Roman"/>
                <a:ea typeface="Times New Roman"/>
              </a:rPr>
              <a:t>Description:</a:t>
            </a:r>
            <a:r>
              <a:rPr lang="en-US" sz="1400" b="1" dirty="0">
                <a:latin typeface="Times New Roman"/>
                <a:ea typeface="Times New Roman"/>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sz="1400" dirty="0"/>
          </a:p>
        </p:txBody>
      </p:sp>
      <p:sp>
        <p:nvSpPr>
          <p:cNvPr id="14" name="TextBox 13"/>
          <p:cNvSpPr txBox="1"/>
          <p:nvPr/>
        </p:nvSpPr>
        <p:spPr>
          <a:xfrm>
            <a:off x="2438400" y="4385846"/>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sp>
        <p:nvSpPr>
          <p:cNvPr id="17" name="TextBox 16"/>
          <p:cNvSpPr txBox="1"/>
          <p:nvPr/>
        </p:nvSpPr>
        <p:spPr>
          <a:xfrm>
            <a:off x="2057400" y="4901625"/>
            <a:ext cx="4648200" cy="584775"/>
          </a:xfrm>
          <a:prstGeom prst="rect">
            <a:avLst/>
          </a:prstGeom>
          <a:noFill/>
        </p:spPr>
        <p:txBody>
          <a:bodyPr wrap="square" rtlCol="0">
            <a:spAutoFit/>
          </a:bodyPr>
          <a:lstStyle/>
          <a:p>
            <a:r>
              <a:rPr lang="en-US" sz="1600" dirty="0">
                <a:solidFill>
                  <a:srgbClr val="FF0000"/>
                </a:solidFill>
                <a:latin typeface="Eras Demi ITC" pitchFamily="34" charset="0"/>
              </a:rPr>
              <a:t>endemic species: </a:t>
            </a:r>
            <a:r>
              <a:rPr lang="en-US" sz="1600" i="1" dirty="0">
                <a:solidFill>
                  <a:srgbClr val="FF0000"/>
                </a:solidFill>
                <a:latin typeface="Eras Demi ITC" pitchFamily="34" charset="0"/>
              </a:rPr>
              <a:t>Erigeron </a:t>
            </a:r>
            <a:r>
              <a:rPr lang="en-US" sz="1600" i="1" dirty="0" err="1">
                <a:solidFill>
                  <a:srgbClr val="FF0000"/>
                </a:solidFill>
                <a:latin typeface="Eras Demi ITC" pitchFamily="34" charset="0"/>
              </a:rPr>
              <a:t>bistiensis</a:t>
            </a:r>
            <a:endParaRPr lang="en-US" sz="1600" i="1" dirty="0">
              <a:solidFill>
                <a:srgbClr val="FF0000"/>
              </a:solidFill>
              <a:latin typeface="Eras Demi ITC" pitchFamily="34" charset="0"/>
            </a:endParaRPr>
          </a:p>
          <a:p>
            <a:endParaRPr lang="en-US" sz="1600" dirty="0">
              <a:solidFill>
                <a:srgbClr val="FF0000"/>
              </a:solidFill>
              <a:latin typeface="Eras Demi ITC" pitchFamily="34" charset="0"/>
            </a:endParaRPr>
          </a:p>
        </p:txBody>
      </p:sp>
      <p:sp>
        <p:nvSpPr>
          <p:cNvPr id="19" name="TextBox 18"/>
          <p:cNvSpPr txBox="1"/>
          <p:nvPr/>
        </p:nvSpPr>
        <p:spPr>
          <a:xfrm>
            <a:off x="4343400" y="1067681"/>
            <a:ext cx="457200" cy="338554"/>
          </a:xfrm>
          <a:prstGeom prst="rect">
            <a:avLst/>
          </a:prstGeom>
          <a:noFill/>
        </p:spPr>
        <p:txBody>
          <a:bodyPr wrap="square" rtlCol="0">
            <a:spAutoFit/>
          </a:bodyPr>
          <a:lstStyle/>
          <a:p>
            <a:r>
              <a:rPr lang="en-US" sz="1600" dirty="0">
                <a:solidFill>
                  <a:srgbClr val="FFC5C5"/>
                </a:solidFill>
                <a:latin typeface="Eras Demi ITC" pitchFamily="34" charset="0"/>
              </a:rPr>
              <a:t>X</a:t>
            </a:r>
          </a:p>
        </p:txBody>
      </p:sp>
      <p:sp>
        <p:nvSpPr>
          <p:cNvPr id="24" name="TextBox 23"/>
          <p:cNvSpPr txBox="1"/>
          <p:nvPr/>
        </p:nvSpPr>
        <p:spPr>
          <a:xfrm>
            <a:off x="2057400" y="2321625"/>
            <a:ext cx="5715000" cy="990336"/>
          </a:xfrm>
          <a:prstGeom prst="rect">
            <a:avLst/>
          </a:prstGeom>
          <a:noFill/>
        </p:spPr>
        <p:txBody>
          <a:bodyPr wrap="square" rtlCol="0">
            <a:spAutoFit/>
          </a:bodyPr>
          <a:lstStyle/>
          <a:p>
            <a:pPr>
              <a:lnSpc>
                <a:spcPts val="2400"/>
              </a:lnSpc>
              <a:spcAft>
                <a:spcPts val="1400"/>
              </a:spcAft>
            </a:pPr>
            <a:r>
              <a:rPr lang="en-US" sz="1600" dirty="0">
                <a:solidFill>
                  <a:srgbClr val="FFC5C5"/>
                </a:solidFill>
                <a:latin typeface="Eras Demi ITC" pitchFamily="34" charset="0"/>
              </a:rPr>
              <a:t>The area is a sage flat – no visual interest and not the recreational draw of many other areas in the immediate vicinity</a:t>
            </a:r>
          </a:p>
        </p:txBody>
      </p:sp>
      <p:pic>
        <p:nvPicPr>
          <p:cNvPr id="13" name="Picture 12"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a:extLst>
              <a:ext uri="{C183D7F6-B498-43B3-948B-1728B52AA6E4}">
                <adec:decorative xmlns:adec="http://schemas.microsoft.com/office/drawing/2017/decorative" val="1"/>
              </a:ext>
            </a:extLst>
          </p:cNvPr>
          <p:cNvSpPr/>
          <p:nvPr/>
        </p:nvSpPr>
        <p:spPr>
          <a:xfrm>
            <a:off x="3064476" y="5460642"/>
            <a:ext cx="412820" cy="90152"/>
          </a:xfrm>
          <a:custGeom>
            <a:avLst/>
            <a:gdLst>
              <a:gd name="connsiteX0" fmla="*/ 412820 w 412820"/>
              <a:gd name="connsiteY0" fmla="*/ 90152 h 90152"/>
              <a:gd name="connsiteX1" fmla="*/ 412820 w 412820"/>
              <a:gd name="connsiteY1" fmla="*/ 90152 h 90152"/>
              <a:gd name="connsiteX2" fmla="*/ 219637 w 412820"/>
              <a:gd name="connsiteY2" fmla="*/ 64395 h 90152"/>
              <a:gd name="connsiteX3" fmla="*/ 181000 w 412820"/>
              <a:gd name="connsiteY3" fmla="*/ 51516 h 90152"/>
              <a:gd name="connsiteX4" fmla="*/ 129485 w 412820"/>
              <a:gd name="connsiteY4" fmla="*/ 38637 h 90152"/>
              <a:gd name="connsiteX5" fmla="*/ 52211 w 412820"/>
              <a:gd name="connsiteY5" fmla="*/ 12879 h 90152"/>
              <a:gd name="connsiteX6" fmla="*/ 13575 w 412820"/>
              <a:gd name="connsiteY6" fmla="*/ 0 h 90152"/>
              <a:gd name="connsiteX7" fmla="*/ 52211 w 412820"/>
              <a:gd name="connsiteY7" fmla="*/ 0 h 90152"/>
              <a:gd name="connsiteX8" fmla="*/ 52211 w 412820"/>
              <a:gd name="connsiteY8" fmla="*/ 0 h 9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820" h="90152">
                <a:moveTo>
                  <a:pt x="412820" y="90152"/>
                </a:moveTo>
                <a:lnTo>
                  <a:pt x="412820" y="90152"/>
                </a:lnTo>
                <a:cubicBezTo>
                  <a:pt x="357030" y="83953"/>
                  <a:pt x="277438" y="77239"/>
                  <a:pt x="219637" y="64395"/>
                </a:cubicBezTo>
                <a:cubicBezTo>
                  <a:pt x="206385" y="61450"/>
                  <a:pt x="194053" y="55246"/>
                  <a:pt x="181000" y="51516"/>
                </a:cubicBezTo>
                <a:cubicBezTo>
                  <a:pt x="163981" y="46653"/>
                  <a:pt x="146439" y="43723"/>
                  <a:pt x="129485" y="38637"/>
                </a:cubicBezTo>
                <a:cubicBezTo>
                  <a:pt x="103479" y="30835"/>
                  <a:pt x="77969" y="21465"/>
                  <a:pt x="52211" y="12879"/>
                </a:cubicBezTo>
                <a:cubicBezTo>
                  <a:pt x="39332" y="8586"/>
                  <a:pt x="0" y="0"/>
                  <a:pt x="13575" y="0"/>
                </a:cubicBezTo>
                <a:lnTo>
                  <a:pt x="52211" y="0"/>
                </a:lnTo>
                <a:lnTo>
                  <a:pt x="52211"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itle 17"/>
          <p:cNvSpPr txBox="1">
            <a:spLocks noGrp="1"/>
          </p:cNvSpPr>
          <p:nvPr>
            <p:ph type="title" idx="4294967295"/>
          </p:nvPr>
        </p:nvSpPr>
        <p:spPr>
          <a:xfrm>
            <a:off x="76200" y="6381690"/>
            <a:ext cx="4191000"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Eras Demi ITC" pitchFamily="34" charset="0"/>
                <a:ea typeface="+mn-ea"/>
                <a:cs typeface="+mn-cs"/>
              </a:rPr>
              <a:t>Inventory – Adjust &amp; Document</a:t>
            </a:r>
          </a:p>
        </p:txBody>
      </p:sp>
      <p:sp>
        <p:nvSpPr>
          <p:cNvPr id="12" name="TextBox 11"/>
          <p:cNvSpPr txBox="1"/>
          <p:nvPr/>
        </p:nvSpPr>
        <p:spPr>
          <a:xfrm>
            <a:off x="1016358" y="266162"/>
            <a:ext cx="7086600" cy="5693866"/>
          </a:xfrm>
          <a:prstGeom prst="rect">
            <a:avLst/>
          </a:prstGeom>
          <a:solidFill>
            <a:schemeClr val="bg1"/>
          </a:solidFill>
        </p:spPr>
        <p:txBody>
          <a:bodyPr wrap="square" rtlCol="0">
            <a:spAutoFit/>
          </a:bodyPr>
          <a:lstStyle/>
          <a:p>
            <a:pPr marL="0" marR="0" algn="ctr">
              <a:spcBef>
                <a:spcPts val="0"/>
              </a:spcBef>
              <a:spcAft>
                <a:spcPts val="0"/>
              </a:spcAft>
            </a:pPr>
            <a:r>
              <a:rPr lang="en-US" sz="1400" dirty="0"/>
              <a:t> </a:t>
            </a:r>
            <a:r>
              <a:rPr lang="en-US" sz="1400" b="1" dirty="0">
                <a:latin typeface="Times New Roman"/>
                <a:ea typeface="Times New Roman"/>
              </a:rPr>
              <a:t>Summary of Analysis</a:t>
            </a:r>
            <a:r>
              <a:rPr lang="en-US" sz="1400" b="1" baseline="30000" dirty="0">
                <a:latin typeface="Times New Roman"/>
                <a:ea typeface="Times New Roman"/>
                <a:cs typeface="Times New Roman"/>
                <a:hlinkClick r:id="rId3" action="ppaction://hlinkfile"/>
              </a:rPr>
              <a:t>*</a:t>
            </a:r>
            <a:r>
              <a:rPr lang="en-US" sz="1400" b="1" dirty="0">
                <a:latin typeface="Times New Roman"/>
                <a:ea typeface="Times New Roman"/>
              </a:rPr>
              <a:t> </a:t>
            </a:r>
            <a:endParaRPr lang="en-US" sz="1400" dirty="0">
              <a:latin typeface="Times New Roman"/>
              <a:ea typeface="Times New Roman"/>
            </a:endParaRPr>
          </a:p>
          <a:p>
            <a:pPr marL="0" marR="0">
              <a:spcBef>
                <a:spcPts val="0"/>
              </a:spcBef>
              <a:spcAft>
                <a:spcPts val="0"/>
              </a:spcAft>
            </a:pPr>
            <a:r>
              <a:rPr lang="en-US" sz="1400" b="1" dirty="0">
                <a:latin typeface="Times New Roman"/>
                <a:ea typeface="Times New Roman"/>
              </a:rPr>
              <a:t> </a:t>
            </a:r>
            <a:endParaRPr lang="en-US" sz="1400" dirty="0">
              <a:latin typeface="Times New Roman"/>
              <a:ea typeface="Times New Roman"/>
            </a:endParaRPr>
          </a:p>
          <a:p>
            <a:pPr marL="0" marR="0">
              <a:spcBef>
                <a:spcPts val="0"/>
              </a:spcBef>
              <a:spcAft>
                <a:spcPts val="0"/>
              </a:spcAft>
            </a:pPr>
            <a:r>
              <a:rPr lang="en-US" sz="1400" b="1" dirty="0">
                <a:latin typeface="Times New Roman"/>
                <a:ea typeface="Times New Roman"/>
              </a:rPr>
              <a:t>Area Unique Identifier: ­­­­­­­­____________________</a:t>
            </a:r>
            <a:endParaRPr lang="en-US" sz="1400" dirty="0">
              <a:latin typeface="Times New Roman"/>
              <a:ea typeface="Times New Roman"/>
            </a:endParaRPr>
          </a:p>
          <a:p>
            <a:pPr marL="0" marR="0">
              <a:spcBef>
                <a:spcPts val="0"/>
              </a:spcBef>
              <a:spcAft>
                <a:spcPts val="0"/>
              </a:spcAft>
            </a:pPr>
            <a:r>
              <a:rPr lang="en-US" sz="1400" b="1" dirty="0">
                <a:latin typeface="Times New Roman"/>
                <a:ea typeface="Times New Roman"/>
              </a:rPr>
              <a:t> </a:t>
            </a:r>
            <a:endParaRPr lang="en-US" sz="1400" dirty="0">
              <a:latin typeface="Times New Roman"/>
              <a:ea typeface="Times New Roman"/>
            </a:endParaRPr>
          </a:p>
          <a:p>
            <a:pPr marL="0" marR="0">
              <a:spcBef>
                <a:spcPts val="0"/>
              </a:spcBef>
              <a:spcAft>
                <a:spcPts val="0"/>
              </a:spcAft>
            </a:pPr>
            <a:r>
              <a:rPr lang="en-US" sz="1400" b="1" dirty="0">
                <a:latin typeface="Times New Roman"/>
                <a:ea typeface="Times New Roman"/>
              </a:rPr>
              <a:t>Summary</a:t>
            </a:r>
            <a:endParaRPr lang="en-US" sz="1400" dirty="0">
              <a:latin typeface="Times New Roman"/>
              <a:ea typeface="Times New Roman"/>
            </a:endParaRPr>
          </a:p>
          <a:p>
            <a:pPr marL="0" marR="0">
              <a:spcBef>
                <a:spcPts val="0"/>
              </a:spcBef>
              <a:spcAft>
                <a:spcPts val="0"/>
              </a:spcAft>
            </a:pPr>
            <a:r>
              <a:rPr lang="en-US" sz="1400" dirty="0">
                <a:latin typeface="Times New Roman"/>
                <a:ea typeface="Times New Roman"/>
              </a:rPr>
              <a:t>Results of analysis:</a:t>
            </a:r>
          </a:p>
          <a:p>
            <a:pPr marL="0" marR="0">
              <a:spcBef>
                <a:spcPts val="0"/>
              </a:spcBef>
              <a:spcAft>
                <a:spcPts val="0"/>
              </a:spcAft>
            </a:pPr>
            <a:r>
              <a:rPr lang="en-US" sz="1400" dirty="0">
                <a:latin typeface="Times New Roman"/>
                <a:ea typeface="Times New Roman"/>
              </a:rPr>
              <a:t>(Note: explain the inventory findings for the entirety of the inventory unit.  When wilderness characteristics have been identified in an area that is smaller than the size of the total inventory unit, explain why certain portions of the inventory unit are not included within the lands with wilderness characteristics (e.g. the inventory found that certain parts lacked naturalness).</a:t>
            </a:r>
          </a:p>
          <a:p>
            <a:pPr marL="0" marR="0">
              <a:spcBef>
                <a:spcPts val="0"/>
              </a:spcBef>
              <a:spcAft>
                <a:spcPts val="0"/>
              </a:spcAft>
            </a:pPr>
            <a:r>
              <a:rPr lang="en-US" sz="1400" dirty="0">
                <a:latin typeface="Times New Roman"/>
                <a:ea typeface="Times New Roman"/>
              </a:rPr>
              <a:t> </a:t>
            </a:r>
          </a:p>
          <a:p>
            <a:pPr marL="0" marR="0">
              <a:spcBef>
                <a:spcPts val="0"/>
              </a:spcBef>
              <a:spcAft>
                <a:spcPts val="0"/>
              </a:spcAft>
            </a:pPr>
            <a:r>
              <a:rPr lang="en-US" sz="1400" dirty="0">
                <a:latin typeface="Times New Roman"/>
                <a:ea typeface="Times New Roman"/>
              </a:rPr>
              <a:t>1. Does the area meet any of the size requirements?	</a:t>
            </a:r>
            <a:r>
              <a:rPr lang="en-US" sz="1400" b="1" dirty="0">
                <a:latin typeface="Times New Roman"/>
                <a:ea typeface="Times New Roman"/>
              </a:rPr>
              <a:t>___ </a:t>
            </a:r>
            <a:r>
              <a:rPr lang="en-US" sz="1400" dirty="0">
                <a:latin typeface="Times New Roman"/>
                <a:ea typeface="Times New Roman"/>
              </a:rPr>
              <a:t>Yes	</a:t>
            </a:r>
            <a:r>
              <a:rPr lang="en-US" sz="1400" b="1" dirty="0">
                <a:latin typeface="Times New Roman"/>
                <a:ea typeface="Times New Roman"/>
              </a:rPr>
              <a:t>___ </a:t>
            </a:r>
            <a:r>
              <a:rPr lang="en-US" sz="1400" dirty="0">
                <a:latin typeface="Times New Roman"/>
                <a:ea typeface="Times New Roman"/>
              </a:rPr>
              <a:t>No</a:t>
            </a:r>
          </a:p>
          <a:p>
            <a:pPr marL="0" marR="0">
              <a:spcBef>
                <a:spcPts val="0"/>
              </a:spcBef>
              <a:spcAft>
                <a:spcPts val="0"/>
              </a:spcAft>
            </a:pPr>
            <a:r>
              <a:rPr lang="en-US" sz="1400" dirty="0">
                <a:latin typeface="Times New Roman"/>
                <a:ea typeface="Times New Roman"/>
              </a:rPr>
              <a:t> </a:t>
            </a:r>
          </a:p>
          <a:p>
            <a:pPr marL="0" marR="0">
              <a:spcBef>
                <a:spcPts val="0"/>
              </a:spcBef>
              <a:spcAft>
                <a:spcPts val="0"/>
              </a:spcAft>
            </a:pPr>
            <a:r>
              <a:rPr lang="en-US" sz="1400" dirty="0">
                <a:latin typeface="Times New Roman"/>
                <a:ea typeface="Times New Roman"/>
              </a:rPr>
              <a:t>2. Does the area appear to be natural?		</a:t>
            </a:r>
            <a:r>
              <a:rPr lang="en-US" sz="1400" b="1" dirty="0">
                <a:latin typeface="Times New Roman"/>
                <a:ea typeface="Times New Roman"/>
              </a:rPr>
              <a:t>___ </a:t>
            </a:r>
            <a:r>
              <a:rPr lang="en-US" sz="1400" dirty="0">
                <a:latin typeface="Times New Roman"/>
                <a:ea typeface="Times New Roman"/>
              </a:rPr>
              <a:t>Yes	</a:t>
            </a:r>
            <a:r>
              <a:rPr lang="en-US" sz="1400" b="1" dirty="0">
                <a:latin typeface="Times New Roman"/>
                <a:ea typeface="Times New Roman"/>
              </a:rPr>
              <a:t>___ </a:t>
            </a:r>
            <a:r>
              <a:rPr lang="en-US" sz="1400" dirty="0">
                <a:latin typeface="Times New Roman"/>
                <a:ea typeface="Times New Roman"/>
              </a:rPr>
              <a:t>No	 </a:t>
            </a:r>
            <a:r>
              <a:rPr lang="en-US" sz="1400" b="1" dirty="0">
                <a:latin typeface="Times New Roman"/>
                <a:ea typeface="Times New Roman"/>
              </a:rPr>
              <a:t>___</a:t>
            </a:r>
            <a:r>
              <a:rPr lang="en-US" sz="1400" dirty="0">
                <a:latin typeface="Times New Roman"/>
                <a:ea typeface="Times New Roman"/>
              </a:rPr>
              <a:t> N/A</a:t>
            </a:r>
          </a:p>
          <a:p>
            <a:pPr marL="0" marR="0">
              <a:spcBef>
                <a:spcPts val="0"/>
              </a:spcBef>
              <a:spcAft>
                <a:spcPts val="0"/>
              </a:spcAft>
            </a:pPr>
            <a:r>
              <a:rPr lang="en-US" sz="1400" dirty="0">
                <a:latin typeface="Times New Roman"/>
                <a:ea typeface="Times New Roman"/>
              </a:rPr>
              <a:t>	</a:t>
            </a:r>
          </a:p>
          <a:p>
            <a:pPr marL="0" marR="0">
              <a:spcBef>
                <a:spcPts val="0"/>
              </a:spcBef>
              <a:spcAft>
                <a:spcPts val="0"/>
              </a:spcAft>
            </a:pPr>
            <a:r>
              <a:rPr lang="en-US" sz="1400" dirty="0">
                <a:latin typeface="Times New Roman"/>
                <a:ea typeface="Times New Roman"/>
              </a:rPr>
              <a:t>3.  Does the area offer outstanding opportunities for solitude or a primitive and unconfined type of recreation?			</a:t>
            </a:r>
            <a:r>
              <a:rPr lang="en-US" sz="1400" b="1" dirty="0">
                <a:latin typeface="Times New Roman"/>
                <a:ea typeface="Times New Roman"/>
              </a:rPr>
              <a:t>___ </a:t>
            </a:r>
            <a:r>
              <a:rPr lang="en-US" sz="1400" dirty="0">
                <a:latin typeface="Times New Roman"/>
                <a:ea typeface="Times New Roman"/>
              </a:rPr>
              <a:t>Yes	</a:t>
            </a:r>
            <a:r>
              <a:rPr lang="en-US" sz="1400" b="1" dirty="0">
                <a:latin typeface="Times New Roman"/>
                <a:ea typeface="Times New Roman"/>
              </a:rPr>
              <a:t>___</a:t>
            </a:r>
            <a:r>
              <a:rPr lang="en-US" sz="1400" dirty="0">
                <a:latin typeface="Times New Roman"/>
                <a:ea typeface="Times New Roman"/>
              </a:rPr>
              <a:t> No	</a:t>
            </a:r>
            <a:r>
              <a:rPr lang="en-US" sz="1400" b="1" dirty="0">
                <a:latin typeface="Times New Roman"/>
                <a:ea typeface="Times New Roman"/>
              </a:rPr>
              <a:t>___</a:t>
            </a:r>
            <a:r>
              <a:rPr lang="en-US" sz="1400" dirty="0">
                <a:latin typeface="Times New Roman"/>
                <a:ea typeface="Times New Roman"/>
              </a:rPr>
              <a:t> N/A</a:t>
            </a:r>
          </a:p>
          <a:p>
            <a:pPr marL="0" marR="0">
              <a:spcBef>
                <a:spcPts val="0"/>
              </a:spcBef>
              <a:spcAft>
                <a:spcPts val="0"/>
              </a:spcAft>
            </a:pPr>
            <a:r>
              <a:rPr lang="en-US" sz="1400" dirty="0">
                <a:latin typeface="Times New Roman"/>
                <a:ea typeface="Times New Roman"/>
              </a:rPr>
              <a:t> </a:t>
            </a:r>
          </a:p>
          <a:p>
            <a:pPr marL="0" marR="0">
              <a:spcBef>
                <a:spcPts val="0"/>
              </a:spcBef>
              <a:spcAft>
                <a:spcPts val="0"/>
              </a:spcAft>
            </a:pPr>
            <a:r>
              <a:rPr lang="en-US" sz="1400" dirty="0">
                <a:latin typeface="Times New Roman"/>
                <a:ea typeface="Times New Roman"/>
              </a:rPr>
              <a:t>4.  Does the area have supplemental values?	</a:t>
            </a:r>
            <a:r>
              <a:rPr lang="en-US" sz="1400" b="1" dirty="0">
                <a:latin typeface="Times New Roman"/>
                <a:ea typeface="Times New Roman"/>
              </a:rPr>
              <a:t>___</a:t>
            </a:r>
            <a:r>
              <a:rPr lang="en-US" sz="1400" dirty="0">
                <a:latin typeface="Times New Roman"/>
                <a:ea typeface="Times New Roman"/>
              </a:rPr>
              <a:t> Yes	</a:t>
            </a:r>
            <a:r>
              <a:rPr lang="en-US" sz="1400" b="1" dirty="0">
                <a:latin typeface="Times New Roman"/>
                <a:ea typeface="Times New Roman"/>
              </a:rPr>
              <a:t>___ </a:t>
            </a:r>
            <a:r>
              <a:rPr lang="en-US" sz="1400" dirty="0">
                <a:latin typeface="Times New Roman"/>
                <a:ea typeface="Times New Roman"/>
              </a:rPr>
              <a:t>No	</a:t>
            </a:r>
            <a:r>
              <a:rPr lang="en-US" sz="1400" b="1" dirty="0">
                <a:latin typeface="Times New Roman"/>
                <a:ea typeface="Times New Roman"/>
              </a:rPr>
              <a:t>___ </a:t>
            </a:r>
            <a:r>
              <a:rPr lang="en-US" sz="1400" dirty="0">
                <a:latin typeface="Times New Roman"/>
                <a:ea typeface="Times New Roman"/>
              </a:rPr>
              <a:t>N/A</a:t>
            </a:r>
          </a:p>
          <a:p>
            <a:pPr marL="0" marR="0">
              <a:spcBef>
                <a:spcPts val="0"/>
              </a:spcBef>
              <a:spcAft>
                <a:spcPts val="0"/>
              </a:spcAft>
            </a:pPr>
            <a:r>
              <a:rPr lang="en-US" sz="1400" b="1" dirty="0">
                <a:latin typeface="Times New Roman"/>
                <a:ea typeface="Times New Roman"/>
              </a:rPr>
              <a:t> </a:t>
            </a:r>
            <a:endParaRPr lang="en-US" sz="1400" dirty="0">
              <a:latin typeface="Times New Roman"/>
              <a:ea typeface="Times New Roman"/>
            </a:endParaRPr>
          </a:p>
          <a:p>
            <a:pPr marL="0" marR="0">
              <a:spcBef>
                <a:spcPts val="0"/>
              </a:spcBef>
              <a:spcAft>
                <a:spcPts val="0"/>
              </a:spcAft>
            </a:pPr>
            <a:r>
              <a:rPr lang="en-US" sz="1400" dirty="0">
                <a:latin typeface="Times New Roman"/>
                <a:ea typeface="Times New Roman"/>
              </a:rPr>
              <a:t>Check one:</a:t>
            </a:r>
          </a:p>
          <a:p>
            <a:pPr marL="0" marR="0">
              <a:spcBef>
                <a:spcPts val="0"/>
              </a:spcBef>
              <a:spcAft>
                <a:spcPts val="0"/>
              </a:spcAft>
            </a:pPr>
            <a:r>
              <a:rPr lang="en-US" sz="1400" dirty="0">
                <a:latin typeface="Times New Roman"/>
                <a:ea typeface="Times New Roman"/>
              </a:rPr>
              <a:t> </a:t>
            </a:r>
          </a:p>
          <a:p>
            <a:pPr marL="0" marR="0">
              <a:spcBef>
                <a:spcPts val="0"/>
              </a:spcBef>
              <a:spcAft>
                <a:spcPts val="0"/>
              </a:spcAft>
            </a:pPr>
            <a:r>
              <a:rPr lang="en-US" sz="1400" b="1" dirty="0">
                <a:latin typeface="Times New Roman"/>
                <a:ea typeface="Times New Roman"/>
              </a:rPr>
              <a:t>___ </a:t>
            </a:r>
            <a:r>
              <a:rPr lang="en-US" sz="1400" dirty="0">
                <a:latin typeface="Times New Roman"/>
                <a:ea typeface="Times New Roman"/>
              </a:rPr>
              <a:t>The area, or a portion of the area, has wilderness characteristics and is identified as lands with wilderness characteristics.</a:t>
            </a:r>
          </a:p>
          <a:p>
            <a:pPr marL="0" marR="0">
              <a:spcBef>
                <a:spcPts val="0"/>
              </a:spcBef>
              <a:spcAft>
                <a:spcPts val="0"/>
              </a:spcAft>
            </a:pPr>
            <a:r>
              <a:rPr lang="en-US" sz="1400" dirty="0">
                <a:latin typeface="Times New Roman"/>
                <a:ea typeface="Times New Roman"/>
              </a:rPr>
              <a:t> </a:t>
            </a:r>
          </a:p>
          <a:p>
            <a:pPr marL="0" marR="0">
              <a:spcBef>
                <a:spcPts val="0"/>
              </a:spcBef>
              <a:spcAft>
                <a:spcPts val="0"/>
              </a:spcAft>
            </a:pPr>
            <a:r>
              <a:rPr lang="en-US" sz="1400" b="1" dirty="0">
                <a:latin typeface="Times New Roman"/>
                <a:ea typeface="Times New Roman"/>
              </a:rPr>
              <a:t>___ </a:t>
            </a:r>
            <a:r>
              <a:rPr lang="en-US" sz="1400" dirty="0">
                <a:latin typeface="Times New Roman"/>
                <a:ea typeface="Times New Roman"/>
              </a:rPr>
              <a:t>The area does not have wilderness characteristics.</a:t>
            </a:r>
            <a:endParaRPr lang="en-US" sz="1400" dirty="0"/>
          </a:p>
        </p:txBody>
      </p:sp>
      <p:sp>
        <p:nvSpPr>
          <p:cNvPr id="11" name="TextBox 10"/>
          <p:cNvSpPr txBox="1"/>
          <p:nvPr/>
        </p:nvSpPr>
        <p:spPr>
          <a:xfrm>
            <a:off x="3429000" y="672826"/>
            <a:ext cx="1828800" cy="338554"/>
          </a:xfrm>
          <a:prstGeom prst="rect">
            <a:avLst/>
          </a:prstGeom>
          <a:noFill/>
        </p:spPr>
        <p:txBody>
          <a:bodyPr wrap="square" rtlCol="0">
            <a:spAutoFit/>
          </a:bodyPr>
          <a:lstStyle/>
          <a:p>
            <a:r>
              <a:rPr lang="en-US" sz="1600" dirty="0">
                <a:solidFill>
                  <a:srgbClr val="FF0000"/>
                </a:solidFill>
                <a:latin typeface="Eras Demi ITC" pitchFamily="34" charset="0"/>
              </a:rPr>
              <a:t>NV-030-112A</a:t>
            </a:r>
          </a:p>
        </p:txBody>
      </p:sp>
      <p:sp>
        <p:nvSpPr>
          <p:cNvPr id="19" name="TextBox 18"/>
          <p:cNvSpPr txBox="1"/>
          <p:nvPr/>
        </p:nvSpPr>
        <p:spPr>
          <a:xfrm>
            <a:off x="5638800" y="2557046"/>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sp>
        <p:nvSpPr>
          <p:cNvPr id="13" name="TextBox 12"/>
          <p:cNvSpPr txBox="1"/>
          <p:nvPr/>
        </p:nvSpPr>
        <p:spPr>
          <a:xfrm>
            <a:off x="4724400" y="3014246"/>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sp>
        <p:nvSpPr>
          <p:cNvPr id="20" name="TextBox 19"/>
          <p:cNvSpPr txBox="1"/>
          <p:nvPr/>
        </p:nvSpPr>
        <p:spPr>
          <a:xfrm>
            <a:off x="4724400" y="3665411"/>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sp>
        <p:nvSpPr>
          <p:cNvPr id="21" name="TextBox 20"/>
          <p:cNvSpPr txBox="1"/>
          <p:nvPr/>
        </p:nvSpPr>
        <p:spPr>
          <a:xfrm>
            <a:off x="4724400" y="4081046"/>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sp>
        <p:nvSpPr>
          <p:cNvPr id="14" name="TextBox 13"/>
          <p:cNvSpPr txBox="1"/>
          <p:nvPr/>
        </p:nvSpPr>
        <p:spPr>
          <a:xfrm>
            <a:off x="1066800" y="4953000"/>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pic>
        <p:nvPicPr>
          <p:cNvPr id="15" name="Picture 14" descr="Bureau of Land Management logo"/>
          <p:cNvPicPr>
            <a:picLocks noChangeAspect="1"/>
          </p:cNvPicPr>
          <p:nvPr/>
        </p:nvPicPr>
        <p:blipFill>
          <a:blip r:embed="rId4" cstate="email"/>
          <a:stretch>
            <a:fillRect/>
          </a:stretch>
        </p:blipFill>
        <p:spPr>
          <a:xfrm>
            <a:off x="8229600" y="6019800"/>
            <a:ext cx="870112" cy="762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Grp="1" noChangeArrowheads="1"/>
          </p:cNvSpPr>
          <p:nvPr>
            <p:ph type="title" idx="4294967295"/>
          </p:nvPr>
        </p:nvSpPr>
        <p:spPr bwMode="auto">
          <a:xfrm>
            <a:off x="685800" y="968375"/>
            <a:ext cx="7772400" cy="1470025"/>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t>Wilderness Characteristics</a:t>
            </a:r>
            <a:b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br>
            <a: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t>Guidance for the BLM</a:t>
            </a:r>
            <a:br>
              <a:rPr kumimoji="0" lang="en-US" sz="4000" b="1" i="0" u="none" strike="noStrike" kern="0" cap="none" spc="0" normalizeH="0" baseline="0" noProof="0" dirty="0">
                <a:ln>
                  <a:noFill/>
                </a:ln>
                <a:solidFill>
                  <a:schemeClr val="bg1"/>
                </a:solidFill>
                <a:effectLst/>
                <a:uLnTx/>
                <a:uFillTx/>
                <a:latin typeface="Eras Demi ITC" pitchFamily="34" charset="0"/>
                <a:ea typeface="+mj-ea"/>
                <a:cs typeface="+mj-cs"/>
              </a:rPr>
            </a:br>
            <a:endParaRPr kumimoji="0" lang="en-US" sz="4000" b="1" i="0" u="none" strike="noStrike" kern="0" cap="none" spc="0" normalizeH="0" baseline="0" noProof="0" dirty="0">
              <a:ln>
                <a:noFill/>
              </a:ln>
              <a:solidFill>
                <a:schemeClr val="bg1"/>
              </a:solidFill>
              <a:effectLst/>
              <a:uLnTx/>
              <a:uFillTx/>
              <a:latin typeface="Eras Demi ITC" pitchFamily="34" charset="0"/>
              <a:ea typeface="+mj-ea"/>
              <a:cs typeface="+mj-cs"/>
            </a:endParaRPr>
          </a:p>
        </p:txBody>
      </p:sp>
      <p:sp>
        <p:nvSpPr>
          <p:cNvPr id="2052" name="Rectangle 4"/>
          <p:cNvSpPr>
            <a:spLocks noGrp="1" noChangeArrowheads="1"/>
          </p:cNvSpPr>
          <p:nvPr>
            <p:ph type="subTitle" idx="1"/>
          </p:nvPr>
        </p:nvSpPr>
        <p:spPr>
          <a:xfrm>
            <a:off x="1371600" y="2514600"/>
            <a:ext cx="6400800" cy="1752600"/>
          </a:xfrm>
        </p:spPr>
        <p:txBody>
          <a:bodyPr/>
          <a:lstStyle/>
          <a:p>
            <a:r>
              <a:rPr lang="en-US" sz="4000" dirty="0">
                <a:solidFill>
                  <a:srgbClr val="FFFFFF"/>
                </a:solidFill>
                <a:latin typeface="Eras Demi ITC" pitchFamily="34" charset="0"/>
              </a:rPr>
              <a:t>Inventory Procedures:</a:t>
            </a:r>
          </a:p>
          <a:p>
            <a:r>
              <a:rPr lang="en-US" sz="3600" dirty="0">
                <a:solidFill>
                  <a:srgbClr val="FFFFFF"/>
                </a:solidFill>
                <a:latin typeface="Eras Demi ITC" pitchFamily="34" charset="0"/>
              </a:rPr>
              <a:t>Boundary Adjustments</a:t>
            </a:r>
          </a:p>
          <a:p>
            <a:r>
              <a:rPr lang="en-US" sz="3600" dirty="0">
                <a:solidFill>
                  <a:srgbClr val="FFFFFF"/>
                </a:solidFill>
                <a:latin typeface="Eras Demi ITC" pitchFamily="34" charset="0"/>
              </a:rPr>
              <a:t>&amp;</a:t>
            </a:r>
          </a:p>
          <a:p>
            <a:r>
              <a:rPr lang="en-US" sz="3600" dirty="0">
                <a:solidFill>
                  <a:srgbClr val="FFFFFF"/>
                </a:solidFill>
                <a:latin typeface="Eras Demi ITC" pitchFamily="34" charset="0"/>
              </a:rPr>
              <a:t>LWC Documentation</a:t>
            </a:r>
          </a:p>
        </p:txBody>
      </p:sp>
      <p:sp>
        <p:nvSpPr>
          <p:cNvPr id="8" name="TextBox 7"/>
          <p:cNvSpPr txBox="1"/>
          <p:nvPr/>
        </p:nvSpPr>
        <p:spPr>
          <a:xfrm>
            <a:off x="76200" y="6381690"/>
            <a:ext cx="4191000" cy="400110"/>
          </a:xfrm>
          <a:prstGeom prst="rect">
            <a:avLst/>
          </a:prstGeom>
          <a:noFill/>
        </p:spPr>
        <p:txBody>
          <a:bodyPr wrap="square" rtlCol="0">
            <a:spAutoFit/>
          </a:bodyPr>
          <a:lstStyle/>
          <a:p>
            <a:r>
              <a:rPr lang="en-US" sz="2000" dirty="0">
                <a:solidFill>
                  <a:srgbClr val="FFFFFF"/>
                </a:solidFill>
                <a:latin typeface="Eras Demi ITC" pitchFamily="34" charset="0"/>
              </a:rPr>
              <a:t>Inventory – Adjust &amp; Document</a:t>
            </a:r>
          </a:p>
        </p:txBody>
      </p:sp>
      <p:pic>
        <p:nvPicPr>
          <p:cNvPr id="9" name="Picture 8"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spd="slow" advClick="0">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a:extLst>
              <a:ext uri="{C183D7F6-B498-43B3-948B-1728B52AA6E4}">
                <adec:decorative xmlns:adec="http://schemas.microsoft.com/office/drawing/2017/decorative" val="1"/>
              </a:ext>
            </a:extLst>
          </p:cNvPr>
          <p:cNvSpPr/>
          <p:nvPr/>
        </p:nvSpPr>
        <p:spPr>
          <a:xfrm>
            <a:off x="3064476" y="5460642"/>
            <a:ext cx="412820" cy="90152"/>
          </a:xfrm>
          <a:custGeom>
            <a:avLst/>
            <a:gdLst>
              <a:gd name="connsiteX0" fmla="*/ 412820 w 412820"/>
              <a:gd name="connsiteY0" fmla="*/ 90152 h 90152"/>
              <a:gd name="connsiteX1" fmla="*/ 412820 w 412820"/>
              <a:gd name="connsiteY1" fmla="*/ 90152 h 90152"/>
              <a:gd name="connsiteX2" fmla="*/ 219637 w 412820"/>
              <a:gd name="connsiteY2" fmla="*/ 64395 h 90152"/>
              <a:gd name="connsiteX3" fmla="*/ 181000 w 412820"/>
              <a:gd name="connsiteY3" fmla="*/ 51516 h 90152"/>
              <a:gd name="connsiteX4" fmla="*/ 129485 w 412820"/>
              <a:gd name="connsiteY4" fmla="*/ 38637 h 90152"/>
              <a:gd name="connsiteX5" fmla="*/ 52211 w 412820"/>
              <a:gd name="connsiteY5" fmla="*/ 12879 h 90152"/>
              <a:gd name="connsiteX6" fmla="*/ 13575 w 412820"/>
              <a:gd name="connsiteY6" fmla="*/ 0 h 90152"/>
              <a:gd name="connsiteX7" fmla="*/ 52211 w 412820"/>
              <a:gd name="connsiteY7" fmla="*/ 0 h 90152"/>
              <a:gd name="connsiteX8" fmla="*/ 52211 w 412820"/>
              <a:gd name="connsiteY8" fmla="*/ 0 h 9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820" h="90152">
                <a:moveTo>
                  <a:pt x="412820" y="90152"/>
                </a:moveTo>
                <a:lnTo>
                  <a:pt x="412820" y="90152"/>
                </a:lnTo>
                <a:cubicBezTo>
                  <a:pt x="357030" y="83953"/>
                  <a:pt x="277438" y="77239"/>
                  <a:pt x="219637" y="64395"/>
                </a:cubicBezTo>
                <a:cubicBezTo>
                  <a:pt x="206385" y="61450"/>
                  <a:pt x="194053" y="55246"/>
                  <a:pt x="181000" y="51516"/>
                </a:cubicBezTo>
                <a:cubicBezTo>
                  <a:pt x="163981" y="46653"/>
                  <a:pt x="146439" y="43723"/>
                  <a:pt x="129485" y="38637"/>
                </a:cubicBezTo>
                <a:cubicBezTo>
                  <a:pt x="103479" y="30835"/>
                  <a:pt x="77969" y="21465"/>
                  <a:pt x="52211" y="12879"/>
                </a:cubicBezTo>
                <a:cubicBezTo>
                  <a:pt x="39332" y="8586"/>
                  <a:pt x="0" y="0"/>
                  <a:pt x="13575" y="0"/>
                </a:cubicBezTo>
                <a:lnTo>
                  <a:pt x="52211" y="0"/>
                </a:lnTo>
                <a:lnTo>
                  <a:pt x="52211"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itle 17"/>
          <p:cNvSpPr txBox="1">
            <a:spLocks noGrp="1"/>
          </p:cNvSpPr>
          <p:nvPr>
            <p:ph type="title" idx="4294967295"/>
          </p:nvPr>
        </p:nvSpPr>
        <p:spPr>
          <a:xfrm>
            <a:off x="76200" y="6381690"/>
            <a:ext cx="4191000"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Eras Demi ITC" pitchFamily="34" charset="0"/>
                <a:ea typeface="+mn-ea"/>
                <a:cs typeface="+mn-cs"/>
              </a:rPr>
              <a:t>Inventory – Adjust &amp; Document</a:t>
            </a:r>
          </a:p>
        </p:txBody>
      </p:sp>
      <p:sp>
        <p:nvSpPr>
          <p:cNvPr id="12" name="TextBox 11"/>
          <p:cNvSpPr txBox="1"/>
          <p:nvPr/>
        </p:nvSpPr>
        <p:spPr>
          <a:xfrm>
            <a:off x="1016358" y="266162"/>
            <a:ext cx="7086600" cy="5693866"/>
          </a:xfrm>
          <a:prstGeom prst="rect">
            <a:avLst/>
          </a:prstGeom>
          <a:solidFill>
            <a:schemeClr val="bg1"/>
          </a:solidFill>
        </p:spPr>
        <p:txBody>
          <a:bodyPr wrap="square" rtlCol="0">
            <a:spAutoFit/>
          </a:bodyPr>
          <a:lstStyle/>
          <a:p>
            <a:pPr marL="0" marR="0" algn="ctr">
              <a:spcBef>
                <a:spcPts val="0"/>
              </a:spcBef>
              <a:spcAft>
                <a:spcPts val="0"/>
              </a:spcAft>
            </a:pPr>
            <a:r>
              <a:rPr lang="en-US" sz="1400" dirty="0"/>
              <a:t> </a:t>
            </a:r>
            <a:r>
              <a:rPr lang="en-US" sz="1400" b="1" dirty="0">
                <a:latin typeface="Times New Roman"/>
                <a:ea typeface="Times New Roman"/>
              </a:rPr>
              <a:t>Summary of Analysis</a:t>
            </a:r>
            <a:r>
              <a:rPr lang="en-US" sz="1400" b="1" baseline="30000" dirty="0">
                <a:latin typeface="Times New Roman"/>
                <a:ea typeface="Times New Roman"/>
                <a:cs typeface="Times New Roman"/>
                <a:hlinkClick r:id="rId3" action="ppaction://hlinkfile"/>
              </a:rPr>
              <a:t>*</a:t>
            </a:r>
            <a:r>
              <a:rPr lang="en-US" sz="1400" b="1" dirty="0">
                <a:latin typeface="Times New Roman"/>
                <a:ea typeface="Times New Roman"/>
              </a:rPr>
              <a:t> </a:t>
            </a:r>
            <a:endParaRPr lang="en-US" sz="1400" dirty="0">
              <a:latin typeface="Times New Roman"/>
              <a:ea typeface="Times New Roman"/>
            </a:endParaRPr>
          </a:p>
          <a:p>
            <a:pPr marL="0" marR="0">
              <a:spcBef>
                <a:spcPts val="0"/>
              </a:spcBef>
              <a:spcAft>
                <a:spcPts val="0"/>
              </a:spcAft>
            </a:pPr>
            <a:r>
              <a:rPr lang="en-US" sz="1400" b="1" dirty="0">
                <a:latin typeface="Times New Roman"/>
                <a:ea typeface="Times New Roman"/>
              </a:rPr>
              <a:t> </a:t>
            </a:r>
            <a:endParaRPr lang="en-US" sz="1400" dirty="0">
              <a:latin typeface="Times New Roman"/>
              <a:ea typeface="Times New Roman"/>
            </a:endParaRPr>
          </a:p>
          <a:p>
            <a:pPr marL="0" marR="0">
              <a:spcBef>
                <a:spcPts val="0"/>
              </a:spcBef>
              <a:spcAft>
                <a:spcPts val="0"/>
              </a:spcAft>
            </a:pPr>
            <a:r>
              <a:rPr lang="en-US" sz="1400" b="1" dirty="0">
                <a:latin typeface="Times New Roman"/>
                <a:ea typeface="Times New Roman"/>
              </a:rPr>
              <a:t>Area Unique Identifier: ­­­­­­­­____________________</a:t>
            </a:r>
            <a:endParaRPr lang="en-US" sz="1400" dirty="0">
              <a:latin typeface="Times New Roman"/>
              <a:ea typeface="Times New Roman"/>
            </a:endParaRPr>
          </a:p>
          <a:p>
            <a:pPr marL="0" marR="0">
              <a:spcBef>
                <a:spcPts val="0"/>
              </a:spcBef>
              <a:spcAft>
                <a:spcPts val="0"/>
              </a:spcAft>
            </a:pPr>
            <a:r>
              <a:rPr lang="en-US" sz="1400" b="1" dirty="0">
                <a:latin typeface="Times New Roman"/>
                <a:ea typeface="Times New Roman"/>
              </a:rPr>
              <a:t> </a:t>
            </a:r>
            <a:endParaRPr lang="en-US" sz="1400" dirty="0">
              <a:latin typeface="Times New Roman"/>
              <a:ea typeface="Times New Roman"/>
            </a:endParaRPr>
          </a:p>
          <a:p>
            <a:pPr marL="0" marR="0">
              <a:spcBef>
                <a:spcPts val="0"/>
              </a:spcBef>
              <a:spcAft>
                <a:spcPts val="0"/>
              </a:spcAft>
            </a:pPr>
            <a:r>
              <a:rPr lang="en-US" sz="1400" b="1" dirty="0">
                <a:latin typeface="Times New Roman"/>
                <a:ea typeface="Times New Roman"/>
              </a:rPr>
              <a:t>Summary</a:t>
            </a:r>
            <a:endParaRPr lang="en-US" sz="1400" dirty="0">
              <a:latin typeface="Times New Roman"/>
              <a:ea typeface="Times New Roman"/>
            </a:endParaRPr>
          </a:p>
          <a:p>
            <a:pPr marL="0" marR="0">
              <a:spcBef>
                <a:spcPts val="0"/>
              </a:spcBef>
              <a:spcAft>
                <a:spcPts val="0"/>
              </a:spcAft>
            </a:pPr>
            <a:r>
              <a:rPr lang="en-US" sz="1400" dirty="0">
                <a:latin typeface="Times New Roman"/>
                <a:ea typeface="Times New Roman"/>
              </a:rPr>
              <a:t>Results of analysis:</a:t>
            </a:r>
          </a:p>
          <a:p>
            <a:pPr marL="0" marR="0">
              <a:spcBef>
                <a:spcPts val="0"/>
              </a:spcBef>
              <a:spcAft>
                <a:spcPts val="0"/>
              </a:spcAft>
            </a:pPr>
            <a:r>
              <a:rPr lang="en-US" sz="1400" dirty="0">
                <a:latin typeface="Times New Roman"/>
                <a:ea typeface="Times New Roman"/>
              </a:rPr>
              <a:t>(Note: explain the inventory findings for the entirety of the inventory unit.  When wilderness characteristics have been identified in an area that is smaller than the size of the total inventory unit, explain why certain portions of the inventory unit are not included within the lands with wilderness characteristics (e.g. the inventory found that certain parts lacked naturalness).</a:t>
            </a:r>
          </a:p>
          <a:p>
            <a:pPr marL="0" marR="0">
              <a:spcBef>
                <a:spcPts val="0"/>
              </a:spcBef>
              <a:spcAft>
                <a:spcPts val="0"/>
              </a:spcAft>
            </a:pPr>
            <a:r>
              <a:rPr lang="en-US" sz="1400" dirty="0">
                <a:latin typeface="Times New Roman"/>
                <a:ea typeface="Times New Roman"/>
              </a:rPr>
              <a:t> </a:t>
            </a:r>
          </a:p>
          <a:p>
            <a:pPr marL="0" marR="0">
              <a:spcBef>
                <a:spcPts val="0"/>
              </a:spcBef>
              <a:spcAft>
                <a:spcPts val="0"/>
              </a:spcAft>
            </a:pPr>
            <a:r>
              <a:rPr lang="en-US" sz="1400" dirty="0">
                <a:latin typeface="Times New Roman"/>
                <a:ea typeface="Times New Roman"/>
              </a:rPr>
              <a:t>1. Does the area meet any of the size requirements?	</a:t>
            </a:r>
            <a:r>
              <a:rPr lang="en-US" sz="1400" b="1" dirty="0">
                <a:latin typeface="Times New Roman"/>
                <a:ea typeface="Times New Roman"/>
              </a:rPr>
              <a:t>___ </a:t>
            </a:r>
            <a:r>
              <a:rPr lang="en-US" sz="1400" dirty="0">
                <a:latin typeface="Times New Roman"/>
                <a:ea typeface="Times New Roman"/>
              </a:rPr>
              <a:t>Yes	</a:t>
            </a:r>
            <a:r>
              <a:rPr lang="en-US" sz="1400" b="1" dirty="0">
                <a:latin typeface="Times New Roman"/>
                <a:ea typeface="Times New Roman"/>
              </a:rPr>
              <a:t>___ </a:t>
            </a:r>
            <a:r>
              <a:rPr lang="en-US" sz="1400" dirty="0">
                <a:latin typeface="Times New Roman"/>
                <a:ea typeface="Times New Roman"/>
              </a:rPr>
              <a:t>No</a:t>
            </a:r>
          </a:p>
          <a:p>
            <a:pPr marL="0" marR="0">
              <a:spcBef>
                <a:spcPts val="0"/>
              </a:spcBef>
              <a:spcAft>
                <a:spcPts val="0"/>
              </a:spcAft>
            </a:pPr>
            <a:r>
              <a:rPr lang="en-US" sz="1400" dirty="0">
                <a:latin typeface="Times New Roman"/>
                <a:ea typeface="Times New Roman"/>
              </a:rPr>
              <a:t> </a:t>
            </a:r>
          </a:p>
          <a:p>
            <a:pPr marL="0" marR="0">
              <a:spcBef>
                <a:spcPts val="0"/>
              </a:spcBef>
              <a:spcAft>
                <a:spcPts val="0"/>
              </a:spcAft>
            </a:pPr>
            <a:r>
              <a:rPr lang="en-US" sz="1400" dirty="0">
                <a:latin typeface="Times New Roman"/>
                <a:ea typeface="Times New Roman"/>
              </a:rPr>
              <a:t>2. Does the area appear to be natural?		</a:t>
            </a:r>
            <a:r>
              <a:rPr lang="en-US" sz="1400" b="1" dirty="0">
                <a:latin typeface="Times New Roman"/>
                <a:ea typeface="Times New Roman"/>
              </a:rPr>
              <a:t>___ </a:t>
            </a:r>
            <a:r>
              <a:rPr lang="en-US" sz="1400" dirty="0">
                <a:latin typeface="Times New Roman"/>
                <a:ea typeface="Times New Roman"/>
              </a:rPr>
              <a:t>Yes	</a:t>
            </a:r>
            <a:r>
              <a:rPr lang="en-US" sz="1400" b="1" dirty="0">
                <a:latin typeface="Times New Roman"/>
                <a:ea typeface="Times New Roman"/>
              </a:rPr>
              <a:t>___ </a:t>
            </a:r>
            <a:r>
              <a:rPr lang="en-US" sz="1400" dirty="0">
                <a:latin typeface="Times New Roman"/>
                <a:ea typeface="Times New Roman"/>
              </a:rPr>
              <a:t>No	 </a:t>
            </a:r>
            <a:r>
              <a:rPr lang="en-US" sz="1400" b="1" dirty="0">
                <a:latin typeface="Times New Roman"/>
                <a:ea typeface="Times New Roman"/>
              </a:rPr>
              <a:t>___</a:t>
            </a:r>
            <a:r>
              <a:rPr lang="en-US" sz="1400" dirty="0">
                <a:latin typeface="Times New Roman"/>
                <a:ea typeface="Times New Roman"/>
              </a:rPr>
              <a:t> N/A</a:t>
            </a:r>
          </a:p>
          <a:p>
            <a:pPr marL="0" marR="0">
              <a:spcBef>
                <a:spcPts val="0"/>
              </a:spcBef>
              <a:spcAft>
                <a:spcPts val="0"/>
              </a:spcAft>
            </a:pPr>
            <a:r>
              <a:rPr lang="en-US" sz="1400" dirty="0">
                <a:latin typeface="Times New Roman"/>
                <a:ea typeface="Times New Roman"/>
              </a:rPr>
              <a:t>	</a:t>
            </a:r>
          </a:p>
          <a:p>
            <a:pPr marL="0" marR="0">
              <a:spcBef>
                <a:spcPts val="0"/>
              </a:spcBef>
              <a:spcAft>
                <a:spcPts val="0"/>
              </a:spcAft>
            </a:pPr>
            <a:r>
              <a:rPr lang="en-US" sz="1400" dirty="0">
                <a:latin typeface="Times New Roman"/>
                <a:ea typeface="Times New Roman"/>
              </a:rPr>
              <a:t>3.  Does the area offer outstanding opportunities for solitude or a primitive and unconfined type of recreation?			</a:t>
            </a:r>
            <a:r>
              <a:rPr lang="en-US" sz="1400" b="1" dirty="0">
                <a:latin typeface="Times New Roman"/>
                <a:ea typeface="Times New Roman"/>
              </a:rPr>
              <a:t>___ </a:t>
            </a:r>
            <a:r>
              <a:rPr lang="en-US" sz="1400" dirty="0">
                <a:latin typeface="Times New Roman"/>
                <a:ea typeface="Times New Roman"/>
              </a:rPr>
              <a:t>Yes	</a:t>
            </a:r>
            <a:r>
              <a:rPr lang="en-US" sz="1400" b="1" dirty="0">
                <a:latin typeface="Times New Roman"/>
                <a:ea typeface="Times New Roman"/>
              </a:rPr>
              <a:t>___</a:t>
            </a:r>
            <a:r>
              <a:rPr lang="en-US" sz="1400" dirty="0">
                <a:latin typeface="Times New Roman"/>
                <a:ea typeface="Times New Roman"/>
              </a:rPr>
              <a:t> No	</a:t>
            </a:r>
            <a:r>
              <a:rPr lang="en-US" sz="1400" b="1" dirty="0">
                <a:latin typeface="Times New Roman"/>
                <a:ea typeface="Times New Roman"/>
              </a:rPr>
              <a:t>___</a:t>
            </a:r>
            <a:r>
              <a:rPr lang="en-US" sz="1400" dirty="0">
                <a:latin typeface="Times New Roman"/>
                <a:ea typeface="Times New Roman"/>
              </a:rPr>
              <a:t> N/A</a:t>
            </a:r>
          </a:p>
          <a:p>
            <a:pPr marL="0" marR="0">
              <a:spcBef>
                <a:spcPts val="0"/>
              </a:spcBef>
              <a:spcAft>
                <a:spcPts val="0"/>
              </a:spcAft>
            </a:pPr>
            <a:r>
              <a:rPr lang="en-US" sz="1400" dirty="0">
                <a:latin typeface="Times New Roman"/>
                <a:ea typeface="Times New Roman"/>
              </a:rPr>
              <a:t> </a:t>
            </a:r>
          </a:p>
          <a:p>
            <a:pPr marL="0" marR="0">
              <a:spcBef>
                <a:spcPts val="0"/>
              </a:spcBef>
              <a:spcAft>
                <a:spcPts val="0"/>
              </a:spcAft>
            </a:pPr>
            <a:r>
              <a:rPr lang="en-US" sz="1400" dirty="0">
                <a:latin typeface="Times New Roman"/>
                <a:ea typeface="Times New Roman"/>
              </a:rPr>
              <a:t>4.  Does the area have supplemental values?	</a:t>
            </a:r>
            <a:r>
              <a:rPr lang="en-US" sz="1400" b="1" dirty="0">
                <a:latin typeface="Times New Roman"/>
                <a:ea typeface="Times New Roman"/>
              </a:rPr>
              <a:t>___</a:t>
            </a:r>
            <a:r>
              <a:rPr lang="en-US" sz="1400" dirty="0">
                <a:latin typeface="Times New Roman"/>
                <a:ea typeface="Times New Roman"/>
              </a:rPr>
              <a:t> Yes	</a:t>
            </a:r>
            <a:r>
              <a:rPr lang="en-US" sz="1400" b="1" dirty="0">
                <a:latin typeface="Times New Roman"/>
                <a:ea typeface="Times New Roman"/>
              </a:rPr>
              <a:t>___ </a:t>
            </a:r>
            <a:r>
              <a:rPr lang="en-US" sz="1400" dirty="0">
                <a:latin typeface="Times New Roman"/>
                <a:ea typeface="Times New Roman"/>
              </a:rPr>
              <a:t>No	</a:t>
            </a:r>
            <a:r>
              <a:rPr lang="en-US" sz="1400" b="1" dirty="0">
                <a:latin typeface="Times New Roman"/>
                <a:ea typeface="Times New Roman"/>
              </a:rPr>
              <a:t>___ </a:t>
            </a:r>
            <a:r>
              <a:rPr lang="en-US" sz="1400" dirty="0">
                <a:latin typeface="Times New Roman"/>
                <a:ea typeface="Times New Roman"/>
              </a:rPr>
              <a:t>N/A</a:t>
            </a:r>
          </a:p>
          <a:p>
            <a:pPr marL="0" marR="0">
              <a:spcBef>
                <a:spcPts val="0"/>
              </a:spcBef>
              <a:spcAft>
                <a:spcPts val="0"/>
              </a:spcAft>
            </a:pPr>
            <a:r>
              <a:rPr lang="en-US" sz="1400" b="1" dirty="0">
                <a:latin typeface="Times New Roman"/>
                <a:ea typeface="Times New Roman"/>
              </a:rPr>
              <a:t> </a:t>
            </a:r>
            <a:endParaRPr lang="en-US" sz="1400" dirty="0">
              <a:latin typeface="Times New Roman"/>
              <a:ea typeface="Times New Roman"/>
            </a:endParaRPr>
          </a:p>
          <a:p>
            <a:pPr marL="0" marR="0">
              <a:spcBef>
                <a:spcPts val="0"/>
              </a:spcBef>
              <a:spcAft>
                <a:spcPts val="0"/>
              </a:spcAft>
            </a:pPr>
            <a:r>
              <a:rPr lang="en-US" sz="1400" dirty="0">
                <a:latin typeface="Times New Roman"/>
                <a:ea typeface="Times New Roman"/>
              </a:rPr>
              <a:t>Check one:</a:t>
            </a:r>
          </a:p>
          <a:p>
            <a:pPr marL="0" marR="0">
              <a:spcBef>
                <a:spcPts val="0"/>
              </a:spcBef>
              <a:spcAft>
                <a:spcPts val="0"/>
              </a:spcAft>
            </a:pPr>
            <a:r>
              <a:rPr lang="en-US" sz="1400" dirty="0">
                <a:latin typeface="Times New Roman"/>
                <a:ea typeface="Times New Roman"/>
              </a:rPr>
              <a:t> </a:t>
            </a:r>
          </a:p>
          <a:p>
            <a:pPr marL="0" marR="0">
              <a:spcBef>
                <a:spcPts val="0"/>
              </a:spcBef>
              <a:spcAft>
                <a:spcPts val="0"/>
              </a:spcAft>
            </a:pPr>
            <a:r>
              <a:rPr lang="en-US" sz="1400" b="1" dirty="0">
                <a:latin typeface="Times New Roman"/>
                <a:ea typeface="Times New Roman"/>
              </a:rPr>
              <a:t>___ </a:t>
            </a:r>
            <a:r>
              <a:rPr lang="en-US" sz="1400" dirty="0">
                <a:latin typeface="Times New Roman"/>
                <a:ea typeface="Times New Roman"/>
              </a:rPr>
              <a:t>The area, or a portion of the area, has wilderness characteristics and is identified as lands with wilderness characteristics.</a:t>
            </a:r>
          </a:p>
          <a:p>
            <a:pPr marL="0" marR="0">
              <a:spcBef>
                <a:spcPts val="0"/>
              </a:spcBef>
              <a:spcAft>
                <a:spcPts val="0"/>
              </a:spcAft>
            </a:pPr>
            <a:r>
              <a:rPr lang="en-US" sz="1400" dirty="0">
                <a:latin typeface="Times New Roman"/>
                <a:ea typeface="Times New Roman"/>
              </a:rPr>
              <a:t> </a:t>
            </a:r>
          </a:p>
          <a:p>
            <a:pPr marL="0" marR="0">
              <a:spcBef>
                <a:spcPts val="0"/>
              </a:spcBef>
              <a:spcAft>
                <a:spcPts val="0"/>
              </a:spcAft>
            </a:pPr>
            <a:r>
              <a:rPr lang="en-US" sz="1400" b="1" dirty="0">
                <a:latin typeface="Times New Roman"/>
                <a:ea typeface="Times New Roman"/>
              </a:rPr>
              <a:t>___ </a:t>
            </a:r>
            <a:r>
              <a:rPr lang="en-US" sz="1400" dirty="0">
                <a:latin typeface="Times New Roman"/>
                <a:ea typeface="Times New Roman"/>
              </a:rPr>
              <a:t>The area does not have wilderness characteristics.</a:t>
            </a:r>
            <a:endParaRPr lang="en-US" sz="1400" dirty="0"/>
          </a:p>
        </p:txBody>
      </p:sp>
      <p:sp>
        <p:nvSpPr>
          <p:cNvPr id="11" name="TextBox 10"/>
          <p:cNvSpPr txBox="1"/>
          <p:nvPr/>
        </p:nvSpPr>
        <p:spPr>
          <a:xfrm>
            <a:off x="3429000" y="672826"/>
            <a:ext cx="1828800" cy="338554"/>
          </a:xfrm>
          <a:prstGeom prst="rect">
            <a:avLst/>
          </a:prstGeom>
          <a:noFill/>
        </p:spPr>
        <p:txBody>
          <a:bodyPr wrap="square" rtlCol="0">
            <a:spAutoFit/>
          </a:bodyPr>
          <a:lstStyle/>
          <a:p>
            <a:r>
              <a:rPr lang="en-US" sz="1600" dirty="0">
                <a:solidFill>
                  <a:srgbClr val="FF0000"/>
                </a:solidFill>
                <a:latin typeface="Eras Demi ITC" pitchFamily="34" charset="0"/>
              </a:rPr>
              <a:t>NV-030-112A</a:t>
            </a:r>
          </a:p>
        </p:txBody>
      </p:sp>
      <p:sp>
        <p:nvSpPr>
          <p:cNvPr id="19" name="TextBox 18"/>
          <p:cNvSpPr txBox="1"/>
          <p:nvPr/>
        </p:nvSpPr>
        <p:spPr>
          <a:xfrm>
            <a:off x="5638800" y="2557046"/>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sp>
        <p:nvSpPr>
          <p:cNvPr id="13" name="TextBox 12"/>
          <p:cNvSpPr txBox="1"/>
          <p:nvPr/>
        </p:nvSpPr>
        <p:spPr>
          <a:xfrm>
            <a:off x="5638800" y="3014246"/>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sp>
        <p:nvSpPr>
          <p:cNvPr id="20" name="TextBox 19"/>
          <p:cNvSpPr txBox="1"/>
          <p:nvPr/>
        </p:nvSpPr>
        <p:spPr>
          <a:xfrm>
            <a:off x="6553200" y="3665411"/>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sp>
        <p:nvSpPr>
          <p:cNvPr id="17" name="TextBox 16"/>
          <p:cNvSpPr txBox="1"/>
          <p:nvPr/>
        </p:nvSpPr>
        <p:spPr>
          <a:xfrm>
            <a:off x="6553200" y="4081046"/>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sp>
        <p:nvSpPr>
          <p:cNvPr id="14" name="TextBox 13"/>
          <p:cNvSpPr txBox="1"/>
          <p:nvPr/>
        </p:nvSpPr>
        <p:spPr>
          <a:xfrm>
            <a:off x="1066800" y="5577336"/>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pic>
        <p:nvPicPr>
          <p:cNvPr id="15" name="Picture 14" descr="Bureau of Land Management logo"/>
          <p:cNvPicPr>
            <a:picLocks noChangeAspect="1"/>
          </p:cNvPicPr>
          <p:nvPr/>
        </p:nvPicPr>
        <p:blipFill>
          <a:blip r:embed="rId4" cstate="email"/>
          <a:stretch>
            <a:fillRect/>
          </a:stretch>
        </p:blipFill>
        <p:spPr>
          <a:xfrm>
            <a:off x="8229600" y="6019800"/>
            <a:ext cx="870112" cy="762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a:extLst>
              <a:ext uri="{C183D7F6-B498-43B3-948B-1728B52AA6E4}">
                <adec:decorative xmlns:adec="http://schemas.microsoft.com/office/drawing/2017/decorative" val="1"/>
              </a:ext>
            </a:extLst>
          </p:cNvPr>
          <p:cNvSpPr/>
          <p:nvPr/>
        </p:nvSpPr>
        <p:spPr>
          <a:xfrm>
            <a:off x="3064476" y="5460642"/>
            <a:ext cx="412820" cy="90152"/>
          </a:xfrm>
          <a:custGeom>
            <a:avLst/>
            <a:gdLst>
              <a:gd name="connsiteX0" fmla="*/ 412820 w 412820"/>
              <a:gd name="connsiteY0" fmla="*/ 90152 h 90152"/>
              <a:gd name="connsiteX1" fmla="*/ 412820 w 412820"/>
              <a:gd name="connsiteY1" fmla="*/ 90152 h 90152"/>
              <a:gd name="connsiteX2" fmla="*/ 219637 w 412820"/>
              <a:gd name="connsiteY2" fmla="*/ 64395 h 90152"/>
              <a:gd name="connsiteX3" fmla="*/ 181000 w 412820"/>
              <a:gd name="connsiteY3" fmla="*/ 51516 h 90152"/>
              <a:gd name="connsiteX4" fmla="*/ 129485 w 412820"/>
              <a:gd name="connsiteY4" fmla="*/ 38637 h 90152"/>
              <a:gd name="connsiteX5" fmla="*/ 52211 w 412820"/>
              <a:gd name="connsiteY5" fmla="*/ 12879 h 90152"/>
              <a:gd name="connsiteX6" fmla="*/ 13575 w 412820"/>
              <a:gd name="connsiteY6" fmla="*/ 0 h 90152"/>
              <a:gd name="connsiteX7" fmla="*/ 52211 w 412820"/>
              <a:gd name="connsiteY7" fmla="*/ 0 h 90152"/>
              <a:gd name="connsiteX8" fmla="*/ 52211 w 412820"/>
              <a:gd name="connsiteY8" fmla="*/ 0 h 9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820" h="90152">
                <a:moveTo>
                  <a:pt x="412820" y="90152"/>
                </a:moveTo>
                <a:lnTo>
                  <a:pt x="412820" y="90152"/>
                </a:lnTo>
                <a:cubicBezTo>
                  <a:pt x="357030" y="83953"/>
                  <a:pt x="277438" y="77239"/>
                  <a:pt x="219637" y="64395"/>
                </a:cubicBezTo>
                <a:cubicBezTo>
                  <a:pt x="206385" y="61450"/>
                  <a:pt x="194053" y="55246"/>
                  <a:pt x="181000" y="51516"/>
                </a:cubicBezTo>
                <a:cubicBezTo>
                  <a:pt x="163981" y="46653"/>
                  <a:pt x="146439" y="43723"/>
                  <a:pt x="129485" y="38637"/>
                </a:cubicBezTo>
                <a:cubicBezTo>
                  <a:pt x="103479" y="30835"/>
                  <a:pt x="77969" y="21465"/>
                  <a:pt x="52211" y="12879"/>
                </a:cubicBezTo>
                <a:cubicBezTo>
                  <a:pt x="39332" y="8586"/>
                  <a:pt x="0" y="0"/>
                  <a:pt x="13575" y="0"/>
                </a:cubicBezTo>
                <a:lnTo>
                  <a:pt x="52211" y="0"/>
                </a:lnTo>
                <a:lnTo>
                  <a:pt x="52211"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itle 17"/>
          <p:cNvSpPr txBox="1">
            <a:spLocks noGrp="1"/>
          </p:cNvSpPr>
          <p:nvPr>
            <p:ph type="title" idx="4294967295"/>
          </p:nvPr>
        </p:nvSpPr>
        <p:spPr>
          <a:xfrm>
            <a:off x="76200" y="6381690"/>
            <a:ext cx="4191000"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Eras Demi ITC" pitchFamily="34" charset="0"/>
                <a:ea typeface="+mn-ea"/>
                <a:cs typeface="+mn-cs"/>
              </a:rPr>
              <a:t>Inventory – Adjust &amp; Document</a:t>
            </a:r>
          </a:p>
        </p:txBody>
      </p:sp>
      <p:sp>
        <p:nvSpPr>
          <p:cNvPr id="12" name="TextBox 11"/>
          <p:cNvSpPr txBox="1"/>
          <p:nvPr/>
        </p:nvSpPr>
        <p:spPr>
          <a:xfrm>
            <a:off x="1016358" y="266162"/>
            <a:ext cx="7086600" cy="5424562"/>
          </a:xfrm>
          <a:prstGeom prst="rect">
            <a:avLst/>
          </a:prstGeom>
          <a:solidFill>
            <a:schemeClr val="bg1"/>
          </a:solidFill>
        </p:spPr>
        <p:txBody>
          <a:bodyPr wrap="square" rtlCol="0">
            <a:spAutoFit/>
          </a:bodyPr>
          <a:lstStyle/>
          <a:p>
            <a:pPr marL="0" marR="0">
              <a:spcBef>
                <a:spcPts val="0"/>
              </a:spcBef>
              <a:spcAft>
                <a:spcPts val="0"/>
              </a:spcAft>
            </a:pPr>
            <a:r>
              <a:rPr lang="en-US" sz="1400" dirty="0">
                <a:latin typeface="Times New Roman"/>
                <a:ea typeface="Times New Roman"/>
              </a:rPr>
              <a:t>Check one:</a:t>
            </a:r>
          </a:p>
          <a:p>
            <a:pPr marL="0" marR="0">
              <a:spcBef>
                <a:spcPts val="0"/>
              </a:spcBef>
              <a:spcAft>
                <a:spcPts val="0"/>
              </a:spcAft>
            </a:pPr>
            <a:r>
              <a:rPr lang="en-US" sz="1400" dirty="0">
                <a:latin typeface="Times New Roman"/>
                <a:ea typeface="Times New Roman"/>
              </a:rPr>
              <a:t> </a:t>
            </a:r>
          </a:p>
          <a:p>
            <a:pPr marL="0" marR="0">
              <a:spcBef>
                <a:spcPts val="0"/>
              </a:spcBef>
              <a:spcAft>
                <a:spcPts val="0"/>
              </a:spcAft>
            </a:pPr>
            <a:r>
              <a:rPr lang="en-US" sz="1400" b="1" dirty="0">
                <a:latin typeface="Times New Roman"/>
                <a:ea typeface="Times New Roman"/>
              </a:rPr>
              <a:t>___ </a:t>
            </a:r>
            <a:r>
              <a:rPr lang="en-US" sz="1400" dirty="0">
                <a:latin typeface="Times New Roman"/>
                <a:ea typeface="Times New Roman"/>
              </a:rPr>
              <a:t>The area, or a portion of the area, has wilderness characteristics and is identified as lands with wilderness characteristics.</a:t>
            </a:r>
          </a:p>
          <a:p>
            <a:pPr marL="0" marR="0">
              <a:spcBef>
                <a:spcPts val="0"/>
              </a:spcBef>
              <a:spcAft>
                <a:spcPts val="0"/>
              </a:spcAft>
            </a:pPr>
            <a:r>
              <a:rPr lang="en-US" sz="1400" dirty="0">
                <a:latin typeface="Times New Roman"/>
                <a:ea typeface="Times New Roman"/>
              </a:rPr>
              <a:t> </a:t>
            </a:r>
          </a:p>
          <a:p>
            <a:pPr marL="0" marR="0">
              <a:spcBef>
                <a:spcPts val="0"/>
              </a:spcBef>
              <a:spcAft>
                <a:spcPts val="0"/>
              </a:spcAft>
            </a:pPr>
            <a:r>
              <a:rPr lang="en-US" sz="1400" b="1" dirty="0">
                <a:latin typeface="Times New Roman"/>
                <a:ea typeface="Times New Roman"/>
              </a:rPr>
              <a:t>___ </a:t>
            </a:r>
            <a:r>
              <a:rPr lang="en-US" sz="1400" dirty="0">
                <a:latin typeface="Times New Roman"/>
                <a:ea typeface="Times New Roman"/>
              </a:rPr>
              <a:t>The area does not have wilderness characteristics.</a:t>
            </a:r>
          </a:p>
          <a:p>
            <a:pPr marL="0" marR="0">
              <a:spcBef>
                <a:spcPts val="0"/>
              </a:spcBef>
              <a:spcAft>
                <a:spcPts val="0"/>
              </a:spcAft>
            </a:pPr>
            <a:r>
              <a:rPr lang="en-US" sz="1400" dirty="0">
                <a:latin typeface="Times New Roman"/>
                <a:ea typeface="Times New Roman"/>
              </a:rPr>
              <a:t> </a:t>
            </a:r>
          </a:p>
          <a:p>
            <a:pPr marL="0" marR="0">
              <a:spcBef>
                <a:spcPts val="0"/>
              </a:spcBef>
              <a:spcAft>
                <a:spcPts val="0"/>
              </a:spcAft>
            </a:pPr>
            <a:r>
              <a:rPr lang="en-US" sz="1400" b="1" dirty="0">
                <a:latin typeface="Times New Roman"/>
                <a:ea typeface="Times New Roman"/>
              </a:rPr>
              <a:t>Prepared by (team members):</a:t>
            </a:r>
            <a:endParaRPr lang="en-US" sz="1400" dirty="0">
              <a:latin typeface="Times New Roman"/>
              <a:ea typeface="Times New Roman"/>
            </a:endParaRPr>
          </a:p>
          <a:p>
            <a:pPr marL="0" marR="0">
              <a:lnSpc>
                <a:spcPct val="150000"/>
              </a:lnSpc>
              <a:spcBef>
                <a:spcPts val="0"/>
              </a:spcBef>
              <a:spcAft>
                <a:spcPts val="0"/>
              </a:spcAft>
            </a:pPr>
            <a:r>
              <a:rPr lang="en-US" sz="1400" b="1" dirty="0">
                <a:latin typeface="Times New Roman"/>
                <a:ea typeface="Times New Roman"/>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sz="1400" dirty="0">
              <a:latin typeface="Times New Roman"/>
              <a:ea typeface="Times New Roman"/>
            </a:endParaRPr>
          </a:p>
          <a:p>
            <a:pPr marL="0" marR="0">
              <a:spcBef>
                <a:spcPts val="0"/>
              </a:spcBef>
              <a:spcAft>
                <a:spcPts val="0"/>
              </a:spcAft>
            </a:pPr>
            <a:r>
              <a:rPr lang="en-US" sz="1400" b="1" dirty="0">
                <a:latin typeface="Times New Roman"/>
                <a:ea typeface="Times New Roman"/>
              </a:rPr>
              <a:t>(Name, Title, Date)</a:t>
            </a:r>
            <a:endParaRPr lang="en-US" sz="1400" dirty="0">
              <a:latin typeface="Times New Roman"/>
              <a:ea typeface="Times New Roman"/>
            </a:endParaRPr>
          </a:p>
          <a:p>
            <a:pPr marL="0" marR="0">
              <a:spcBef>
                <a:spcPts val="0"/>
              </a:spcBef>
              <a:spcAft>
                <a:spcPts val="0"/>
              </a:spcAft>
            </a:pPr>
            <a:r>
              <a:rPr lang="en-US" sz="1400" b="1" dirty="0">
                <a:latin typeface="Times New Roman"/>
                <a:ea typeface="Times New Roman"/>
              </a:rPr>
              <a:t> </a:t>
            </a:r>
            <a:endParaRPr lang="en-US" sz="1400" dirty="0">
              <a:latin typeface="Times New Roman"/>
              <a:ea typeface="Times New Roman"/>
            </a:endParaRPr>
          </a:p>
          <a:p>
            <a:pPr marL="0" marR="0">
              <a:spcBef>
                <a:spcPts val="0"/>
              </a:spcBef>
              <a:spcAft>
                <a:spcPts val="0"/>
              </a:spcAft>
            </a:pPr>
            <a:r>
              <a:rPr lang="en-US" sz="1400" b="1" dirty="0">
                <a:latin typeface="Times New Roman"/>
                <a:ea typeface="Times New Roman"/>
              </a:rPr>
              <a:t>Reviewed by (District or Field Manager):</a:t>
            </a:r>
            <a:endParaRPr lang="en-US" sz="1400" dirty="0">
              <a:latin typeface="Times New Roman"/>
              <a:ea typeface="Times New Roman"/>
            </a:endParaRPr>
          </a:p>
          <a:p>
            <a:pPr marL="0" marR="0">
              <a:spcBef>
                <a:spcPts val="0"/>
              </a:spcBef>
              <a:spcAft>
                <a:spcPts val="0"/>
              </a:spcAft>
            </a:pPr>
            <a:r>
              <a:rPr lang="en-US" sz="1400" b="1" dirty="0">
                <a:latin typeface="Times New Roman"/>
                <a:ea typeface="Times New Roman"/>
              </a:rPr>
              <a:t> </a:t>
            </a:r>
            <a:endParaRPr lang="en-US" sz="1400" dirty="0">
              <a:latin typeface="Times New Roman"/>
              <a:ea typeface="Times New Roman"/>
            </a:endParaRPr>
          </a:p>
          <a:p>
            <a:pPr marL="0" marR="0">
              <a:spcBef>
                <a:spcPts val="0"/>
              </a:spcBef>
              <a:spcAft>
                <a:spcPts val="0"/>
              </a:spcAft>
            </a:pPr>
            <a:r>
              <a:rPr lang="en-US" sz="1400" b="1" dirty="0">
                <a:latin typeface="Times New Roman"/>
                <a:ea typeface="Times New Roman"/>
              </a:rPr>
              <a:t>Name: _________________________		Title: ____________________</a:t>
            </a:r>
            <a:endParaRPr lang="en-US" sz="1400" dirty="0">
              <a:latin typeface="Times New Roman"/>
              <a:ea typeface="Times New Roman"/>
            </a:endParaRPr>
          </a:p>
          <a:p>
            <a:pPr marL="0" marR="0">
              <a:spcBef>
                <a:spcPts val="0"/>
              </a:spcBef>
              <a:spcAft>
                <a:spcPts val="0"/>
              </a:spcAft>
            </a:pPr>
            <a:r>
              <a:rPr lang="en-US" sz="1050" b="1" i="1" dirty="0">
                <a:latin typeface="Times New Roman"/>
                <a:ea typeface="Times New Roman"/>
              </a:rPr>
              <a:t> </a:t>
            </a:r>
            <a:endParaRPr lang="en-US" sz="1400" dirty="0">
              <a:latin typeface="Times New Roman"/>
              <a:ea typeface="Times New Roman"/>
            </a:endParaRPr>
          </a:p>
          <a:p>
            <a:pPr marL="0" marR="0">
              <a:spcBef>
                <a:spcPts val="0"/>
              </a:spcBef>
              <a:spcAft>
                <a:spcPts val="0"/>
              </a:spcAft>
            </a:pPr>
            <a:r>
              <a:rPr lang="en-US" sz="1400" b="1" dirty="0">
                <a:latin typeface="Times New Roman"/>
                <a:ea typeface="Times New Roman"/>
              </a:rPr>
              <a:t>Date: ____________________</a:t>
            </a:r>
            <a:endParaRPr lang="en-US" sz="1400" dirty="0">
              <a:latin typeface="Times New Roman"/>
              <a:ea typeface="Times New Roman"/>
            </a:endParaRPr>
          </a:p>
          <a:p>
            <a:pPr marL="0" marR="0">
              <a:spcBef>
                <a:spcPts val="0"/>
              </a:spcBef>
              <a:spcAft>
                <a:spcPts val="0"/>
              </a:spcAft>
            </a:pPr>
            <a:r>
              <a:rPr lang="en-US" sz="1050" baseline="30000" dirty="0">
                <a:latin typeface="Times New Roman"/>
                <a:ea typeface="Times New Roman"/>
                <a:cs typeface="Times New Roman"/>
                <a:hlinkClick r:id="rId3" action="ppaction://hlinkfile">
                  <a:extLst>
                    <a:ext uri="{A12FA001-AC4F-418D-AE19-62706E023703}">
                      <ahyp:hlinkClr xmlns:ahyp="http://schemas.microsoft.com/office/drawing/2018/hyperlinkcolor" val="tx"/>
                    </a:ext>
                  </a:extLst>
                </a:hlinkClick>
              </a:rPr>
              <a:t>*</a:t>
            </a:r>
            <a:r>
              <a:rPr lang="en-US" sz="1050" dirty="0">
                <a:latin typeface="Times New Roman"/>
                <a:ea typeface="Times New Roman"/>
              </a:rPr>
              <a:t> This form documents information that constitutes and inventory finding on wilderness characteristics.  It does not represent a formal land use allocation or a final agency decision subject to administrative remedies under either 43 CFR parts 4 or 1610.5-3. </a:t>
            </a:r>
          </a:p>
          <a:p>
            <a:pPr>
              <a:spcBef>
                <a:spcPts val="0"/>
              </a:spcBef>
              <a:spcAft>
                <a:spcPts val="0"/>
              </a:spcAft>
            </a:pPr>
            <a:endParaRPr lang="en-US" sz="1400" dirty="0"/>
          </a:p>
        </p:txBody>
      </p:sp>
      <p:sp>
        <p:nvSpPr>
          <p:cNvPr id="19" name="TextBox 18"/>
          <p:cNvSpPr txBox="1"/>
          <p:nvPr/>
        </p:nvSpPr>
        <p:spPr>
          <a:xfrm>
            <a:off x="1101435" y="665901"/>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sp>
        <p:nvSpPr>
          <p:cNvPr id="17" name="TextBox 16"/>
          <p:cNvSpPr txBox="1"/>
          <p:nvPr/>
        </p:nvSpPr>
        <p:spPr>
          <a:xfrm>
            <a:off x="1371600" y="1981201"/>
            <a:ext cx="4648200" cy="338554"/>
          </a:xfrm>
          <a:prstGeom prst="rect">
            <a:avLst/>
          </a:prstGeom>
          <a:noFill/>
        </p:spPr>
        <p:txBody>
          <a:bodyPr wrap="square" rtlCol="0">
            <a:spAutoFit/>
          </a:bodyPr>
          <a:lstStyle/>
          <a:p>
            <a:r>
              <a:rPr lang="en-US" sz="1600" dirty="0" err="1">
                <a:solidFill>
                  <a:srgbClr val="FF0000"/>
                </a:solidFill>
                <a:latin typeface="Eras Demi ITC" pitchFamily="34" charset="0"/>
              </a:rPr>
              <a:t>Mardie</a:t>
            </a:r>
            <a:r>
              <a:rPr lang="en-US" sz="1600" dirty="0">
                <a:solidFill>
                  <a:srgbClr val="FF0000"/>
                </a:solidFill>
                <a:latin typeface="Eras Demi ITC" pitchFamily="34" charset="0"/>
              </a:rPr>
              <a:t> </a:t>
            </a:r>
            <a:r>
              <a:rPr lang="en-US" sz="1600" dirty="0" err="1">
                <a:solidFill>
                  <a:srgbClr val="FF0000"/>
                </a:solidFill>
                <a:latin typeface="Eras Demi ITC" pitchFamily="34" charset="0"/>
              </a:rPr>
              <a:t>Murie</a:t>
            </a:r>
            <a:r>
              <a:rPr lang="en-US" sz="1600" dirty="0">
                <a:solidFill>
                  <a:srgbClr val="FF0000"/>
                </a:solidFill>
                <a:latin typeface="Eras Demi ITC" pitchFamily="34" charset="0"/>
              </a:rPr>
              <a:t>, Wildlife Biologist – 9/17/2011</a:t>
            </a:r>
          </a:p>
        </p:txBody>
      </p:sp>
      <p:sp>
        <p:nvSpPr>
          <p:cNvPr id="10" name="TextBox 9"/>
          <p:cNvSpPr txBox="1"/>
          <p:nvPr/>
        </p:nvSpPr>
        <p:spPr>
          <a:xfrm>
            <a:off x="1371600" y="2328446"/>
            <a:ext cx="4648200" cy="338554"/>
          </a:xfrm>
          <a:prstGeom prst="rect">
            <a:avLst/>
          </a:prstGeom>
          <a:noFill/>
        </p:spPr>
        <p:txBody>
          <a:bodyPr wrap="square" rtlCol="0">
            <a:spAutoFit/>
          </a:bodyPr>
          <a:lstStyle/>
          <a:p>
            <a:r>
              <a:rPr lang="en-US" sz="1600" dirty="0">
                <a:solidFill>
                  <a:srgbClr val="FF0000"/>
                </a:solidFill>
                <a:latin typeface="Eras Demi ITC" pitchFamily="34" charset="0"/>
              </a:rPr>
              <a:t>J Wetherill, Archaeologist – 9/17/2011</a:t>
            </a:r>
          </a:p>
        </p:txBody>
      </p:sp>
      <p:sp>
        <p:nvSpPr>
          <p:cNvPr id="11" name="TextBox 10"/>
          <p:cNvSpPr txBox="1"/>
          <p:nvPr/>
        </p:nvSpPr>
        <p:spPr>
          <a:xfrm>
            <a:off x="1371600" y="2633246"/>
            <a:ext cx="6019800" cy="338554"/>
          </a:xfrm>
          <a:prstGeom prst="rect">
            <a:avLst/>
          </a:prstGeom>
          <a:noFill/>
        </p:spPr>
        <p:txBody>
          <a:bodyPr wrap="square" rtlCol="0">
            <a:spAutoFit/>
          </a:bodyPr>
          <a:lstStyle/>
          <a:p>
            <a:r>
              <a:rPr lang="en-US" sz="1600" dirty="0">
                <a:solidFill>
                  <a:srgbClr val="FF0000"/>
                </a:solidFill>
                <a:latin typeface="Eras Demi ITC" pitchFamily="34" charset="0"/>
              </a:rPr>
              <a:t>George </a:t>
            </a:r>
            <a:r>
              <a:rPr lang="en-US" sz="1600" dirty="0" err="1">
                <a:solidFill>
                  <a:srgbClr val="FF0000"/>
                </a:solidFill>
                <a:latin typeface="Eras Demi ITC" pitchFamily="34" charset="0"/>
              </a:rPr>
              <a:t>Burnap</a:t>
            </a:r>
            <a:r>
              <a:rPr lang="en-US" sz="1600" dirty="0">
                <a:solidFill>
                  <a:srgbClr val="FF0000"/>
                </a:solidFill>
                <a:latin typeface="Eras Demi ITC" pitchFamily="34" charset="0"/>
              </a:rPr>
              <a:t>, Wilderness Specialist – 9/17/2011</a:t>
            </a:r>
          </a:p>
        </p:txBody>
      </p:sp>
      <p:cxnSp>
        <p:nvCxnSpPr>
          <p:cNvPr id="20" name="Straight Arrow Connector 19" descr="An arrow pointing to the line of text &quot;Reviewed by (District or Field Manager):&quot;"/>
          <p:cNvCxnSpPr/>
          <p:nvPr/>
        </p:nvCxnSpPr>
        <p:spPr>
          <a:xfrm>
            <a:off x="5486400" y="4191000"/>
            <a:ext cx="1828800" cy="1588"/>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pic>
        <p:nvPicPr>
          <p:cNvPr id="14" name="Picture 13" descr="Bureau of Land Management logo"/>
          <p:cNvPicPr>
            <a:picLocks noChangeAspect="1"/>
          </p:cNvPicPr>
          <p:nvPr/>
        </p:nvPicPr>
        <p:blipFill>
          <a:blip r:embed="rId4" cstate="email"/>
          <a:stretch>
            <a:fillRect/>
          </a:stretch>
        </p:blipFill>
        <p:spPr>
          <a:xfrm>
            <a:off x="8229600" y="6019800"/>
            <a:ext cx="870112" cy="762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0"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a:extLst>
              <a:ext uri="{C183D7F6-B498-43B3-948B-1728B52AA6E4}">
                <adec:decorative xmlns:adec="http://schemas.microsoft.com/office/drawing/2017/decorative" val="1"/>
              </a:ext>
            </a:extLst>
          </p:cNvPr>
          <p:cNvSpPr/>
          <p:nvPr/>
        </p:nvSpPr>
        <p:spPr>
          <a:xfrm>
            <a:off x="3064476" y="5460642"/>
            <a:ext cx="412820" cy="90152"/>
          </a:xfrm>
          <a:custGeom>
            <a:avLst/>
            <a:gdLst>
              <a:gd name="connsiteX0" fmla="*/ 412820 w 412820"/>
              <a:gd name="connsiteY0" fmla="*/ 90152 h 90152"/>
              <a:gd name="connsiteX1" fmla="*/ 412820 w 412820"/>
              <a:gd name="connsiteY1" fmla="*/ 90152 h 90152"/>
              <a:gd name="connsiteX2" fmla="*/ 219637 w 412820"/>
              <a:gd name="connsiteY2" fmla="*/ 64395 h 90152"/>
              <a:gd name="connsiteX3" fmla="*/ 181000 w 412820"/>
              <a:gd name="connsiteY3" fmla="*/ 51516 h 90152"/>
              <a:gd name="connsiteX4" fmla="*/ 129485 w 412820"/>
              <a:gd name="connsiteY4" fmla="*/ 38637 h 90152"/>
              <a:gd name="connsiteX5" fmla="*/ 52211 w 412820"/>
              <a:gd name="connsiteY5" fmla="*/ 12879 h 90152"/>
              <a:gd name="connsiteX6" fmla="*/ 13575 w 412820"/>
              <a:gd name="connsiteY6" fmla="*/ 0 h 90152"/>
              <a:gd name="connsiteX7" fmla="*/ 52211 w 412820"/>
              <a:gd name="connsiteY7" fmla="*/ 0 h 90152"/>
              <a:gd name="connsiteX8" fmla="*/ 52211 w 412820"/>
              <a:gd name="connsiteY8" fmla="*/ 0 h 9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820" h="90152">
                <a:moveTo>
                  <a:pt x="412820" y="90152"/>
                </a:moveTo>
                <a:lnTo>
                  <a:pt x="412820" y="90152"/>
                </a:lnTo>
                <a:cubicBezTo>
                  <a:pt x="357030" y="83953"/>
                  <a:pt x="277438" y="77239"/>
                  <a:pt x="219637" y="64395"/>
                </a:cubicBezTo>
                <a:cubicBezTo>
                  <a:pt x="206385" y="61450"/>
                  <a:pt x="194053" y="55246"/>
                  <a:pt x="181000" y="51516"/>
                </a:cubicBezTo>
                <a:cubicBezTo>
                  <a:pt x="163981" y="46653"/>
                  <a:pt x="146439" y="43723"/>
                  <a:pt x="129485" y="38637"/>
                </a:cubicBezTo>
                <a:cubicBezTo>
                  <a:pt x="103479" y="30835"/>
                  <a:pt x="77969" y="21465"/>
                  <a:pt x="52211" y="12879"/>
                </a:cubicBezTo>
                <a:cubicBezTo>
                  <a:pt x="39332" y="8586"/>
                  <a:pt x="0" y="0"/>
                  <a:pt x="13575" y="0"/>
                </a:cubicBezTo>
                <a:lnTo>
                  <a:pt x="52211" y="0"/>
                </a:lnTo>
                <a:lnTo>
                  <a:pt x="52211"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itle 17"/>
          <p:cNvSpPr txBox="1">
            <a:spLocks noGrp="1"/>
          </p:cNvSpPr>
          <p:nvPr>
            <p:ph type="title" idx="4294967295"/>
          </p:nvPr>
        </p:nvSpPr>
        <p:spPr>
          <a:xfrm>
            <a:off x="76200" y="6381690"/>
            <a:ext cx="4191000"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Eras Demi ITC" pitchFamily="34" charset="0"/>
                <a:ea typeface="+mn-ea"/>
                <a:cs typeface="+mn-cs"/>
              </a:rPr>
              <a:t>Inventory – Adjust &amp; Document</a:t>
            </a:r>
          </a:p>
        </p:txBody>
      </p:sp>
      <p:sp>
        <p:nvSpPr>
          <p:cNvPr id="12" name="TextBox 11"/>
          <p:cNvSpPr txBox="1"/>
          <p:nvPr/>
        </p:nvSpPr>
        <p:spPr>
          <a:xfrm>
            <a:off x="1016358" y="266162"/>
            <a:ext cx="7086600" cy="5424562"/>
          </a:xfrm>
          <a:prstGeom prst="rect">
            <a:avLst/>
          </a:prstGeom>
          <a:solidFill>
            <a:schemeClr val="bg1"/>
          </a:solidFill>
        </p:spPr>
        <p:txBody>
          <a:bodyPr wrap="square" rtlCol="0">
            <a:spAutoFit/>
          </a:bodyPr>
          <a:lstStyle/>
          <a:p>
            <a:pPr marL="0" marR="0">
              <a:spcBef>
                <a:spcPts val="0"/>
              </a:spcBef>
              <a:spcAft>
                <a:spcPts val="0"/>
              </a:spcAft>
            </a:pPr>
            <a:r>
              <a:rPr lang="en-US" sz="1400" dirty="0">
                <a:latin typeface="Times New Roman"/>
                <a:ea typeface="Times New Roman"/>
              </a:rPr>
              <a:t>Check one:</a:t>
            </a:r>
          </a:p>
          <a:p>
            <a:pPr marL="0" marR="0">
              <a:spcBef>
                <a:spcPts val="0"/>
              </a:spcBef>
              <a:spcAft>
                <a:spcPts val="0"/>
              </a:spcAft>
            </a:pPr>
            <a:r>
              <a:rPr lang="en-US" sz="1400" dirty="0">
                <a:latin typeface="Times New Roman"/>
                <a:ea typeface="Times New Roman"/>
              </a:rPr>
              <a:t> </a:t>
            </a:r>
          </a:p>
          <a:p>
            <a:pPr marL="0" marR="0">
              <a:spcBef>
                <a:spcPts val="0"/>
              </a:spcBef>
              <a:spcAft>
                <a:spcPts val="0"/>
              </a:spcAft>
            </a:pPr>
            <a:r>
              <a:rPr lang="en-US" sz="1400" b="1" dirty="0">
                <a:latin typeface="Times New Roman"/>
                <a:ea typeface="Times New Roman"/>
              </a:rPr>
              <a:t>___ </a:t>
            </a:r>
            <a:r>
              <a:rPr lang="en-US" sz="1400" dirty="0">
                <a:latin typeface="Times New Roman"/>
                <a:ea typeface="Times New Roman"/>
              </a:rPr>
              <a:t>The area, or a portion of the area, has wilderness characteristics and is identified as lands with wilderness characteristics.</a:t>
            </a:r>
          </a:p>
          <a:p>
            <a:pPr marL="0" marR="0">
              <a:spcBef>
                <a:spcPts val="0"/>
              </a:spcBef>
              <a:spcAft>
                <a:spcPts val="0"/>
              </a:spcAft>
            </a:pPr>
            <a:r>
              <a:rPr lang="en-US" sz="1400" dirty="0">
                <a:latin typeface="Times New Roman"/>
                <a:ea typeface="Times New Roman"/>
              </a:rPr>
              <a:t> </a:t>
            </a:r>
          </a:p>
          <a:p>
            <a:pPr marL="0" marR="0">
              <a:spcBef>
                <a:spcPts val="0"/>
              </a:spcBef>
              <a:spcAft>
                <a:spcPts val="0"/>
              </a:spcAft>
            </a:pPr>
            <a:r>
              <a:rPr lang="en-US" sz="1400" b="1" dirty="0">
                <a:latin typeface="Times New Roman"/>
                <a:ea typeface="Times New Roman"/>
              </a:rPr>
              <a:t>___ </a:t>
            </a:r>
            <a:r>
              <a:rPr lang="en-US" sz="1400" dirty="0">
                <a:latin typeface="Times New Roman"/>
                <a:ea typeface="Times New Roman"/>
              </a:rPr>
              <a:t>The area does not have wilderness characteristics.</a:t>
            </a:r>
          </a:p>
          <a:p>
            <a:pPr marL="0" marR="0">
              <a:spcBef>
                <a:spcPts val="0"/>
              </a:spcBef>
              <a:spcAft>
                <a:spcPts val="0"/>
              </a:spcAft>
            </a:pPr>
            <a:r>
              <a:rPr lang="en-US" sz="1400" dirty="0">
                <a:latin typeface="Times New Roman"/>
                <a:ea typeface="Times New Roman"/>
              </a:rPr>
              <a:t> </a:t>
            </a:r>
          </a:p>
          <a:p>
            <a:pPr marL="0" marR="0">
              <a:spcBef>
                <a:spcPts val="0"/>
              </a:spcBef>
              <a:spcAft>
                <a:spcPts val="0"/>
              </a:spcAft>
            </a:pPr>
            <a:r>
              <a:rPr lang="en-US" sz="1400" b="1" dirty="0">
                <a:latin typeface="Times New Roman"/>
                <a:ea typeface="Times New Roman"/>
              </a:rPr>
              <a:t>Prepared by (team members):</a:t>
            </a:r>
            <a:endParaRPr lang="en-US" sz="1400" dirty="0">
              <a:latin typeface="Times New Roman"/>
              <a:ea typeface="Times New Roman"/>
            </a:endParaRPr>
          </a:p>
          <a:p>
            <a:pPr marL="0" marR="0">
              <a:lnSpc>
                <a:spcPct val="150000"/>
              </a:lnSpc>
              <a:spcBef>
                <a:spcPts val="0"/>
              </a:spcBef>
              <a:spcAft>
                <a:spcPts val="0"/>
              </a:spcAft>
            </a:pPr>
            <a:r>
              <a:rPr lang="en-US" sz="1400" b="1" dirty="0">
                <a:latin typeface="Times New Roman"/>
                <a:ea typeface="Times New Roman"/>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sz="1400" dirty="0">
              <a:latin typeface="Times New Roman"/>
              <a:ea typeface="Times New Roman"/>
            </a:endParaRPr>
          </a:p>
          <a:p>
            <a:pPr marL="0" marR="0">
              <a:spcBef>
                <a:spcPts val="0"/>
              </a:spcBef>
              <a:spcAft>
                <a:spcPts val="0"/>
              </a:spcAft>
            </a:pPr>
            <a:r>
              <a:rPr lang="en-US" sz="1400" b="1" dirty="0">
                <a:latin typeface="Times New Roman"/>
                <a:ea typeface="Times New Roman"/>
              </a:rPr>
              <a:t>(Name, Title, Date)</a:t>
            </a:r>
            <a:endParaRPr lang="en-US" sz="1400" dirty="0">
              <a:latin typeface="Times New Roman"/>
              <a:ea typeface="Times New Roman"/>
            </a:endParaRPr>
          </a:p>
          <a:p>
            <a:pPr marL="0" marR="0">
              <a:spcBef>
                <a:spcPts val="0"/>
              </a:spcBef>
              <a:spcAft>
                <a:spcPts val="0"/>
              </a:spcAft>
            </a:pPr>
            <a:r>
              <a:rPr lang="en-US" sz="1400" b="1" dirty="0">
                <a:latin typeface="Times New Roman"/>
                <a:ea typeface="Times New Roman"/>
              </a:rPr>
              <a:t> </a:t>
            </a:r>
            <a:endParaRPr lang="en-US" sz="1400" dirty="0">
              <a:latin typeface="Times New Roman"/>
              <a:ea typeface="Times New Roman"/>
            </a:endParaRPr>
          </a:p>
          <a:p>
            <a:pPr marL="0" marR="0">
              <a:spcBef>
                <a:spcPts val="0"/>
              </a:spcBef>
              <a:spcAft>
                <a:spcPts val="0"/>
              </a:spcAft>
            </a:pPr>
            <a:r>
              <a:rPr lang="en-US" sz="1400" b="1" dirty="0">
                <a:latin typeface="Times New Roman"/>
                <a:ea typeface="Times New Roman"/>
              </a:rPr>
              <a:t>Reviewed by (District or Field Manager):</a:t>
            </a:r>
            <a:endParaRPr lang="en-US" sz="1400" dirty="0">
              <a:latin typeface="Times New Roman"/>
              <a:ea typeface="Times New Roman"/>
            </a:endParaRPr>
          </a:p>
          <a:p>
            <a:pPr marL="0" marR="0">
              <a:spcBef>
                <a:spcPts val="0"/>
              </a:spcBef>
              <a:spcAft>
                <a:spcPts val="0"/>
              </a:spcAft>
            </a:pPr>
            <a:r>
              <a:rPr lang="en-US" sz="1400" b="1" dirty="0">
                <a:latin typeface="Times New Roman"/>
                <a:ea typeface="Times New Roman"/>
              </a:rPr>
              <a:t> </a:t>
            </a:r>
            <a:endParaRPr lang="en-US" sz="1400" dirty="0">
              <a:latin typeface="Times New Roman"/>
              <a:ea typeface="Times New Roman"/>
            </a:endParaRPr>
          </a:p>
          <a:p>
            <a:pPr marL="0" marR="0">
              <a:spcBef>
                <a:spcPts val="0"/>
              </a:spcBef>
              <a:spcAft>
                <a:spcPts val="0"/>
              </a:spcAft>
            </a:pPr>
            <a:r>
              <a:rPr lang="en-US" sz="1400" b="1" dirty="0">
                <a:latin typeface="Times New Roman"/>
                <a:ea typeface="Times New Roman"/>
              </a:rPr>
              <a:t>Name: _________________________		Title: ____________________</a:t>
            </a:r>
            <a:endParaRPr lang="en-US" sz="1400" dirty="0">
              <a:latin typeface="Times New Roman"/>
              <a:ea typeface="Times New Roman"/>
            </a:endParaRPr>
          </a:p>
          <a:p>
            <a:pPr marL="0" marR="0">
              <a:spcBef>
                <a:spcPts val="0"/>
              </a:spcBef>
              <a:spcAft>
                <a:spcPts val="0"/>
              </a:spcAft>
            </a:pPr>
            <a:r>
              <a:rPr lang="en-US" sz="1050" b="1" i="1" dirty="0">
                <a:latin typeface="Times New Roman"/>
                <a:ea typeface="Times New Roman"/>
              </a:rPr>
              <a:t> </a:t>
            </a:r>
            <a:endParaRPr lang="en-US" sz="1400" dirty="0">
              <a:latin typeface="Times New Roman"/>
              <a:ea typeface="Times New Roman"/>
            </a:endParaRPr>
          </a:p>
          <a:p>
            <a:pPr marL="0" marR="0">
              <a:spcBef>
                <a:spcPts val="0"/>
              </a:spcBef>
              <a:spcAft>
                <a:spcPts val="0"/>
              </a:spcAft>
            </a:pPr>
            <a:r>
              <a:rPr lang="en-US" sz="1400" b="1" dirty="0">
                <a:latin typeface="Times New Roman"/>
                <a:ea typeface="Times New Roman"/>
              </a:rPr>
              <a:t>Date: ____________________</a:t>
            </a:r>
            <a:endParaRPr lang="en-US" sz="1400" dirty="0">
              <a:latin typeface="Times New Roman"/>
              <a:ea typeface="Times New Roman"/>
            </a:endParaRPr>
          </a:p>
          <a:p>
            <a:pPr marL="0" marR="0">
              <a:spcBef>
                <a:spcPts val="0"/>
              </a:spcBef>
              <a:spcAft>
                <a:spcPts val="0"/>
              </a:spcAft>
            </a:pPr>
            <a:r>
              <a:rPr lang="en-US" sz="1050" baseline="30000" dirty="0">
                <a:latin typeface="Times New Roman"/>
                <a:ea typeface="Times New Roman"/>
                <a:cs typeface="Times New Roman"/>
                <a:hlinkClick r:id="rId3" action="ppaction://hlinkfile">
                  <a:extLst>
                    <a:ext uri="{A12FA001-AC4F-418D-AE19-62706E023703}">
                      <ahyp:hlinkClr xmlns:ahyp="http://schemas.microsoft.com/office/drawing/2018/hyperlinkcolor" val="tx"/>
                    </a:ext>
                  </a:extLst>
                </a:hlinkClick>
              </a:rPr>
              <a:t>*</a:t>
            </a:r>
            <a:r>
              <a:rPr lang="en-US" sz="1050" dirty="0">
                <a:latin typeface="Times New Roman"/>
                <a:ea typeface="Times New Roman"/>
              </a:rPr>
              <a:t> This form documents information that constitutes and inventory finding on wilderness characteristics.  It does not represent a formal land use allocation or a final agency decision subject to administrative remedies under either 43 CFR parts 4 or 1610.5-3. </a:t>
            </a:r>
          </a:p>
          <a:p>
            <a:pPr>
              <a:spcBef>
                <a:spcPts val="0"/>
              </a:spcBef>
              <a:spcAft>
                <a:spcPts val="0"/>
              </a:spcAft>
            </a:pPr>
            <a:endParaRPr lang="en-US" sz="1400" dirty="0"/>
          </a:p>
        </p:txBody>
      </p:sp>
      <p:sp>
        <p:nvSpPr>
          <p:cNvPr id="19" name="TextBox 18"/>
          <p:cNvSpPr txBox="1"/>
          <p:nvPr/>
        </p:nvSpPr>
        <p:spPr>
          <a:xfrm>
            <a:off x="1101435" y="665901"/>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sp>
        <p:nvSpPr>
          <p:cNvPr id="17" name="TextBox 16"/>
          <p:cNvSpPr txBox="1"/>
          <p:nvPr/>
        </p:nvSpPr>
        <p:spPr>
          <a:xfrm>
            <a:off x="1371600" y="1981201"/>
            <a:ext cx="4648200" cy="338554"/>
          </a:xfrm>
          <a:prstGeom prst="rect">
            <a:avLst/>
          </a:prstGeom>
          <a:noFill/>
        </p:spPr>
        <p:txBody>
          <a:bodyPr wrap="square" rtlCol="0">
            <a:spAutoFit/>
          </a:bodyPr>
          <a:lstStyle/>
          <a:p>
            <a:r>
              <a:rPr lang="en-US" sz="1600" dirty="0" err="1">
                <a:solidFill>
                  <a:srgbClr val="FF0000"/>
                </a:solidFill>
                <a:latin typeface="Eras Demi ITC" pitchFamily="34" charset="0"/>
              </a:rPr>
              <a:t>Mardie</a:t>
            </a:r>
            <a:r>
              <a:rPr lang="en-US" sz="1600" dirty="0">
                <a:solidFill>
                  <a:srgbClr val="FF0000"/>
                </a:solidFill>
                <a:latin typeface="Eras Demi ITC" pitchFamily="34" charset="0"/>
              </a:rPr>
              <a:t> </a:t>
            </a:r>
            <a:r>
              <a:rPr lang="en-US" sz="1600" dirty="0" err="1">
                <a:solidFill>
                  <a:srgbClr val="FF0000"/>
                </a:solidFill>
                <a:latin typeface="Eras Demi ITC" pitchFamily="34" charset="0"/>
              </a:rPr>
              <a:t>Murie</a:t>
            </a:r>
            <a:r>
              <a:rPr lang="en-US" sz="1600" dirty="0">
                <a:solidFill>
                  <a:srgbClr val="FF0000"/>
                </a:solidFill>
                <a:latin typeface="Eras Demi ITC" pitchFamily="34" charset="0"/>
              </a:rPr>
              <a:t>, Wildlife Biologist – 9/17/2011</a:t>
            </a:r>
          </a:p>
        </p:txBody>
      </p:sp>
      <p:sp>
        <p:nvSpPr>
          <p:cNvPr id="10" name="TextBox 9"/>
          <p:cNvSpPr txBox="1"/>
          <p:nvPr/>
        </p:nvSpPr>
        <p:spPr>
          <a:xfrm>
            <a:off x="1371600" y="2328446"/>
            <a:ext cx="4648200" cy="338554"/>
          </a:xfrm>
          <a:prstGeom prst="rect">
            <a:avLst/>
          </a:prstGeom>
          <a:noFill/>
        </p:spPr>
        <p:txBody>
          <a:bodyPr wrap="square" rtlCol="0">
            <a:spAutoFit/>
          </a:bodyPr>
          <a:lstStyle/>
          <a:p>
            <a:r>
              <a:rPr lang="en-US" sz="1600" dirty="0">
                <a:solidFill>
                  <a:srgbClr val="FF0000"/>
                </a:solidFill>
                <a:latin typeface="Eras Demi ITC" pitchFamily="34" charset="0"/>
              </a:rPr>
              <a:t>J Wetherill, Archaeologist – 9/17/2011</a:t>
            </a:r>
          </a:p>
        </p:txBody>
      </p:sp>
      <p:sp>
        <p:nvSpPr>
          <p:cNvPr id="11" name="TextBox 10"/>
          <p:cNvSpPr txBox="1"/>
          <p:nvPr/>
        </p:nvSpPr>
        <p:spPr>
          <a:xfrm>
            <a:off x="1371600" y="2633246"/>
            <a:ext cx="6019800" cy="338554"/>
          </a:xfrm>
          <a:prstGeom prst="rect">
            <a:avLst/>
          </a:prstGeom>
          <a:noFill/>
        </p:spPr>
        <p:txBody>
          <a:bodyPr wrap="square" rtlCol="0">
            <a:spAutoFit/>
          </a:bodyPr>
          <a:lstStyle/>
          <a:p>
            <a:r>
              <a:rPr lang="en-US" sz="1600" dirty="0">
                <a:solidFill>
                  <a:srgbClr val="FF0000"/>
                </a:solidFill>
                <a:latin typeface="Eras Demi ITC" pitchFamily="34" charset="0"/>
              </a:rPr>
              <a:t>George </a:t>
            </a:r>
            <a:r>
              <a:rPr lang="en-US" sz="1600" dirty="0" err="1">
                <a:solidFill>
                  <a:srgbClr val="FF0000"/>
                </a:solidFill>
                <a:latin typeface="Eras Demi ITC" pitchFamily="34" charset="0"/>
              </a:rPr>
              <a:t>Burnap</a:t>
            </a:r>
            <a:r>
              <a:rPr lang="en-US" sz="1600" dirty="0">
                <a:solidFill>
                  <a:srgbClr val="FF0000"/>
                </a:solidFill>
                <a:latin typeface="Eras Demi ITC" pitchFamily="34" charset="0"/>
              </a:rPr>
              <a:t>, Wilderness Specialist – 9/17/2011</a:t>
            </a:r>
          </a:p>
        </p:txBody>
      </p:sp>
      <p:cxnSp>
        <p:nvCxnSpPr>
          <p:cNvPr id="20" name="Straight Arrow Connector 19" descr="An arrow pointing to the line of text &quot;Reviewed by (District or Field Manager):&quot;"/>
          <p:cNvCxnSpPr/>
          <p:nvPr/>
        </p:nvCxnSpPr>
        <p:spPr>
          <a:xfrm>
            <a:off x="5486400" y="4191000"/>
            <a:ext cx="1828800" cy="1588"/>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22" name="Text Box 8"/>
          <p:cNvSpPr txBox="1">
            <a:spLocks noChangeArrowheads="1"/>
          </p:cNvSpPr>
          <p:nvPr/>
        </p:nvSpPr>
        <p:spPr bwMode="auto">
          <a:xfrm rot="19305743">
            <a:off x="1471644" y="2465442"/>
            <a:ext cx="6616641" cy="1077218"/>
          </a:xfrm>
          <a:prstGeom prst="rect">
            <a:avLst/>
          </a:prstGeom>
          <a:solidFill>
            <a:srgbClr val="FFFF00">
              <a:alpha val="80000"/>
            </a:srgbClr>
          </a:solidFill>
          <a:ln w="76200">
            <a:solidFill>
              <a:srgbClr val="FF0000"/>
            </a:solidFill>
            <a:miter lim="800000"/>
            <a:headEnd/>
            <a:tailEnd type="none" w="lg" len="lg"/>
          </a:ln>
          <a:effectLst/>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3200" b="0" i="0" u="none" strike="noStrike" kern="0" cap="none" spc="0" normalizeH="0" baseline="0" noProof="0" dirty="0">
                <a:ln>
                  <a:noFill/>
                </a:ln>
                <a:solidFill>
                  <a:srgbClr val="FF3300"/>
                </a:solidFill>
                <a:effectLst/>
                <a:uLnTx/>
                <a:uFillTx/>
                <a:latin typeface="Eras Demi ITC" pitchFamily="34" charset="0"/>
              </a:rPr>
              <a:t>Not a formal land use allocation or final agency decision</a:t>
            </a:r>
          </a:p>
        </p:txBody>
      </p:sp>
      <p:pic>
        <p:nvPicPr>
          <p:cNvPr id="14" name="Picture 13" descr="Bureau of Land Management logo"/>
          <p:cNvPicPr>
            <a:picLocks noChangeAspect="1"/>
          </p:cNvPicPr>
          <p:nvPr/>
        </p:nvPicPr>
        <p:blipFill>
          <a:blip r:embed="rId4" cstate="email"/>
          <a:stretch>
            <a:fillRect/>
          </a:stretch>
        </p:blipFill>
        <p:spPr>
          <a:xfrm>
            <a:off x="8229600" y="6019800"/>
            <a:ext cx="870112" cy="762000"/>
          </a:xfrm>
          <a:prstGeom prst="rect">
            <a:avLst/>
          </a:prstGeom>
        </p:spPr>
      </p:pic>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txBox="1">
            <a:spLocks noGrp="1" noChangeArrowheads="1"/>
          </p:cNvSpPr>
          <p:nvPr>
            <p:ph type="title" idx="4294967295"/>
          </p:nvPr>
        </p:nvSpPr>
        <p:spPr bwMode="auto">
          <a:xfrm>
            <a:off x="685800" y="968375"/>
            <a:ext cx="7772400" cy="1470025"/>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t>Wilderness Characteristics</a:t>
            </a:r>
            <a:b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br>
            <a:r>
              <a:rPr kumimoji="0" lang="en-US" sz="4800" b="1" i="0" u="none" strike="noStrike" kern="0" cap="none" spc="0" normalizeH="0" baseline="0" noProof="0" dirty="0">
                <a:ln>
                  <a:noFill/>
                </a:ln>
                <a:solidFill>
                  <a:schemeClr val="bg1"/>
                </a:solidFill>
                <a:effectLst/>
                <a:uLnTx/>
                <a:uFillTx/>
                <a:latin typeface="Eras Demi ITC" pitchFamily="34" charset="0"/>
                <a:ea typeface="+mj-ea"/>
                <a:cs typeface="+mj-cs"/>
              </a:rPr>
              <a:t>Guidance for the BLM</a:t>
            </a:r>
            <a:br>
              <a:rPr kumimoji="0" lang="en-US" sz="4000" b="1" i="0" u="none" strike="noStrike" kern="0" cap="none" spc="0" normalizeH="0" baseline="0" noProof="0" dirty="0">
                <a:ln>
                  <a:noFill/>
                </a:ln>
                <a:solidFill>
                  <a:schemeClr val="bg1"/>
                </a:solidFill>
                <a:effectLst/>
                <a:uLnTx/>
                <a:uFillTx/>
                <a:latin typeface="Eras Demi ITC" pitchFamily="34" charset="0"/>
                <a:ea typeface="+mj-ea"/>
                <a:cs typeface="+mj-cs"/>
              </a:rPr>
            </a:br>
            <a:endParaRPr kumimoji="0" lang="en-US" sz="4000" b="1" i="0" u="none" strike="noStrike" kern="0" cap="none" spc="0" normalizeH="0" baseline="0" noProof="0" dirty="0">
              <a:ln>
                <a:noFill/>
              </a:ln>
              <a:solidFill>
                <a:schemeClr val="bg1"/>
              </a:solidFill>
              <a:effectLst/>
              <a:uLnTx/>
              <a:uFillTx/>
              <a:latin typeface="Eras Demi ITC" pitchFamily="34" charset="0"/>
              <a:ea typeface="+mj-ea"/>
              <a:cs typeface="+mj-cs"/>
            </a:endParaRPr>
          </a:p>
        </p:txBody>
      </p:sp>
      <p:sp>
        <p:nvSpPr>
          <p:cNvPr id="2052" name="Rectangle 4"/>
          <p:cNvSpPr>
            <a:spLocks noGrp="1" noChangeArrowheads="1"/>
          </p:cNvSpPr>
          <p:nvPr>
            <p:ph type="subTitle" idx="1"/>
          </p:nvPr>
        </p:nvSpPr>
        <p:spPr>
          <a:xfrm>
            <a:off x="1371600" y="2514600"/>
            <a:ext cx="6400800" cy="1752600"/>
          </a:xfrm>
        </p:spPr>
        <p:txBody>
          <a:bodyPr/>
          <a:lstStyle/>
          <a:p>
            <a:r>
              <a:rPr lang="en-US" sz="4000" dirty="0">
                <a:solidFill>
                  <a:srgbClr val="FFFFFF"/>
                </a:solidFill>
                <a:latin typeface="Eras Demi ITC" pitchFamily="34" charset="0"/>
              </a:rPr>
              <a:t>Inventory Procedures:</a:t>
            </a:r>
          </a:p>
          <a:p>
            <a:r>
              <a:rPr lang="en-US" sz="3600" dirty="0">
                <a:solidFill>
                  <a:srgbClr val="FFFFFF"/>
                </a:solidFill>
                <a:latin typeface="Eras Demi ITC" pitchFamily="34" charset="0"/>
              </a:rPr>
              <a:t>Boundary Adjustments</a:t>
            </a:r>
          </a:p>
          <a:p>
            <a:r>
              <a:rPr lang="en-US" sz="3600" dirty="0">
                <a:solidFill>
                  <a:srgbClr val="FFFFFF"/>
                </a:solidFill>
                <a:latin typeface="Eras Demi ITC" pitchFamily="34" charset="0"/>
              </a:rPr>
              <a:t>&amp;</a:t>
            </a:r>
          </a:p>
          <a:p>
            <a:r>
              <a:rPr lang="en-US" sz="3600" dirty="0">
                <a:solidFill>
                  <a:srgbClr val="FFFFFF"/>
                </a:solidFill>
                <a:latin typeface="Eras Demi ITC" pitchFamily="34" charset="0"/>
              </a:rPr>
              <a:t>LWC Documentation</a:t>
            </a:r>
          </a:p>
        </p:txBody>
      </p:sp>
      <p:sp>
        <p:nvSpPr>
          <p:cNvPr id="8" name="TextBox 7"/>
          <p:cNvSpPr txBox="1"/>
          <p:nvPr/>
        </p:nvSpPr>
        <p:spPr>
          <a:xfrm>
            <a:off x="76200" y="6381690"/>
            <a:ext cx="4191000" cy="400110"/>
          </a:xfrm>
          <a:prstGeom prst="rect">
            <a:avLst/>
          </a:prstGeom>
          <a:noFill/>
        </p:spPr>
        <p:txBody>
          <a:bodyPr wrap="square" rtlCol="0">
            <a:spAutoFit/>
          </a:bodyPr>
          <a:lstStyle/>
          <a:p>
            <a:r>
              <a:rPr lang="en-US" sz="2000" dirty="0">
                <a:solidFill>
                  <a:srgbClr val="FFFFFF"/>
                </a:solidFill>
                <a:latin typeface="Eras Demi ITC" pitchFamily="34" charset="0"/>
              </a:rPr>
              <a:t>Inventory – Adjust &amp; Document</a:t>
            </a:r>
          </a:p>
        </p:txBody>
      </p:sp>
      <p:sp>
        <p:nvSpPr>
          <p:cNvPr id="9" name="TextBox 8"/>
          <p:cNvSpPr txBox="1"/>
          <p:nvPr/>
        </p:nvSpPr>
        <p:spPr>
          <a:xfrm>
            <a:off x="2847110" y="5939135"/>
            <a:ext cx="3429000" cy="461665"/>
          </a:xfrm>
          <a:prstGeom prst="rect">
            <a:avLst/>
          </a:prstGeom>
          <a:noFill/>
        </p:spPr>
        <p:txBody>
          <a:bodyPr wrap="square" rtlCol="0">
            <a:spAutoFit/>
          </a:bodyPr>
          <a:lstStyle/>
          <a:p>
            <a:pPr algn="ctr"/>
            <a:r>
              <a:rPr lang="en-US" sz="2400" dirty="0">
                <a:solidFill>
                  <a:srgbClr val="FFFF66"/>
                </a:solidFill>
                <a:latin typeface="Eras Demi ITC" pitchFamily="34" charset="0"/>
              </a:rPr>
              <a:t>End of Module </a:t>
            </a:r>
            <a:r>
              <a:rPr lang="en-US" sz="2400" dirty="0" err="1">
                <a:solidFill>
                  <a:srgbClr val="FFFF66"/>
                </a:solidFill>
                <a:latin typeface="Eras Demi ITC" pitchFamily="34" charset="0"/>
              </a:rPr>
              <a:t>IIF</a:t>
            </a:r>
            <a:endParaRPr lang="en-US" sz="2400" dirty="0">
              <a:solidFill>
                <a:srgbClr val="FFFF66"/>
              </a:solidFill>
              <a:latin typeface="Eras Demi ITC" pitchFamily="34" charset="0"/>
            </a:endParaRPr>
          </a:p>
        </p:txBody>
      </p:sp>
      <p:pic>
        <p:nvPicPr>
          <p:cNvPr id="10" name="Picture 9"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0"/>
            <a:ext cx="8229600" cy="1143000"/>
          </a:xfrm>
        </p:spPr>
        <p:txBody>
          <a:bodyPr/>
          <a:lstStyle/>
          <a:p>
            <a:r>
              <a:rPr lang="en-US" dirty="0">
                <a:solidFill>
                  <a:schemeClr val="bg1"/>
                </a:solidFill>
                <a:latin typeface="Eras Demi ITC" pitchFamily="34" charset="0"/>
              </a:rPr>
              <a:t>LWC Documentation</a:t>
            </a:r>
          </a:p>
        </p:txBody>
      </p:sp>
      <p:sp>
        <p:nvSpPr>
          <p:cNvPr id="20" name="Rectangle 3"/>
          <p:cNvSpPr txBox="1">
            <a:spLocks noChangeArrowheads="1"/>
          </p:cNvSpPr>
          <p:nvPr/>
        </p:nvSpPr>
        <p:spPr bwMode="auto">
          <a:xfrm>
            <a:off x="457200" y="2133601"/>
            <a:ext cx="8229600" cy="7619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1" indent="4763" algn="ctr" defTabSz="914400" rtl="0" eaLnBrk="1" fontAlgn="base" latinLnBrk="0" hangingPunct="1">
              <a:lnSpc>
                <a:spcPct val="100000"/>
              </a:lnSpc>
              <a:spcBef>
                <a:spcPct val="20000"/>
              </a:spcBef>
              <a:spcAft>
                <a:spcPct val="0"/>
              </a:spcAft>
              <a:buClrTx/>
              <a:buSzTx/>
              <a:tabLst/>
              <a:defRPr/>
            </a:pPr>
            <a:r>
              <a:rPr lang="en-US" sz="3200" kern="0" dirty="0">
                <a:solidFill>
                  <a:schemeClr val="bg1"/>
                </a:solidFill>
                <a:latin typeface="Eras Demi ITC" pitchFamily="34" charset="0"/>
              </a:rPr>
              <a:t> Appendix B, Form 1</a:t>
            </a:r>
            <a:endParaRPr lang="en-US" sz="2800" kern="0" dirty="0">
              <a:solidFill>
                <a:schemeClr val="bg1"/>
              </a:solidFill>
              <a:latin typeface="Eras Demi ITC" pitchFamily="34" charset="0"/>
            </a:endParaRPr>
          </a:p>
        </p:txBody>
      </p:sp>
      <p:sp>
        <p:nvSpPr>
          <p:cNvPr id="18" name="TextBox 17"/>
          <p:cNvSpPr txBox="1"/>
          <p:nvPr/>
        </p:nvSpPr>
        <p:spPr>
          <a:xfrm>
            <a:off x="76200" y="6381690"/>
            <a:ext cx="4191000" cy="400110"/>
          </a:xfrm>
          <a:prstGeom prst="rect">
            <a:avLst/>
          </a:prstGeom>
          <a:noFill/>
        </p:spPr>
        <p:txBody>
          <a:bodyPr wrap="square" rtlCol="0">
            <a:spAutoFit/>
          </a:bodyPr>
          <a:lstStyle/>
          <a:p>
            <a:r>
              <a:rPr lang="en-US" sz="2000" dirty="0">
                <a:solidFill>
                  <a:srgbClr val="FFFFFF"/>
                </a:solidFill>
                <a:latin typeface="Eras Demi ITC" pitchFamily="34" charset="0"/>
              </a:rPr>
              <a:t>Inventory – Adjust &amp; Document</a:t>
            </a:r>
          </a:p>
        </p:txBody>
      </p:sp>
      <p:pic>
        <p:nvPicPr>
          <p:cNvPr id="9" name="Picture 8"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txBox="1">
            <a:spLocks noGrp="1"/>
          </p:cNvSpPr>
          <p:nvPr>
            <p:ph type="title" idx="4294967295"/>
          </p:nvPr>
        </p:nvSpPr>
        <p:spPr>
          <a:xfrm>
            <a:off x="76200" y="6381690"/>
            <a:ext cx="4191000"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Eras Demi ITC" pitchFamily="34" charset="0"/>
                <a:ea typeface="+mn-ea"/>
                <a:cs typeface="+mn-cs"/>
              </a:rPr>
              <a:t>Inventory – Adjust &amp; Document</a:t>
            </a:r>
          </a:p>
        </p:txBody>
      </p:sp>
      <p:sp>
        <p:nvSpPr>
          <p:cNvPr id="12" name="TextBox 11"/>
          <p:cNvSpPr txBox="1"/>
          <p:nvPr/>
        </p:nvSpPr>
        <p:spPr>
          <a:xfrm>
            <a:off x="1016358" y="266162"/>
            <a:ext cx="7086600" cy="4247317"/>
          </a:xfrm>
          <a:prstGeom prst="rect">
            <a:avLst/>
          </a:prstGeom>
          <a:solidFill>
            <a:schemeClr val="bg1"/>
          </a:solidFill>
        </p:spPr>
        <p:txBody>
          <a:bodyPr wrap="square" rtlCol="0">
            <a:spAutoFit/>
          </a:bodyPr>
          <a:lstStyle/>
          <a:p>
            <a:r>
              <a:rPr lang="en-US" sz="1400" b="1" dirty="0">
                <a:latin typeface="Times New Roman" pitchFamily="18" charset="0"/>
                <a:cs typeface="Times New Roman" pitchFamily="18" charset="0"/>
              </a:rPr>
              <a:t>	</a:t>
            </a:r>
            <a:r>
              <a:rPr lang="en-US" sz="1400" b="1" u="sng" dirty="0">
                <a:latin typeface="Times New Roman" pitchFamily="18" charset="0"/>
                <a:cs typeface="Times New Roman" pitchFamily="18" charset="0"/>
              </a:rPr>
              <a:t>FORM 1</a:t>
            </a:r>
            <a:endParaRPr lang="en-US" sz="1400" dirty="0">
              <a:latin typeface="Times New Roman" pitchFamily="18" charset="0"/>
              <a:cs typeface="Times New Roman" pitchFamily="18" charset="0"/>
            </a:endParaRPr>
          </a:p>
          <a:p>
            <a:r>
              <a:rPr lang="en-US" sz="1400" b="1"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pPr algn="ctr"/>
            <a:r>
              <a:rPr lang="en-US" sz="1400" b="1" dirty="0">
                <a:latin typeface="Times New Roman" pitchFamily="18" charset="0"/>
                <a:cs typeface="Times New Roman" pitchFamily="18" charset="0"/>
              </a:rPr>
              <a:t>Documentation of BLM Wilderness Characteristics Inventory Findings from Previous Inventory on Record</a:t>
            </a:r>
            <a:endParaRPr lang="en-US" sz="1400" dirty="0">
              <a:latin typeface="Times New Roman" pitchFamily="18" charset="0"/>
              <a:cs typeface="Times New Roman" pitchFamily="18" charset="0"/>
            </a:endParaRPr>
          </a:p>
          <a:p>
            <a:r>
              <a:rPr lang="en-US" sz="1400" b="1"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pPr marL="571500"/>
            <a:r>
              <a:rPr lang="en-US" sz="1400" b="1" dirty="0">
                <a:latin typeface="Times New Roman" pitchFamily="18" charset="0"/>
                <a:cs typeface="Times New Roman" pitchFamily="18" charset="0"/>
              </a:rPr>
              <a:t>1.   Is there existing BLM wilderness characteristics inventory information on all or part of this area?</a:t>
            </a:r>
            <a:endParaRPr lang="en-US" sz="1400" dirty="0">
              <a:latin typeface="Times New Roman" pitchFamily="18" charset="0"/>
              <a:cs typeface="Times New Roman" pitchFamily="18" charset="0"/>
            </a:endParaRPr>
          </a:p>
          <a:p>
            <a:pPr marL="571500"/>
            <a:r>
              <a:rPr lang="en-US" sz="1400" b="1"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pPr marL="571500"/>
            <a:r>
              <a:rPr lang="en-US" sz="1400" b="1" dirty="0">
                <a:latin typeface="Times New Roman" pitchFamily="18" charset="0"/>
                <a:cs typeface="Times New Roman" pitchFamily="18" charset="0"/>
              </a:rPr>
              <a:t>No </a:t>
            </a:r>
            <a:r>
              <a:rPr lang="en-US" sz="1400" b="1" u="sng" dirty="0">
                <a:latin typeface="Times New Roman" pitchFamily="18" charset="0"/>
                <a:cs typeface="Times New Roman" pitchFamily="18" charset="0"/>
              </a:rPr>
              <a:t>		</a:t>
            </a:r>
            <a:r>
              <a:rPr lang="en-US" sz="1400" dirty="0">
                <a:latin typeface="Times New Roman" pitchFamily="18" charset="0"/>
                <a:cs typeface="Times New Roman" pitchFamily="18" charset="0"/>
              </a:rPr>
              <a:t>(Go to Form 2)</a:t>
            </a:r>
            <a:r>
              <a:rPr lang="en-US" sz="1400" b="1" dirty="0">
                <a:latin typeface="Times New Roman" pitchFamily="18" charset="0"/>
                <a:cs typeface="Times New Roman" pitchFamily="18" charset="0"/>
              </a:rPr>
              <a:t>Yes _______ </a:t>
            </a:r>
            <a:r>
              <a:rPr lang="en-US" sz="1400" dirty="0">
                <a:latin typeface="Times New Roman" pitchFamily="18" charset="0"/>
                <a:cs typeface="Times New Roman" pitchFamily="18" charset="0"/>
              </a:rPr>
              <a:t>(If yes, and if more than one area is within the area, list the unique identifiers for those areas.):</a:t>
            </a:r>
          </a:p>
          <a:p>
            <a:pPr marL="571500"/>
            <a:r>
              <a:rPr lang="en-US" sz="1400" dirty="0">
                <a:latin typeface="Times New Roman" pitchFamily="18" charset="0"/>
                <a:cs typeface="Times New Roman" pitchFamily="18" charset="0"/>
              </a:rPr>
              <a:t> </a:t>
            </a:r>
          </a:p>
          <a:p>
            <a:pPr marL="571500"/>
            <a:r>
              <a:rPr lang="en-US" sz="1400" b="1" dirty="0">
                <a:latin typeface="Times New Roman" pitchFamily="18" charset="0"/>
                <a:cs typeface="Times New Roman" pitchFamily="18" charset="0"/>
              </a:rPr>
              <a:t>a) Inventory Source: ____________________</a:t>
            </a:r>
            <a:endParaRPr lang="en-US" sz="1400" dirty="0">
              <a:latin typeface="Times New Roman" pitchFamily="18" charset="0"/>
              <a:cs typeface="Times New Roman" pitchFamily="18" charset="0"/>
            </a:endParaRPr>
          </a:p>
          <a:p>
            <a:pPr marL="571500"/>
            <a:r>
              <a:rPr lang="en-US" sz="1400" b="1"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pPr marL="571500"/>
            <a:r>
              <a:rPr lang="en-US" sz="1400" b="1" dirty="0">
                <a:latin typeface="Times New Roman" pitchFamily="18" charset="0"/>
                <a:cs typeface="Times New Roman" pitchFamily="18" charset="0"/>
              </a:rPr>
              <a:t>b) Inventory Area Unique Identifier(s):____________________</a:t>
            </a:r>
            <a:endParaRPr lang="en-US" sz="1400" dirty="0">
              <a:latin typeface="Times New Roman" pitchFamily="18" charset="0"/>
              <a:cs typeface="Times New Roman" pitchFamily="18" charset="0"/>
            </a:endParaRPr>
          </a:p>
          <a:p>
            <a:pPr marL="571500"/>
            <a:r>
              <a:rPr lang="en-US" sz="1400" dirty="0">
                <a:latin typeface="Times New Roman" pitchFamily="18" charset="0"/>
                <a:cs typeface="Times New Roman" pitchFamily="18" charset="0"/>
              </a:rPr>
              <a:t> </a:t>
            </a:r>
          </a:p>
          <a:p>
            <a:pPr marL="571500"/>
            <a:r>
              <a:rPr lang="en-US" sz="1400" b="1" dirty="0">
                <a:latin typeface="Times New Roman" pitchFamily="18" charset="0"/>
                <a:cs typeface="Times New Roman" pitchFamily="18" charset="0"/>
              </a:rPr>
              <a:t>c) Map Name(s)/Number(s):____________________</a:t>
            </a:r>
            <a:endParaRPr lang="en-US" sz="1400" dirty="0">
              <a:latin typeface="Times New Roman" pitchFamily="18" charset="0"/>
              <a:cs typeface="Times New Roman" pitchFamily="18" charset="0"/>
            </a:endParaRPr>
          </a:p>
          <a:p>
            <a:pPr marL="571500"/>
            <a:r>
              <a:rPr lang="en-US" sz="1400" b="1"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pPr marL="571500"/>
            <a:r>
              <a:rPr lang="en-US" sz="1400" b="1" dirty="0">
                <a:latin typeface="Times New Roman" pitchFamily="18" charset="0"/>
                <a:cs typeface="Times New Roman" pitchFamily="18" charset="0"/>
              </a:rPr>
              <a:t>d) BLM District(s)/Field Office(s):____________________</a:t>
            </a:r>
            <a:endParaRPr lang="en-US" sz="1400" dirty="0">
              <a:latin typeface="Times New Roman" pitchFamily="18" charset="0"/>
              <a:cs typeface="Times New Roman" pitchFamily="18" charset="0"/>
            </a:endParaRPr>
          </a:p>
          <a:p>
            <a:pPr>
              <a:spcBef>
                <a:spcPts val="0"/>
              </a:spcBef>
              <a:spcAft>
                <a:spcPts val="0"/>
              </a:spcAft>
            </a:pPr>
            <a:endParaRPr lang="en-US" sz="1400" dirty="0"/>
          </a:p>
        </p:txBody>
      </p:sp>
      <p:sp>
        <p:nvSpPr>
          <p:cNvPr id="19" name="TextBox 18"/>
          <p:cNvSpPr txBox="1"/>
          <p:nvPr/>
        </p:nvSpPr>
        <p:spPr>
          <a:xfrm>
            <a:off x="2133600" y="1928396"/>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pic>
        <p:nvPicPr>
          <p:cNvPr id="20" name="Picture 19"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txBox="1">
            <a:spLocks noGrp="1"/>
          </p:cNvSpPr>
          <p:nvPr>
            <p:ph type="title" idx="4294967295"/>
          </p:nvPr>
        </p:nvSpPr>
        <p:spPr>
          <a:xfrm>
            <a:off x="76200" y="6381690"/>
            <a:ext cx="4191000"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Eras Demi ITC" pitchFamily="34" charset="0"/>
                <a:ea typeface="+mn-ea"/>
                <a:cs typeface="+mn-cs"/>
              </a:rPr>
              <a:t>Inventory – Adjust &amp; Document</a:t>
            </a:r>
          </a:p>
        </p:txBody>
      </p:sp>
      <p:sp>
        <p:nvSpPr>
          <p:cNvPr id="12" name="TextBox 11"/>
          <p:cNvSpPr txBox="1"/>
          <p:nvPr/>
        </p:nvSpPr>
        <p:spPr>
          <a:xfrm>
            <a:off x="1016358" y="266162"/>
            <a:ext cx="7086600" cy="4247317"/>
          </a:xfrm>
          <a:prstGeom prst="rect">
            <a:avLst/>
          </a:prstGeom>
          <a:solidFill>
            <a:schemeClr val="bg1"/>
          </a:solidFill>
        </p:spPr>
        <p:txBody>
          <a:bodyPr wrap="square" rtlCol="0">
            <a:spAutoFit/>
          </a:bodyPr>
          <a:lstStyle/>
          <a:p>
            <a:r>
              <a:rPr lang="en-US" sz="1400" b="1" dirty="0">
                <a:latin typeface="Times New Roman" pitchFamily="18" charset="0"/>
                <a:cs typeface="Times New Roman" pitchFamily="18" charset="0"/>
              </a:rPr>
              <a:t>	</a:t>
            </a:r>
            <a:r>
              <a:rPr lang="en-US" sz="1400" b="1" u="sng" dirty="0">
                <a:latin typeface="Times New Roman" pitchFamily="18" charset="0"/>
                <a:cs typeface="Times New Roman" pitchFamily="18" charset="0"/>
              </a:rPr>
              <a:t>FORM 1</a:t>
            </a:r>
            <a:endParaRPr lang="en-US" sz="1400" dirty="0">
              <a:latin typeface="Times New Roman" pitchFamily="18" charset="0"/>
              <a:cs typeface="Times New Roman" pitchFamily="18" charset="0"/>
            </a:endParaRPr>
          </a:p>
          <a:p>
            <a:r>
              <a:rPr lang="en-US" sz="1400" b="1"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pPr algn="ctr"/>
            <a:r>
              <a:rPr lang="en-US" sz="1400" b="1" dirty="0">
                <a:latin typeface="Times New Roman" pitchFamily="18" charset="0"/>
                <a:cs typeface="Times New Roman" pitchFamily="18" charset="0"/>
              </a:rPr>
              <a:t>Documentation of BLM Wilderness Characteristics Inventory Findings from Previous Inventory on Record</a:t>
            </a:r>
            <a:endParaRPr lang="en-US" sz="1400" dirty="0">
              <a:latin typeface="Times New Roman" pitchFamily="18" charset="0"/>
              <a:cs typeface="Times New Roman" pitchFamily="18" charset="0"/>
            </a:endParaRPr>
          </a:p>
          <a:p>
            <a:r>
              <a:rPr lang="en-US" sz="1400" b="1"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pPr marL="571500"/>
            <a:r>
              <a:rPr lang="en-US" sz="1400" b="1" dirty="0">
                <a:latin typeface="Times New Roman" pitchFamily="18" charset="0"/>
                <a:cs typeface="Times New Roman" pitchFamily="18" charset="0"/>
              </a:rPr>
              <a:t>1.   Is there existing BLM wilderness characteristics inventory information on all or part of this area?</a:t>
            </a:r>
            <a:endParaRPr lang="en-US" sz="1400" dirty="0">
              <a:latin typeface="Times New Roman" pitchFamily="18" charset="0"/>
              <a:cs typeface="Times New Roman" pitchFamily="18" charset="0"/>
            </a:endParaRPr>
          </a:p>
          <a:p>
            <a:pPr marL="571500"/>
            <a:r>
              <a:rPr lang="en-US" sz="1400" b="1"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pPr marL="571500"/>
            <a:r>
              <a:rPr lang="en-US" sz="1400" b="1" dirty="0">
                <a:latin typeface="Times New Roman" pitchFamily="18" charset="0"/>
                <a:cs typeface="Times New Roman" pitchFamily="18" charset="0"/>
              </a:rPr>
              <a:t>No </a:t>
            </a:r>
            <a:r>
              <a:rPr lang="en-US" sz="1400" b="1" u="sng" dirty="0">
                <a:latin typeface="Times New Roman" pitchFamily="18" charset="0"/>
                <a:cs typeface="Times New Roman" pitchFamily="18" charset="0"/>
              </a:rPr>
              <a:t>		</a:t>
            </a:r>
            <a:r>
              <a:rPr lang="en-US" sz="1400" dirty="0">
                <a:latin typeface="Times New Roman" pitchFamily="18" charset="0"/>
                <a:cs typeface="Times New Roman" pitchFamily="18" charset="0"/>
              </a:rPr>
              <a:t>(Go to Form 2)</a:t>
            </a:r>
            <a:r>
              <a:rPr lang="en-US" sz="1400" b="1" dirty="0">
                <a:latin typeface="Times New Roman" pitchFamily="18" charset="0"/>
                <a:cs typeface="Times New Roman" pitchFamily="18" charset="0"/>
              </a:rPr>
              <a:t>Yes _______ </a:t>
            </a:r>
            <a:r>
              <a:rPr lang="en-US" sz="1400" dirty="0">
                <a:latin typeface="Times New Roman" pitchFamily="18" charset="0"/>
                <a:cs typeface="Times New Roman" pitchFamily="18" charset="0"/>
              </a:rPr>
              <a:t>(If yes, and if more than one area is within the area, list the unique identifiers for those areas.):</a:t>
            </a:r>
          </a:p>
          <a:p>
            <a:pPr marL="571500"/>
            <a:r>
              <a:rPr lang="en-US" sz="1400" dirty="0">
                <a:latin typeface="Times New Roman" pitchFamily="18" charset="0"/>
                <a:cs typeface="Times New Roman" pitchFamily="18" charset="0"/>
              </a:rPr>
              <a:t> </a:t>
            </a:r>
          </a:p>
          <a:p>
            <a:pPr marL="571500"/>
            <a:r>
              <a:rPr lang="en-US" sz="1400" b="1" dirty="0">
                <a:latin typeface="Times New Roman" pitchFamily="18" charset="0"/>
                <a:cs typeface="Times New Roman" pitchFamily="18" charset="0"/>
              </a:rPr>
              <a:t>a) Inventory Source: ____________________</a:t>
            </a:r>
            <a:endParaRPr lang="en-US" sz="1400" dirty="0">
              <a:latin typeface="Times New Roman" pitchFamily="18" charset="0"/>
              <a:cs typeface="Times New Roman" pitchFamily="18" charset="0"/>
            </a:endParaRPr>
          </a:p>
          <a:p>
            <a:pPr marL="571500"/>
            <a:r>
              <a:rPr lang="en-US" sz="1400" b="1"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pPr marL="571500"/>
            <a:r>
              <a:rPr lang="en-US" sz="1400" b="1" dirty="0">
                <a:latin typeface="Times New Roman" pitchFamily="18" charset="0"/>
                <a:cs typeface="Times New Roman" pitchFamily="18" charset="0"/>
              </a:rPr>
              <a:t>b) Inventory Area Unique Identifier(s):____________________</a:t>
            </a:r>
            <a:endParaRPr lang="en-US" sz="1400" dirty="0">
              <a:latin typeface="Times New Roman" pitchFamily="18" charset="0"/>
              <a:cs typeface="Times New Roman" pitchFamily="18" charset="0"/>
            </a:endParaRPr>
          </a:p>
          <a:p>
            <a:pPr marL="571500"/>
            <a:r>
              <a:rPr lang="en-US" sz="1400" dirty="0">
                <a:latin typeface="Times New Roman" pitchFamily="18" charset="0"/>
                <a:cs typeface="Times New Roman" pitchFamily="18" charset="0"/>
              </a:rPr>
              <a:t> </a:t>
            </a:r>
          </a:p>
          <a:p>
            <a:pPr marL="571500"/>
            <a:r>
              <a:rPr lang="en-US" sz="1400" b="1" dirty="0">
                <a:latin typeface="Times New Roman" pitchFamily="18" charset="0"/>
                <a:cs typeface="Times New Roman" pitchFamily="18" charset="0"/>
              </a:rPr>
              <a:t>c) Map Name(s)/Number(s):____________________</a:t>
            </a:r>
            <a:endParaRPr lang="en-US" sz="1400" dirty="0">
              <a:latin typeface="Times New Roman" pitchFamily="18" charset="0"/>
              <a:cs typeface="Times New Roman" pitchFamily="18" charset="0"/>
            </a:endParaRPr>
          </a:p>
          <a:p>
            <a:pPr marL="571500"/>
            <a:r>
              <a:rPr lang="en-US" sz="1400" b="1"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pPr marL="571500"/>
            <a:r>
              <a:rPr lang="en-US" sz="1400" b="1" dirty="0">
                <a:latin typeface="Times New Roman" pitchFamily="18" charset="0"/>
                <a:cs typeface="Times New Roman" pitchFamily="18" charset="0"/>
              </a:rPr>
              <a:t>d) BLM District(s)/Field Office(s):____________________</a:t>
            </a:r>
            <a:endParaRPr lang="en-US" sz="1400" dirty="0">
              <a:latin typeface="Times New Roman" pitchFamily="18" charset="0"/>
              <a:cs typeface="Times New Roman" pitchFamily="18" charset="0"/>
            </a:endParaRPr>
          </a:p>
          <a:p>
            <a:pPr>
              <a:spcBef>
                <a:spcPts val="0"/>
              </a:spcBef>
              <a:spcAft>
                <a:spcPts val="0"/>
              </a:spcAft>
            </a:pPr>
            <a:endParaRPr lang="en-US" sz="1400" dirty="0"/>
          </a:p>
        </p:txBody>
      </p:sp>
      <p:sp>
        <p:nvSpPr>
          <p:cNvPr id="14" name="TextBox 13"/>
          <p:cNvSpPr txBox="1"/>
          <p:nvPr/>
        </p:nvSpPr>
        <p:spPr>
          <a:xfrm>
            <a:off x="4419600" y="1924050"/>
            <a:ext cx="457200" cy="338554"/>
          </a:xfrm>
          <a:prstGeom prst="rect">
            <a:avLst/>
          </a:prstGeom>
          <a:noFill/>
        </p:spPr>
        <p:txBody>
          <a:bodyPr wrap="square" rtlCol="0">
            <a:spAutoFit/>
          </a:bodyPr>
          <a:lstStyle/>
          <a:p>
            <a:r>
              <a:rPr lang="en-US" sz="1600" dirty="0">
                <a:solidFill>
                  <a:srgbClr val="FF0000"/>
                </a:solidFill>
                <a:latin typeface="Eras Demi ITC" pitchFamily="34" charset="0"/>
              </a:rPr>
              <a:t>X</a:t>
            </a:r>
          </a:p>
        </p:txBody>
      </p:sp>
      <p:sp>
        <p:nvSpPr>
          <p:cNvPr id="15" name="TextBox 14"/>
          <p:cNvSpPr txBox="1"/>
          <p:nvPr/>
        </p:nvSpPr>
        <p:spPr>
          <a:xfrm>
            <a:off x="3352800" y="2571750"/>
            <a:ext cx="3276600" cy="338554"/>
          </a:xfrm>
          <a:prstGeom prst="rect">
            <a:avLst/>
          </a:prstGeom>
          <a:noFill/>
        </p:spPr>
        <p:txBody>
          <a:bodyPr wrap="square" rtlCol="0">
            <a:spAutoFit/>
          </a:bodyPr>
          <a:lstStyle/>
          <a:p>
            <a:r>
              <a:rPr lang="en-US" sz="1600" dirty="0">
                <a:solidFill>
                  <a:srgbClr val="FF0000"/>
                </a:solidFill>
                <a:latin typeface="Eras Demi ITC" pitchFamily="34" charset="0"/>
              </a:rPr>
              <a:t>BLM original inventory 1979</a:t>
            </a:r>
          </a:p>
        </p:txBody>
      </p:sp>
      <p:sp>
        <p:nvSpPr>
          <p:cNvPr id="17" name="TextBox 16"/>
          <p:cNvSpPr txBox="1"/>
          <p:nvPr/>
        </p:nvSpPr>
        <p:spPr>
          <a:xfrm>
            <a:off x="4648200" y="2990850"/>
            <a:ext cx="1828800" cy="338554"/>
          </a:xfrm>
          <a:prstGeom prst="rect">
            <a:avLst/>
          </a:prstGeom>
          <a:noFill/>
        </p:spPr>
        <p:txBody>
          <a:bodyPr wrap="square" rtlCol="0">
            <a:spAutoFit/>
          </a:bodyPr>
          <a:lstStyle/>
          <a:p>
            <a:r>
              <a:rPr lang="en-US" sz="1600" dirty="0">
                <a:solidFill>
                  <a:srgbClr val="FF0000"/>
                </a:solidFill>
                <a:latin typeface="Eras Demi ITC" pitchFamily="34" charset="0"/>
              </a:rPr>
              <a:t>NV-030-113</a:t>
            </a:r>
          </a:p>
        </p:txBody>
      </p:sp>
      <p:sp>
        <p:nvSpPr>
          <p:cNvPr id="10" name="TextBox 9"/>
          <p:cNvSpPr txBox="1"/>
          <p:nvPr/>
        </p:nvSpPr>
        <p:spPr>
          <a:xfrm>
            <a:off x="3886200" y="3409950"/>
            <a:ext cx="2743200" cy="338554"/>
          </a:xfrm>
          <a:prstGeom prst="rect">
            <a:avLst/>
          </a:prstGeom>
          <a:noFill/>
        </p:spPr>
        <p:txBody>
          <a:bodyPr wrap="square" rtlCol="0">
            <a:spAutoFit/>
          </a:bodyPr>
          <a:lstStyle/>
          <a:p>
            <a:r>
              <a:rPr lang="en-US" sz="1600" dirty="0">
                <a:solidFill>
                  <a:srgbClr val="FF0000"/>
                </a:solidFill>
                <a:latin typeface="Eras Demi ITC" pitchFamily="34" charset="0"/>
              </a:rPr>
              <a:t>Split Rock NE - 1980</a:t>
            </a:r>
          </a:p>
        </p:txBody>
      </p:sp>
      <p:sp>
        <p:nvSpPr>
          <p:cNvPr id="11" name="TextBox 10"/>
          <p:cNvSpPr txBox="1"/>
          <p:nvPr/>
        </p:nvSpPr>
        <p:spPr>
          <a:xfrm>
            <a:off x="4343400" y="3810000"/>
            <a:ext cx="2209800" cy="338554"/>
          </a:xfrm>
          <a:prstGeom prst="rect">
            <a:avLst/>
          </a:prstGeom>
          <a:noFill/>
        </p:spPr>
        <p:txBody>
          <a:bodyPr wrap="square" rtlCol="0">
            <a:spAutoFit/>
          </a:bodyPr>
          <a:lstStyle/>
          <a:p>
            <a:r>
              <a:rPr lang="en-US" sz="1600" dirty="0">
                <a:solidFill>
                  <a:srgbClr val="FF0000"/>
                </a:solidFill>
                <a:latin typeface="Eras Demi ITC" pitchFamily="34" charset="0"/>
              </a:rPr>
              <a:t>Split Rock FO</a:t>
            </a:r>
          </a:p>
        </p:txBody>
      </p:sp>
      <p:pic>
        <p:nvPicPr>
          <p:cNvPr id="20" name="Picture 19"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100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par>
                                <p:cTn id="12" presetID="10" presetClass="entr" presetSubtype="0" fill="hold" grpId="0" nodeType="withEffect">
                                  <p:stCondLst>
                                    <p:cond delay="100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500"/>
                                        <p:tgtEl>
                                          <p:spTgt spid="17"/>
                                        </p:tgtEl>
                                      </p:cBhvr>
                                    </p:animEffect>
                                  </p:childTnLst>
                                </p:cTn>
                              </p:par>
                              <p:par>
                                <p:cTn id="15" presetID="10" presetClass="entr" presetSubtype="0" fill="hold" grpId="0" nodeType="withEffect">
                                  <p:stCondLst>
                                    <p:cond delay="100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par>
                                <p:cTn id="18" presetID="10" presetClass="entr" presetSubtype="0" fill="hold" grpId="0" nodeType="withEffect">
                                  <p:stCondLst>
                                    <p:cond delay="100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7"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0"/>
            <a:ext cx="8229600" cy="1143000"/>
          </a:xfrm>
        </p:spPr>
        <p:txBody>
          <a:bodyPr/>
          <a:lstStyle/>
          <a:p>
            <a:r>
              <a:rPr lang="en-US" dirty="0">
                <a:solidFill>
                  <a:schemeClr val="bg1"/>
                </a:solidFill>
                <a:latin typeface="Eras Demi ITC" pitchFamily="34" charset="0"/>
              </a:rPr>
              <a:t>Boundary Adjustments</a:t>
            </a:r>
          </a:p>
        </p:txBody>
      </p:sp>
      <p:sp>
        <p:nvSpPr>
          <p:cNvPr id="20" name="Rectangle 3"/>
          <p:cNvSpPr txBox="1">
            <a:spLocks noChangeArrowheads="1"/>
          </p:cNvSpPr>
          <p:nvPr/>
        </p:nvSpPr>
        <p:spPr bwMode="auto">
          <a:xfrm>
            <a:off x="457200" y="1066801"/>
            <a:ext cx="8229600" cy="228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1" indent="4763" algn="l" defTabSz="914400" rtl="0" eaLnBrk="1" fontAlgn="base" latinLnBrk="0" hangingPunct="1">
              <a:lnSpc>
                <a:spcPct val="100000"/>
              </a:lnSpc>
              <a:spcBef>
                <a:spcPct val="20000"/>
              </a:spcBef>
              <a:spcAft>
                <a:spcPct val="0"/>
              </a:spcAft>
              <a:buClrTx/>
              <a:buSzTx/>
              <a:buFont typeface="Wingdings" pitchFamily="2" charset="2"/>
              <a:buChar char="v"/>
              <a:tabLst/>
              <a:defRPr/>
            </a:pPr>
            <a:r>
              <a:rPr kumimoji="0" lang="en-US" sz="3200" b="0" i="0" u="none" strike="noStrike" kern="0" cap="none" spc="0" normalizeH="0" baseline="0" noProof="0" dirty="0">
                <a:ln>
                  <a:noFill/>
                </a:ln>
                <a:solidFill>
                  <a:schemeClr val="bg1"/>
                </a:solidFill>
                <a:effectLst/>
                <a:uLnTx/>
                <a:uFillTx/>
                <a:latin typeface="Eras Demi ITC" pitchFamily="34" charset="0"/>
              </a:rPr>
              <a:t> Portion</a:t>
            </a:r>
            <a:r>
              <a:rPr kumimoji="0" lang="en-US" sz="3200" b="0" i="0" u="none" strike="noStrike" kern="0" cap="none" spc="0" normalizeH="0" noProof="0" dirty="0">
                <a:ln>
                  <a:noFill/>
                </a:ln>
                <a:solidFill>
                  <a:schemeClr val="bg1"/>
                </a:solidFill>
                <a:effectLst/>
                <a:uLnTx/>
                <a:uFillTx/>
                <a:latin typeface="Eras Demi ITC" pitchFamily="34" charset="0"/>
              </a:rPr>
              <a:t> lacking in “naturalness”</a:t>
            </a:r>
          </a:p>
          <a:p>
            <a:pPr marL="457200" lvl="2" indent="4763">
              <a:spcBef>
                <a:spcPct val="20000"/>
              </a:spcBef>
              <a:buFont typeface="Wingdings" pitchFamily="2" charset="2"/>
              <a:buChar char="Ø"/>
            </a:pPr>
            <a:r>
              <a:rPr lang="en-US" sz="2800" kern="0" baseline="0" dirty="0">
                <a:solidFill>
                  <a:schemeClr val="bg1"/>
                </a:solidFill>
                <a:latin typeface="Eras Demi ITC" pitchFamily="34" charset="0"/>
              </a:rPr>
              <a:t> no</a:t>
            </a:r>
            <a:r>
              <a:rPr lang="en-US" sz="2800" kern="0" dirty="0">
                <a:solidFill>
                  <a:schemeClr val="bg1"/>
                </a:solidFill>
                <a:latin typeface="Eras Demi ITC" pitchFamily="34" charset="0"/>
              </a:rPr>
              <a:t> adjustment for a few minor impacts</a:t>
            </a:r>
          </a:p>
          <a:p>
            <a:pPr marL="457200" lvl="2" indent="4763">
              <a:spcBef>
                <a:spcPct val="20000"/>
              </a:spcBef>
              <a:buFont typeface="Wingdings" pitchFamily="2" charset="2"/>
              <a:buChar char="Ø"/>
            </a:pPr>
            <a:r>
              <a:rPr kumimoji="0" lang="en-US" sz="2800" b="0" i="0" u="none" strike="noStrike" kern="0" cap="none" spc="0" normalizeH="0" baseline="0" noProof="0" dirty="0">
                <a:ln>
                  <a:noFill/>
                </a:ln>
                <a:solidFill>
                  <a:schemeClr val="bg1"/>
                </a:solidFill>
                <a:effectLst/>
                <a:uLnTx/>
                <a:uFillTx/>
                <a:latin typeface="Eras Demi ITC" pitchFamily="34" charset="0"/>
              </a:rPr>
              <a:t> change LWC, not inventory boundary</a:t>
            </a:r>
          </a:p>
          <a:p>
            <a:pPr marL="457200" lvl="2" indent="4763">
              <a:spcBef>
                <a:spcPct val="20000"/>
              </a:spcBef>
              <a:buFont typeface="Wingdings" pitchFamily="2" charset="2"/>
              <a:buChar char="Ø"/>
            </a:pPr>
            <a:r>
              <a:rPr lang="en-US" sz="2800" kern="0" dirty="0">
                <a:solidFill>
                  <a:schemeClr val="bg1"/>
                </a:solidFill>
                <a:latin typeface="Eras Demi ITC" pitchFamily="34" charset="0"/>
              </a:rPr>
              <a:t> no setback from boundary roads</a:t>
            </a:r>
            <a:endParaRPr kumimoji="0" lang="en-US" sz="2800" b="0" i="0" u="none" strike="noStrike" kern="0" cap="none" spc="0" normalizeH="0" baseline="0" noProof="0" dirty="0">
              <a:ln>
                <a:noFill/>
              </a:ln>
              <a:solidFill>
                <a:schemeClr val="bg1"/>
              </a:solidFill>
              <a:effectLst/>
              <a:uLnTx/>
              <a:uFillTx/>
              <a:latin typeface="Eras Demi ITC" pitchFamily="34" charset="0"/>
            </a:endParaRPr>
          </a:p>
          <a:p>
            <a:pPr marL="0" marR="0" lvl="1" indent="4763" algn="l" defTabSz="914400" rtl="0" eaLnBrk="1" fontAlgn="base" latinLnBrk="0" hangingPunct="1">
              <a:lnSpc>
                <a:spcPct val="100000"/>
              </a:lnSpc>
              <a:spcBef>
                <a:spcPct val="20000"/>
              </a:spcBef>
              <a:spcAft>
                <a:spcPct val="0"/>
              </a:spcAft>
              <a:buClrTx/>
              <a:buSzTx/>
              <a:tabLst/>
              <a:defRPr/>
            </a:pPr>
            <a:endParaRPr kumimoji="0" lang="en-US" sz="2400" b="0" i="0" u="none" strike="noStrike" kern="0" cap="none" spc="0" normalizeH="0" baseline="0" noProof="0" dirty="0">
              <a:ln>
                <a:noFill/>
              </a:ln>
              <a:solidFill>
                <a:schemeClr val="bg1"/>
              </a:solidFill>
              <a:effectLst/>
              <a:uLnTx/>
              <a:uFillTx/>
              <a:latin typeface="Eras Demi ITC" pitchFamily="34" charset="0"/>
            </a:endParaRPr>
          </a:p>
        </p:txBody>
      </p:sp>
      <p:sp>
        <p:nvSpPr>
          <p:cNvPr id="21" name="Rectangle 3"/>
          <p:cNvSpPr txBox="1">
            <a:spLocks noChangeArrowheads="1"/>
          </p:cNvSpPr>
          <p:nvPr/>
        </p:nvSpPr>
        <p:spPr bwMode="auto">
          <a:xfrm>
            <a:off x="457200" y="3124200"/>
            <a:ext cx="3962400" cy="228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457200" lvl="2" indent="4763">
              <a:spcBef>
                <a:spcPct val="20000"/>
              </a:spcBef>
              <a:buFont typeface="Wingdings" pitchFamily="2" charset="2"/>
              <a:buChar char="Ø"/>
            </a:pPr>
            <a:r>
              <a:rPr lang="en-US" sz="2800" kern="0" baseline="0" dirty="0">
                <a:solidFill>
                  <a:schemeClr val="bg1"/>
                </a:solidFill>
                <a:latin typeface="Eras Demi ITC" pitchFamily="34" charset="0"/>
              </a:rPr>
              <a:t> treat </a:t>
            </a:r>
            <a:r>
              <a:rPr lang="en-US" sz="2800" kern="0" baseline="0" dirty="0">
                <a:solidFill>
                  <a:srgbClr val="FFC000"/>
                </a:solidFill>
                <a:latin typeface="Eras Demi ITC" pitchFamily="34" charset="0"/>
              </a:rPr>
              <a:t>developed</a:t>
            </a:r>
            <a:r>
              <a:rPr lang="en-US" sz="2800" kern="0" dirty="0">
                <a:solidFill>
                  <a:schemeClr val="bg1"/>
                </a:solidFill>
                <a:latin typeface="Eras Demi ITC" pitchFamily="34" charset="0"/>
              </a:rPr>
              <a:t> ROW like a road</a:t>
            </a:r>
          </a:p>
          <a:p>
            <a:pPr marL="457200" lvl="2" indent="4763">
              <a:spcBef>
                <a:spcPct val="20000"/>
              </a:spcBef>
              <a:buFont typeface="Wingdings" pitchFamily="2" charset="2"/>
              <a:buChar char="Ø"/>
            </a:pPr>
            <a:r>
              <a:rPr kumimoji="0" lang="en-US" sz="2800" b="0" i="0" u="none" strike="noStrike" kern="0" cap="none" spc="0" normalizeH="0" baseline="0" noProof="0" dirty="0">
                <a:ln>
                  <a:noFill/>
                </a:ln>
                <a:solidFill>
                  <a:schemeClr val="bg1"/>
                </a:solidFill>
                <a:effectLst/>
                <a:uLnTx/>
                <a:uFillTx/>
                <a:latin typeface="Eras Demi ITC" pitchFamily="34" charset="0"/>
              </a:rPr>
              <a:t> </a:t>
            </a:r>
            <a:r>
              <a:rPr kumimoji="0" lang="en-US" sz="2800" b="0" i="0" u="none" strike="noStrike" kern="0" cap="none" spc="0" normalizeH="0" baseline="0" noProof="0" dirty="0">
                <a:ln>
                  <a:noFill/>
                </a:ln>
                <a:solidFill>
                  <a:srgbClr val="FFC000"/>
                </a:solidFill>
                <a:effectLst/>
                <a:uLnTx/>
                <a:uFillTx/>
                <a:latin typeface="Eras Demi ITC" pitchFamily="34" charset="0"/>
              </a:rPr>
              <a:t>undeveloped</a:t>
            </a:r>
            <a:r>
              <a:rPr kumimoji="0" lang="en-US" sz="2800" b="0" i="0" u="none" strike="noStrike" kern="0" cap="none" spc="0" normalizeH="0" baseline="0" noProof="0" dirty="0">
                <a:ln>
                  <a:noFill/>
                </a:ln>
                <a:solidFill>
                  <a:schemeClr val="bg1"/>
                </a:solidFill>
                <a:effectLst/>
                <a:uLnTx/>
                <a:uFillTx/>
                <a:latin typeface="Eras Demi ITC" pitchFamily="34" charset="0"/>
              </a:rPr>
              <a:t> ROW </a:t>
            </a:r>
            <a:r>
              <a:rPr kumimoji="0" lang="en-US" sz="2800" b="1" i="0" u="none" strike="noStrike" kern="0" cap="none" spc="0" normalizeH="0" baseline="0" noProof="0" dirty="0">
                <a:ln>
                  <a:noFill/>
                </a:ln>
                <a:solidFill>
                  <a:srgbClr val="FFC000"/>
                </a:solidFill>
                <a:effectLst/>
                <a:uLnTx/>
                <a:uFillTx/>
                <a:latin typeface="Eras Demi ITC" pitchFamily="34" charset="0"/>
              </a:rPr>
              <a:t>not</a:t>
            </a:r>
            <a:r>
              <a:rPr kumimoji="0" lang="en-US" sz="2800" b="0" i="0" u="none" strike="noStrike" kern="0" cap="none" spc="0" normalizeH="0" baseline="0" noProof="0" dirty="0">
                <a:ln>
                  <a:noFill/>
                </a:ln>
                <a:solidFill>
                  <a:schemeClr val="bg1"/>
                </a:solidFill>
                <a:effectLst/>
                <a:uLnTx/>
                <a:uFillTx/>
                <a:latin typeface="Eras Demi ITC" pitchFamily="34" charset="0"/>
              </a:rPr>
              <a:t> an impact to LWC</a:t>
            </a:r>
          </a:p>
        </p:txBody>
      </p:sp>
      <p:pic>
        <p:nvPicPr>
          <p:cNvPr id="28" name="Picture 27"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pic>
        <p:nvPicPr>
          <p:cNvPr id="2050" name="Picture 2" descr="A topographic map"/>
          <p:cNvPicPr>
            <a:picLocks noGrp="1" noChangeAspect="1" noChangeArrowheads="1"/>
          </p:cNvPicPr>
          <p:nvPr>
            <p:ph idx="1"/>
          </p:nvPr>
        </p:nvPicPr>
        <p:blipFill>
          <a:blip r:embed="rId4" cstate="email"/>
          <a:srcRect/>
          <a:stretch>
            <a:fillRect/>
          </a:stretch>
        </p:blipFill>
        <p:spPr bwMode="auto">
          <a:xfrm>
            <a:off x="4419600" y="3562350"/>
            <a:ext cx="4572000" cy="31432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3" name="TextBox 22"/>
          <p:cNvSpPr txBox="1"/>
          <p:nvPr/>
        </p:nvSpPr>
        <p:spPr>
          <a:xfrm>
            <a:off x="6324600" y="4191000"/>
            <a:ext cx="1143000" cy="400110"/>
          </a:xfrm>
          <a:prstGeom prst="rect">
            <a:avLst/>
          </a:prstGeom>
          <a:noFill/>
        </p:spPr>
        <p:txBody>
          <a:bodyPr wrap="square" rtlCol="0">
            <a:spAutoFit/>
          </a:bodyPr>
          <a:lstStyle/>
          <a:p>
            <a:pPr algn="r"/>
            <a:r>
              <a:rPr lang="en-US" sz="1600" dirty="0">
                <a:solidFill>
                  <a:srgbClr val="C00000"/>
                </a:solidFill>
                <a:latin typeface="Eras Demi ITC" pitchFamily="34" charset="0"/>
              </a:rPr>
              <a:t> </a:t>
            </a:r>
            <a:r>
              <a:rPr lang="en-US" sz="2000" dirty="0">
                <a:solidFill>
                  <a:srgbClr val="C00000"/>
                </a:solidFill>
                <a:latin typeface="Eras Demi ITC" pitchFamily="34" charset="0"/>
              </a:rPr>
              <a:t>unit A</a:t>
            </a:r>
          </a:p>
        </p:txBody>
      </p:sp>
      <p:sp>
        <p:nvSpPr>
          <p:cNvPr id="24" name="TextBox 23"/>
          <p:cNvSpPr txBox="1"/>
          <p:nvPr/>
        </p:nvSpPr>
        <p:spPr>
          <a:xfrm>
            <a:off x="5867400" y="4572000"/>
            <a:ext cx="1752600" cy="338554"/>
          </a:xfrm>
          <a:prstGeom prst="rect">
            <a:avLst/>
          </a:prstGeom>
          <a:noFill/>
        </p:spPr>
        <p:txBody>
          <a:bodyPr wrap="square" rtlCol="0">
            <a:spAutoFit/>
          </a:bodyPr>
          <a:lstStyle/>
          <a:p>
            <a:pPr algn="r"/>
            <a:r>
              <a:rPr lang="en-US" sz="1600" dirty="0">
                <a:solidFill>
                  <a:srgbClr val="C00000"/>
                </a:solidFill>
                <a:latin typeface="Eras Demi ITC" pitchFamily="34" charset="0"/>
              </a:rPr>
              <a:t>NV-030-015A</a:t>
            </a:r>
          </a:p>
        </p:txBody>
      </p:sp>
      <p:grpSp>
        <p:nvGrpSpPr>
          <p:cNvPr id="26" name="Group 25" descr="A shaded section of the map between two roads"/>
          <p:cNvGrpSpPr/>
          <p:nvPr/>
        </p:nvGrpSpPr>
        <p:grpSpPr>
          <a:xfrm>
            <a:off x="4419600" y="3581400"/>
            <a:ext cx="1697463" cy="2743200"/>
            <a:chOff x="4419600" y="3581400"/>
            <a:chExt cx="1697463" cy="2743200"/>
          </a:xfrm>
        </p:grpSpPr>
        <p:sp>
          <p:nvSpPr>
            <p:cNvPr id="25" name="Freeform 24"/>
            <p:cNvSpPr/>
            <p:nvPr/>
          </p:nvSpPr>
          <p:spPr>
            <a:xfrm>
              <a:off x="4701089" y="3581400"/>
              <a:ext cx="725047" cy="327904"/>
            </a:xfrm>
            <a:custGeom>
              <a:avLst/>
              <a:gdLst>
                <a:gd name="connsiteX0" fmla="*/ 1094704 w 1094704"/>
                <a:gd name="connsiteY0" fmla="*/ 515155 h 528033"/>
                <a:gd name="connsiteX1" fmla="*/ 1043188 w 1094704"/>
                <a:gd name="connsiteY1" fmla="*/ 502276 h 528033"/>
                <a:gd name="connsiteX2" fmla="*/ 965915 w 1094704"/>
                <a:gd name="connsiteY2" fmla="*/ 515155 h 528033"/>
                <a:gd name="connsiteX3" fmla="*/ 875763 w 1094704"/>
                <a:gd name="connsiteY3" fmla="*/ 528033 h 528033"/>
                <a:gd name="connsiteX4" fmla="*/ 772732 w 1094704"/>
                <a:gd name="connsiteY4" fmla="*/ 515155 h 528033"/>
                <a:gd name="connsiteX5" fmla="*/ 746974 w 1094704"/>
                <a:gd name="connsiteY5" fmla="*/ 476518 h 528033"/>
                <a:gd name="connsiteX6" fmla="*/ 669701 w 1094704"/>
                <a:gd name="connsiteY6" fmla="*/ 412124 h 528033"/>
                <a:gd name="connsiteX7" fmla="*/ 618185 w 1094704"/>
                <a:gd name="connsiteY7" fmla="*/ 373487 h 528033"/>
                <a:gd name="connsiteX8" fmla="*/ 437881 w 1094704"/>
                <a:gd name="connsiteY8" fmla="*/ 347729 h 528033"/>
                <a:gd name="connsiteX9" fmla="*/ 386366 w 1094704"/>
                <a:gd name="connsiteY9" fmla="*/ 334850 h 528033"/>
                <a:gd name="connsiteX10" fmla="*/ 347729 w 1094704"/>
                <a:gd name="connsiteY10" fmla="*/ 321971 h 528033"/>
                <a:gd name="connsiteX11" fmla="*/ 244698 w 1094704"/>
                <a:gd name="connsiteY11" fmla="*/ 347729 h 528033"/>
                <a:gd name="connsiteX12" fmla="*/ 206062 w 1094704"/>
                <a:gd name="connsiteY12" fmla="*/ 425002 h 528033"/>
                <a:gd name="connsiteX13" fmla="*/ 167425 w 1094704"/>
                <a:gd name="connsiteY13" fmla="*/ 437881 h 528033"/>
                <a:gd name="connsiteX14" fmla="*/ 128788 w 1094704"/>
                <a:gd name="connsiteY14" fmla="*/ 412124 h 528033"/>
                <a:gd name="connsiteX15" fmla="*/ 64394 w 1094704"/>
                <a:gd name="connsiteY15" fmla="*/ 296214 h 528033"/>
                <a:gd name="connsiteX16" fmla="*/ 51515 w 1094704"/>
                <a:gd name="connsiteY16" fmla="*/ 154546 h 528033"/>
                <a:gd name="connsiteX17" fmla="*/ 38636 w 1094704"/>
                <a:gd name="connsiteY17" fmla="*/ 51515 h 528033"/>
                <a:gd name="connsiteX18" fmla="*/ 25757 w 1094704"/>
                <a:gd name="connsiteY18" fmla="*/ 12878 h 528033"/>
                <a:gd name="connsiteX19" fmla="*/ 0 w 1094704"/>
                <a:gd name="connsiteY19" fmla="*/ 0 h 528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94704" h="528033">
                  <a:moveTo>
                    <a:pt x="1094704" y="515155"/>
                  </a:moveTo>
                  <a:cubicBezTo>
                    <a:pt x="1077532" y="510862"/>
                    <a:pt x="1060888" y="502276"/>
                    <a:pt x="1043188" y="502276"/>
                  </a:cubicBezTo>
                  <a:cubicBezTo>
                    <a:pt x="1017075" y="502276"/>
                    <a:pt x="991724" y="511184"/>
                    <a:pt x="965915" y="515155"/>
                  </a:cubicBezTo>
                  <a:cubicBezTo>
                    <a:pt x="935912" y="519771"/>
                    <a:pt x="905814" y="523740"/>
                    <a:pt x="875763" y="528033"/>
                  </a:cubicBezTo>
                  <a:cubicBezTo>
                    <a:pt x="841419" y="523740"/>
                    <a:pt x="804867" y="528009"/>
                    <a:pt x="772732" y="515155"/>
                  </a:cubicBezTo>
                  <a:cubicBezTo>
                    <a:pt x="758360" y="509406"/>
                    <a:pt x="756883" y="488409"/>
                    <a:pt x="746974" y="476518"/>
                  </a:cubicBezTo>
                  <a:cubicBezTo>
                    <a:pt x="711600" y="434068"/>
                    <a:pt x="711419" y="441922"/>
                    <a:pt x="669701" y="412124"/>
                  </a:cubicBezTo>
                  <a:cubicBezTo>
                    <a:pt x="652234" y="399648"/>
                    <a:pt x="636822" y="384137"/>
                    <a:pt x="618185" y="373487"/>
                  </a:cubicBezTo>
                  <a:cubicBezTo>
                    <a:pt x="575997" y="349380"/>
                    <a:pt x="448349" y="348681"/>
                    <a:pt x="437881" y="347729"/>
                  </a:cubicBezTo>
                  <a:cubicBezTo>
                    <a:pt x="420709" y="343436"/>
                    <a:pt x="403385" y="339713"/>
                    <a:pt x="386366" y="334850"/>
                  </a:cubicBezTo>
                  <a:cubicBezTo>
                    <a:pt x="373313" y="331120"/>
                    <a:pt x="361305" y="321971"/>
                    <a:pt x="347729" y="321971"/>
                  </a:cubicBezTo>
                  <a:cubicBezTo>
                    <a:pt x="316647" y="321971"/>
                    <a:pt x="275186" y="337566"/>
                    <a:pt x="244698" y="347729"/>
                  </a:cubicBezTo>
                  <a:cubicBezTo>
                    <a:pt x="236214" y="373180"/>
                    <a:pt x="228758" y="406846"/>
                    <a:pt x="206062" y="425002"/>
                  </a:cubicBezTo>
                  <a:cubicBezTo>
                    <a:pt x="195461" y="433483"/>
                    <a:pt x="180304" y="433588"/>
                    <a:pt x="167425" y="437881"/>
                  </a:cubicBezTo>
                  <a:cubicBezTo>
                    <a:pt x="154546" y="429295"/>
                    <a:pt x="138981" y="423773"/>
                    <a:pt x="128788" y="412124"/>
                  </a:cubicBezTo>
                  <a:cubicBezTo>
                    <a:pt x="81099" y="357622"/>
                    <a:pt x="82083" y="349279"/>
                    <a:pt x="64394" y="296214"/>
                  </a:cubicBezTo>
                  <a:cubicBezTo>
                    <a:pt x="60101" y="248991"/>
                    <a:pt x="56479" y="201703"/>
                    <a:pt x="51515" y="154546"/>
                  </a:cubicBezTo>
                  <a:cubicBezTo>
                    <a:pt x="47892" y="120125"/>
                    <a:pt x="44827" y="85568"/>
                    <a:pt x="38636" y="51515"/>
                  </a:cubicBezTo>
                  <a:cubicBezTo>
                    <a:pt x="36207" y="38158"/>
                    <a:pt x="33902" y="23739"/>
                    <a:pt x="25757" y="12878"/>
                  </a:cubicBezTo>
                  <a:cubicBezTo>
                    <a:pt x="19998" y="5199"/>
                    <a:pt x="8586" y="4293"/>
                    <a:pt x="0" y="0"/>
                  </a:cubicBez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419600" y="3589397"/>
              <a:ext cx="1697463" cy="2735203"/>
            </a:xfrm>
            <a:custGeom>
              <a:avLst/>
              <a:gdLst>
                <a:gd name="connsiteX0" fmla="*/ 2562896 w 2562896"/>
                <a:gd name="connsiteY0" fmla="*/ 4391696 h 4404575"/>
                <a:gd name="connsiteX1" fmla="*/ 25757 w 2562896"/>
                <a:gd name="connsiteY1" fmla="*/ 3837905 h 4404575"/>
                <a:gd name="connsiteX2" fmla="*/ 0 w 2562896"/>
                <a:gd name="connsiteY2" fmla="*/ 0 h 4404575"/>
                <a:gd name="connsiteX3" fmla="*/ 412124 w 2562896"/>
                <a:gd name="connsiteY3" fmla="*/ 0 h 4404575"/>
                <a:gd name="connsiteX4" fmla="*/ 450760 w 2562896"/>
                <a:gd name="connsiteY4" fmla="*/ 347730 h 4404575"/>
                <a:gd name="connsiteX5" fmla="*/ 553791 w 2562896"/>
                <a:gd name="connsiteY5" fmla="*/ 476519 h 4404575"/>
                <a:gd name="connsiteX6" fmla="*/ 579549 w 2562896"/>
                <a:gd name="connsiteY6" fmla="*/ 489398 h 4404575"/>
                <a:gd name="connsiteX7" fmla="*/ 682580 w 2562896"/>
                <a:gd name="connsiteY7" fmla="*/ 463640 h 4404575"/>
                <a:gd name="connsiteX8" fmla="*/ 746974 w 2562896"/>
                <a:gd name="connsiteY8" fmla="*/ 360609 h 4404575"/>
                <a:gd name="connsiteX9" fmla="*/ 875763 w 2562896"/>
                <a:gd name="connsiteY9" fmla="*/ 386367 h 4404575"/>
                <a:gd name="connsiteX10" fmla="*/ 1004552 w 2562896"/>
                <a:gd name="connsiteY10" fmla="*/ 399246 h 4404575"/>
                <a:gd name="connsiteX11" fmla="*/ 1184856 w 2562896"/>
                <a:gd name="connsiteY11" fmla="*/ 566671 h 4404575"/>
                <a:gd name="connsiteX12" fmla="*/ 1493949 w 2562896"/>
                <a:gd name="connsiteY12" fmla="*/ 553792 h 4404575"/>
                <a:gd name="connsiteX13" fmla="*/ 1596980 w 2562896"/>
                <a:gd name="connsiteY13" fmla="*/ 579550 h 4404575"/>
                <a:gd name="connsiteX14" fmla="*/ 1880315 w 2562896"/>
                <a:gd name="connsiteY14" fmla="*/ 682581 h 4404575"/>
                <a:gd name="connsiteX15" fmla="*/ 1880315 w 2562896"/>
                <a:gd name="connsiteY15" fmla="*/ 721217 h 4404575"/>
                <a:gd name="connsiteX16" fmla="*/ 1777284 w 2562896"/>
                <a:gd name="connsiteY16" fmla="*/ 759854 h 4404575"/>
                <a:gd name="connsiteX17" fmla="*/ 1661374 w 2562896"/>
                <a:gd name="connsiteY17" fmla="*/ 862885 h 4404575"/>
                <a:gd name="connsiteX18" fmla="*/ 1609859 w 2562896"/>
                <a:gd name="connsiteY18" fmla="*/ 1004553 h 4404575"/>
                <a:gd name="connsiteX19" fmla="*/ 1609859 w 2562896"/>
                <a:gd name="connsiteY19" fmla="*/ 1210615 h 4404575"/>
                <a:gd name="connsiteX20" fmla="*/ 1609859 w 2562896"/>
                <a:gd name="connsiteY20" fmla="*/ 1339403 h 4404575"/>
                <a:gd name="connsiteX21" fmla="*/ 1622738 w 2562896"/>
                <a:gd name="connsiteY21" fmla="*/ 1532586 h 4404575"/>
                <a:gd name="connsiteX22" fmla="*/ 1738648 w 2562896"/>
                <a:gd name="connsiteY22" fmla="*/ 1687133 h 4404575"/>
                <a:gd name="connsiteX23" fmla="*/ 1996225 w 2562896"/>
                <a:gd name="connsiteY23" fmla="*/ 1970468 h 4404575"/>
                <a:gd name="connsiteX24" fmla="*/ 2099256 w 2562896"/>
                <a:gd name="connsiteY24" fmla="*/ 2253803 h 4404575"/>
                <a:gd name="connsiteX25" fmla="*/ 2125014 w 2562896"/>
                <a:gd name="connsiteY25" fmla="*/ 2408350 h 4404575"/>
                <a:gd name="connsiteX26" fmla="*/ 2202287 w 2562896"/>
                <a:gd name="connsiteY26" fmla="*/ 2614412 h 4404575"/>
                <a:gd name="connsiteX27" fmla="*/ 2163650 w 2562896"/>
                <a:gd name="connsiteY27" fmla="*/ 3039415 h 4404575"/>
                <a:gd name="connsiteX28" fmla="*/ 2511380 w 2562896"/>
                <a:gd name="connsiteY28" fmla="*/ 4404575 h 4404575"/>
                <a:gd name="connsiteX29" fmla="*/ 2511380 w 2562896"/>
                <a:gd name="connsiteY29" fmla="*/ 4404575 h 4404575"/>
                <a:gd name="connsiteX30" fmla="*/ 2562896 w 2562896"/>
                <a:gd name="connsiteY30" fmla="*/ 4391696 h 4404575"/>
                <a:gd name="connsiteX0" fmla="*/ 2562896 w 2562896"/>
                <a:gd name="connsiteY0" fmla="*/ 4391696 h 4404575"/>
                <a:gd name="connsiteX1" fmla="*/ 25757 w 2562896"/>
                <a:gd name="connsiteY1" fmla="*/ 3837905 h 4404575"/>
                <a:gd name="connsiteX2" fmla="*/ 0 w 2562896"/>
                <a:gd name="connsiteY2" fmla="*/ 0 h 4404575"/>
                <a:gd name="connsiteX3" fmla="*/ 412124 w 2562896"/>
                <a:gd name="connsiteY3" fmla="*/ 0 h 4404575"/>
                <a:gd name="connsiteX4" fmla="*/ 450760 w 2562896"/>
                <a:gd name="connsiteY4" fmla="*/ 347730 h 4404575"/>
                <a:gd name="connsiteX5" fmla="*/ 553791 w 2562896"/>
                <a:gd name="connsiteY5" fmla="*/ 476519 h 4404575"/>
                <a:gd name="connsiteX6" fmla="*/ 579549 w 2562896"/>
                <a:gd name="connsiteY6" fmla="*/ 489398 h 4404575"/>
                <a:gd name="connsiteX7" fmla="*/ 682580 w 2562896"/>
                <a:gd name="connsiteY7" fmla="*/ 463640 h 4404575"/>
                <a:gd name="connsiteX8" fmla="*/ 746974 w 2562896"/>
                <a:gd name="connsiteY8" fmla="*/ 360609 h 4404575"/>
                <a:gd name="connsiteX9" fmla="*/ 875763 w 2562896"/>
                <a:gd name="connsiteY9" fmla="*/ 386367 h 4404575"/>
                <a:gd name="connsiteX10" fmla="*/ 1004552 w 2562896"/>
                <a:gd name="connsiteY10" fmla="*/ 399246 h 4404575"/>
                <a:gd name="connsiteX11" fmla="*/ 1184856 w 2562896"/>
                <a:gd name="connsiteY11" fmla="*/ 566671 h 4404575"/>
                <a:gd name="connsiteX12" fmla="*/ 1493949 w 2562896"/>
                <a:gd name="connsiteY12" fmla="*/ 553792 h 4404575"/>
                <a:gd name="connsiteX13" fmla="*/ 1596980 w 2562896"/>
                <a:gd name="connsiteY13" fmla="*/ 579550 h 4404575"/>
                <a:gd name="connsiteX14" fmla="*/ 1712890 w 2562896"/>
                <a:gd name="connsiteY14" fmla="*/ 618186 h 4404575"/>
                <a:gd name="connsiteX15" fmla="*/ 1880315 w 2562896"/>
                <a:gd name="connsiteY15" fmla="*/ 682581 h 4404575"/>
                <a:gd name="connsiteX16" fmla="*/ 1880315 w 2562896"/>
                <a:gd name="connsiteY16" fmla="*/ 721217 h 4404575"/>
                <a:gd name="connsiteX17" fmla="*/ 1777284 w 2562896"/>
                <a:gd name="connsiteY17" fmla="*/ 759854 h 4404575"/>
                <a:gd name="connsiteX18" fmla="*/ 1661374 w 2562896"/>
                <a:gd name="connsiteY18" fmla="*/ 862885 h 4404575"/>
                <a:gd name="connsiteX19" fmla="*/ 1609859 w 2562896"/>
                <a:gd name="connsiteY19" fmla="*/ 1004553 h 4404575"/>
                <a:gd name="connsiteX20" fmla="*/ 1609859 w 2562896"/>
                <a:gd name="connsiteY20" fmla="*/ 1210615 h 4404575"/>
                <a:gd name="connsiteX21" fmla="*/ 1609859 w 2562896"/>
                <a:gd name="connsiteY21" fmla="*/ 1339403 h 4404575"/>
                <a:gd name="connsiteX22" fmla="*/ 1622738 w 2562896"/>
                <a:gd name="connsiteY22" fmla="*/ 1532586 h 4404575"/>
                <a:gd name="connsiteX23" fmla="*/ 1738648 w 2562896"/>
                <a:gd name="connsiteY23" fmla="*/ 1687133 h 4404575"/>
                <a:gd name="connsiteX24" fmla="*/ 1996225 w 2562896"/>
                <a:gd name="connsiteY24" fmla="*/ 1970468 h 4404575"/>
                <a:gd name="connsiteX25" fmla="*/ 2099256 w 2562896"/>
                <a:gd name="connsiteY25" fmla="*/ 2253803 h 4404575"/>
                <a:gd name="connsiteX26" fmla="*/ 2125014 w 2562896"/>
                <a:gd name="connsiteY26" fmla="*/ 2408350 h 4404575"/>
                <a:gd name="connsiteX27" fmla="*/ 2202287 w 2562896"/>
                <a:gd name="connsiteY27" fmla="*/ 2614412 h 4404575"/>
                <a:gd name="connsiteX28" fmla="*/ 2163650 w 2562896"/>
                <a:gd name="connsiteY28" fmla="*/ 3039415 h 4404575"/>
                <a:gd name="connsiteX29" fmla="*/ 2511380 w 2562896"/>
                <a:gd name="connsiteY29" fmla="*/ 4404575 h 4404575"/>
                <a:gd name="connsiteX30" fmla="*/ 2511380 w 2562896"/>
                <a:gd name="connsiteY30" fmla="*/ 4404575 h 4404575"/>
                <a:gd name="connsiteX31" fmla="*/ 2562896 w 2562896"/>
                <a:gd name="connsiteY31" fmla="*/ 4391696 h 4404575"/>
                <a:gd name="connsiteX0" fmla="*/ 2562896 w 2562896"/>
                <a:gd name="connsiteY0" fmla="*/ 4391696 h 4404575"/>
                <a:gd name="connsiteX1" fmla="*/ 25757 w 2562896"/>
                <a:gd name="connsiteY1" fmla="*/ 3837905 h 4404575"/>
                <a:gd name="connsiteX2" fmla="*/ 0 w 2562896"/>
                <a:gd name="connsiteY2" fmla="*/ 0 h 4404575"/>
                <a:gd name="connsiteX3" fmla="*/ 412124 w 2562896"/>
                <a:gd name="connsiteY3" fmla="*/ 0 h 4404575"/>
                <a:gd name="connsiteX4" fmla="*/ 450760 w 2562896"/>
                <a:gd name="connsiteY4" fmla="*/ 347730 h 4404575"/>
                <a:gd name="connsiteX5" fmla="*/ 553791 w 2562896"/>
                <a:gd name="connsiteY5" fmla="*/ 476519 h 4404575"/>
                <a:gd name="connsiteX6" fmla="*/ 579549 w 2562896"/>
                <a:gd name="connsiteY6" fmla="*/ 489398 h 4404575"/>
                <a:gd name="connsiteX7" fmla="*/ 682580 w 2562896"/>
                <a:gd name="connsiteY7" fmla="*/ 463640 h 4404575"/>
                <a:gd name="connsiteX8" fmla="*/ 746974 w 2562896"/>
                <a:gd name="connsiteY8" fmla="*/ 360609 h 4404575"/>
                <a:gd name="connsiteX9" fmla="*/ 875763 w 2562896"/>
                <a:gd name="connsiteY9" fmla="*/ 386367 h 4404575"/>
                <a:gd name="connsiteX10" fmla="*/ 1004552 w 2562896"/>
                <a:gd name="connsiteY10" fmla="*/ 399246 h 4404575"/>
                <a:gd name="connsiteX11" fmla="*/ 1184856 w 2562896"/>
                <a:gd name="connsiteY11" fmla="*/ 566671 h 4404575"/>
                <a:gd name="connsiteX12" fmla="*/ 1493949 w 2562896"/>
                <a:gd name="connsiteY12" fmla="*/ 553792 h 4404575"/>
                <a:gd name="connsiteX13" fmla="*/ 1596980 w 2562896"/>
                <a:gd name="connsiteY13" fmla="*/ 579550 h 4404575"/>
                <a:gd name="connsiteX14" fmla="*/ 1712890 w 2562896"/>
                <a:gd name="connsiteY14" fmla="*/ 618186 h 4404575"/>
                <a:gd name="connsiteX15" fmla="*/ 1880315 w 2562896"/>
                <a:gd name="connsiteY15" fmla="*/ 682581 h 4404575"/>
                <a:gd name="connsiteX16" fmla="*/ 1880315 w 2562896"/>
                <a:gd name="connsiteY16" fmla="*/ 721217 h 4404575"/>
                <a:gd name="connsiteX17" fmla="*/ 1777284 w 2562896"/>
                <a:gd name="connsiteY17" fmla="*/ 759854 h 4404575"/>
                <a:gd name="connsiteX18" fmla="*/ 1661374 w 2562896"/>
                <a:gd name="connsiteY18" fmla="*/ 862885 h 4404575"/>
                <a:gd name="connsiteX19" fmla="*/ 1609859 w 2562896"/>
                <a:gd name="connsiteY19" fmla="*/ 1004553 h 4404575"/>
                <a:gd name="connsiteX20" fmla="*/ 1609859 w 2562896"/>
                <a:gd name="connsiteY20" fmla="*/ 1210615 h 4404575"/>
                <a:gd name="connsiteX21" fmla="*/ 1609859 w 2562896"/>
                <a:gd name="connsiteY21" fmla="*/ 1339403 h 4404575"/>
                <a:gd name="connsiteX22" fmla="*/ 1622738 w 2562896"/>
                <a:gd name="connsiteY22" fmla="*/ 1532586 h 4404575"/>
                <a:gd name="connsiteX23" fmla="*/ 1803042 w 2562896"/>
                <a:gd name="connsiteY23" fmla="*/ 1723623 h 4404575"/>
                <a:gd name="connsiteX24" fmla="*/ 1996225 w 2562896"/>
                <a:gd name="connsiteY24" fmla="*/ 1970468 h 4404575"/>
                <a:gd name="connsiteX25" fmla="*/ 2099256 w 2562896"/>
                <a:gd name="connsiteY25" fmla="*/ 2253803 h 4404575"/>
                <a:gd name="connsiteX26" fmla="*/ 2125014 w 2562896"/>
                <a:gd name="connsiteY26" fmla="*/ 2408350 h 4404575"/>
                <a:gd name="connsiteX27" fmla="*/ 2202287 w 2562896"/>
                <a:gd name="connsiteY27" fmla="*/ 2614412 h 4404575"/>
                <a:gd name="connsiteX28" fmla="*/ 2163650 w 2562896"/>
                <a:gd name="connsiteY28" fmla="*/ 3039415 h 4404575"/>
                <a:gd name="connsiteX29" fmla="*/ 2511380 w 2562896"/>
                <a:gd name="connsiteY29" fmla="*/ 4404575 h 4404575"/>
                <a:gd name="connsiteX30" fmla="*/ 2511380 w 2562896"/>
                <a:gd name="connsiteY30" fmla="*/ 4404575 h 4404575"/>
                <a:gd name="connsiteX31" fmla="*/ 2562896 w 2562896"/>
                <a:gd name="connsiteY31" fmla="*/ 4391696 h 4404575"/>
                <a:gd name="connsiteX0" fmla="*/ 2562896 w 2562896"/>
                <a:gd name="connsiteY0" fmla="*/ 4391696 h 4404575"/>
                <a:gd name="connsiteX1" fmla="*/ 25757 w 2562896"/>
                <a:gd name="connsiteY1" fmla="*/ 3837905 h 4404575"/>
                <a:gd name="connsiteX2" fmla="*/ 0 w 2562896"/>
                <a:gd name="connsiteY2" fmla="*/ 0 h 4404575"/>
                <a:gd name="connsiteX3" fmla="*/ 412124 w 2562896"/>
                <a:gd name="connsiteY3" fmla="*/ 0 h 4404575"/>
                <a:gd name="connsiteX4" fmla="*/ 450760 w 2562896"/>
                <a:gd name="connsiteY4" fmla="*/ 347730 h 4404575"/>
                <a:gd name="connsiteX5" fmla="*/ 553791 w 2562896"/>
                <a:gd name="connsiteY5" fmla="*/ 476519 h 4404575"/>
                <a:gd name="connsiteX6" fmla="*/ 579549 w 2562896"/>
                <a:gd name="connsiteY6" fmla="*/ 489398 h 4404575"/>
                <a:gd name="connsiteX7" fmla="*/ 682580 w 2562896"/>
                <a:gd name="connsiteY7" fmla="*/ 463640 h 4404575"/>
                <a:gd name="connsiteX8" fmla="*/ 746974 w 2562896"/>
                <a:gd name="connsiteY8" fmla="*/ 360609 h 4404575"/>
                <a:gd name="connsiteX9" fmla="*/ 875763 w 2562896"/>
                <a:gd name="connsiteY9" fmla="*/ 386367 h 4404575"/>
                <a:gd name="connsiteX10" fmla="*/ 1004552 w 2562896"/>
                <a:gd name="connsiteY10" fmla="*/ 399246 h 4404575"/>
                <a:gd name="connsiteX11" fmla="*/ 1184856 w 2562896"/>
                <a:gd name="connsiteY11" fmla="*/ 566671 h 4404575"/>
                <a:gd name="connsiteX12" fmla="*/ 1493949 w 2562896"/>
                <a:gd name="connsiteY12" fmla="*/ 553792 h 4404575"/>
                <a:gd name="connsiteX13" fmla="*/ 1596980 w 2562896"/>
                <a:gd name="connsiteY13" fmla="*/ 579550 h 4404575"/>
                <a:gd name="connsiteX14" fmla="*/ 1712890 w 2562896"/>
                <a:gd name="connsiteY14" fmla="*/ 618186 h 4404575"/>
                <a:gd name="connsiteX15" fmla="*/ 1880315 w 2562896"/>
                <a:gd name="connsiteY15" fmla="*/ 682581 h 4404575"/>
                <a:gd name="connsiteX16" fmla="*/ 1880315 w 2562896"/>
                <a:gd name="connsiteY16" fmla="*/ 721217 h 4404575"/>
                <a:gd name="connsiteX17" fmla="*/ 1777284 w 2562896"/>
                <a:gd name="connsiteY17" fmla="*/ 759854 h 4404575"/>
                <a:gd name="connsiteX18" fmla="*/ 1661374 w 2562896"/>
                <a:gd name="connsiteY18" fmla="*/ 862885 h 4404575"/>
                <a:gd name="connsiteX19" fmla="*/ 1609859 w 2562896"/>
                <a:gd name="connsiteY19" fmla="*/ 1004553 h 4404575"/>
                <a:gd name="connsiteX20" fmla="*/ 1609859 w 2562896"/>
                <a:gd name="connsiteY20" fmla="*/ 1210615 h 4404575"/>
                <a:gd name="connsiteX21" fmla="*/ 1609859 w 2562896"/>
                <a:gd name="connsiteY21" fmla="*/ 1339403 h 4404575"/>
                <a:gd name="connsiteX22" fmla="*/ 1622738 w 2562896"/>
                <a:gd name="connsiteY22" fmla="*/ 1532586 h 4404575"/>
                <a:gd name="connsiteX23" fmla="*/ 1803042 w 2562896"/>
                <a:gd name="connsiteY23" fmla="*/ 1723623 h 4404575"/>
                <a:gd name="connsiteX24" fmla="*/ 2031642 w 2562896"/>
                <a:gd name="connsiteY24" fmla="*/ 1952223 h 4404575"/>
                <a:gd name="connsiteX25" fmla="*/ 2099256 w 2562896"/>
                <a:gd name="connsiteY25" fmla="*/ 2253803 h 4404575"/>
                <a:gd name="connsiteX26" fmla="*/ 2125014 w 2562896"/>
                <a:gd name="connsiteY26" fmla="*/ 2408350 h 4404575"/>
                <a:gd name="connsiteX27" fmla="*/ 2202287 w 2562896"/>
                <a:gd name="connsiteY27" fmla="*/ 2614412 h 4404575"/>
                <a:gd name="connsiteX28" fmla="*/ 2163650 w 2562896"/>
                <a:gd name="connsiteY28" fmla="*/ 3039415 h 4404575"/>
                <a:gd name="connsiteX29" fmla="*/ 2511380 w 2562896"/>
                <a:gd name="connsiteY29" fmla="*/ 4404575 h 4404575"/>
                <a:gd name="connsiteX30" fmla="*/ 2511380 w 2562896"/>
                <a:gd name="connsiteY30" fmla="*/ 4404575 h 4404575"/>
                <a:gd name="connsiteX31" fmla="*/ 2562896 w 2562896"/>
                <a:gd name="connsiteY31" fmla="*/ 4391696 h 4404575"/>
                <a:gd name="connsiteX0" fmla="*/ 2562896 w 2562896"/>
                <a:gd name="connsiteY0" fmla="*/ 4391696 h 4404575"/>
                <a:gd name="connsiteX1" fmla="*/ 25757 w 2562896"/>
                <a:gd name="connsiteY1" fmla="*/ 3837905 h 4404575"/>
                <a:gd name="connsiteX2" fmla="*/ 0 w 2562896"/>
                <a:gd name="connsiteY2" fmla="*/ 0 h 4404575"/>
                <a:gd name="connsiteX3" fmla="*/ 412124 w 2562896"/>
                <a:gd name="connsiteY3" fmla="*/ 0 h 4404575"/>
                <a:gd name="connsiteX4" fmla="*/ 450760 w 2562896"/>
                <a:gd name="connsiteY4" fmla="*/ 347730 h 4404575"/>
                <a:gd name="connsiteX5" fmla="*/ 553791 w 2562896"/>
                <a:gd name="connsiteY5" fmla="*/ 476519 h 4404575"/>
                <a:gd name="connsiteX6" fmla="*/ 579549 w 2562896"/>
                <a:gd name="connsiteY6" fmla="*/ 489398 h 4404575"/>
                <a:gd name="connsiteX7" fmla="*/ 682580 w 2562896"/>
                <a:gd name="connsiteY7" fmla="*/ 463640 h 4404575"/>
                <a:gd name="connsiteX8" fmla="*/ 746974 w 2562896"/>
                <a:gd name="connsiteY8" fmla="*/ 360609 h 4404575"/>
                <a:gd name="connsiteX9" fmla="*/ 875763 w 2562896"/>
                <a:gd name="connsiteY9" fmla="*/ 386367 h 4404575"/>
                <a:gd name="connsiteX10" fmla="*/ 1004552 w 2562896"/>
                <a:gd name="connsiteY10" fmla="*/ 399246 h 4404575"/>
                <a:gd name="connsiteX11" fmla="*/ 1184856 w 2562896"/>
                <a:gd name="connsiteY11" fmla="*/ 566671 h 4404575"/>
                <a:gd name="connsiteX12" fmla="*/ 1493949 w 2562896"/>
                <a:gd name="connsiteY12" fmla="*/ 553792 h 4404575"/>
                <a:gd name="connsiteX13" fmla="*/ 1596980 w 2562896"/>
                <a:gd name="connsiteY13" fmla="*/ 579550 h 4404575"/>
                <a:gd name="connsiteX14" fmla="*/ 1712890 w 2562896"/>
                <a:gd name="connsiteY14" fmla="*/ 618186 h 4404575"/>
                <a:gd name="connsiteX15" fmla="*/ 1880315 w 2562896"/>
                <a:gd name="connsiteY15" fmla="*/ 682581 h 4404575"/>
                <a:gd name="connsiteX16" fmla="*/ 1880315 w 2562896"/>
                <a:gd name="connsiteY16" fmla="*/ 721217 h 4404575"/>
                <a:gd name="connsiteX17" fmla="*/ 1777284 w 2562896"/>
                <a:gd name="connsiteY17" fmla="*/ 759854 h 4404575"/>
                <a:gd name="connsiteX18" fmla="*/ 1661374 w 2562896"/>
                <a:gd name="connsiteY18" fmla="*/ 862885 h 4404575"/>
                <a:gd name="connsiteX19" fmla="*/ 1609859 w 2562896"/>
                <a:gd name="connsiteY19" fmla="*/ 1004553 h 4404575"/>
                <a:gd name="connsiteX20" fmla="*/ 1609859 w 2562896"/>
                <a:gd name="connsiteY20" fmla="*/ 1210615 h 4404575"/>
                <a:gd name="connsiteX21" fmla="*/ 1609859 w 2562896"/>
                <a:gd name="connsiteY21" fmla="*/ 1339403 h 4404575"/>
                <a:gd name="connsiteX22" fmla="*/ 1622738 w 2562896"/>
                <a:gd name="connsiteY22" fmla="*/ 1532586 h 4404575"/>
                <a:gd name="connsiteX23" fmla="*/ 1803042 w 2562896"/>
                <a:gd name="connsiteY23" fmla="*/ 1723623 h 4404575"/>
                <a:gd name="connsiteX24" fmla="*/ 2031642 w 2562896"/>
                <a:gd name="connsiteY24" fmla="*/ 1952223 h 4404575"/>
                <a:gd name="connsiteX25" fmla="*/ 2107842 w 2562896"/>
                <a:gd name="connsiteY25" fmla="*/ 2257023 h 4404575"/>
                <a:gd name="connsiteX26" fmla="*/ 2125014 w 2562896"/>
                <a:gd name="connsiteY26" fmla="*/ 2408350 h 4404575"/>
                <a:gd name="connsiteX27" fmla="*/ 2202287 w 2562896"/>
                <a:gd name="connsiteY27" fmla="*/ 2614412 h 4404575"/>
                <a:gd name="connsiteX28" fmla="*/ 2163650 w 2562896"/>
                <a:gd name="connsiteY28" fmla="*/ 3039415 h 4404575"/>
                <a:gd name="connsiteX29" fmla="*/ 2511380 w 2562896"/>
                <a:gd name="connsiteY29" fmla="*/ 4404575 h 4404575"/>
                <a:gd name="connsiteX30" fmla="*/ 2511380 w 2562896"/>
                <a:gd name="connsiteY30" fmla="*/ 4404575 h 4404575"/>
                <a:gd name="connsiteX31" fmla="*/ 2562896 w 2562896"/>
                <a:gd name="connsiteY31" fmla="*/ 4391696 h 4404575"/>
                <a:gd name="connsiteX0" fmla="*/ 2562896 w 2562896"/>
                <a:gd name="connsiteY0" fmla="*/ 4391696 h 4404575"/>
                <a:gd name="connsiteX1" fmla="*/ 25757 w 2562896"/>
                <a:gd name="connsiteY1" fmla="*/ 3837905 h 4404575"/>
                <a:gd name="connsiteX2" fmla="*/ 0 w 2562896"/>
                <a:gd name="connsiteY2" fmla="*/ 0 h 4404575"/>
                <a:gd name="connsiteX3" fmla="*/ 412124 w 2562896"/>
                <a:gd name="connsiteY3" fmla="*/ 0 h 4404575"/>
                <a:gd name="connsiteX4" fmla="*/ 450760 w 2562896"/>
                <a:gd name="connsiteY4" fmla="*/ 347730 h 4404575"/>
                <a:gd name="connsiteX5" fmla="*/ 553791 w 2562896"/>
                <a:gd name="connsiteY5" fmla="*/ 476519 h 4404575"/>
                <a:gd name="connsiteX6" fmla="*/ 579549 w 2562896"/>
                <a:gd name="connsiteY6" fmla="*/ 489398 h 4404575"/>
                <a:gd name="connsiteX7" fmla="*/ 682580 w 2562896"/>
                <a:gd name="connsiteY7" fmla="*/ 463640 h 4404575"/>
                <a:gd name="connsiteX8" fmla="*/ 746974 w 2562896"/>
                <a:gd name="connsiteY8" fmla="*/ 360609 h 4404575"/>
                <a:gd name="connsiteX9" fmla="*/ 875763 w 2562896"/>
                <a:gd name="connsiteY9" fmla="*/ 386367 h 4404575"/>
                <a:gd name="connsiteX10" fmla="*/ 1004552 w 2562896"/>
                <a:gd name="connsiteY10" fmla="*/ 399246 h 4404575"/>
                <a:gd name="connsiteX11" fmla="*/ 1184856 w 2562896"/>
                <a:gd name="connsiteY11" fmla="*/ 566671 h 4404575"/>
                <a:gd name="connsiteX12" fmla="*/ 1493949 w 2562896"/>
                <a:gd name="connsiteY12" fmla="*/ 553792 h 4404575"/>
                <a:gd name="connsiteX13" fmla="*/ 1596980 w 2562896"/>
                <a:gd name="connsiteY13" fmla="*/ 579550 h 4404575"/>
                <a:gd name="connsiteX14" fmla="*/ 1712890 w 2562896"/>
                <a:gd name="connsiteY14" fmla="*/ 618186 h 4404575"/>
                <a:gd name="connsiteX15" fmla="*/ 1880315 w 2562896"/>
                <a:gd name="connsiteY15" fmla="*/ 682581 h 4404575"/>
                <a:gd name="connsiteX16" fmla="*/ 1880315 w 2562896"/>
                <a:gd name="connsiteY16" fmla="*/ 721217 h 4404575"/>
                <a:gd name="connsiteX17" fmla="*/ 1777284 w 2562896"/>
                <a:gd name="connsiteY17" fmla="*/ 759854 h 4404575"/>
                <a:gd name="connsiteX18" fmla="*/ 1661374 w 2562896"/>
                <a:gd name="connsiteY18" fmla="*/ 862885 h 4404575"/>
                <a:gd name="connsiteX19" fmla="*/ 1609859 w 2562896"/>
                <a:gd name="connsiteY19" fmla="*/ 1004553 h 4404575"/>
                <a:gd name="connsiteX20" fmla="*/ 1609859 w 2562896"/>
                <a:gd name="connsiteY20" fmla="*/ 1210615 h 4404575"/>
                <a:gd name="connsiteX21" fmla="*/ 1609859 w 2562896"/>
                <a:gd name="connsiteY21" fmla="*/ 1339403 h 4404575"/>
                <a:gd name="connsiteX22" fmla="*/ 1622738 w 2562896"/>
                <a:gd name="connsiteY22" fmla="*/ 1532586 h 4404575"/>
                <a:gd name="connsiteX23" fmla="*/ 1803042 w 2562896"/>
                <a:gd name="connsiteY23" fmla="*/ 1723623 h 4404575"/>
                <a:gd name="connsiteX24" fmla="*/ 2031642 w 2562896"/>
                <a:gd name="connsiteY24" fmla="*/ 1952223 h 4404575"/>
                <a:gd name="connsiteX25" fmla="*/ 2107842 w 2562896"/>
                <a:gd name="connsiteY25" fmla="*/ 2257023 h 4404575"/>
                <a:gd name="connsiteX26" fmla="*/ 2184042 w 2562896"/>
                <a:gd name="connsiteY26" fmla="*/ 2409423 h 4404575"/>
                <a:gd name="connsiteX27" fmla="*/ 2202287 w 2562896"/>
                <a:gd name="connsiteY27" fmla="*/ 2614412 h 4404575"/>
                <a:gd name="connsiteX28" fmla="*/ 2163650 w 2562896"/>
                <a:gd name="connsiteY28" fmla="*/ 3039415 h 4404575"/>
                <a:gd name="connsiteX29" fmla="*/ 2511380 w 2562896"/>
                <a:gd name="connsiteY29" fmla="*/ 4404575 h 4404575"/>
                <a:gd name="connsiteX30" fmla="*/ 2511380 w 2562896"/>
                <a:gd name="connsiteY30" fmla="*/ 4404575 h 4404575"/>
                <a:gd name="connsiteX31" fmla="*/ 2562896 w 2562896"/>
                <a:gd name="connsiteY31" fmla="*/ 4391696 h 4404575"/>
                <a:gd name="connsiteX0" fmla="*/ 2562896 w 2562896"/>
                <a:gd name="connsiteY0" fmla="*/ 4391696 h 4404575"/>
                <a:gd name="connsiteX1" fmla="*/ 25757 w 2562896"/>
                <a:gd name="connsiteY1" fmla="*/ 3837905 h 4404575"/>
                <a:gd name="connsiteX2" fmla="*/ 0 w 2562896"/>
                <a:gd name="connsiteY2" fmla="*/ 0 h 4404575"/>
                <a:gd name="connsiteX3" fmla="*/ 412124 w 2562896"/>
                <a:gd name="connsiteY3" fmla="*/ 0 h 4404575"/>
                <a:gd name="connsiteX4" fmla="*/ 450760 w 2562896"/>
                <a:gd name="connsiteY4" fmla="*/ 347730 h 4404575"/>
                <a:gd name="connsiteX5" fmla="*/ 553791 w 2562896"/>
                <a:gd name="connsiteY5" fmla="*/ 476519 h 4404575"/>
                <a:gd name="connsiteX6" fmla="*/ 579549 w 2562896"/>
                <a:gd name="connsiteY6" fmla="*/ 489398 h 4404575"/>
                <a:gd name="connsiteX7" fmla="*/ 682580 w 2562896"/>
                <a:gd name="connsiteY7" fmla="*/ 463640 h 4404575"/>
                <a:gd name="connsiteX8" fmla="*/ 746974 w 2562896"/>
                <a:gd name="connsiteY8" fmla="*/ 360609 h 4404575"/>
                <a:gd name="connsiteX9" fmla="*/ 875763 w 2562896"/>
                <a:gd name="connsiteY9" fmla="*/ 386367 h 4404575"/>
                <a:gd name="connsiteX10" fmla="*/ 1004552 w 2562896"/>
                <a:gd name="connsiteY10" fmla="*/ 399246 h 4404575"/>
                <a:gd name="connsiteX11" fmla="*/ 1184856 w 2562896"/>
                <a:gd name="connsiteY11" fmla="*/ 566671 h 4404575"/>
                <a:gd name="connsiteX12" fmla="*/ 1493949 w 2562896"/>
                <a:gd name="connsiteY12" fmla="*/ 553792 h 4404575"/>
                <a:gd name="connsiteX13" fmla="*/ 1596980 w 2562896"/>
                <a:gd name="connsiteY13" fmla="*/ 579550 h 4404575"/>
                <a:gd name="connsiteX14" fmla="*/ 1712890 w 2562896"/>
                <a:gd name="connsiteY14" fmla="*/ 618186 h 4404575"/>
                <a:gd name="connsiteX15" fmla="*/ 1880315 w 2562896"/>
                <a:gd name="connsiteY15" fmla="*/ 682581 h 4404575"/>
                <a:gd name="connsiteX16" fmla="*/ 1880315 w 2562896"/>
                <a:gd name="connsiteY16" fmla="*/ 721217 h 4404575"/>
                <a:gd name="connsiteX17" fmla="*/ 1777284 w 2562896"/>
                <a:gd name="connsiteY17" fmla="*/ 759854 h 4404575"/>
                <a:gd name="connsiteX18" fmla="*/ 1661374 w 2562896"/>
                <a:gd name="connsiteY18" fmla="*/ 862885 h 4404575"/>
                <a:gd name="connsiteX19" fmla="*/ 1609859 w 2562896"/>
                <a:gd name="connsiteY19" fmla="*/ 1004553 h 4404575"/>
                <a:gd name="connsiteX20" fmla="*/ 1609859 w 2562896"/>
                <a:gd name="connsiteY20" fmla="*/ 1210615 h 4404575"/>
                <a:gd name="connsiteX21" fmla="*/ 1609859 w 2562896"/>
                <a:gd name="connsiteY21" fmla="*/ 1339403 h 4404575"/>
                <a:gd name="connsiteX22" fmla="*/ 1622738 w 2562896"/>
                <a:gd name="connsiteY22" fmla="*/ 1532586 h 4404575"/>
                <a:gd name="connsiteX23" fmla="*/ 1803042 w 2562896"/>
                <a:gd name="connsiteY23" fmla="*/ 1723623 h 4404575"/>
                <a:gd name="connsiteX24" fmla="*/ 2031642 w 2562896"/>
                <a:gd name="connsiteY24" fmla="*/ 1952223 h 4404575"/>
                <a:gd name="connsiteX25" fmla="*/ 2107842 w 2562896"/>
                <a:gd name="connsiteY25" fmla="*/ 2257023 h 4404575"/>
                <a:gd name="connsiteX26" fmla="*/ 2184042 w 2562896"/>
                <a:gd name="connsiteY26" fmla="*/ 2409423 h 4404575"/>
                <a:gd name="connsiteX27" fmla="*/ 2202287 w 2562896"/>
                <a:gd name="connsiteY27" fmla="*/ 2614412 h 4404575"/>
                <a:gd name="connsiteX28" fmla="*/ 2184042 w 2562896"/>
                <a:gd name="connsiteY28" fmla="*/ 3019023 h 4404575"/>
                <a:gd name="connsiteX29" fmla="*/ 2511380 w 2562896"/>
                <a:gd name="connsiteY29" fmla="*/ 4404575 h 4404575"/>
                <a:gd name="connsiteX30" fmla="*/ 2511380 w 2562896"/>
                <a:gd name="connsiteY30" fmla="*/ 4404575 h 4404575"/>
                <a:gd name="connsiteX31" fmla="*/ 2562896 w 2562896"/>
                <a:gd name="connsiteY31" fmla="*/ 4391696 h 4404575"/>
                <a:gd name="connsiteX0" fmla="*/ 2562896 w 2562896"/>
                <a:gd name="connsiteY0" fmla="*/ 4391696 h 4404575"/>
                <a:gd name="connsiteX1" fmla="*/ 656822 w 2562896"/>
                <a:gd name="connsiteY1" fmla="*/ 3979572 h 4404575"/>
                <a:gd name="connsiteX2" fmla="*/ 25757 w 2562896"/>
                <a:gd name="connsiteY2" fmla="*/ 3837905 h 4404575"/>
                <a:gd name="connsiteX3" fmla="*/ 0 w 2562896"/>
                <a:gd name="connsiteY3" fmla="*/ 0 h 4404575"/>
                <a:gd name="connsiteX4" fmla="*/ 412124 w 2562896"/>
                <a:gd name="connsiteY4" fmla="*/ 0 h 4404575"/>
                <a:gd name="connsiteX5" fmla="*/ 450760 w 2562896"/>
                <a:gd name="connsiteY5" fmla="*/ 347730 h 4404575"/>
                <a:gd name="connsiteX6" fmla="*/ 553791 w 2562896"/>
                <a:gd name="connsiteY6" fmla="*/ 476519 h 4404575"/>
                <a:gd name="connsiteX7" fmla="*/ 579549 w 2562896"/>
                <a:gd name="connsiteY7" fmla="*/ 489398 h 4404575"/>
                <a:gd name="connsiteX8" fmla="*/ 682580 w 2562896"/>
                <a:gd name="connsiteY8" fmla="*/ 463640 h 4404575"/>
                <a:gd name="connsiteX9" fmla="*/ 746974 w 2562896"/>
                <a:gd name="connsiteY9" fmla="*/ 360609 h 4404575"/>
                <a:gd name="connsiteX10" fmla="*/ 875763 w 2562896"/>
                <a:gd name="connsiteY10" fmla="*/ 386367 h 4404575"/>
                <a:gd name="connsiteX11" fmla="*/ 1004552 w 2562896"/>
                <a:gd name="connsiteY11" fmla="*/ 399246 h 4404575"/>
                <a:gd name="connsiteX12" fmla="*/ 1184856 w 2562896"/>
                <a:gd name="connsiteY12" fmla="*/ 566671 h 4404575"/>
                <a:gd name="connsiteX13" fmla="*/ 1493949 w 2562896"/>
                <a:gd name="connsiteY13" fmla="*/ 553792 h 4404575"/>
                <a:gd name="connsiteX14" fmla="*/ 1596980 w 2562896"/>
                <a:gd name="connsiteY14" fmla="*/ 579550 h 4404575"/>
                <a:gd name="connsiteX15" fmla="*/ 1712890 w 2562896"/>
                <a:gd name="connsiteY15" fmla="*/ 618186 h 4404575"/>
                <a:gd name="connsiteX16" fmla="*/ 1880315 w 2562896"/>
                <a:gd name="connsiteY16" fmla="*/ 682581 h 4404575"/>
                <a:gd name="connsiteX17" fmla="*/ 1880315 w 2562896"/>
                <a:gd name="connsiteY17" fmla="*/ 721217 h 4404575"/>
                <a:gd name="connsiteX18" fmla="*/ 1777284 w 2562896"/>
                <a:gd name="connsiteY18" fmla="*/ 759854 h 4404575"/>
                <a:gd name="connsiteX19" fmla="*/ 1661374 w 2562896"/>
                <a:gd name="connsiteY19" fmla="*/ 862885 h 4404575"/>
                <a:gd name="connsiteX20" fmla="*/ 1609859 w 2562896"/>
                <a:gd name="connsiteY20" fmla="*/ 1004553 h 4404575"/>
                <a:gd name="connsiteX21" fmla="*/ 1609859 w 2562896"/>
                <a:gd name="connsiteY21" fmla="*/ 1210615 h 4404575"/>
                <a:gd name="connsiteX22" fmla="*/ 1609859 w 2562896"/>
                <a:gd name="connsiteY22" fmla="*/ 1339403 h 4404575"/>
                <a:gd name="connsiteX23" fmla="*/ 1622738 w 2562896"/>
                <a:gd name="connsiteY23" fmla="*/ 1532586 h 4404575"/>
                <a:gd name="connsiteX24" fmla="*/ 1803042 w 2562896"/>
                <a:gd name="connsiteY24" fmla="*/ 1723623 h 4404575"/>
                <a:gd name="connsiteX25" fmla="*/ 2031642 w 2562896"/>
                <a:gd name="connsiteY25" fmla="*/ 1952223 h 4404575"/>
                <a:gd name="connsiteX26" fmla="*/ 2107842 w 2562896"/>
                <a:gd name="connsiteY26" fmla="*/ 2257023 h 4404575"/>
                <a:gd name="connsiteX27" fmla="*/ 2184042 w 2562896"/>
                <a:gd name="connsiteY27" fmla="*/ 2409423 h 4404575"/>
                <a:gd name="connsiteX28" fmla="*/ 2202287 w 2562896"/>
                <a:gd name="connsiteY28" fmla="*/ 2614412 h 4404575"/>
                <a:gd name="connsiteX29" fmla="*/ 2184042 w 2562896"/>
                <a:gd name="connsiteY29" fmla="*/ 3019023 h 4404575"/>
                <a:gd name="connsiteX30" fmla="*/ 2511380 w 2562896"/>
                <a:gd name="connsiteY30" fmla="*/ 4404575 h 4404575"/>
                <a:gd name="connsiteX31" fmla="*/ 2511380 w 2562896"/>
                <a:gd name="connsiteY31" fmla="*/ 4404575 h 4404575"/>
                <a:gd name="connsiteX32" fmla="*/ 2562896 w 2562896"/>
                <a:gd name="connsiteY32" fmla="*/ 4391696 h 4404575"/>
                <a:gd name="connsiteX0" fmla="*/ 2562896 w 2562896"/>
                <a:gd name="connsiteY0" fmla="*/ 4391696 h 4404575"/>
                <a:gd name="connsiteX1" fmla="*/ 660042 w 2562896"/>
                <a:gd name="connsiteY1" fmla="*/ 4009623 h 4404575"/>
                <a:gd name="connsiteX2" fmla="*/ 25757 w 2562896"/>
                <a:gd name="connsiteY2" fmla="*/ 3837905 h 4404575"/>
                <a:gd name="connsiteX3" fmla="*/ 0 w 2562896"/>
                <a:gd name="connsiteY3" fmla="*/ 0 h 4404575"/>
                <a:gd name="connsiteX4" fmla="*/ 412124 w 2562896"/>
                <a:gd name="connsiteY4" fmla="*/ 0 h 4404575"/>
                <a:gd name="connsiteX5" fmla="*/ 450760 w 2562896"/>
                <a:gd name="connsiteY5" fmla="*/ 347730 h 4404575"/>
                <a:gd name="connsiteX6" fmla="*/ 553791 w 2562896"/>
                <a:gd name="connsiteY6" fmla="*/ 476519 h 4404575"/>
                <a:gd name="connsiteX7" fmla="*/ 579549 w 2562896"/>
                <a:gd name="connsiteY7" fmla="*/ 489398 h 4404575"/>
                <a:gd name="connsiteX8" fmla="*/ 682580 w 2562896"/>
                <a:gd name="connsiteY8" fmla="*/ 463640 h 4404575"/>
                <a:gd name="connsiteX9" fmla="*/ 746974 w 2562896"/>
                <a:gd name="connsiteY9" fmla="*/ 360609 h 4404575"/>
                <a:gd name="connsiteX10" fmla="*/ 875763 w 2562896"/>
                <a:gd name="connsiteY10" fmla="*/ 386367 h 4404575"/>
                <a:gd name="connsiteX11" fmla="*/ 1004552 w 2562896"/>
                <a:gd name="connsiteY11" fmla="*/ 399246 h 4404575"/>
                <a:gd name="connsiteX12" fmla="*/ 1184856 w 2562896"/>
                <a:gd name="connsiteY12" fmla="*/ 566671 h 4404575"/>
                <a:gd name="connsiteX13" fmla="*/ 1493949 w 2562896"/>
                <a:gd name="connsiteY13" fmla="*/ 553792 h 4404575"/>
                <a:gd name="connsiteX14" fmla="*/ 1596980 w 2562896"/>
                <a:gd name="connsiteY14" fmla="*/ 579550 h 4404575"/>
                <a:gd name="connsiteX15" fmla="*/ 1712890 w 2562896"/>
                <a:gd name="connsiteY15" fmla="*/ 618186 h 4404575"/>
                <a:gd name="connsiteX16" fmla="*/ 1880315 w 2562896"/>
                <a:gd name="connsiteY16" fmla="*/ 682581 h 4404575"/>
                <a:gd name="connsiteX17" fmla="*/ 1880315 w 2562896"/>
                <a:gd name="connsiteY17" fmla="*/ 721217 h 4404575"/>
                <a:gd name="connsiteX18" fmla="*/ 1777284 w 2562896"/>
                <a:gd name="connsiteY18" fmla="*/ 759854 h 4404575"/>
                <a:gd name="connsiteX19" fmla="*/ 1661374 w 2562896"/>
                <a:gd name="connsiteY19" fmla="*/ 862885 h 4404575"/>
                <a:gd name="connsiteX20" fmla="*/ 1609859 w 2562896"/>
                <a:gd name="connsiteY20" fmla="*/ 1004553 h 4404575"/>
                <a:gd name="connsiteX21" fmla="*/ 1609859 w 2562896"/>
                <a:gd name="connsiteY21" fmla="*/ 1210615 h 4404575"/>
                <a:gd name="connsiteX22" fmla="*/ 1609859 w 2562896"/>
                <a:gd name="connsiteY22" fmla="*/ 1339403 h 4404575"/>
                <a:gd name="connsiteX23" fmla="*/ 1622738 w 2562896"/>
                <a:gd name="connsiteY23" fmla="*/ 1532586 h 4404575"/>
                <a:gd name="connsiteX24" fmla="*/ 1803042 w 2562896"/>
                <a:gd name="connsiteY24" fmla="*/ 1723623 h 4404575"/>
                <a:gd name="connsiteX25" fmla="*/ 2031642 w 2562896"/>
                <a:gd name="connsiteY25" fmla="*/ 1952223 h 4404575"/>
                <a:gd name="connsiteX26" fmla="*/ 2107842 w 2562896"/>
                <a:gd name="connsiteY26" fmla="*/ 2257023 h 4404575"/>
                <a:gd name="connsiteX27" fmla="*/ 2184042 w 2562896"/>
                <a:gd name="connsiteY27" fmla="*/ 2409423 h 4404575"/>
                <a:gd name="connsiteX28" fmla="*/ 2202287 w 2562896"/>
                <a:gd name="connsiteY28" fmla="*/ 2614412 h 4404575"/>
                <a:gd name="connsiteX29" fmla="*/ 2184042 w 2562896"/>
                <a:gd name="connsiteY29" fmla="*/ 3019023 h 4404575"/>
                <a:gd name="connsiteX30" fmla="*/ 2511380 w 2562896"/>
                <a:gd name="connsiteY30" fmla="*/ 4404575 h 4404575"/>
                <a:gd name="connsiteX31" fmla="*/ 2511380 w 2562896"/>
                <a:gd name="connsiteY31" fmla="*/ 4404575 h 4404575"/>
                <a:gd name="connsiteX32" fmla="*/ 2562896 w 2562896"/>
                <a:gd name="connsiteY32" fmla="*/ 4391696 h 4404575"/>
                <a:gd name="connsiteX0" fmla="*/ 2562896 w 2562896"/>
                <a:gd name="connsiteY0" fmla="*/ 4391696 h 4404575"/>
                <a:gd name="connsiteX1" fmla="*/ 660042 w 2562896"/>
                <a:gd name="connsiteY1" fmla="*/ 4009623 h 4404575"/>
                <a:gd name="connsiteX2" fmla="*/ 25757 w 2562896"/>
                <a:gd name="connsiteY2" fmla="*/ 3837905 h 4404575"/>
                <a:gd name="connsiteX3" fmla="*/ 0 w 2562896"/>
                <a:gd name="connsiteY3" fmla="*/ 0 h 4404575"/>
                <a:gd name="connsiteX4" fmla="*/ 412124 w 2562896"/>
                <a:gd name="connsiteY4" fmla="*/ 0 h 4404575"/>
                <a:gd name="connsiteX5" fmla="*/ 450760 w 2562896"/>
                <a:gd name="connsiteY5" fmla="*/ 347730 h 4404575"/>
                <a:gd name="connsiteX6" fmla="*/ 553791 w 2562896"/>
                <a:gd name="connsiteY6" fmla="*/ 476519 h 4404575"/>
                <a:gd name="connsiteX7" fmla="*/ 579549 w 2562896"/>
                <a:gd name="connsiteY7" fmla="*/ 489398 h 4404575"/>
                <a:gd name="connsiteX8" fmla="*/ 682580 w 2562896"/>
                <a:gd name="connsiteY8" fmla="*/ 463640 h 4404575"/>
                <a:gd name="connsiteX9" fmla="*/ 746974 w 2562896"/>
                <a:gd name="connsiteY9" fmla="*/ 360609 h 4404575"/>
                <a:gd name="connsiteX10" fmla="*/ 875763 w 2562896"/>
                <a:gd name="connsiteY10" fmla="*/ 386367 h 4404575"/>
                <a:gd name="connsiteX11" fmla="*/ 1004552 w 2562896"/>
                <a:gd name="connsiteY11" fmla="*/ 399246 h 4404575"/>
                <a:gd name="connsiteX12" fmla="*/ 1184856 w 2562896"/>
                <a:gd name="connsiteY12" fmla="*/ 566671 h 4404575"/>
                <a:gd name="connsiteX13" fmla="*/ 1493949 w 2562896"/>
                <a:gd name="connsiteY13" fmla="*/ 553792 h 4404575"/>
                <a:gd name="connsiteX14" fmla="*/ 1596980 w 2562896"/>
                <a:gd name="connsiteY14" fmla="*/ 579550 h 4404575"/>
                <a:gd name="connsiteX15" fmla="*/ 1712890 w 2562896"/>
                <a:gd name="connsiteY15" fmla="*/ 618186 h 4404575"/>
                <a:gd name="connsiteX16" fmla="*/ 1880315 w 2562896"/>
                <a:gd name="connsiteY16" fmla="*/ 682581 h 4404575"/>
                <a:gd name="connsiteX17" fmla="*/ 1880315 w 2562896"/>
                <a:gd name="connsiteY17" fmla="*/ 721217 h 4404575"/>
                <a:gd name="connsiteX18" fmla="*/ 1777284 w 2562896"/>
                <a:gd name="connsiteY18" fmla="*/ 759854 h 4404575"/>
                <a:gd name="connsiteX19" fmla="*/ 1661374 w 2562896"/>
                <a:gd name="connsiteY19" fmla="*/ 862885 h 4404575"/>
                <a:gd name="connsiteX20" fmla="*/ 1609859 w 2562896"/>
                <a:gd name="connsiteY20" fmla="*/ 1004553 h 4404575"/>
                <a:gd name="connsiteX21" fmla="*/ 1609859 w 2562896"/>
                <a:gd name="connsiteY21" fmla="*/ 1210615 h 4404575"/>
                <a:gd name="connsiteX22" fmla="*/ 1650642 w 2562896"/>
                <a:gd name="connsiteY22" fmla="*/ 1342623 h 4404575"/>
                <a:gd name="connsiteX23" fmla="*/ 1622738 w 2562896"/>
                <a:gd name="connsiteY23" fmla="*/ 1532586 h 4404575"/>
                <a:gd name="connsiteX24" fmla="*/ 1803042 w 2562896"/>
                <a:gd name="connsiteY24" fmla="*/ 1723623 h 4404575"/>
                <a:gd name="connsiteX25" fmla="*/ 2031642 w 2562896"/>
                <a:gd name="connsiteY25" fmla="*/ 1952223 h 4404575"/>
                <a:gd name="connsiteX26" fmla="*/ 2107842 w 2562896"/>
                <a:gd name="connsiteY26" fmla="*/ 2257023 h 4404575"/>
                <a:gd name="connsiteX27" fmla="*/ 2184042 w 2562896"/>
                <a:gd name="connsiteY27" fmla="*/ 2409423 h 4404575"/>
                <a:gd name="connsiteX28" fmla="*/ 2202287 w 2562896"/>
                <a:gd name="connsiteY28" fmla="*/ 2614412 h 4404575"/>
                <a:gd name="connsiteX29" fmla="*/ 2184042 w 2562896"/>
                <a:gd name="connsiteY29" fmla="*/ 3019023 h 4404575"/>
                <a:gd name="connsiteX30" fmla="*/ 2511380 w 2562896"/>
                <a:gd name="connsiteY30" fmla="*/ 4404575 h 4404575"/>
                <a:gd name="connsiteX31" fmla="*/ 2511380 w 2562896"/>
                <a:gd name="connsiteY31" fmla="*/ 4404575 h 4404575"/>
                <a:gd name="connsiteX32" fmla="*/ 2562896 w 2562896"/>
                <a:gd name="connsiteY32" fmla="*/ 4391696 h 4404575"/>
                <a:gd name="connsiteX0" fmla="*/ 2562896 w 2562896"/>
                <a:gd name="connsiteY0" fmla="*/ 4391696 h 4404575"/>
                <a:gd name="connsiteX1" fmla="*/ 660042 w 2562896"/>
                <a:gd name="connsiteY1" fmla="*/ 4009623 h 4404575"/>
                <a:gd name="connsiteX2" fmla="*/ 25757 w 2562896"/>
                <a:gd name="connsiteY2" fmla="*/ 3837905 h 4404575"/>
                <a:gd name="connsiteX3" fmla="*/ 0 w 2562896"/>
                <a:gd name="connsiteY3" fmla="*/ 0 h 4404575"/>
                <a:gd name="connsiteX4" fmla="*/ 412124 w 2562896"/>
                <a:gd name="connsiteY4" fmla="*/ 0 h 4404575"/>
                <a:gd name="connsiteX5" fmla="*/ 450760 w 2562896"/>
                <a:gd name="connsiteY5" fmla="*/ 347730 h 4404575"/>
                <a:gd name="connsiteX6" fmla="*/ 553791 w 2562896"/>
                <a:gd name="connsiteY6" fmla="*/ 476519 h 4404575"/>
                <a:gd name="connsiteX7" fmla="*/ 579549 w 2562896"/>
                <a:gd name="connsiteY7" fmla="*/ 489398 h 4404575"/>
                <a:gd name="connsiteX8" fmla="*/ 682580 w 2562896"/>
                <a:gd name="connsiteY8" fmla="*/ 463640 h 4404575"/>
                <a:gd name="connsiteX9" fmla="*/ 746974 w 2562896"/>
                <a:gd name="connsiteY9" fmla="*/ 360609 h 4404575"/>
                <a:gd name="connsiteX10" fmla="*/ 875763 w 2562896"/>
                <a:gd name="connsiteY10" fmla="*/ 386367 h 4404575"/>
                <a:gd name="connsiteX11" fmla="*/ 1004552 w 2562896"/>
                <a:gd name="connsiteY11" fmla="*/ 399246 h 4404575"/>
                <a:gd name="connsiteX12" fmla="*/ 1184856 w 2562896"/>
                <a:gd name="connsiteY12" fmla="*/ 566671 h 4404575"/>
                <a:gd name="connsiteX13" fmla="*/ 1493949 w 2562896"/>
                <a:gd name="connsiteY13" fmla="*/ 553792 h 4404575"/>
                <a:gd name="connsiteX14" fmla="*/ 1596980 w 2562896"/>
                <a:gd name="connsiteY14" fmla="*/ 579550 h 4404575"/>
                <a:gd name="connsiteX15" fmla="*/ 1712890 w 2562896"/>
                <a:gd name="connsiteY15" fmla="*/ 618186 h 4404575"/>
                <a:gd name="connsiteX16" fmla="*/ 1880315 w 2562896"/>
                <a:gd name="connsiteY16" fmla="*/ 682581 h 4404575"/>
                <a:gd name="connsiteX17" fmla="*/ 1880315 w 2562896"/>
                <a:gd name="connsiteY17" fmla="*/ 721217 h 4404575"/>
                <a:gd name="connsiteX18" fmla="*/ 1777284 w 2562896"/>
                <a:gd name="connsiteY18" fmla="*/ 759854 h 4404575"/>
                <a:gd name="connsiteX19" fmla="*/ 1661374 w 2562896"/>
                <a:gd name="connsiteY19" fmla="*/ 862885 h 4404575"/>
                <a:gd name="connsiteX20" fmla="*/ 1609859 w 2562896"/>
                <a:gd name="connsiteY20" fmla="*/ 1004553 h 4404575"/>
                <a:gd name="connsiteX21" fmla="*/ 1609859 w 2562896"/>
                <a:gd name="connsiteY21" fmla="*/ 1210615 h 4404575"/>
                <a:gd name="connsiteX22" fmla="*/ 1650642 w 2562896"/>
                <a:gd name="connsiteY22" fmla="*/ 1342623 h 4404575"/>
                <a:gd name="connsiteX23" fmla="*/ 1650642 w 2562896"/>
                <a:gd name="connsiteY23" fmla="*/ 1571223 h 4404575"/>
                <a:gd name="connsiteX24" fmla="*/ 1803042 w 2562896"/>
                <a:gd name="connsiteY24" fmla="*/ 1723623 h 4404575"/>
                <a:gd name="connsiteX25" fmla="*/ 2031642 w 2562896"/>
                <a:gd name="connsiteY25" fmla="*/ 1952223 h 4404575"/>
                <a:gd name="connsiteX26" fmla="*/ 2107842 w 2562896"/>
                <a:gd name="connsiteY26" fmla="*/ 2257023 h 4404575"/>
                <a:gd name="connsiteX27" fmla="*/ 2184042 w 2562896"/>
                <a:gd name="connsiteY27" fmla="*/ 2409423 h 4404575"/>
                <a:gd name="connsiteX28" fmla="*/ 2202287 w 2562896"/>
                <a:gd name="connsiteY28" fmla="*/ 2614412 h 4404575"/>
                <a:gd name="connsiteX29" fmla="*/ 2184042 w 2562896"/>
                <a:gd name="connsiteY29" fmla="*/ 3019023 h 4404575"/>
                <a:gd name="connsiteX30" fmla="*/ 2511380 w 2562896"/>
                <a:gd name="connsiteY30" fmla="*/ 4404575 h 4404575"/>
                <a:gd name="connsiteX31" fmla="*/ 2511380 w 2562896"/>
                <a:gd name="connsiteY31" fmla="*/ 4404575 h 4404575"/>
                <a:gd name="connsiteX32" fmla="*/ 2562896 w 2562896"/>
                <a:gd name="connsiteY32" fmla="*/ 4391696 h 4404575"/>
                <a:gd name="connsiteX0" fmla="*/ 2562896 w 2562896"/>
                <a:gd name="connsiteY0" fmla="*/ 4391696 h 4404575"/>
                <a:gd name="connsiteX1" fmla="*/ 660042 w 2562896"/>
                <a:gd name="connsiteY1" fmla="*/ 4009623 h 4404575"/>
                <a:gd name="connsiteX2" fmla="*/ 25757 w 2562896"/>
                <a:gd name="connsiteY2" fmla="*/ 3837905 h 4404575"/>
                <a:gd name="connsiteX3" fmla="*/ 0 w 2562896"/>
                <a:gd name="connsiteY3" fmla="*/ 0 h 4404575"/>
                <a:gd name="connsiteX4" fmla="*/ 412124 w 2562896"/>
                <a:gd name="connsiteY4" fmla="*/ 0 h 4404575"/>
                <a:gd name="connsiteX5" fmla="*/ 450760 w 2562896"/>
                <a:gd name="connsiteY5" fmla="*/ 347730 h 4404575"/>
                <a:gd name="connsiteX6" fmla="*/ 553791 w 2562896"/>
                <a:gd name="connsiteY6" fmla="*/ 476519 h 4404575"/>
                <a:gd name="connsiteX7" fmla="*/ 579549 w 2562896"/>
                <a:gd name="connsiteY7" fmla="*/ 489398 h 4404575"/>
                <a:gd name="connsiteX8" fmla="*/ 682580 w 2562896"/>
                <a:gd name="connsiteY8" fmla="*/ 463640 h 4404575"/>
                <a:gd name="connsiteX9" fmla="*/ 746974 w 2562896"/>
                <a:gd name="connsiteY9" fmla="*/ 360609 h 4404575"/>
                <a:gd name="connsiteX10" fmla="*/ 875763 w 2562896"/>
                <a:gd name="connsiteY10" fmla="*/ 386367 h 4404575"/>
                <a:gd name="connsiteX11" fmla="*/ 1004552 w 2562896"/>
                <a:gd name="connsiteY11" fmla="*/ 399246 h 4404575"/>
                <a:gd name="connsiteX12" fmla="*/ 1184856 w 2562896"/>
                <a:gd name="connsiteY12" fmla="*/ 566671 h 4404575"/>
                <a:gd name="connsiteX13" fmla="*/ 1493949 w 2562896"/>
                <a:gd name="connsiteY13" fmla="*/ 553792 h 4404575"/>
                <a:gd name="connsiteX14" fmla="*/ 1596980 w 2562896"/>
                <a:gd name="connsiteY14" fmla="*/ 579550 h 4404575"/>
                <a:gd name="connsiteX15" fmla="*/ 1712890 w 2562896"/>
                <a:gd name="connsiteY15" fmla="*/ 618186 h 4404575"/>
                <a:gd name="connsiteX16" fmla="*/ 1880315 w 2562896"/>
                <a:gd name="connsiteY16" fmla="*/ 682581 h 4404575"/>
                <a:gd name="connsiteX17" fmla="*/ 1880315 w 2562896"/>
                <a:gd name="connsiteY17" fmla="*/ 721217 h 4404575"/>
                <a:gd name="connsiteX18" fmla="*/ 1777284 w 2562896"/>
                <a:gd name="connsiteY18" fmla="*/ 759854 h 4404575"/>
                <a:gd name="connsiteX19" fmla="*/ 1661374 w 2562896"/>
                <a:gd name="connsiteY19" fmla="*/ 862885 h 4404575"/>
                <a:gd name="connsiteX20" fmla="*/ 1650642 w 2562896"/>
                <a:gd name="connsiteY20" fmla="*/ 1037823 h 4404575"/>
                <a:gd name="connsiteX21" fmla="*/ 1609859 w 2562896"/>
                <a:gd name="connsiteY21" fmla="*/ 1210615 h 4404575"/>
                <a:gd name="connsiteX22" fmla="*/ 1650642 w 2562896"/>
                <a:gd name="connsiteY22" fmla="*/ 1342623 h 4404575"/>
                <a:gd name="connsiteX23" fmla="*/ 1650642 w 2562896"/>
                <a:gd name="connsiteY23" fmla="*/ 1571223 h 4404575"/>
                <a:gd name="connsiteX24" fmla="*/ 1803042 w 2562896"/>
                <a:gd name="connsiteY24" fmla="*/ 1723623 h 4404575"/>
                <a:gd name="connsiteX25" fmla="*/ 2031642 w 2562896"/>
                <a:gd name="connsiteY25" fmla="*/ 1952223 h 4404575"/>
                <a:gd name="connsiteX26" fmla="*/ 2107842 w 2562896"/>
                <a:gd name="connsiteY26" fmla="*/ 2257023 h 4404575"/>
                <a:gd name="connsiteX27" fmla="*/ 2184042 w 2562896"/>
                <a:gd name="connsiteY27" fmla="*/ 2409423 h 4404575"/>
                <a:gd name="connsiteX28" fmla="*/ 2202287 w 2562896"/>
                <a:gd name="connsiteY28" fmla="*/ 2614412 h 4404575"/>
                <a:gd name="connsiteX29" fmla="*/ 2184042 w 2562896"/>
                <a:gd name="connsiteY29" fmla="*/ 3019023 h 4404575"/>
                <a:gd name="connsiteX30" fmla="*/ 2511380 w 2562896"/>
                <a:gd name="connsiteY30" fmla="*/ 4404575 h 4404575"/>
                <a:gd name="connsiteX31" fmla="*/ 2511380 w 2562896"/>
                <a:gd name="connsiteY31" fmla="*/ 4404575 h 4404575"/>
                <a:gd name="connsiteX32" fmla="*/ 2562896 w 2562896"/>
                <a:gd name="connsiteY32" fmla="*/ 4391696 h 4404575"/>
                <a:gd name="connsiteX0" fmla="*/ 2562896 w 2562896"/>
                <a:gd name="connsiteY0" fmla="*/ 4391696 h 4404575"/>
                <a:gd name="connsiteX1" fmla="*/ 660042 w 2562896"/>
                <a:gd name="connsiteY1" fmla="*/ 4009623 h 4404575"/>
                <a:gd name="connsiteX2" fmla="*/ 25757 w 2562896"/>
                <a:gd name="connsiteY2" fmla="*/ 3837905 h 4404575"/>
                <a:gd name="connsiteX3" fmla="*/ 0 w 2562896"/>
                <a:gd name="connsiteY3" fmla="*/ 0 h 4404575"/>
                <a:gd name="connsiteX4" fmla="*/ 412124 w 2562896"/>
                <a:gd name="connsiteY4" fmla="*/ 0 h 4404575"/>
                <a:gd name="connsiteX5" fmla="*/ 450760 w 2562896"/>
                <a:gd name="connsiteY5" fmla="*/ 347730 h 4404575"/>
                <a:gd name="connsiteX6" fmla="*/ 553791 w 2562896"/>
                <a:gd name="connsiteY6" fmla="*/ 476519 h 4404575"/>
                <a:gd name="connsiteX7" fmla="*/ 579549 w 2562896"/>
                <a:gd name="connsiteY7" fmla="*/ 489398 h 4404575"/>
                <a:gd name="connsiteX8" fmla="*/ 682580 w 2562896"/>
                <a:gd name="connsiteY8" fmla="*/ 463640 h 4404575"/>
                <a:gd name="connsiteX9" fmla="*/ 746974 w 2562896"/>
                <a:gd name="connsiteY9" fmla="*/ 360609 h 4404575"/>
                <a:gd name="connsiteX10" fmla="*/ 875763 w 2562896"/>
                <a:gd name="connsiteY10" fmla="*/ 386367 h 4404575"/>
                <a:gd name="connsiteX11" fmla="*/ 1004552 w 2562896"/>
                <a:gd name="connsiteY11" fmla="*/ 399246 h 4404575"/>
                <a:gd name="connsiteX12" fmla="*/ 1184856 w 2562896"/>
                <a:gd name="connsiteY12" fmla="*/ 566671 h 4404575"/>
                <a:gd name="connsiteX13" fmla="*/ 1493949 w 2562896"/>
                <a:gd name="connsiteY13" fmla="*/ 553792 h 4404575"/>
                <a:gd name="connsiteX14" fmla="*/ 1596980 w 2562896"/>
                <a:gd name="connsiteY14" fmla="*/ 579550 h 4404575"/>
                <a:gd name="connsiteX15" fmla="*/ 1712890 w 2562896"/>
                <a:gd name="connsiteY15" fmla="*/ 618186 h 4404575"/>
                <a:gd name="connsiteX16" fmla="*/ 1880315 w 2562896"/>
                <a:gd name="connsiteY16" fmla="*/ 682581 h 4404575"/>
                <a:gd name="connsiteX17" fmla="*/ 1880315 w 2562896"/>
                <a:gd name="connsiteY17" fmla="*/ 721217 h 4404575"/>
                <a:gd name="connsiteX18" fmla="*/ 1777284 w 2562896"/>
                <a:gd name="connsiteY18" fmla="*/ 759854 h 4404575"/>
                <a:gd name="connsiteX19" fmla="*/ 1661374 w 2562896"/>
                <a:gd name="connsiteY19" fmla="*/ 862885 h 4404575"/>
                <a:gd name="connsiteX20" fmla="*/ 1650642 w 2562896"/>
                <a:gd name="connsiteY20" fmla="*/ 1037823 h 4404575"/>
                <a:gd name="connsiteX21" fmla="*/ 1609859 w 2562896"/>
                <a:gd name="connsiteY21" fmla="*/ 1210615 h 4404575"/>
                <a:gd name="connsiteX22" fmla="*/ 1650642 w 2562896"/>
                <a:gd name="connsiteY22" fmla="*/ 1342623 h 4404575"/>
                <a:gd name="connsiteX23" fmla="*/ 1650642 w 2562896"/>
                <a:gd name="connsiteY23" fmla="*/ 1571223 h 4404575"/>
                <a:gd name="connsiteX24" fmla="*/ 1803042 w 2562896"/>
                <a:gd name="connsiteY24" fmla="*/ 1723623 h 4404575"/>
                <a:gd name="connsiteX25" fmla="*/ 2031642 w 2562896"/>
                <a:gd name="connsiteY25" fmla="*/ 1952223 h 4404575"/>
                <a:gd name="connsiteX26" fmla="*/ 2107842 w 2562896"/>
                <a:gd name="connsiteY26" fmla="*/ 2257023 h 4404575"/>
                <a:gd name="connsiteX27" fmla="*/ 2184042 w 2562896"/>
                <a:gd name="connsiteY27" fmla="*/ 2409423 h 4404575"/>
                <a:gd name="connsiteX28" fmla="*/ 2202287 w 2562896"/>
                <a:gd name="connsiteY28" fmla="*/ 2614412 h 4404575"/>
                <a:gd name="connsiteX29" fmla="*/ 2189408 w 2562896"/>
                <a:gd name="connsiteY29" fmla="*/ 2781837 h 4404575"/>
                <a:gd name="connsiteX30" fmla="*/ 2184042 w 2562896"/>
                <a:gd name="connsiteY30" fmla="*/ 3019023 h 4404575"/>
                <a:gd name="connsiteX31" fmla="*/ 2511380 w 2562896"/>
                <a:gd name="connsiteY31" fmla="*/ 4404575 h 4404575"/>
                <a:gd name="connsiteX32" fmla="*/ 2511380 w 2562896"/>
                <a:gd name="connsiteY32" fmla="*/ 4404575 h 4404575"/>
                <a:gd name="connsiteX33" fmla="*/ 2562896 w 2562896"/>
                <a:gd name="connsiteY33" fmla="*/ 4391696 h 4404575"/>
                <a:gd name="connsiteX0" fmla="*/ 2562896 w 2562896"/>
                <a:gd name="connsiteY0" fmla="*/ 4391696 h 4404575"/>
                <a:gd name="connsiteX1" fmla="*/ 660042 w 2562896"/>
                <a:gd name="connsiteY1" fmla="*/ 4009623 h 4404575"/>
                <a:gd name="connsiteX2" fmla="*/ 25757 w 2562896"/>
                <a:gd name="connsiteY2" fmla="*/ 3837905 h 4404575"/>
                <a:gd name="connsiteX3" fmla="*/ 0 w 2562896"/>
                <a:gd name="connsiteY3" fmla="*/ 0 h 4404575"/>
                <a:gd name="connsiteX4" fmla="*/ 412124 w 2562896"/>
                <a:gd name="connsiteY4" fmla="*/ 0 h 4404575"/>
                <a:gd name="connsiteX5" fmla="*/ 450760 w 2562896"/>
                <a:gd name="connsiteY5" fmla="*/ 347730 h 4404575"/>
                <a:gd name="connsiteX6" fmla="*/ 553791 w 2562896"/>
                <a:gd name="connsiteY6" fmla="*/ 476519 h 4404575"/>
                <a:gd name="connsiteX7" fmla="*/ 579549 w 2562896"/>
                <a:gd name="connsiteY7" fmla="*/ 489398 h 4404575"/>
                <a:gd name="connsiteX8" fmla="*/ 682580 w 2562896"/>
                <a:gd name="connsiteY8" fmla="*/ 463640 h 4404575"/>
                <a:gd name="connsiteX9" fmla="*/ 746974 w 2562896"/>
                <a:gd name="connsiteY9" fmla="*/ 360609 h 4404575"/>
                <a:gd name="connsiteX10" fmla="*/ 875763 w 2562896"/>
                <a:gd name="connsiteY10" fmla="*/ 386367 h 4404575"/>
                <a:gd name="connsiteX11" fmla="*/ 1004552 w 2562896"/>
                <a:gd name="connsiteY11" fmla="*/ 399246 h 4404575"/>
                <a:gd name="connsiteX12" fmla="*/ 1184856 w 2562896"/>
                <a:gd name="connsiteY12" fmla="*/ 566671 h 4404575"/>
                <a:gd name="connsiteX13" fmla="*/ 1493949 w 2562896"/>
                <a:gd name="connsiteY13" fmla="*/ 553792 h 4404575"/>
                <a:gd name="connsiteX14" fmla="*/ 1596980 w 2562896"/>
                <a:gd name="connsiteY14" fmla="*/ 579550 h 4404575"/>
                <a:gd name="connsiteX15" fmla="*/ 1712890 w 2562896"/>
                <a:gd name="connsiteY15" fmla="*/ 618186 h 4404575"/>
                <a:gd name="connsiteX16" fmla="*/ 1880315 w 2562896"/>
                <a:gd name="connsiteY16" fmla="*/ 682581 h 4404575"/>
                <a:gd name="connsiteX17" fmla="*/ 1880315 w 2562896"/>
                <a:gd name="connsiteY17" fmla="*/ 721217 h 4404575"/>
                <a:gd name="connsiteX18" fmla="*/ 1777284 w 2562896"/>
                <a:gd name="connsiteY18" fmla="*/ 759854 h 4404575"/>
                <a:gd name="connsiteX19" fmla="*/ 1661374 w 2562896"/>
                <a:gd name="connsiteY19" fmla="*/ 862885 h 4404575"/>
                <a:gd name="connsiteX20" fmla="*/ 1650642 w 2562896"/>
                <a:gd name="connsiteY20" fmla="*/ 1037823 h 4404575"/>
                <a:gd name="connsiteX21" fmla="*/ 1609859 w 2562896"/>
                <a:gd name="connsiteY21" fmla="*/ 1210615 h 4404575"/>
                <a:gd name="connsiteX22" fmla="*/ 1650642 w 2562896"/>
                <a:gd name="connsiteY22" fmla="*/ 1342623 h 4404575"/>
                <a:gd name="connsiteX23" fmla="*/ 1650642 w 2562896"/>
                <a:gd name="connsiteY23" fmla="*/ 1571223 h 4404575"/>
                <a:gd name="connsiteX24" fmla="*/ 1803042 w 2562896"/>
                <a:gd name="connsiteY24" fmla="*/ 1723623 h 4404575"/>
                <a:gd name="connsiteX25" fmla="*/ 2031642 w 2562896"/>
                <a:gd name="connsiteY25" fmla="*/ 1952223 h 4404575"/>
                <a:gd name="connsiteX26" fmla="*/ 2107842 w 2562896"/>
                <a:gd name="connsiteY26" fmla="*/ 2257023 h 4404575"/>
                <a:gd name="connsiteX27" fmla="*/ 2184042 w 2562896"/>
                <a:gd name="connsiteY27" fmla="*/ 2409423 h 4404575"/>
                <a:gd name="connsiteX28" fmla="*/ 2202287 w 2562896"/>
                <a:gd name="connsiteY28" fmla="*/ 2614412 h 4404575"/>
                <a:gd name="connsiteX29" fmla="*/ 2260242 w 2562896"/>
                <a:gd name="connsiteY29" fmla="*/ 2790423 h 4404575"/>
                <a:gd name="connsiteX30" fmla="*/ 2184042 w 2562896"/>
                <a:gd name="connsiteY30" fmla="*/ 3019023 h 4404575"/>
                <a:gd name="connsiteX31" fmla="*/ 2511380 w 2562896"/>
                <a:gd name="connsiteY31" fmla="*/ 4404575 h 4404575"/>
                <a:gd name="connsiteX32" fmla="*/ 2511380 w 2562896"/>
                <a:gd name="connsiteY32" fmla="*/ 4404575 h 4404575"/>
                <a:gd name="connsiteX33" fmla="*/ 2562896 w 2562896"/>
                <a:gd name="connsiteY33" fmla="*/ 4391696 h 4404575"/>
                <a:gd name="connsiteX0" fmla="*/ 2562896 w 2562896"/>
                <a:gd name="connsiteY0" fmla="*/ 4391696 h 4404575"/>
                <a:gd name="connsiteX1" fmla="*/ 660042 w 2562896"/>
                <a:gd name="connsiteY1" fmla="*/ 4009623 h 4404575"/>
                <a:gd name="connsiteX2" fmla="*/ 25757 w 2562896"/>
                <a:gd name="connsiteY2" fmla="*/ 3837905 h 4404575"/>
                <a:gd name="connsiteX3" fmla="*/ 0 w 2562896"/>
                <a:gd name="connsiteY3" fmla="*/ 0 h 4404575"/>
                <a:gd name="connsiteX4" fmla="*/ 412124 w 2562896"/>
                <a:gd name="connsiteY4" fmla="*/ 0 h 4404575"/>
                <a:gd name="connsiteX5" fmla="*/ 450760 w 2562896"/>
                <a:gd name="connsiteY5" fmla="*/ 347730 h 4404575"/>
                <a:gd name="connsiteX6" fmla="*/ 553791 w 2562896"/>
                <a:gd name="connsiteY6" fmla="*/ 476519 h 4404575"/>
                <a:gd name="connsiteX7" fmla="*/ 579549 w 2562896"/>
                <a:gd name="connsiteY7" fmla="*/ 489398 h 4404575"/>
                <a:gd name="connsiteX8" fmla="*/ 682580 w 2562896"/>
                <a:gd name="connsiteY8" fmla="*/ 463640 h 4404575"/>
                <a:gd name="connsiteX9" fmla="*/ 746974 w 2562896"/>
                <a:gd name="connsiteY9" fmla="*/ 360609 h 4404575"/>
                <a:gd name="connsiteX10" fmla="*/ 875763 w 2562896"/>
                <a:gd name="connsiteY10" fmla="*/ 386367 h 4404575"/>
                <a:gd name="connsiteX11" fmla="*/ 1004552 w 2562896"/>
                <a:gd name="connsiteY11" fmla="*/ 399246 h 4404575"/>
                <a:gd name="connsiteX12" fmla="*/ 1184856 w 2562896"/>
                <a:gd name="connsiteY12" fmla="*/ 566671 h 4404575"/>
                <a:gd name="connsiteX13" fmla="*/ 1493949 w 2562896"/>
                <a:gd name="connsiteY13" fmla="*/ 553792 h 4404575"/>
                <a:gd name="connsiteX14" fmla="*/ 1596980 w 2562896"/>
                <a:gd name="connsiteY14" fmla="*/ 579550 h 4404575"/>
                <a:gd name="connsiteX15" fmla="*/ 1712890 w 2562896"/>
                <a:gd name="connsiteY15" fmla="*/ 618186 h 4404575"/>
                <a:gd name="connsiteX16" fmla="*/ 1880315 w 2562896"/>
                <a:gd name="connsiteY16" fmla="*/ 682581 h 4404575"/>
                <a:gd name="connsiteX17" fmla="*/ 1880315 w 2562896"/>
                <a:gd name="connsiteY17" fmla="*/ 721217 h 4404575"/>
                <a:gd name="connsiteX18" fmla="*/ 1777284 w 2562896"/>
                <a:gd name="connsiteY18" fmla="*/ 759854 h 4404575"/>
                <a:gd name="connsiteX19" fmla="*/ 1661374 w 2562896"/>
                <a:gd name="connsiteY19" fmla="*/ 862885 h 4404575"/>
                <a:gd name="connsiteX20" fmla="*/ 1650642 w 2562896"/>
                <a:gd name="connsiteY20" fmla="*/ 1037823 h 4404575"/>
                <a:gd name="connsiteX21" fmla="*/ 1609859 w 2562896"/>
                <a:gd name="connsiteY21" fmla="*/ 1210615 h 4404575"/>
                <a:gd name="connsiteX22" fmla="*/ 1650642 w 2562896"/>
                <a:gd name="connsiteY22" fmla="*/ 1342623 h 4404575"/>
                <a:gd name="connsiteX23" fmla="*/ 1650642 w 2562896"/>
                <a:gd name="connsiteY23" fmla="*/ 1571223 h 4404575"/>
                <a:gd name="connsiteX24" fmla="*/ 1803042 w 2562896"/>
                <a:gd name="connsiteY24" fmla="*/ 1723623 h 4404575"/>
                <a:gd name="connsiteX25" fmla="*/ 2031642 w 2562896"/>
                <a:gd name="connsiteY25" fmla="*/ 1952223 h 4404575"/>
                <a:gd name="connsiteX26" fmla="*/ 2107842 w 2562896"/>
                <a:gd name="connsiteY26" fmla="*/ 2257023 h 4404575"/>
                <a:gd name="connsiteX27" fmla="*/ 2184042 w 2562896"/>
                <a:gd name="connsiteY27" fmla="*/ 2409423 h 4404575"/>
                <a:gd name="connsiteX28" fmla="*/ 2202287 w 2562896"/>
                <a:gd name="connsiteY28" fmla="*/ 2614412 h 4404575"/>
                <a:gd name="connsiteX29" fmla="*/ 2260242 w 2562896"/>
                <a:gd name="connsiteY29" fmla="*/ 2790423 h 4404575"/>
                <a:gd name="connsiteX30" fmla="*/ 2184042 w 2562896"/>
                <a:gd name="connsiteY30" fmla="*/ 3019023 h 4404575"/>
                <a:gd name="connsiteX31" fmla="*/ 2511380 w 2562896"/>
                <a:gd name="connsiteY31" fmla="*/ 4404575 h 4404575"/>
                <a:gd name="connsiteX32" fmla="*/ 2511380 w 2562896"/>
                <a:gd name="connsiteY32" fmla="*/ 4404575 h 4404575"/>
                <a:gd name="connsiteX33" fmla="*/ 2562896 w 2562896"/>
                <a:gd name="connsiteY33" fmla="*/ 4391696 h 4404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562896" h="4404575">
                  <a:moveTo>
                    <a:pt x="2562896" y="4391696"/>
                  </a:moveTo>
                  <a:lnTo>
                    <a:pt x="660042" y="4009623"/>
                  </a:lnTo>
                  <a:lnTo>
                    <a:pt x="25757" y="3837905"/>
                  </a:lnTo>
                  <a:lnTo>
                    <a:pt x="0" y="0"/>
                  </a:lnTo>
                  <a:lnTo>
                    <a:pt x="412124" y="0"/>
                  </a:lnTo>
                  <a:lnTo>
                    <a:pt x="450760" y="347730"/>
                  </a:lnTo>
                  <a:lnTo>
                    <a:pt x="553791" y="476519"/>
                  </a:lnTo>
                  <a:lnTo>
                    <a:pt x="579549" y="489398"/>
                  </a:lnTo>
                  <a:lnTo>
                    <a:pt x="682580" y="463640"/>
                  </a:lnTo>
                  <a:lnTo>
                    <a:pt x="746974" y="360609"/>
                  </a:lnTo>
                  <a:lnTo>
                    <a:pt x="875763" y="386367"/>
                  </a:lnTo>
                  <a:lnTo>
                    <a:pt x="1004552" y="399246"/>
                  </a:lnTo>
                  <a:lnTo>
                    <a:pt x="1184856" y="566671"/>
                  </a:lnTo>
                  <a:lnTo>
                    <a:pt x="1493949" y="553792"/>
                  </a:lnTo>
                  <a:lnTo>
                    <a:pt x="1596980" y="579550"/>
                  </a:lnTo>
                  <a:lnTo>
                    <a:pt x="1712890" y="618186"/>
                  </a:lnTo>
                  <a:lnTo>
                    <a:pt x="1880315" y="682581"/>
                  </a:lnTo>
                  <a:lnTo>
                    <a:pt x="1880315" y="721217"/>
                  </a:lnTo>
                  <a:lnTo>
                    <a:pt x="1777284" y="759854"/>
                  </a:lnTo>
                  <a:lnTo>
                    <a:pt x="1661374" y="862885"/>
                  </a:lnTo>
                  <a:lnTo>
                    <a:pt x="1650642" y="1037823"/>
                  </a:lnTo>
                  <a:lnTo>
                    <a:pt x="1609859" y="1210615"/>
                  </a:lnTo>
                  <a:lnTo>
                    <a:pt x="1650642" y="1342623"/>
                  </a:lnTo>
                  <a:lnTo>
                    <a:pt x="1650642" y="1571223"/>
                  </a:lnTo>
                  <a:lnTo>
                    <a:pt x="1803042" y="1723623"/>
                  </a:lnTo>
                  <a:lnTo>
                    <a:pt x="2031642" y="1952223"/>
                  </a:lnTo>
                  <a:lnTo>
                    <a:pt x="2107842" y="2257023"/>
                  </a:lnTo>
                  <a:lnTo>
                    <a:pt x="2184042" y="2409423"/>
                  </a:lnTo>
                  <a:lnTo>
                    <a:pt x="2202287" y="2614412"/>
                  </a:lnTo>
                  <a:lnTo>
                    <a:pt x="2260242" y="2790423"/>
                  </a:lnTo>
                  <a:lnTo>
                    <a:pt x="2184042" y="3019023"/>
                  </a:lnTo>
                  <a:lnTo>
                    <a:pt x="2511380" y="4404575"/>
                  </a:lnTo>
                  <a:lnTo>
                    <a:pt x="2511380" y="4404575"/>
                  </a:lnTo>
                  <a:lnTo>
                    <a:pt x="2562896" y="4391696"/>
                  </a:lnTo>
                  <a:close/>
                </a:path>
              </a:pathLst>
            </a:custGeom>
            <a:blipFill dpi="0" rotWithShape="1">
              <a:blip r:embed="rId5" cstate="email">
                <a:alphaModFix amt="50000"/>
              </a:blip>
              <a:srcRec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p:cNvSpPr txBox="1"/>
          <p:nvPr/>
        </p:nvSpPr>
        <p:spPr>
          <a:xfrm>
            <a:off x="4038600" y="5029200"/>
            <a:ext cx="1828800" cy="338554"/>
          </a:xfrm>
          <a:prstGeom prst="rect">
            <a:avLst/>
          </a:prstGeom>
          <a:noFill/>
        </p:spPr>
        <p:txBody>
          <a:bodyPr wrap="square" rtlCol="0">
            <a:spAutoFit/>
          </a:bodyPr>
          <a:lstStyle/>
          <a:p>
            <a:pPr algn="r"/>
            <a:r>
              <a:rPr lang="en-US" sz="1600" dirty="0">
                <a:solidFill>
                  <a:srgbClr val="C00000"/>
                </a:solidFill>
                <a:latin typeface="Eras Demi ITC" pitchFamily="34" charset="0"/>
              </a:rPr>
              <a:t>NV-030-015B</a:t>
            </a:r>
          </a:p>
        </p:txBody>
      </p:sp>
      <p:sp>
        <p:nvSpPr>
          <p:cNvPr id="29" name="TextBox 28"/>
          <p:cNvSpPr txBox="1"/>
          <p:nvPr/>
        </p:nvSpPr>
        <p:spPr>
          <a:xfrm>
            <a:off x="3962400" y="5334000"/>
            <a:ext cx="1828800" cy="400110"/>
          </a:xfrm>
          <a:prstGeom prst="rect">
            <a:avLst/>
          </a:prstGeom>
          <a:noFill/>
        </p:spPr>
        <p:txBody>
          <a:bodyPr wrap="square" rtlCol="0">
            <a:spAutoFit/>
          </a:bodyPr>
          <a:lstStyle/>
          <a:p>
            <a:pPr algn="r"/>
            <a:r>
              <a:rPr lang="en-US" sz="1600" dirty="0">
                <a:solidFill>
                  <a:srgbClr val="C00000"/>
                </a:solidFill>
                <a:latin typeface="Eras Demi ITC" pitchFamily="34" charset="0"/>
              </a:rPr>
              <a:t> </a:t>
            </a:r>
            <a:r>
              <a:rPr lang="en-US" sz="2000" dirty="0">
                <a:solidFill>
                  <a:srgbClr val="C00000"/>
                </a:solidFill>
                <a:latin typeface="Eras Demi ITC" pitchFamily="34" charset="0"/>
              </a:rPr>
              <a:t>unit B</a:t>
            </a:r>
          </a:p>
        </p:txBody>
      </p:sp>
      <p:sp>
        <p:nvSpPr>
          <p:cNvPr id="22" name="TextBox 21"/>
          <p:cNvSpPr txBox="1"/>
          <p:nvPr/>
        </p:nvSpPr>
        <p:spPr>
          <a:xfrm>
            <a:off x="76200" y="6381690"/>
            <a:ext cx="4191000" cy="400110"/>
          </a:xfrm>
          <a:prstGeom prst="rect">
            <a:avLst/>
          </a:prstGeom>
          <a:noFill/>
        </p:spPr>
        <p:txBody>
          <a:bodyPr wrap="square" rtlCol="0">
            <a:spAutoFit/>
          </a:bodyPr>
          <a:lstStyle/>
          <a:p>
            <a:r>
              <a:rPr lang="en-US" sz="2000" dirty="0">
                <a:solidFill>
                  <a:srgbClr val="FFFFFF"/>
                </a:solidFill>
                <a:latin typeface="Eras Demi ITC" pitchFamily="34" charset="0"/>
              </a:rPr>
              <a:t>Inventory – Adjust &amp; Document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500"/>
                                        <p:tgtEl>
                                          <p:spTgt spid="2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animEffect transition="in" filter="fade">
                                      <p:cBhvr>
                                        <p:cTn id="15" dur="500"/>
                                        <p:tgtEl>
                                          <p:spTgt spid="2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0">
                                            <p:txEl>
                                              <p:pRg st="1" end="1"/>
                                            </p:txEl>
                                          </p:spTgt>
                                        </p:tgtEl>
                                        <p:attrNameLst>
                                          <p:attrName>style.visibility</p:attrName>
                                        </p:attrNameLst>
                                      </p:cBhvr>
                                      <p:to>
                                        <p:strVal val="visible"/>
                                      </p:to>
                                    </p:set>
                                    <p:animEffect transition="in" filter="fade">
                                      <p:cBhvr>
                                        <p:cTn id="20" dur="500"/>
                                        <p:tgtEl>
                                          <p:spTgt spid="20">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0">
                                            <p:txEl>
                                              <p:pRg st="2" end="2"/>
                                            </p:txEl>
                                          </p:spTgt>
                                        </p:tgtEl>
                                        <p:attrNameLst>
                                          <p:attrName>style.visibility</p:attrName>
                                        </p:attrNameLst>
                                      </p:cBhvr>
                                      <p:to>
                                        <p:strVal val="visible"/>
                                      </p:to>
                                    </p:set>
                                    <p:animEffect transition="in" filter="fade">
                                      <p:cBhvr>
                                        <p:cTn id="25" dur="500"/>
                                        <p:tgtEl>
                                          <p:spTgt spid="20">
                                            <p:txEl>
                                              <p:pRg st="2" end="2"/>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500"/>
                                        <p:tgtEl>
                                          <p:spTgt spid="2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fade">
                                      <p:cBhvr>
                                        <p:cTn id="36" dur="500"/>
                                        <p:tgtEl>
                                          <p:spTgt spid="2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500"/>
                                        <p:tgtEl>
                                          <p:spTgt spid="27"/>
                                        </p:tgtEl>
                                      </p:cBhvr>
                                    </p:animEffect>
                                  </p:childTnLst>
                                </p:cTn>
                              </p:par>
                              <p:par>
                                <p:cTn id="40" presetID="10" presetClass="exit" presetSubtype="0" fill="hold" grpId="1" nodeType="withEffect">
                                  <p:stCondLst>
                                    <p:cond delay="0"/>
                                  </p:stCondLst>
                                  <p:childTnLst>
                                    <p:animEffect transition="out" filter="fade">
                                      <p:cBhvr>
                                        <p:cTn id="41" dur="500"/>
                                        <p:tgtEl>
                                          <p:spTgt spid="23"/>
                                        </p:tgtEl>
                                      </p:cBhvr>
                                    </p:animEffect>
                                    <p:set>
                                      <p:cBhvr>
                                        <p:cTn id="42" dur="1" fill="hold">
                                          <p:stCondLst>
                                            <p:cond delay="499"/>
                                          </p:stCondLst>
                                        </p:cTn>
                                        <p:tgtEl>
                                          <p:spTgt spid="23"/>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29"/>
                                        </p:tgtEl>
                                      </p:cBhvr>
                                    </p:animEffect>
                                    <p:set>
                                      <p:cBhvr>
                                        <p:cTn id="45" dur="1" fill="hold">
                                          <p:stCondLst>
                                            <p:cond delay="499"/>
                                          </p:stCondLst>
                                        </p:cTn>
                                        <p:tgtEl>
                                          <p:spTgt spid="29"/>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20">
                                            <p:txEl>
                                              <p:pRg st="3" end="3"/>
                                            </p:txEl>
                                          </p:spTgt>
                                        </p:tgtEl>
                                        <p:attrNameLst>
                                          <p:attrName>style.visibility</p:attrName>
                                        </p:attrNameLst>
                                      </p:cBhvr>
                                      <p:to>
                                        <p:strVal val="visible"/>
                                      </p:to>
                                    </p:set>
                                    <p:animEffect transition="in" filter="fade">
                                      <p:cBhvr>
                                        <p:cTn id="50" dur="500"/>
                                        <p:tgtEl>
                                          <p:spTgt spid="20">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21">
                                            <p:txEl>
                                              <p:pRg st="0" end="0"/>
                                            </p:txEl>
                                          </p:spTgt>
                                        </p:tgtEl>
                                        <p:attrNameLst>
                                          <p:attrName>style.visibility</p:attrName>
                                        </p:attrNameLst>
                                      </p:cBhvr>
                                      <p:to>
                                        <p:strVal val="visible"/>
                                      </p:to>
                                    </p:set>
                                    <p:animEffect transition="in" filter="fade">
                                      <p:cBhvr>
                                        <p:cTn id="55" dur="500"/>
                                        <p:tgtEl>
                                          <p:spTgt spid="21">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21">
                                            <p:txEl>
                                              <p:pRg st="1" end="1"/>
                                            </p:txEl>
                                          </p:spTgt>
                                        </p:tgtEl>
                                        <p:attrNameLst>
                                          <p:attrName>style.visibility</p:attrName>
                                        </p:attrNameLst>
                                      </p:cBhvr>
                                      <p:to>
                                        <p:strVal val="visible"/>
                                      </p:to>
                                    </p:set>
                                    <p:animEffect transition="in" filter="fade">
                                      <p:cBhvr>
                                        <p:cTn id="60"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3" grpId="1"/>
      <p:bldP spid="24" grpId="0"/>
      <p:bldP spid="27" grpId="0"/>
      <p:bldP spid="29" grpId="0"/>
      <p:bldP spid="29"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0"/>
            <a:ext cx="8229600" cy="1143000"/>
          </a:xfrm>
        </p:spPr>
        <p:txBody>
          <a:bodyPr/>
          <a:lstStyle/>
          <a:p>
            <a:r>
              <a:rPr lang="en-US" dirty="0">
                <a:solidFill>
                  <a:schemeClr val="bg1"/>
                </a:solidFill>
                <a:latin typeface="Eras Demi ITC" pitchFamily="34" charset="0"/>
              </a:rPr>
              <a:t>Boundary Adjustments</a:t>
            </a:r>
          </a:p>
        </p:txBody>
      </p:sp>
      <p:sp>
        <p:nvSpPr>
          <p:cNvPr id="20" name="Rectangle 3"/>
          <p:cNvSpPr txBox="1">
            <a:spLocks noChangeArrowheads="1"/>
          </p:cNvSpPr>
          <p:nvPr/>
        </p:nvSpPr>
        <p:spPr bwMode="auto">
          <a:xfrm>
            <a:off x="457200" y="1066801"/>
            <a:ext cx="8229600" cy="228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1" indent="4763" algn="l" defTabSz="914400" rtl="0" eaLnBrk="1" fontAlgn="base" latinLnBrk="0" hangingPunct="1">
              <a:lnSpc>
                <a:spcPct val="100000"/>
              </a:lnSpc>
              <a:spcBef>
                <a:spcPct val="20000"/>
              </a:spcBef>
              <a:spcAft>
                <a:spcPct val="0"/>
              </a:spcAft>
              <a:buClrTx/>
              <a:buSzTx/>
              <a:buFont typeface="Wingdings" pitchFamily="2" charset="2"/>
              <a:buChar char="v"/>
              <a:tabLst/>
              <a:defRPr/>
            </a:pPr>
            <a:r>
              <a:rPr kumimoji="0" lang="en-US" sz="3200" b="0" i="0" u="none" strike="noStrike" kern="0" cap="none" spc="0" normalizeH="0" baseline="0" noProof="0" dirty="0">
                <a:ln>
                  <a:noFill/>
                </a:ln>
                <a:solidFill>
                  <a:schemeClr val="bg1"/>
                </a:solidFill>
                <a:effectLst/>
                <a:uLnTx/>
                <a:uFillTx/>
                <a:latin typeface="Eras Demi ITC" pitchFamily="34" charset="0"/>
              </a:rPr>
              <a:t> If</a:t>
            </a:r>
            <a:r>
              <a:rPr kumimoji="0" lang="en-US" sz="3200" b="0" i="0" u="none" strike="noStrike" kern="0" cap="none" spc="0" normalizeH="0" noProof="0" dirty="0">
                <a:ln>
                  <a:noFill/>
                </a:ln>
                <a:solidFill>
                  <a:schemeClr val="bg1"/>
                </a:solidFill>
                <a:effectLst/>
                <a:uLnTx/>
                <a:uFillTx/>
                <a:latin typeface="Eras Demi ITC" pitchFamily="34" charset="0"/>
              </a:rPr>
              <a:t> a p</a:t>
            </a:r>
            <a:r>
              <a:rPr kumimoji="0" lang="en-US" sz="3200" b="0" i="0" u="none" strike="noStrike" kern="0" cap="none" spc="0" normalizeH="0" baseline="0" noProof="0" dirty="0">
                <a:ln>
                  <a:noFill/>
                </a:ln>
                <a:solidFill>
                  <a:schemeClr val="bg1"/>
                </a:solidFill>
                <a:effectLst/>
                <a:uLnTx/>
                <a:uFillTx/>
                <a:latin typeface="Eras Demi ITC" pitchFamily="34" charset="0"/>
              </a:rPr>
              <a:t>ortion</a:t>
            </a:r>
            <a:r>
              <a:rPr kumimoji="0" lang="en-US" sz="3200" b="0" i="0" u="none" strike="noStrike" kern="0" cap="none" spc="0" normalizeH="0" noProof="0" dirty="0">
                <a:ln>
                  <a:noFill/>
                </a:ln>
                <a:solidFill>
                  <a:schemeClr val="bg1"/>
                </a:solidFill>
                <a:effectLst/>
                <a:uLnTx/>
                <a:uFillTx/>
                <a:latin typeface="Eras Demi ITC" pitchFamily="34" charset="0"/>
              </a:rPr>
              <a:t> is lacking in “outstanding opportunities”</a:t>
            </a:r>
          </a:p>
          <a:p>
            <a:pPr marL="457200" lvl="2" indent="4763">
              <a:spcBef>
                <a:spcPct val="20000"/>
              </a:spcBef>
              <a:buFont typeface="Wingdings" pitchFamily="2" charset="2"/>
              <a:buChar char="Ø"/>
            </a:pPr>
            <a:r>
              <a:rPr lang="en-US" sz="2800" kern="0" baseline="0" dirty="0">
                <a:solidFill>
                  <a:schemeClr val="bg1"/>
                </a:solidFill>
                <a:latin typeface="Eras Demi ITC" pitchFamily="34" charset="0"/>
              </a:rPr>
              <a:t> </a:t>
            </a:r>
            <a:r>
              <a:rPr lang="en-US" sz="2800" kern="0" baseline="0" dirty="0">
                <a:solidFill>
                  <a:srgbClr val="FFC000"/>
                </a:solidFill>
                <a:latin typeface="Eras Demi ITC" pitchFamily="34" charset="0"/>
              </a:rPr>
              <a:t>do not </a:t>
            </a:r>
            <a:r>
              <a:rPr lang="en-US" sz="2800" kern="0" dirty="0">
                <a:solidFill>
                  <a:schemeClr val="bg1"/>
                </a:solidFill>
                <a:latin typeface="Eras Demi ITC" pitchFamily="34" charset="0"/>
              </a:rPr>
              <a:t>adjust boundaries</a:t>
            </a:r>
          </a:p>
        </p:txBody>
      </p:sp>
      <p:pic>
        <p:nvPicPr>
          <p:cNvPr id="14" name="Picture 13"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pic>
        <p:nvPicPr>
          <p:cNvPr id="2050" name="Picture 2" descr="A topographic map"/>
          <p:cNvPicPr>
            <a:picLocks noGrp="1" noChangeAspect="1" noChangeArrowheads="1"/>
          </p:cNvPicPr>
          <p:nvPr>
            <p:ph idx="1"/>
          </p:nvPr>
        </p:nvPicPr>
        <p:blipFill>
          <a:blip r:embed="rId4" cstate="email"/>
          <a:srcRect/>
          <a:stretch>
            <a:fillRect/>
          </a:stretch>
        </p:blipFill>
        <p:spPr bwMode="auto">
          <a:xfrm>
            <a:off x="4419600" y="3562350"/>
            <a:ext cx="4572000" cy="31432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pSp>
        <p:nvGrpSpPr>
          <p:cNvPr id="2" name="Group 18" descr="A shaded section of the map between two roads"/>
          <p:cNvGrpSpPr/>
          <p:nvPr/>
        </p:nvGrpSpPr>
        <p:grpSpPr>
          <a:xfrm>
            <a:off x="4398537" y="3581400"/>
            <a:ext cx="1697463" cy="2743200"/>
            <a:chOff x="940158" y="1159099"/>
            <a:chExt cx="2562896" cy="4417453"/>
          </a:xfrm>
        </p:grpSpPr>
        <p:sp>
          <p:nvSpPr>
            <p:cNvPr id="25" name="Freeform 24"/>
            <p:cNvSpPr/>
            <p:nvPr/>
          </p:nvSpPr>
          <p:spPr>
            <a:xfrm>
              <a:off x="1365161" y="1159099"/>
              <a:ext cx="1094704" cy="528033"/>
            </a:xfrm>
            <a:custGeom>
              <a:avLst/>
              <a:gdLst>
                <a:gd name="connsiteX0" fmla="*/ 1094704 w 1094704"/>
                <a:gd name="connsiteY0" fmla="*/ 515155 h 528033"/>
                <a:gd name="connsiteX1" fmla="*/ 1043188 w 1094704"/>
                <a:gd name="connsiteY1" fmla="*/ 502276 h 528033"/>
                <a:gd name="connsiteX2" fmla="*/ 965915 w 1094704"/>
                <a:gd name="connsiteY2" fmla="*/ 515155 h 528033"/>
                <a:gd name="connsiteX3" fmla="*/ 875763 w 1094704"/>
                <a:gd name="connsiteY3" fmla="*/ 528033 h 528033"/>
                <a:gd name="connsiteX4" fmla="*/ 772732 w 1094704"/>
                <a:gd name="connsiteY4" fmla="*/ 515155 h 528033"/>
                <a:gd name="connsiteX5" fmla="*/ 746974 w 1094704"/>
                <a:gd name="connsiteY5" fmla="*/ 476518 h 528033"/>
                <a:gd name="connsiteX6" fmla="*/ 669701 w 1094704"/>
                <a:gd name="connsiteY6" fmla="*/ 412124 h 528033"/>
                <a:gd name="connsiteX7" fmla="*/ 618185 w 1094704"/>
                <a:gd name="connsiteY7" fmla="*/ 373487 h 528033"/>
                <a:gd name="connsiteX8" fmla="*/ 437881 w 1094704"/>
                <a:gd name="connsiteY8" fmla="*/ 347729 h 528033"/>
                <a:gd name="connsiteX9" fmla="*/ 386366 w 1094704"/>
                <a:gd name="connsiteY9" fmla="*/ 334850 h 528033"/>
                <a:gd name="connsiteX10" fmla="*/ 347729 w 1094704"/>
                <a:gd name="connsiteY10" fmla="*/ 321971 h 528033"/>
                <a:gd name="connsiteX11" fmla="*/ 244698 w 1094704"/>
                <a:gd name="connsiteY11" fmla="*/ 347729 h 528033"/>
                <a:gd name="connsiteX12" fmla="*/ 206062 w 1094704"/>
                <a:gd name="connsiteY12" fmla="*/ 425002 h 528033"/>
                <a:gd name="connsiteX13" fmla="*/ 167425 w 1094704"/>
                <a:gd name="connsiteY13" fmla="*/ 437881 h 528033"/>
                <a:gd name="connsiteX14" fmla="*/ 128788 w 1094704"/>
                <a:gd name="connsiteY14" fmla="*/ 412124 h 528033"/>
                <a:gd name="connsiteX15" fmla="*/ 64394 w 1094704"/>
                <a:gd name="connsiteY15" fmla="*/ 296214 h 528033"/>
                <a:gd name="connsiteX16" fmla="*/ 51515 w 1094704"/>
                <a:gd name="connsiteY16" fmla="*/ 154546 h 528033"/>
                <a:gd name="connsiteX17" fmla="*/ 38636 w 1094704"/>
                <a:gd name="connsiteY17" fmla="*/ 51515 h 528033"/>
                <a:gd name="connsiteX18" fmla="*/ 25757 w 1094704"/>
                <a:gd name="connsiteY18" fmla="*/ 12878 h 528033"/>
                <a:gd name="connsiteX19" fmla="*/ 0 w 1094704"/>
                <a:gd name="connsiteY19" fmla="*/ 0 h 528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94704" h="528033">
                  <a:moveTo>
                    <a:pt x="1094704" y="515155"/>
                  </a:moveTo>
                  <a:cubicBezTo>
                    <a:pt x="1077532" y="510862"/>
                    <a:pt x="1060888" y="502276"/>
                    <a:pt x="1043188" y="502276"/>
                  </a:cubicBezTo>
                  <a:cubicBezTo>
                    <a:pt x="1017075" y="502276"/>
                    <a:pt x="991724" y="511184"/>
                    <a:pt x="965915" y="515155"/>
                  </a:cubicBezTo>
                  <a:cubicBezTo>
                    <a:pt x="935912" y="519771"/>
                    <a:pt x="905814" y="523740"/>
                    <a:pt x="875763" y="528033"/>
                  </a:cubicBezTo>
                  <a:cubicBezTo>
                    <a:pt x="841419" y="523740"/>
                    <a:pt x="804867" y="528009"/>
                    <a:pt x="772732" y="515155"/>
                  </a:cubicBezTo>
                  <a:cubicBezTo>
                    <a:pt x="758360" y="509406"/>
                    <a:pt x="756883" y="488409"/>
                    <a:pt x="746974" y="476518"/>
                  </a:cubicBezTo>
                  <a:cubicBezTo>
                    <a:pt x="711600" y="434068"/>
                    <a:pt x="711419" y="441922"/>
                    <a:pt x="669701" y="412124"/>
                  </a:cubicBezTo>
                  <a:cubicBezTo>
                    <a:pt x="652234" y="399648"/>
                    <a:pt x="636822" y="384137"/>
                    <a:pt x="618185" y="373487"/>
                  </a:cubicBezTo>
                  <a:cubicBezTo>
                    <a:pt x="575997" y="349380"/>
                    <a:pt x="448349" y="348681"/>
                    <a:pt x="437881" y="347729"/>
                  </a:cubicBezTo>
                  <a:cubicBezTo>
                    <a:pt x="420709" y="343436"/>
                    <a:pt x="403385" y="339713"/>
                    <a:pt x="386366" y="334850"/>
                  </a:cubicBezTo>
                  <a:cubicBezTo>
                    <a:pt x="373313" y="331120"/>
                    <a:pt x="361305" y="321971"/>
                    <a:pt x="347729" y="321971"/>
                  </a:cubicBezTo>
                  <a:cubicBezTo>
                    <a:pt x="316647" y="321971"/>
                    <a:pt x="275186" y="337566"/>
                    <a:pt x="244698" y="347729"/>
                  </a:cubicBezTo>
                  <a:cubicBezTo>
                    <a:pt x="236214" y="373180"/>
                    <a:pt x="228758" y="406846"/>
                    <a:pt x="206062" y="425002"/>
                  </a:cubicBezTo>
                  <a:cubicBezTo>
                    <a:pt x="195461" y="433483"/>
                    <a:pt x="180304" y="433588"/>
                    <a:pt x="167425" y="437881"/>
                  </a:cubicBezTo>
                  <a:cubicBezTo>
                    <a:pt x="154546" y="429295"/>
                    <a:pt x="138981" y="423773"/>
                    <a:pt x="128788" y="412124"/>
                  </a:cubicBezTo>
                  <a:cubicBezTo>
                    <a:pt x="81099" y="357622"/>
                    <a:pt x="82083" y="349279"/>
                    <a:pt x="64394" y="296214"/>
                  </a:cubicBezTo>
                  <a:cubicBezTo>
                    <a:pt x="60101" y="248991"/>
                    <a:pt x="56479" y="201703"/>
                    <a:pt x="51515" y="154546"/>
                  </a:cubicBezTo>
                  <a:cubicBezTo>
                    <a:pt x="47892" y="120125"/>
                    <a:pt x="44827" y="85568"/>
                    <a:pt x="38636" y="51515"/>
                  </a:cubicBezTo>
                  <a:cubicBezTo>
                    <a:pt x="36207" y="38158"/>
                    <a:pt x="33902" y="23739"/>
                    <a:pt x="25757" y="12878"/>
                  </a:cubicBezTo>
                  <a:cubicBezTo>
                    <a:pt x="19998" y="5199"/>
                    <a:pt x="8586" y="4293"/>
                    <a:pt x="0" y="0"/>
                  </a:cubicBez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940158" y="1171977"/>
              <a:ext cx="2562896" cy="4404575"/>
            </a:xfrm>
            <a:custGeom>
              <a:avLst/>
              <a:gdLst>
                <a:gd name="connsiteX0" fmla="*/ 2562896 w 2562896"/>
                <a:gd name="connsiteY0" fmla="*/ 4391696 h 4404575"/>
                <a:gd name="connsiteX1" fmla="*/ 25757 w 2562896"/>
                <a:gd name="connsiteY1" fmla="*/ 3837905 h 4404575"/>
                <a:gd name="connsiteX2" fmla="*/ 0 w 2562896"/>
                <a:gd name="connsiteY2" fmla="*/ 0 h 4404575"/>
                <a:gd name="connsiteX3" fmla="*/ 412124 w 2562896"/>
                <a:gd name="connsiteY3" fmla="*/ 0 h 4404575"/>
                <a:gd name="connsiteX4" fmla="*/ 450760 w 2562896"/>
                <a:gd name="connsiteY4" fmla="*/ 347730 h 4404575"/>
                <a:gd name="connsiteX5" fmla="*/ 553791 w 2562896"/>
                <a:gd name="connsiteY5" fmla="*/ 476519 h 4404575"/>
                <a:gd name="connsiteX6" fmla="*/ 579549 w 2562896"/>
                <a:gd name="connsiteY6" fmla="*/ 489398 h 4404575"/>
                <a:gd name="connsiteX7" fmla="*/ 682580 w 2562896"/>
                <a:gd name="connsiteY7" fmla="*/ 463640 h 4404575"/>
                <a:gd name="connsiteX8" fmla="*/ 746974 w 2562896"/>
                <a:gd name="connsiteY8" fmla="*/ 360609 h 4404575"/>
                <a:gd name="connsiteX9" fmla="*/ 875763 w 2562896"/>
                <a:gd name="connsiteY9" fmla="*/ 386367 h 4404575"/>
                <a:gd name="connsiteX10" fmla="*/ 1004552 w 2562896"/>
                <a:gd name="connsiteY10" fmla="*/ 399246 h 4404575"/>
                <a:gd name="connsiteX11" fmla="*/ 1184856 w 2562896"/>
                <a:gd name="connsiteY11" fmla="*/ 566671 h 4404575"/>
                <a:gd name="connsiteX12" fmla="*/ 1493949 w 2562896"/>
                <a:gd name="connsiteY12" fmla="*/ 553792 h 4404575"/>
                <a:gd name="connsiteX13" fmla="*/ 1596980 w 2562896"/>
                <a:gd name="connsiteY13" fmla="*/ 579550 h 4404575"/>
                <a:gd name="connsiteX14" fmla="*/ 1880315 w 2562896"/>
                <a:gd name="connsiteY14" fmla="*/ 682581 h 4404575"/>
                <a:gd name="connsiteX15" fmla="*/ 1880315 w 2562896"/>
                <a:gd name="connsiteY15" fmla="*/ 721217 h 4404575"/>
                <a:gd name="connsiteX16" fmla="*/ 1777284 w 2562896"/>
                <a:gd name="connsiteY16" fmla="*/ 759854 h 4404575"/>
                <a:gd name="connsiteX17" fmla="*/ 1661374 w 2562896"/>
                <a:gd name="connsiteY17" fmla="*/ 862885 h 4404575"/>
                <a:gd name="connsiteX18" fmla="*/ 1609859 w 2562896"/>
                <a:gd name="connsiteY18" fmla="*/ 1004553 h 4404575"/>
                <a:gd name="connsiteX19" fmla="*/ 1609859 w 2562896"/>
                <a:gd name="connsiteY19" fmla="*/ 1210615 h 4404575"/>
                <a:gd name="connsiteX20" fmla="*/ 1609859 w 2562896"/>
                <a:gd name="connsiteY20" fmla="*/ 1339403 h 4404575"/>
                <a:gd name="connsiteX21" fmla="*/ 1622738 w 2562896"/>
                <a:gd name="connsiteY21" fmla="*/ 1532586 h 4404575"/>
                <a:gd name="connsiteX22" fmla="*/ 1738648 w 2562896"/>
                <a:gd name="connsiteY22" fmla="*/ 1687133 h 4404575"/>
                <a:gd name="connsiteX23" fmla="*/ 1996225 w 2562896"/>
                <a:gd name="connsiteY23" fmla="*/ 1970468 h 4404575"/>
                <a:gd name="connsiteX24" fmla="*/ 2099256 w 2562896"/>
                <a:gd name="connsiteY24" fmla="*/ 2253803 h 4404575"/>
                <a:gd name="connsiteX25" fmla="*/ 2125014 w 2562896"/>
                <a:gd name="connsiteY25" fmla="*/ 2408350 h 4404575"/>
                <a:gd name="connsiteX26" fmla="*/ 2202287 w 2562896"/>
                <a:gd name="connsiteY26" fmla="*/ 2614412 h 4404575"/>
                <a:gd name="connsiteX27" fmla="*/ 2163650 w 2562896"/>
                <a:gd name="connsiteY27" fmla="*/ 3039415 h 4404575"/>
                <a:gd name="connsiteX28" fmla="*/ 2511380 w 2562896"/>
                <a:gd name="connsiteY28" fmla="*/ 4404575 h 4404575"/>
                <a:gd name="connsiteX29" fmla="*/ 2511380 w 2562896"/>
                <a:gd name="connsiteY29" fmla="*/ 4404575 h 4404575"/>
                <a:gd name="connsiteX30" fmla="*/ 2562896 w 2562896"/>
                <a:gd name="connsiteY30" fmla="*/ 4391696 h 4404575"/>
                <a:gd name="connsiteX0" fmla="*/ 2562896 w 2562896"/>
                <a:gd name="connsiteY0" fmla="*/ 4391696 h 4404575"/>
                <a:gd name="connsiteX1" fmla="*/ 25757 w 2562896"/>
                <a:gd name="connsiteY1" fmla="*/ 3837905 h 4404575"/>
                <a:gd name="connsiteX2" fmla="*/ 0 w 2562896"/>
                <a:gd name="connsiteY2" fmla="*/ 0 h 4404575"/>
                <a:gd name="connsiteX3" fmla="*/ 412124 w 2562896"/>
                <a:gd name="connsiteY3" fmla="*/ 0 h 4404575"/>
                <a:gd name="connsiteX4" fmla="*/ 450760 w 2562896"/>
                <a:gd name="connsiteY4" fmla="*/ 347730 h 4404575"/>
                <a:gd name="connsiteX5" fmla="*/ 553791 w 2562896"/>
                <a:gd name="connsiteY5" fmla="*/ 476519 h 4404575"/>
                <a:gd name="connsiteX6" fmla="*/ 579549 w 2562896"/>
                <a:gd name="connsiteY6" fmla="*/ 489398 h 4404575"/>
                <a:gd name="connsiteX7" fmla="*/ 682580 w 2562896"/>
                <a:gd name="connsiteY7" fmla="*/ 463640 h 4404575"/>
                <a:gd name="connsiteX8" fmla="*/ 746974 w 2562896"/>
                <a:gd name="connsiteY8" fmla="*/ 360609 h 4404575"/>
                <a:gd name="connsiteX9" fmla="*/ 875763 w 2562896"/>
                <a:gd name="connsiteY9" fmla="*/ 386367 h 4404575"/>
                <a:gd name="connsiteX10" fmla="*/ 1004552 w 2562896"/>
                <a:gd name="connsiteY10" fmla="*/ 399246 h 4404575"/>
                <a:gd name="connsiteX11" fmla="*/ 1184856 w 2562896"/>
                <a:gd name="connsiteY11" fmla="*/ 566671 h 4404575"/>
                <a:gd name="connsiteX12" fmla="*/ 1493949 w 2562896"/>
                <a:gd name="connsiteY12" fmla="*/ 553792 h 4404575"/>
                <a:gd name="connsiteX13" fmla="*/ 1596980 w 2562896"/>
                <a:gd name="connsiteY13" fmla="*/ 579550 h 4404575"/>
                <a:gd name="connsiteX14" fmla="*/ 1712890 w 2562896"/>
                <a:gd name="connsiteY14" fmla="*/ 618186 h 4404575"/>
                <a:gd name="connsiteX15" fmla="*/ 1880315 w 2562896"/>
                <a:gd name="connsiteY15" fmla="*/ 682581 h 4404575"/>
                <a:gd name="connsiteX16" fmla="*/ 1880315 w 2562896"/>
                <a:gd name="connsiteY16" fmla="*/ 721217 h 4404575"/>
                <a:gd name="connsiteX17" fmla="*/ 1777284 w 2562896"/>
                <a:gd name="connsiteY17" fmla="*/ 759854 h 4404575"/>
                <a:gd name="connsiteX18" fmla="*/ 1661374 w 2562896"/>
                <a:gd name="connsiteY18" fmla="*/ 862885 h 4404575"/>
                <a:gd name="connsiteX19" fmla="*/ 1609859 w 2562896"/>
                <a:gd name="connsiteY19" fmla="*/ 1004553 h 4404575"/>
                <a:gd name="connsiteX20" fmla="*/ 1609859 w 2562896"/>
                <a:gd name="connsiteY20" fmla="*/ 1210615 h 4404575"/>
                <a:gd name="connsiteX21" fmla="*/ 1609859 w 2562896"/>
                <a:gd name="connsiteY21" fmla="*/ 1339403 h 4404575"/>
                <a:gd name="connsiteX22" fmla="*/ 1622738 w 2562896"/>
                <a:gd name="connsiteY22" fmla="*/ 1532586 h 4404575"/>
                <a:gd name="connsiteX23" fmla="*/ 1738648 w 2562896"/>
                <a:gd name="connsiteY23" fmla="*/ 1687133 h 4404575"/>
                <a:gd name="connsiteX24" fmla="*/ 1996225 w 2562896"/>
                <a:gd name="connsiteY24" fmla="*/ 1970468 h 4404575"/>
                <a:gd name="connsiteX25" fmla="*/ 2099256 w 2562896"/>
                <a:gd name="connsiteY25" fmla="*/ 2253803 h 4404575"/>
                <a:gd name="connsiteX26" fmla="*/ 2125014 w 2562896"/>
                <a:gd name="connsiteY26" fmla="*/ 2408350 h 4404575"/>
                <a:gd name="connsiteX27" fmla="*/ 2202287 w 2562896"/>
                <a:gd name="connsiteY27" fmla="*/ 2614412 h 4404575"/>
                <a:gd name="connsiteX28" fmla="*/ 2163650 w 2562896"/>
                <a:gd name="connsiteY28" fmla="*/ 3039415 h 4404575"/>
                <a:gd name="connsiteX29" fmla="*/ 2511380 w 2562896"/>
                <a:gd name="connsiteY29" fmla="*/ 4404575 h 4404575"/>
                <a:gd name="connsiteX30" fmla="*/ 2511380 w 2562896"/>
                <a:gd name="connsiteY30" fmla="*/ 4404575 h 4404575"/>
                <a:gd name="connsiteX31" fmla="*/ 2562896 w 2562896"/>
                <a:gd name="connsiteY31" fmla="*/ 4391696 h 4404575"/>
                <a:gd name="connsiteX0" fmla="*/ 2562896 w 2562896"/>
                <a:gd name="connsiteY0" fmla="*/ 4391696 h 4404575"/>
                <a:gd name="connsiteX1" fmla="*/ 25757 w 2562896"/>
                <a:gd name="connsiteY1" fmla="*/ 3837905 h 4404575"/>
                <a:gd name="connsiteX2" fmla="*/ 0 w 2562896"/>
                <a:gd name="connsiteY2" fmla="*/ 0 h 4404575"/>
                <a:gd name="connsiteX3" fmla="*/ 412124 w 2562896"/>
                <a:gd name="connsiteY3" fmla="*/ 0 h 4404575"/>
                <a:gd name="connsiteX4" fmla="*/ 450760 w 2562896"/>
                <a:gd name="connsiteY4" fmla="*/ 347730 h 4404575"/>
                <a:gd name="connsiteX5" fmla="*/ 553791 w 2562896"/>
                <a:gd name="connsiteY5" fmla="*/ 476519 h 4404575"/>
                <a:gd name="connsiteX6" fmla="*/ 579549 w 2562896"/>
                <a:gd name="connsiteY6" fmla="*/ 489398 h 4404575"/>
                <a:gd name="connsiteX7" fmla="*/ 682580 w 2562896"/>
                <a:gd name="connsiteY7" fmla="*/ 463640 h 4404575"/>
                <a:gd name="connsiteX8" fmla="*/ 746974 w 2562896"/>
                <a:gd name="connsiteY8" fmla="*/ 360609 h 4404575"/>
                <a:gd name="connsiteX9" fmla="*/ 875763 w 2562896"/>
                <a:gd name="connsiteY9" fmla="*/ 386367 h 4404575"/>
                <a:gd name="connsiteX10" fmla="*/ 1004552 w 2562896"/>
                <a:gd name="connsiteY10" fmla="*/ 399246 h 4404575"/>
                <a:gd name="connsiteX11" fmla="*/ 1184856 w 2562896"/>
                <a:gd name="connsiteY11" fmla="*/ 566671 h 4404575"/>
                <a:gd name="connsiteX12" fmla="*/ 1493949 w 2562896"/>
                <a:gd name="connsiteY12" fmla="*/ 553792 h 4404575"/>
                <a:gd name="connsiteX13" fmla="*/ 1596980 w 2562896"/>
                <a:gd name="connsiteY13" fmla="*/ 579550 h 4404575"/>
                <a:gd name="connsiteX14" fmla="*/ 1712890 w 2562896"/>
                <a:gd name="connsiteY14" fmla="*/ 618186 h 4404575"/>
                <a:gd name="connsiteX15" fmla="*/ 1880315 w 2562896"/>
                <a:gd name="connsiteY15" fmla="*/ 682581 h 4404575"/>
                <a:gd name="connsiteX16" fmla="*/ 1880315 w 2562896"/>
                <a:gd name="connsiteY16" fmla="*/ 721217 h 4404575"/>
                <a:gd name="connsiteX17" fmla="*/ 1777284 w 2562896"/>
                <a:gd name="connsiteY17" fmla="*/ 759854 h 4404575"/>
                <a:gd name="connsiteX18" fmla="*/ 1661374 w 2562896"/>
                <a:gd name="connsiteY18" fmla="*/ 862885 h 4404575"/>
                <a:gd name="connsiteX19" fmla="*/ 1609859 w 2562896"/>
                <a:gd name="connsiteY19" fmla="*/ 1004553 h 4404575"/>
                <a:gd name="connsiteX20" fmla="*/ 1609859 w 2562896"/>
                <a:gd name="connsiteY20" fmla="*/ 1210615 h 4404575"/>
                <a:gd name="connsiteX21" fmla="*/ 1609859 w 2562896"/>
                <a:gd name="connsiteY21" fmla="*/ 1339403 h 4404575"/>
                <a:gd name="connsiteX22" fmla="*/ 1622738 w 2562896"/>
                <a:gd name="connsiteY22" fmla="*/ 1532586 h 4404575"/>
                <a:gd name="connsiteX23" fmla="*/ 1803042 w 2562896"/>
                <a:gd name="connsiteY23" fmla="*/ 1723623 h 4404575"/>
                <a:gd name="connsiteX24" fmla="*/ 1996225 w 2562896"/>
                <a:gd name="connsiteY24" fmla="*/ 1970468 h 4404575"/>
                <a:gd name="connsiteX25" fmla="*/ 2099256 w 2562896"/>
                <a:gd name="connsiteY25" fmla="*/ 2253803 h 4404575"/>
                <a:gd name="connsiteX26" fmla="*/ 2125014 w 2562896"/>
                <a:gd name="connsiteY26" fmla="*/ 2408350 h 4404575"/>
                <a:gd name="connsiteX27" fmla="*/ 2202287 w 2562896"/>
                <a:gd name="connsiteY27" fmla="*/ 2614412 h 4404575"/>
                <a:gd name="connsiteX28" fmla="*/ 2163650 w 2562896"/>
                <a:gd name="connsiteY28" fmla="*/ 3039415 h 4404575"/>
                <a:gd name="connsiteX29" fmla="*/ 2511380 w 2562896"/>
                <a:gd name="connsiteY29" fmla="*/ 4404575 h 4404575"/>
                <a:gd name="connsiteX30" fmla="*/ 2511380 w 2562896"/>
                <a:gd name="connsiteY30" fmla="*/ 4404575 h 4404575"/>
                <a:gd name="connsiteX31" fmla="*/ 2562896 w 2562896"/>
                <a:gd name="connsiteY31" fmla="*/ 4391696 h 4404575"/>
                <a:gd name="connsiteX0" fmla="*/ 2562896 w 2562896"/>
                <a:gd name="connsiteY0" fmla="*/ 4391696 h 4404575"/>
                <a:gd name="connsiteX1" fmla="*/ 25757 w 2562896"/>
                <a:gd name="connsiteY1" fmla="*/ 3837905 h 4404575"/>
                <a:gd name="connsiteX2" fmla="*/ 0 w 2562896"/>
                <a:gd name="connsiteY2" fmla="*/ 0 h 4404575"/>
                <a:gd name="connsiteX3" fmla="*/ 412124 w 2562896"/>
                <a:gd name="connsiteY3" fmla="*/ 0 h 4404575"/>
                <a:gd name="connsiteX4" fmla="*/ 450760 w 2562896"/>
                <a:gd name="connsiteY4" fmla="*/ 347730 h 4404575"/>
                <a:gd name="connsiteX5" fmla="*/ 553791 w 2562896"/>
                <a:gd name="connsiteY5" fmla="*/ 476519 h 4404575"/>
                <a:gd name="connsiteX6" fmla="*/ 579549 w 2562896"/>
                <a:gd name="connsiteY6" fmla="*/ 489398 h 4404575"/>
                <a:gd name="connsiteX7" fmla="*/ 682580 w 2562896"/>
                <a:gd name="connsiteY7" fmla="*/ 463640 h 4404575"/>
                <a:gd name="connsiteX8" fmla="*/ 746974 w 2562896"/>
                <a:gd name="connsiteY8" fmla="*/ 360609 h 4404575"/>
                <a:gd name="connsiteX9" fmla="*/ 875763 w 2562896"/>
                <a:gd name="connsiteY9" fmla="*/ 386367 h 4404575"/>
                <a:gd name="connsiteX10" fmla="*/ 1004552 w 2562896"/>
                <a:gd name="connsiteY10" fmla="*/ 399246 h 4404575"/>
                <a:gd name="connsiteX11" fmla="*/ 1184856 w 2562896"/>
                <a:gd name="connsiteY11" fmla="*/ 566671 h 4404575"/>
                <a:gd name="connsiteX12" fmla="*/ 1493949 w 2562896"/>
                <a:gd name="connsiteY12" fmla="*/ 553792 h 4404575"/>
                <a:gd name="connsiteX13" fmla="*/ 1596980 w 2562896"/>
                <a:gd name="connsiteY13" fmla="*/ 579550 h 4404575"/>
                <a:gd name="connsiteX14" fmla="*/ 1712890 w 2562896"/>
                <a:gd name="connsiteY14" fmla="*/ 618186 h 4404575"/>
                <a:gd name="connsiteX15" fmla="*/ 1880315 w 2562896"/>
                <a:gd name="connsiteY15" fmla="*/ 682581 h 4404575"/>
                <a:gd name="connsiteX16" fmla="*/ 1880315 w 2562896"/>
                <a:gd name="connsiteY16" fmla="*/ 721217 h 4404575"/>
                <a:gd name="connsiteX17" fmla="*/ 1777284 w 2562896"/>
                <a:gd name="connsiteY17" fmla="*/ 759854 h 4404575"/>
                <a:gd name="connsiteX18" fmla="*/ 1661374 w 2562896"/>
                <a:gd name="connsiteY18" fmla="*/ 862885 h 4404575"/>
                <a:gd name="connsiteX19" fmla="*/ 1609859 w 2562896"/>
                <a:gd name="connsiteY19" fmla="*/ 1004553 h 4404575"/>
                <a:gd name="connsiteX20" fmla="*/ 1609859 w 2562896"/>
                <a:gd name="connsiteY20" fmla="*/ 1210615 h 4404575"/>
                <a:gd name="connsiteX21" fmla="*/ 1609859 w 2562896"/>
                <a:gd name="connsiteY21" fmla="*/ 1339403 h 4404575"/>
                <a:gd name="connsiteX22" fmla="*/ 1622738 w 2562896"/>
                <a:gd name="connsiteY22" fmla="*/ 1532586 h 4404575"/>
                <a:gd name="connsiteX23" fmla="*/ 1803042 w 2562896"/>
                <a:gd name="connsiteY23" fmla="*/ 1723623 h 4404575"/>
                <a:gd name="connsiteX24" fmla="*/ 2031642 w 2562896"/>
                <a:gd name="connsiteY24" fmla="*/ 1952223 h 4404575"/>
                <a:gd name="connsiteX25" fmla="*/ 2099256 w 2562896"/>
                <a:gd name="connsiteY25" fmla="*/ 2253803 h 4404575"/>
                <a:gd name="connsiteX26" fmla="*/ 2125014 w 2562896"/>
                <a:gd name="connsiteY26" fmla="*/ 2408350 h 4404575"/>
                <a:gd name="connsiteX27" fmla="*/ 2202287 w 2562896"/>
                <a:gd name="connsiteY27" fmla="*/ 2614412 h 4404575"/>
                <a:gd name="connsiteX28" fmla="*/ 2163650 w 2562896"/>
                <a:gd name="connsiteY28" fmla="*/ 3039415 h 4404575"/>
                <a:gd name="connsiteX29" fmla="*/ 2511380 w 2562896"/>
                <a:gd name="connsiteY29" fmla="*/ 4404575 h 4404575"/>
                <a:gd name="connsiteX30" fmla="*/ 2511380 w 2562896"/>
                <a:gd name="connsiteY30" fmla="*/ 4404575 h 4404575"/>
                <a:gd name="connsiteX31" fmla="*/ 2562896 w 2562896"/>
                <a:gd name="connsiteY31" fmla="*/ 4391696 h 4404575"/>
                <a:gd name="connsiteX0" fmla="*/ 2562896 w 2562896"/>
                <a:gd name="connsiteY0" fmla="*/ 4391696 h 4404575"/>
                <a:gd name="connsiteX1" fmla="*/ 25757 w 2562896"/>
                <a:gd name="connsiteY1" fmla="*/ 3837905 h 4404575"/>
                <a:gd name="connsiteX2" fmla="*/ 0 w 2562896"/>
                <a:gd name="connsiteY2" fmla="*/ 0 h 4404575"/>
                <a:gd name="connsiteX3" fmla="*/ 412124 w 2562896"/>
                <a:gd name="connsiteY3" fmla="*/ 0 h 4404575"/>
                <a:gd name="connsiteX4" fmla="*/ 450760 w 2562896"/>
                <a:gd name="connsiteY4" fmla="*/ 347730 h 4404575"/>
                <a:gd name="connsiteX5" fmla="*/ 553791 w 2562896"/>
                <a:gd name="connsiteY5" fmla="*/ 476519 h 4404575"/>
                <a:gd name="connsiteX6" fmla="*/ 579549 w 2562896"/>
                <a:gd name="connsiteY6" fmla="*/ 489398 h 4404575"/>
                <a:gd name="connsiteX7" fmla="*/ 682580 w 2562896"/>
                <a:gd name="connsiteY7" fmla="*/ 463640 h 4404575"/>
                <a:gd name="connsiteX8" fmla="*/ 746974 w 2562896"/>
                <a:gd name="connsiteY8" fmla="*/ 360609 h 4404575"/>
                <a:gd name="connsiteX9" fmla="*/ 875763 w 2562896"/>
                <a:gd name="connsiteY9" fmla="*/ 386367 h 4404575"/>
                <a:gd name="connsiteX10" fmla="*/ 1004552 w 2562896"/>
                <a:gd name="connsiteY10" fmla="*/ 399246 h 4404575"/>
                <a:gd name="connsiteX11" fmla="*/ 1184856 w 2562896"/>
                <a:gd name="connsiteY11" fmla="*/ 566671 h 4404575"/>
                <a:gd name="connsiteX12" fmla="*/ 1493949 w 2562896"/>
                <a:gd name="connsiteY12" fmla="*/ 553792 h 4404575"/>
                <a:gd name="connsiteX13" fmla="*/ 1596980 w 2562896"/>
                <a:gd name="connsiteY13" fmla="*/ 579550 h 4404575"/>
                <a:gd name="connsiteX14" fmla="*/ 1712890 w 2562896"/>
                <a:gd name="connsiteY14" fmla="*/ 618186 h 4404575"/>
                <a:gd name="connsiteX15" fmla="*/ 1880315 w 2562896"/>
                <a:gd name="connsiteY15" fmla="*/ 682581 h 4404575"/>
                <a:gd name="connsiteX16" fmla="*/ 1880315 w 2562896"/>
                <a:gd name="connsiteY16" fmla="*/ 721217 h 4404575"/>
                <a:gd name="connsiteX17" fmla="*/ 1777284 w 2562896"/>
                <a:gd name="connsiteY17" fmla="*/ 759854 h 4404575"/>
                <a:gd name="connsiteX18" fmla="*/ 1661374 w 2562896"/>
                <a:gd name="connsiteY18" fmla="*/ 862885 h 4404575"/>
                <a:gd name="connsiteX19" fmla="*/ 1609859 w 2562896"/>
                <a:gd name="connsiteY19" fmla="*/ 1004553 h 4404575"/>
                <a:gd name="connsiteX20" fmla="*/ 1609859 w 2562896"/>
                <a:gd name="connsiteY20" fmla="*/ 1210615 h 4404575"/>
                <a:gd name="connsiteX21" fmla="*/ 1609859 w 2562896"/>
                <a:gd name="connsiteY21" fmla="*/ 1339403 h 4404575"/>
                <a:gd name="connsiteX22" fmla="*/ 1622738 w 2562896"/>
                <a:gd name="connsiteY22" fmla="*/ 1532586 h 4404575"/>
                <a:gd name="connsiteX23" fmla="*/ 1803042 w 2562896"/>
                <a:gd name="connsiteY23" fmla="*/ 1723623 h 4404575"/>
                <a:gd name="connsiteX24" fmla="*/ 2031642 w 2562896"/>
                <a:gd name="connsiteY24" fmla="*/ 1952223 h 4404575"/>
                <a:gd name="connsiteX25" fmla="*/ 2107842 w 2562896"/>
                <a:gd name="connsiteY25" fmla="*/ 2257023 h 4404575"/>
                <a:gd name="connsiteX26" fmla="*/ 2125014 w 2562896"/>
                <a:gd name="connsiteY26" fmla="*/ 2408350 h 4404575"/>
                <a:gd name="connsiteX27" fmla="*/ 2202287 w 2562896"/>
                <a:gd name="connsiteY27" fmla="*/ 2614412 h 4404575"/>
                <a:gd name="connsiteX28" fmla="*/ 2163650 w 2562896"/>
                <a:gd name="connsiteY28" fmla="*/ 3039415 h 4404575"/>
                <a:gd name="connsiteX29" fmla="*/ 2511380 w 2562896"/>
                <a:gd name="connsiteY29" fmla="*/ 4404575 h 4404575"/>
                <a:gd name="connsiteX30" fmla="*/ 2511380 w 2562896"/>
                <a:gd name="connsiteY30" fmla="*/ 4404575 h 4404575"/>
                <a:gd name="connsiteX31" fmla="*/ 2562896 w 2562896"/>
                <a:gd name="connsiteY31" fmla="*/ 4391696 h 4404575"/>
                <a:gd name="connsiteX0" fmla="*/ 2562896 w 2562896"/>
                <a:gd name="connsiteY0" fmla="*/ 4391696 h 4404575"/>
                <a:gd name="connsiteX1" fmla="*/ 25757 w 2562896"/>
                <a:gd name="connsiteY1" fmla="*/ 3837905 h 4404575"/>
                <a:gd name="connsiteX2" fmla="*/ 0 w 2562896"/>
                <a:gd name="connsiteY2" fmla="*/ 0 h 4404575"/>
                <a:gd name="connsiteX3" fmla="*/ 412124 w 2562896"/>
                <a:gd name="connsiteY3" fmla="*/ 0 h 4404575"/>
                <a:gd name="connsiteX4" fmla="*/ 450760 w 2562896"/>
                <a:gd name="connsiteY4" fmla="*/ 347730 h 4404575"/>
                <a:gd name="connsiteX5" fmla="*/ 553791 w 2562896"/>
                <a:gd name="connsiteY5" fmla="*/ 476519 h 4404575"/>
                <a:gd name="connsiteX6" fmla="*/ 579549 w 2562896"/>
                <a:gd name="connsiteY6" fmla="*/ 489398 h 4404575"/>
                <a:gd name="connsiteX7" fmla="*/ 682580 w 2562896"/>
                <a:gd name="connsiteY7" fmla="*/ 463640 h 4404575"/>
                <a:gd name="connsiteX8" fmla="*/ 746974 w 2562896"/>
                <a:gd name="connsiteY8" fmla="*/ 360609 h 4404575"/>
                <a:gd name="connsiteX9" fmla="*/ 875763 w 2562896"/>
                <a:gd name="connsiteY9" fmla="*/ 386367 h 4404575"/>
                <a:gd name="connsiteX10" fmla="*/ 1004552 w 2562896"/>
                <a:gd name="connsiteY10" fmla="*/ 399246 h 4404575"/>
                <a:gd name="connsiteX11" fmla="*/ 1184856 w 2562896"/>
                <a:gd name="connsiteY11" fmla="*/ 566671 h 4404575"/>
                <a:gd name="connsiteX12" fmla="*/ 1493949 w 2562896"/>
                <a:gd name="connsiteY12" fmla="*/ 553792 h 4404575"/>
                <a:gd name="connsiteX13" fmla="*/ 1596980 w 2562896"/>
                <a:gd name="connsiteY13" fmla="*/ 579550 h 4404575"/>
                <a:gd name="connsiteX14" fmla="*/ 1712890 w 2562896"/>
                <a:gd name="connsiteY14" fmla="*/ 618186 h 4404575"/>
                <a:gd name="connsiteX15" fmla="*/ 1880315 w 2562896"/>
                <a:gd name="connsiteY15" fmla="*/ 682581 h 4404575"/>
                <a:gd name="connsiteX16" fmla="*/ 1880315 w 2562896"/>
                <a:gd name="connsiteY16" fmla="*/ 721217 h 4404575"/>
                <a:gd name="connsiteX17" fmla="*/ 1777284 w 2562896"/>
                <a:gd name="connsiteY17" fmla="*/ 759854 h 4404575"/>
                <a:gd name="connsiteX18" fmla="*/ 1661374 w 2562896"/>
                <a:gd name="connsiteY18" fmla="*/ 862885 h 4404575"/>
                <a:gd name="connsiteX19" fmla="*/ 1609859 w 2562896"/>
                <a:gd name="connsiteY19" fmla="*/ 1004553 h 4404575"/>
                <a:gd name="connsiteX20" fmla="*/ 1609859 w 2562896"/>
                <a:gd name="connsiteY20" fmla="*/ 1210615 h 4404575"/>
                <a:gd name="connsiteX21" fmla="*/ 1609859 w 2562896"/>
                <a:gd name="connsiteY21" fmla="*/ 1339403 h 4404575"/>
                <a:gd name="connsiteX22" fmla="*/ 1622738 w 2562896"/>
                <a:gd name="connsiteY22" fmla="*/ 1532586 h 4404575"/>
                <a:gd name="connsiteX23" fmla="*/ 1803042 w 2562896"/>
                <a:gd name="connsiteY23" fmla="*/ 1723623 h 4404575"/>
                <a:gd name="connsiteX24" fmla="*/ 2031642 w 2562896"/>
                <a:gd name="connsiteY24" fmla="*/ 1952223 h 4404575"/>
                <a:gd name="connsiteX25" fmla="*/ 2107842 w 2562896"/>
                <a:gd name="connsiteY25" fmla="*/ 2257023 h 4404575"/>
                <a:gd name="connsiteX26" fmla="*/ 2184042 w 2562896"/>
                <a:gd name="connsiteY26" fmla="*/ 2409423 h 4404575"/>
                <a:gd name="connsiteX27" fmla="*/ 2202287 w 2562896"/>
                <a:gd name="connsiteY27" fmla="*/ 2614412 h 4404575"/>
                <a:gd name="connsiteX28" fmla="*/ 2163650 w 2562896"/>
                <a:gd name="connsiteY28" fmla="*/ 3039415 h 4404575"/>
                <a:gd name="connsiteX29" fmla="*/ 2511380 w 2562896"/>
                <a:gd name="connsiteY29" fmla="*/ 4404575 h 4404575"/>
                <a:gd name="connsiteX30" fmla="*/ 2511380 w 2562896"/>
                <a:gd name="connsiteY30" fmla="*/ 4404575 h 4404575"/>
                <a:gd name="connsiteX31" fmla="*/ 2562896 w 2562896"/>
                <a:gd name="connsiteY31" fmla="*/ 4391696 h 4404575"/>
                <a:gd name="connsiteX0" fmla="*/ 2562896 w 2562896"/>
                <a:gd name="connsiteY0" fmla="*/ 4391696 h 4404575"/>
                <a:gd name="connsiteX1" fmla="*/ 25757 w 2562896"/>
                <a:gd name="connsiteY1" fmla="*/ 3837905 h 4404575"/>
                <a:gd name="connsiteX2" fmla="*/ 0 w 2562896"/>
                <a:gd name="connsiteY2" fmla="*/ 0 h 4404575"/>
                <a:gd name="connsiteX3" fmla="*/ 412124 w 2562896"/>
                <a:gd name="connsiteY3" fmla="*/ 0 h 4404575"/>
                <a:gd name="connsiteX4" fmla="*/ 450760 w 2562896"/>
                <a:gd name="connsiteY4" fmla="*/ 347730 h 4404575"/>
                <a:gd name="connsiteX5" fmla="*/ 553791 w 2562896"/>
                <a:gd name="connsiteY5" fmla="*/ 476519 h 4404575"/>
                <a:gd name="connsiteX6" fmla="*/ 579549 w 2562896"/>
                <a:gd name="connsiteY6" fmla="*/ 489398 h 4404575"/>
                <a:gd name="connsiteX7" fmla="*/ 682580 w 2562896"/>
                <a:gd name="connsiteY7" fmla="*/ 463640 h 4404575"/>
                <a:gd name="connsiteX8" fmla="*/ 746974 w 2562896"/>
                <a:gd name="connsiteY8" fmla="*/ 360609 h 4404575"/>
                <a:gd name="connsiteX9" fmla="*/ 875763 w 2562896"/>
                <a:gd name="connsiteY9" fmla="*/ 386367 h 4404575"/>
                <a:gd name="connsiteX10" fmla="*/ 1004552 w 2562896"/>
                <a:gd name="connsiteY10" fmla="*/ 399246 h 4404575"/>
                <a:gd name="connsiteX11" fmla="*/ 1184856 w 2562896"/>
                <a:gd name="connsiteY11" fmla="*/ 566671 h 4404575"/>
                <a:gd name="connsiteX12" fmla="*/ 1493949 w 2562896"/>
                <a:gd name="connsiteY12" fmla="*/ 553792 h 4404575"/>
                <a:gd name="connsiteX13" fmla="*/ 1596980 w 2562896"/>
                <a:gd name="connsiteY13" fmla="*/ 579550 h 4404575"/>
                <a:gd name="connsiteX14" fmla="*/ 1712890 w 2562896"/>
                <a:gd name="connsiteY14" fmla="*/ 618186 h 4404575"/>
                <a:gd name="connsiteX15" fmla="*/ 1880315 w 2562896"/>
                <a:gd name="connsiteY15" fmla="*/ 682581 h 4404575"/>
                <a:gd name="connsiteX16" fmla="*/ 1880315 w 2562896"/>
                <a:gd name="connsiteY16" fmla="*/ 721217 h 4404575"/>
                <a:gd name="connsiteX17" fmla="*/ 1777284 w 2562896"/>
                <a:gd name="connsiteY17" fmla="*/ 759854 h 4404575"/>
                <a:gd name="connsiteX18" fmla="*/ 1661374 w 2562896"/>
                <a:gd name="connsiteY18" fmla="*/ 862885 h 4404575"/>
                <a:gd name="connsiteX19" fmla="*/ 1609859 w 2562896"/>
                <a:gd name="connsiteY19" fmla="*/ 1004553 h 4404575"/>
                <a:gd name="connsiteX20" fmla="*/ 1609859 w 2562896"/>
                <a:gd name="connsiteY20" fmla="*/ 1210615 h 4404575"/>
                <a:gd name="connsiteX21" fmla="*/ 1609859 w 2562896"/>
                <a:gd name="connsiteY21" fmla="*/ 1339403 h 4404575"/>
                <a:gd name="connsiteX22" fmla="*/ 1622738 w 2562896"/>
                <a:gd name="connsiteY22" fmla="*/ 1532586 h 4404575"/>
                <a:gd name="connsiteX23" fmla="*/ 1803042 w 2562896"/>
                <a:gd name="connsiteY23" fmla="*/ 1723623 h 4404575"/>
                <a:gd name="connsiteX24" fmla="*/ 2031642 w 2562896"/>
                <a:gd name="connsiteY24" fmla="*/ 1952223 h 4404575"/>
                <a:gd name="connsiteX25" fmla="*/ 2107842 w 2562896"/>
                <a:gd name="connsiteY25" fmla="*/ 2257023 h 4404575"/>
                <a:gd name="connsiteX26" fmla="*/ 2184042 w 2562896"/>
                <a:gd name="connsiteY26" fmla="*/ 2409423 h 4404575"/>
                <a:gd name="connsiteX27" fmla="*/ 2202287 w 2562896"/>
                <a:gd name="connsiteY27" fmla="*/ 2614412 h 4404575"/>
                <a:gd name="connsiteX28" fmla="*/ 2184042 w 2562896"/>
                <a:gd name="connsiteY28" fmla="*/ 3019023 h 4404575"/>
                <a:gd name="connsiteX29" fmla="*/ 2511380 w 2562896"/>
                <a:gd name="connsiteY29" fmla="*/ 4404575 h 4404575"/>
                <a:gd name="connsiteX30" fmla="*/ 2511380 w 2562896"/>
                <a:gd name="connsiteY30" fmla="*/ 4404575 h 4404575"/>
                <a:gd name="connsiteX31" fmla="*/ 2562896 w 2562896"/>
                <a:gd name="connsiteY31" fmla="*/ 4391696 h 4404575"/>
                <a:gd name="connsiteX0" fmla="*/ 2562896 w 2562896"/>
                <a:gd name="connsiteY0" fmla="*/ 4391696 h 4404575"/>
                <a:gd name="connsiteX1" fmla="*/ 656822 w 2562896"/>
                <a:gd name="connsiteY1" fmla="*/ 3979572 h 4404575"/>
                <a:gd name="connsiteX2" fmla="*/ 25757 w 2562896"/>
                <a:gd name="connsiteY2" fmla="*/ 3837905 h 4404575"/>
                <a:gd name="connsiteX3" fmla="*/ 0 w 2562896"/>
                <a:gd name="connsiteY3" fmla="*/ 0 h 4404575"/>
                <a:gd name="connsiteX4" fmla="*/ 412124 w 2562896"/>
                <a:gd name="connsiteY4" fmla="*/ 0 h 4404575"/>
                <a:gd name="connsiteX5" fmla="*/ 450760 w 2562896"/>
                <a:gd name="connsiteY5" fmla="*/ 347730 h 4404575"/>
                <a:gd name="connsiteX6" fmla="*/ 553791 w 2562896"/>
                <a:gd name="connsiteY6" fmla="*/ 476519 h 4404575"/>
                <a:gd name="connsiteX7" fmla="*/ 579549 w 2562896"/>
                <a:gd name="connsiteY7" fmla="*/ 489398 h 4404575"/>
                <a:gd name="connsiteX8" fmla="*/ 682580 w 2562896"/>
                <a:gd name="connsiteY8" fmla="*/ 463640 h 4404575"/>
                <a:gd name="connsiteX9" fmla="*/ 746974 w 2562896"/>
                <a:gd name="connsiteY9" fmla="*/ 360609 h 4404575"/>
                <a:gd name="connsiteX10" fmla="*/ 875763 w 2562896"/>
                <a:gd name="connsiteY10" fmla="*/ 386367 h 4404575"/>
                <a:gd name="connsiteX11" fmla="*/ 1004552 w 2562896"/>
                <a:gd name="connsiteY11" fmla="*/ 399246 h 4404575"/>
                <a:gd name="connsiteX12" fmla="*/ 1184856 w 2562896"/>
                <a:gd name="connsiteY12" fmla="*/ 566671 h 4404575"/>
                <a:gd name="connsiteX13" fmla="*/ 1493949 w 2562896"/>
                <a:gd name="connsiteY13" fmla="*/ 553792 h 4404575"/>
                <a:gd name="connsiteX14" fmla="*/ 1596980 w 2562896"/>
                <a:gd name="connsiteY14" fmla="*/ 579550 h 4404575"/>
                <a:gd name="connsiteX15" fmla="*/ 1712890 w 2562896"/>
                <a:gd name="connsiteY15" fmla="*/ 618186 h 4404575"/>
                <a:gd name="connsiteX16" fmla="*/ 1880315 w 2562896"/>
                <a:gd name="connsiteY16" fmla="*/ 682581 h 4404575"/>
                <a:gd name="connsiteX17" fmla="*/ 1880315 w 2562896"/>
                <a:gd name="connsiteY17" fmla="*/ 721217 h 4404575"/>
                <a:gd name="connsiteX18" fmla="*/ 1777284 w 2562896"/>
                <a:gd name="connsiteY18" fmla="*/ 759854 h 4404575"/>
                <a:gd name="connsiteX19" fmla="*/ 1661374 w 2562896"/>
                <a:gd name="connsiteY19" fmla="*/ 862885 h 4404575"/>
                <a:gd name="connsiteX20" fmla="*/ 1609859 w 2562896"/>
                <a:gd name="connsiteY20" fmla="*/ 1004553 h 4404575"/>
                <a:gd name="connsiteX21" fmla="*/ 1609859 w 2562896"/>
                <a:gd name="connsiteY21" fmla="*/ 1210615 h 4404575"/>
                <a:gd name="connsiteX22" fmla="*/ 1609859 w 2562896"/>
                <a:gd name="connsiteY22" fmla="*/ 1339403 h 4404575"/>
                <a:gd name="connsiteX23" fmla="*/ 1622738 w 2562896"/>
                <a:gd name="connsiteY23" fmla="*/ 1532586 h 4404575"/>
                <a:gd name="connsiteX24" fmla="*/ 1803042 w 2562896"/>
                <a:gd name="connsiteY24" fmla="*/ 1723623 h 4404575"/>
                <a:gd name="connsiteX25" fmla="*/ 2031642 w 2562896"/>
                <a:gd name="connsiteY25" fmla="*/ 1952223 h 4404575"/>
                <a:gd name="connsiteX26" fmla="*/ 2107842 w 2562896"/>
                <a:gd name="connsiteY26" fmla="*/ 2257023 h 4404575"/>
                <a:gd name="connsiteX27" fmla="*/ 2184042 w 2562896"/>
                <a:gd name="connsiteY27" fmla="*/ 2409423 h 4404575"/>
                <a:gd name="connsiteX28" fmla="*/ 2202287 w 2562896"/>
                <a:gd name="connsiteY28" fmla="*/ 2614412 h 4404575"/>
                <a:gd name="connsiteX29" fmla="*/ 2184042 w 2562896"/>
                <a:gd name="connsiteY29" fmla="*/ 3019023 h 4404575"/>
                <a:gd name="connsiteX30" fmla="*/ 2511380 w 2562896"/>
                <a:gd name="connsiteY30" fmla="*/ 4404575 h 4404575"/>
                <a:gd name="connsiteX31" fmla="*/ 2511380 w 2562896"/>
                <a:gd name="connsiteY31" fmla="*/ 4404575 h 4404575"/>
                <a:gd name="connsiteX32" fmla="*/ 2562896 w 2562896"/>
                <a:gd name="connsiteY32" fmla="*/ 4391696 h 4404575"/>
                <a:gd name="connsiteX0" fmla="*/ 2562896 w 2562896"/>
                <a:gd name="connsiteY0" fmla="*/ 4391696 h 4404575"/>
                <a:gd name="connsiteX1" fmla="*/ 660042 w 2562896"/>
                <a:gd name="connsiteY1" fmla="*/ 4009623 h 4404575"/>
                <a:gd name="connsiteX2" fmla="*/ 25757 w 2562896"/>
                <a:gd name="connsiteY2" fmla="*/ 3837905 h 4404575"/>
                <a:gd name="connsiteX3" fmla="*/ 0 w 2562896"/>
                <a:gd name="connsiteY3" fmla="*/ 0 h 4404575"/>
                <a:gd name="connsiteX4" fmla="*/ 412124 w 2562896"/>
                <a:gd name="connsiteY4" fmla="*/ 0 h 4404575"/>
                <a:gd name="connsiteX5" fmla="*/ 450760 w 2562896"/>
                <a:gd name="connsiteY5" fmla="*/ 347730 h 4404575"/>
                <a:gd name="connsiteX6" fmla="*/ 553791 w 2562896"/>
                <a:gd name="connsiteY6" fmla="*/ 476519 h 4404575"/>
                <a:gd name="connsiteX7" fmla="*/ 579549 w 2562896"/>
                <a:gd name="connsiteY7" fmla="*/ 489398 h 4404575"/>
                <a:gd name="connsiteX8" fmla="*/ 682580 w 2562896"/>
                <a:gd name="connsiteY8" fmla="*/ 463640 h 4404575"/>
                <a:gd name="connsiteX9" fmla="*/ 746974 w 2562896"/>
                <a:gd name="connsiteY9" fmla="*/ 360609 h 4404575"/>
                <a:gd name="connsiteX10" fmla="*/ 875763 w 2562896"/>
                <a:gd name="connsiteY10" fmla="*/ 386367 h 4404575"/>
                <a:gd name="connsiteX11" fmla="*/ 1004552 w 2562896"/>
                <a:gd name="connsiteY11" fmla="*/ 399246 h 4404575"/>
                <a:gd name="connsiteX12" fmla="*/ 1184856 w 2562896"/>
                <a:gd name="connsiteY12" fmla="*/ 566671 h 4404575"/>
                <a:gd name="connsiteX13" fmla="*/ 1493949 w 2562896"/>
                <a:gd name="connsiteY13" fmla="*/ 553792 h 4404575"/>
                <a:gd name="connsiteX14" fmla="*/ 1596980 w 2562896"/>
                <a:gd name="connsiteY14" fmla="*/ 579550 h 4404575"/>
                <a:gd name="connsiteX15" fmla="*/ 1712890 w 2562896"/>
                <a:gd name="connsiteY15" fmla="*/ 618186 h 4404575"/>
                <a:gd name="connsiteX16" fmla="*/ 1880315 w 2562896"/>
                <a:gd name="connsiteY16" fmla="*/ 682581 h 4404575"/>
                <a:gd name="connsiteX17" fmla="*/ 1880315 w 2562896"/>
                <a:gd name="connsiteY17" fmla="*/ 721217 h 4404575"/>
                <a:gd name="connsiteX18" fmla="*/ 1777284 w 2562896"/>
                <a:gd name="connsiteY18" fmla="*/ 759854 h 4404575"/>
                <a:gd name="connsiteX19" fmla="*/ 1661374 w 2562896"/>
                <a:gd name="connsiteY19" fmla="*/ 862885 h 4404575"/>
                <a:gd name="connsiteX20" fmla="*/ 1609859 w 2562896"/>
                <a:gd name="connsiteY20" fmla="*/ 1004553 h 4404575"/>
                <a:gd name="connsiteX21" fmla="*/ 1609859 w 2562896"/>
                <a:gd name="connsiteY21" fmla="*/ 1210615 h 4404575"/>
                <a:gd name="connsiteX22" fmla="*/ 1609859 w 2562896"/>
                <a:gd name="connsiteY22" fmla="*/ 1339403 h 4404575"/>
                <a:gd name="connsiteX23" fmla="*/ 1622738 w 2562896"/>
                <a:gd name="connsiteY23" fmla="*/ 1532586 h 4404575"/>
                <a:gd name="connsiteX24" fmla="*/ 1803042 w 2562896"/>
                <a:gd name="connsiteY24" fmla="*/ 1723623 h 4404575"/>
                <a:gd name="connsiteX25" fmla="*/ 2031642 w 2562896"/>
                <a:gd name="connsiteY25" fmla="*/ 1952223 h 4404575"/>
                <a:gd name="connsiteX26" fmla="*/ 2107842 w 2562896"/>
                <a:gd name="connsiteY26" fmla="*/ 2257023 h 4404575"/>
                <a:gd name="connsiteX27" fmla="*/ 2184042 w 2562896"/>
                <a:gd name="connsiteY27" fmla="*/ 2409423 h 4404575"/>
                <a:gd name="connsiteX28" fmla="*/ 2202287 w 2562896"/>
                <a:gd name="connsiteY28" fmla="*/ 2614412 h 4404575"/>
                <a:gd name="connsiteX29" fmla="*/ 2184042 w 2562896"/>
                <a:gd name="connsiteY29" fmla="*/ 3019023 h 4404575"/>
                <a:gd name="connsiteX30" fmla="*/ 2511380 w 2562896"/>
                <a:gd name="connsiteY30" fmla="*/ 4404575 h 4404575"/>
                <a:gd name="connsiteX31" fmla="*/ 2511380 w 2562896"/>
                <a:gd name="connsiteY31" fmla="*/ 4404575 h 4404575"/>
                <a:gd name="connsiteX32" fmla="*/ 2562896 w 2562896"/>
                <a:gd name="connsiteY32" fmla="*/ 4391696 h 4404575"/>
                <a:gd name="connsiteX0" fmla="*/ 2562896 w 2562896"/>
                <a:gd name="connsiteY0" fmla="*/ 4391696 h 4404575"/>
                <a:gd name="connsiteX1" fmla="*/ 660042 w 2562896"/>
                <a:gd name="connsiteY1" fmla="*/ 4009623 h 4404575"/>
                <a:gd name="connsiteX2" fmla="*/ 25757 w 2562896"/>
                <a:gd name="connsiteY2" fmla="*/ 3837905 h 4404575"/>
                <a:gd name="connsiteX3" fmla="*/ 0 w 2562896"/>
                <a:gd name="connsiteY3" fmla="*/ 0 h 4404575"/>
                <a:gd name="connsiteX4" fmla="*/ 412124 w 2562896"/>
                <a:gd name="connsiteY4" fmla="*/ 0 h 4404575"/>
                <a:gd name="connsiteX5" fmla="*/ 450760 w 2562896"/>
                <a:gd name="connsiteY5" fmla="*/ 347730 h 4404575"/>
                <a:gd name="connsiteX6" fmla="*/ 553791 w 2562896"/>
                <a:gd name="connsiteY6" fmla="*/ 476519 h 4404575"/>
                <a:gd name="connsiteX7" fmla="*/ 579549 w 2562896"/>
                <a:gd name="connsiteY7" fmla="*/ 489398 h 4404575"/>
                <a:gd name="connsiteX8" fmla="*/ 682580 w 2562896"/>
                <a:gd name="connsiteY8" fmla="*/ 463640 h 4404575"/>
                <a:gd name="connsiteX9" fmla="*/ 746974 w 2562896"/>
                <a:gd name="connsiteY9" fmla="*/ 360609 h 4404575"/>
                <a:gd name="connsiteX10" fmla="*/ 875763 w 2562896"/>
                <a:gd name="connsiteY10" fmla="*/ 386367 h 4404575"/>
                <a:gd name="connsiteX11" fmla="*/ 1004552 w 2562896"/>
                <a:gd name="connsiteY11" fmla="*/ 399246 h 4404575"/>
                <a:gd name="connsiteX12" fmla="*/ 1184856 w 2562896"/>
                <a:gd name="connsiteY12" fmla="*/ 566671 h 4404575"/>
                <a:gd name="connsiteX13" fmla="*/ 1493949 w 2562896"/>
                <a:gd name="connsiteY13" fmla="*/ 553792 h 4404575"/>
                <a:gd name="connsiteX14" fmla="*/ 1596980 w 2562896"/>
                <a:gd name="connsiteY14" fmla="*/ 579550 h 4404575"/>
                <a:gd name="connsiteX15" fmla="*/ 1712890 w 2562896"/>
                <a:gd name="connsiteY15" fmla="*/ 618186 h 4404575"/>
                <a:gd name="connsiteX16" fmla="*/ 1880315 w 2562896"/>
                <a:gd name="connsiteY16" fmla="*/ 682581 h 4404575"/>
                <a:gd name="connsiteX17" fmla="*/ 1880315 w 2562896"/>
                <a:gd name="connsiteY17" fmla="*/ 721217 h 4404575"/>
                <a:gd name="connsiteX18" fmla="*/ 1777284 w 2562896"/>
                <a:gd name="connsiteY18" fmla="*/ 759854 h 4404575"/>
                <a:gd name="connsiteX19" fmla="*/ 1661374 w 2562896"/>
                <a:gd name="connsiteY19" fmla="*/ 862885 h 4404575"/>
                <a:gd name="connsiteX20" fmla="*/ 1609859 w 2562896"/>
                <a:gd name="connsiteY20" fmla="*/ 1004553 h 4404575"/>
                <a:gd name="connsiteX21" fmla="*/ 1609859 w 2562896"/>
                <a:gd name="connsiteY21" fmla="*/ 1210615 h 4404575"/>
                <a:gd name="connsiteX22" fmla="*/ 1650642 w 2562896"/>
                <a:gd name="connsiteY22" fmla="*/ 1342623 h 4404575"/>
                <a:gd name="connsiteX23" fmla="*/ 1622738 w 2562896"/>
                <a:gd name="connsiteY23" fmla="*/ 1532586 h 4404575"/>
                <a:gd name="connsiteX24" fmla="*/ 1803042 w 2562896"/>
                <a:gd name="connsiteY24" fmla="*/ 1723623 h 4404575"/>
                <a:gd name="connsiteX25" fmla="*/ 2031642 w 2562896"/>
                <a:gd name="connsiteY25" fmla="*/ 1952223 h 4404575"/>
                <a:gd name="connsiteX26" fmla="*/ 2107842 w 2562896"/>
                <a:gd name="connsiteY26" fmla="*/ 2257023 h 4404575"/>
                <a:gd name="connsiteX27" fmla="*/ 2184042 w 2562896"/>
                <a:gd name="connsiteY27" fmla="*/ 2409423 h 4404575"/>
                <a:gd name="connsiteX28" fmla="*/ 2202287 w 2562896"/>
                <a:gd name="connsiteY28" fmla="*/ 2614412 h 4404575"/>
                <a:gd name="connsiteX29" fmla="*/ 2184042 w 2562896"/>
                <a:gd name="connsiteY29" fmla="*/ 3019023 h 4404575"/>
                <a:gd name="connsiteX30" fmla="*/ 2511380 w 2562896"/>
                <a:gd name="connsiteY30" fmla="*/ 4404575 h 4404575"/>
                <a:gd name="connsiteX31" fmla="*/ 2511380 w 2562896"/>
                <a:gd name="connsiteY31" fmla="*/ 4404575 h 4404575"/>
                <a:gd name="connsiteX32" fmla="*/ 2562896 w 2562896"/>
                <a:gd name="connsiteY32" fmla="*/ 4391696 h 4404575"/>
                <a:gd name="connsiteX0" fmla="*/ 2562896 w 2562896"/>
                <a:gd name="connsiteY0" fmla="*/ 4391696 h 4404575"/>
                <a:gd name="connsiteX1" fmla="*/ 660042 w 2562896"/>
                <a:gd name="connsiteY1" fmla="*/ 4009623 h 4404575"/>
                <a:gd name="connsiteX2" fmla="*/ 25757 w 2562896"/>
                <a:gd name="connsiteY2" fmla="*/ 3837905 h 4404575"/>
                <a:gd name="connsiteX3" fmla="*/ 0 w 2562896"/>
                <a:gd name="connsiteY3" fmla="*/ 0 h 4404575"/>
                <a:gd name="connsiteX4" fmla="*/ 412124 w 2562896"/>
                <a:gd name="connsiteY4" fmla="*/ 0 h 4404575"/>
                <a:gd name="connsiteX5" fmla="*/ 450760 w 2562896"/>
                <a:gd name="connsiteY5" fmla="*/ 347730 h 4404575"/>
                <a:gd name="connsiteX6" fmla="*/ 553791 w 2562896"/>
                <a:gd name="connsiteY6" fmla="*/ 476519 h 4404575"/>
                <a:gd name="connsiteX7" fmla="*/ 579549 w 2562896"/>
                <a:gd name="connsiteY7" fmla="*/ 489398 h 4404575"/>
                <a:gd name="connsiteX8" fmla="*/ 682580 w 2562896"/>
                <a:gd name="connsiteY8" fmla="*/ 463640 h 4404575"/>
                <a:gd name="connsiteX9" fmla="*/ 746974 w 2562896"/>
                <a:gd name="connsiteY9" fmla="*/ 360609 h 4404575"/>
                <a:gd name="connsiteX10" fmla="*/ 875763 w 2562896"/>
                <a:gd name="connsiteY10" fmla="*/ 386367 h 4404575"/>
                <a:gd name="connsiteX11" fmla="*/ 1004552 w 2562896"/>
                <a:gd name="connsiteY11" fmla="*/ 399246 h 4404575"/>
                <a:gd name="connsiteX12" fmla="*/ 1184856 w 2562896"/>
                <a:gd name="connsiteY12" fmla="*/ 566671 h 4404575"/>
                <a:gd name="connsiteX13" fmla="*/ 1493949 w 2562896"/>
                <a:gd name="connsiteY13" fmla="*/ 553792 h 4404575"/>
                <a:gd name="connsiteX14" fmla="*/ 1596980 w 2562896"/>
                <a:gd name="connsiteY14" fmla="*/ 579550 h 4404575"/>
                <a:gd name="connsiteX15" fmla="*/ 1712890 w 2562896"/>
                <a:gd name="connsiteY15" fmla="*/ 618186 h 4404575"/>
                <a:gd name="connsiteX16" fmla="*/ 1880315 w 2562896"/>
                <a:gd name="connsiteY16" fmla="*/ 682581 h 4404575"/>
                <a:gd name="connsiteX17" fmla="*/ 1880315 w 2562896"/>
                <a:gd name="connsiteY17" fmla="*/ 721217 h 4404575"/>
                <a:gd name="connsiteX18" fmla="*/ 1777284 w 2562896"/>
                <a:gd name="connsiteY18" fmla="*/ 759854 h 4404575"/>
                <a:gd name="connsiteX19" fmla="*/ 1661374 w 2562896"/>
                <a:gd name="connsiteY19" fmla="*/ 862885 h 4404575"/>
                <a:gd name="connsiteX20" fmla="*/ 1609859 w 2562896"/>
                <a:gd name="connsiteY20" fmla="*/ 1004553 h 4404575"/>
                <a:gd name="connsiteX21" fmla="*/ 1609859 w 2562896"/>
                <a:gd name="connsiteY21" fmla="*/ 1210615 h 4404575"/>
                <a:gd name="connsiteX22" fmla="*/ 1650642 w 2562896"/>
                <a:gd name="connsiteY22" fmla="*/ 1342623 h 4404575"/>
                <a:gd name="connsiteX23" fmla="*/ 1650642 w 2562896"/>
                <a:gd name="connsiteY23" fmla="*/ 1571223 h 4404575"/>
                <a:gd name="connsiteX24" fmla="*/ 1803042 w 2562896"/>
                <a:gd name="connsiteY24" fmla="*/ 1723623 h 4404575"/>
                <a:gd name="connsiteX25" fmla="*/ 2031642 w 2562896"/>
                <a:gd name="connsiteY25" fmla="*/ 1952223 h 4404575"/>
                <a:gd name="connsiteX26" fmla="*/ 2107842 w 2562896"/>
                <a:gd name="connsiteY26" fmla="*/ 2257023 h 4404575"/>
                <a:gd name="connsiteX27" fmla="*/ 2184042 w 2562896"/>
                <a:gd name="connsiteY27" fmla="*/ 2409423 h 4404575"/>
                <a:gd name="connsiteX28" fmla="*/ 2202287 w 2562896"/>
                <a:gd name="connsiteY28" fmla="*/ 2614412 h 4404575"/>
                <a:gd name="connsiteX29" fmla="*/ 2184042 w 2562896"/>
                <a:gd name="connsiteY29" fmla="*/ 3019023 h 4404575"/>
                <a:gd name="connsiteX30" fmla="*/ 2511380 w 2562896"/>
                <a:gd name="connsiteY30" fmla="*/ 4404575 h 4404575"/>
                <a:gd name="connsiteX31" fmla="*/ 2511380 w 2562896"/>
                <a:gd name="connsiteY31" fmla="*/ 4404575 h 4404575"/>
                <a:gd name="connsiteX32" fmla="*/ 2562896 w 2562896"/>
                <a:gd name="connsiteY32" fmla="*/ 4391696 h 4404575"/>
                <a:gd name="connsiteX0" fmla="*/ 2562896 w 2562896"/>
                <a:gd name="connsiteY0" fmla="*/ 4391696 h 4404575"/>
                <a:gd name="connsiteX1" fmla="*/ 660042 w 2562896"/>
                <a:gd name="connsiteY1" fmla="*/ 4009623 h 4404575"/>
                <a:gd name="connsiteX2" fmla="*/ 25757 w 2562896"/>
                <a:gd name="connsiteY2" fmla="*/ 3837905 h 4404575"/>
                <a:gd name="connsiteX3" fmla="*/ 0 w 2562896"/>
                <a:gd name="connsiteY3" fmla="*/ 0 h 4404575"/>
                <a:gd name="connsiteX4" fmla="*/ 412124 w 2562896"/>
                <a:gd name="connsiteY4" fmla="*/ 0 h 4404575"/>
                <a:gd name="connsiteX5" fmla="*/ 450760 w 2562896"/>
                <a:gd name="connsiteY5" fmla="*/ 347730 h 4404575"/>
                <a:gd name="connsiteX6" fmla="*/ 553791 w 2562896"/>
                <a:gd name="connsiteY6" fmla="*/ 476519 h 4404575"/>
                <a:gd name="connsiteX7" fmla="*/ 579549 w 2562896"/>
                <a:gd name="connsiteY7" fmla="*/ 489398 h 4404575"/>
                <a:gd name="connsiteX8" fmla="*/ 682580 w 2562896"/>
                <a:gd name="connsiteY8" fmla="*/ 463640 h 4404575"/>
                <a:gd name="connsiteX9" fmla="*/ 746974 w 2562896"/>
                <a:gd name="connsiteY9" fmla="*/ 360609 h 4404575"/>
                <a:gd name="connsiteX10" fmla="*/ 875763 w 2562896"/>
                <a:gd name="connsiteY10" fmla="*/ 386367 h 4404575"/>
                <a:gd name="connsiteX11" fmla="*/ 1004552 w 2562896"/>
                <a:gd name="connsiteY11" fmla="*/ 399246 h 4404575"/>
                <a:gd name="connsiteX12" fmla="*/ 1184856 w 2562896"/>
                <a:gd name="connsiteY12" fmla="*/ 566671 h 4404575"/>
                <a:gd name="connsiteX13" fmla="*/ 1493949 w 2562896"/>
                <a:gd name="connsiteY13" fmla="*/ 553792 h 4404575"/>
                <a:gd name="connsiteX14" fmla="*/ 1596980 w 2562896"/>
                <a:gd name="connsiteY14" fmla="*/ 579550 h 4404575"/>
                <a:gd name="connsiteX15" fmla="*/ 1712890 w 2562896"/>
                <a:gd name="connsiteY15" fmla="*/ 618186 h 4404575"/>
                <a:gd name="connsiteX16" fmla="*/ 1880315 w 2562896"/>
                <a:gd name="connsiteY16" fmla="*/ 682581 h 4404575"/>
                <a:gd name="connsiteX17" fmla="*/ 1880315 w 2562896"/>
                <a:gd name="connsiteY17" fmla="*/ 721217 h 4404575"/>
                <a:gd name="connsiteX18" fmla="*/ 1777284 w 2562896"/>
                <a:gd name="connsiteY18" fmla="*/ 759854 h 4404575"/>
                <a:gd name="connsiteX19" fmla="*/ 1661374 w 2562896"/>
                <a:gd name="connsiteY19" fmla="*/ 862885 h 4404575"/>
                <a:gd name="connsiteX20" fmla="*/ 1650642 w 2562896"/>
                <a:gd name="connsiteY20" fmla="*/ 1037823 h 4404575"/>
                <a:gd name="connsiteX21" fmla="*/ 1609859 w 2562896"/>
                <a:gd name="connsiteY21" fmla="*/ 1210615 h 4404575"/>
                <a:gd name="connsiteX22" fmla="*/ 1650642 w 2562896"/>
                <a:gd name="connsiteY22" fmla="*/ 1342623 h 4404575"/>
                <a:gd name="connsiteX23" fmla="*/ 1650642 w 2562896"/>
                <a:gd name="connsiteY23" fmla="*/ 1571223 h 4404575"/>
                <a:gd name="connsiteX24" fmla="*/ 1803042 w 2562896"/>
                <a:gd name="connsiteY24" fmla="*/ 1723623 h 4404575"/>
                <a:gd name="connsiteX25" fmla="*/ 2031642 w 2562896"/>
                <a:gd name="connsiteY25" fmla="*/ 1952223 h 4404575"/>
                <a:gd name="connsiteX26" fmla="*/ 2107842 w 2562896"/>
                <a:gd name="connsiteY26" fmla="*/ 2257023 h 4404575"/>
                <a:gd name="connsiteX27" fmla="*/ 2184042 w 2562896"/>
                <a:gd name="connsiteY27" fmla="*/ 2409423 h 4404575"/>
                <a:gd name="connsiteX28" fmla="*/ 2202287 w 2562896"/>
                <a:gd name="connsiteY28" fmla="*/ 2614412 h 4404575"/>
                <a:gd name="connsiteX29" fmla="*/ 2184042 w 2562896"/>
                <a:gd name="connsiteY29" fmla="*/ 3019023 h 4404575"/>
                <a:gd name="connsiteX30" fmla="*/ 2511380 w 2562896"/>
                <a:gd name="connsiteY30" fmla="*/ 4404575 h 4404575"/>
                <a:gd name="connsiteX31" fmla="*/ 2511380 w 2562896"/>
                <a:gd name="connsiteY31" fmla="*/ 4404575 h 4404575"/>
                <a:gd name="connsiteX32" fmla="*/ 2562896 w 2562896"/>
                <a:gd name="connsiteY32" fmla="*/ 4391696 h 4404575"/>
                <a:gd name="connsiteX0" fmla="*/ 2562896 w 2562896"/>
                <a:gd name="connsiteY0" fmla="*/ 4391696 h 4404575"/>
                <a:gd name="connsiteX1" fmla="*/ 660042 w 2562896"/>
                <a:gd name="connsiteY1" fmla="*/ 4009623 h 4404575"/>
                <a:gd name="connsiteX2" fmla="*/ 25757 w 2562896"/>
                <a:gd name="connsiteY2" fmla="*/ 3837905 h 4404575"/>
                <a:gd name="connsiteX3" fmla="*/ 0 w 2562896"/>
                <a:gd name="connsiteY3" fmla="*/ 0 h 4404575"/>
                <a:gd name="connsiteX4" fmla="*/ 412124 w 2562896"/>
                <a:gd name="connsiteY4" fmla="*/ 0 h 4404575"/>
                <a:gd name="connsiteX5" fmla="*/ 450760 w 2562896"/>
                <a:gd name="connsiteY5" fmla="*/ 347730 h 4404575"/>
                <a:gd name="connsiteX6" fmla="*/ 553791 w 2562896"/>
                <a:gd name="connsiteY6" fmla="*/ 476519 h 4404575"/>
                <a:gd name="connsiteX7" fmla="*/ 579549 w 2562896"/>
                <a:gd name="connsiteY7" fmla="*/ 489398 h 4404575"/>
                <a:gd name="connsiteX8" fmla="*/ 682580 w 2562896"/>
                <a:gd name="connsiteY8" fmla="*/ 463640 h 4404575"/>
                <a:gd name="connsiteX9" fmla="*/ 746974 w 2562896"/>
                <a:gd name="connsiteY9" fmla="*/ 360609 h 4404575"/>
                <a:gd name="connsiteX10" fmla="*/ 875763 w 2562896"/>
                <a:gd name="connsiteY10" fmla="*/ 386367 h 4404575"/>
                <a:gd name="connsiteX11" fmla="*/ 1004552 w 2562896"/>
                <a:gd name="connsiteY11" fmla="*/ 399246 h 4404575"/>
                <a:gd name="connsiteX12" fmla="*/ 1184856 w 2562896"/>
                <a:gd name="connsiteY12" fmla="*/ 566671 h 4404575"/>
                <a:gd name="connsiteX13" fmla="*/ 1493949 w 2562896"/>
                <a:gd name="connsiteY13" fmla="*/ 553792 h 4404575"/>
                <a:gd name="connsiteX14" fmla="*/ 1596980 w 2562896"/>
                <a:gd name="connsiteY14" fmla="*/ 579550 h 4404575"/>
                <a:gd name="connsiteX15" fmla="*/ 1712890 w 2562896"/>
                <a:gd name="connsiteY15" fmla="*/ 618186 h 4404575"/>
                <a:gd name="connsiteX16" fmla="*/ 1880315 w 2562896"/>
                <a:gd name="connsiteY16" fmla="*/ 682581 h 4404575"/>
                <a:gd name="connsiteX17" fmla="*/ 1880315 w 2562896"/>
                <a:gd name="connsiteY17" fmla="*/ 721217 h 4404575"/>
                <a:gd name="connsiteX18" fmla="*/ 1777284 w 2562896"/>
                <a:gd name="connsiteY18" fmla="*/ 759854 h 4404575"/>
                <a:gd name="connsiteX19" fmla="*/ 1661374 w 2562896"/>
                <a:gd name="connsiteY19" fmla="*/ 862885 h 4404575"/>
                <a:gd name="connsiteX20" fmla="*/ 1650642 w 2562896"/>
                <a:gd name="connsiteY20" fmla="*/ 1037823 h 4404575"/>
                <a:gd name="connsiteX21" fmla="*/ 1609859 w 2562896"/>
                <a:gd name="connsiteY21" fmla="*/ 1210615 h 4404575"/>
                <a:gd name="connsiteX22" fmla="*/ 1650642 w 2562896"/>
                <a:gd name="connsiteY22" fmla="*/ 1342623 h 4404575"/>
                <a:gd name="connsiteX23" fmla="*/ 1650642 w 2562896"/>
                <a:gd name="connsiteY23" fmla="*/ 1571223 h 4404575"/>
                <a:gd name="connsiteX24" fmla="*/ 1803042 w 2562896"/>
                <a:gd name="connsiteY24" fmla="*/ 1723623 h 4404575"/>
                <a:gd name="connsiteX25" fmla="*/ 2031642 w 2562896"/>
                <a:gd name="connsiteY25" fmla="*/ 1952223 h 4404575"/>
                <a:gd name="connsiteX26" fmla="*/ 2107842 w 2562896"/>
                <a:gd name="connsiteY26" fmla="*/ 2257023 h 4404575"/>
                <a:gd name="connsiteX27" fmla="*/ 2184042 w 2562896"/>
                <a:gd name="connsiteY27" fmla="*/ 2409423 h 4404575"/>
                <a:gd name="connsiteX28" fmla="*/ 2202287 w 2562896"/>
                <a:gd name="connsiteY28" fmla="*/ 2614412 h 4404575"/>
                <a:gd name="connsiteX29" fmla="*/ 2189408 w 2562896"/>
                <a:gd name="connsiteY29" fmla="*/ 2781837 h 4404575"/>
                <a:gd name="connsiteX30" fmla="*/ 2184042 w 2562896"/>
                <a:gd name="connsiteY30" fmla="*/ 3019023 h 4404575"/>
                <a:gd name="connsiteX31" fmla="*/ 2511380 w 2562896"/>
                <a:gd name="connsiteY31" fmla="*/ 4404575 h 4404575"/>
                <a:gd name="connsiteX32" fmla="*/ 2511380 w 2562896"/>
                <a:gd name="connsiteY32" fmla="*/ 4404575 h 4404575"/>
                <a:gd name="connsiteX33" fmla="*/ 2562896 w 2562896"/>
                <a:gd name="connsiteY33" fmla="*/ 4391696 h 4404575"/>
                <a:gd name="connsiteX0" fmla="*/ 2562896 w 2562896"/>
                <a:gd name="connsiteY0" fmla="*/ 4391696 h 4404575"/>
                <a:gd name="connsiteX1" fmla="*/ 660042 w 2562896"/>
                <a:gd name="connsiteY1" fmla="*/ 4009623 h 4404575"/>
                <a:gd name="connsiteX2" fmla="*/ 25757 w 2562896"/>
                <a:gd name="connsiteY2" fmla="*/ 3837905 h 4404575"/>
                <a:gd name="connsiteX3" fmla="*/ 0 w 2562896"/>
                <a:gd name="connsiteY3" fmla="*/ 0 h 4404575"/>
                <a:gd name="connsiteX4" fmla="*/ 412124 w 2562896"/>
                <a:gd name="connsiteY4" fmla="*/ 0 h 4404575"/>
                <a:gd name="connsiteX5" fmla="*/ 450760 w 2562896"/>
                <a:gd name="connsiteY5" fmla="*/ 347730 h 4404575"/>
                <a:gd name="connsiteX6" fmla="*/ 553791 w 2562896"/>
                <a:gd name="connsiteY6" fmla="*/ 476519 h 4404575"/>
                <a:gd name="connsiteX7" fmla="*/ 579549 w 2562896"/>
                <a:gd name="connsiteY7" fmla="*/ 489398 h 4404575"/>
                <a:gd name="connsiteX8" fmla="*/ 682580 w 2562896"/>
                <a:gd name="connsiteY8" fmla="*/ 463640 h 4404575"/>
                <a:gd name="connsiteX9" fmla="*/ 746974 w 2562896"/>
                <a:gd name="connsiteY9" fmla="*/ 360609 h 4404575"/>
                <a:gd name="connsiteX10" fmla="*/ 875763 w 2562896"/>
                <a:gd name="connsiteY10" fmla="*/ 386367 h 4404575"/>
                <a:gd name="connsiteX11" fmla="*/ 1004552 w 2562896"/>
                <a:gd name="connsiteY11" fmla="*/ 399246 h 4404575"/>
                <a:gd name="connsiteX12" fmla="*/ 1184856 w 2562896"/>
                <a:gd name="connsiteY12" fmla="*/ 566671 h 4404575"/>
                <a:gd name="connsiteX13" fmla="*/ 1493949 w 2562896"/>
                <a:gd name="connsiteY13" fmla="*/ 553792 h 4404575"/>
                <a:gd name="connsiteX14" fmla="*/ 1596980 w 2562896"/>
                <a:gd name="connsiteY14" fmla="*/ 579550 h 4404575"/>
                <a:gd name="connsiteX15" fmla="*/ 1712890 w 2562896"/>
                <a:gd name="connsiteY15" fmla="*/ 618186 h 4404575"/>
                <a:gd name="connsiteX16" fmla="*/ 1880315 w 2562896"/>
                <a:gd name="connsiteY16" fmla="*/ 682581 h 4404575"/>
                <a:gd name="connsiteX17" fmla="*/ 1880315 w 2562896"/>
                <a:gd name="connsiteY17" fmla="*/ 721217 h 4404575"/>
                <a:gd name="connsiteX18" fmla="*/ 1777284 w 2562896"/>
                <a:gd name="connsiteY18" fmla="*/ 759854 h 4404575"/>
                <a:gd name="connsiteX19" fmla="*/ 1661374 w 2562896"/>
                <a:gd name="connsiteY19" fmla="*/ 862885 h 4404575"/>
                <a:gd name="connsiteX20" fmla="*/ 1650642 w 2562896"/>
                <a:gd name="connsiteY20" fmla="*/ 1037823 h 4404575"/>
                <a:gd name="connsiteX21" fmla="*/ 1609859 w 2562896"/>
                <a:gd name="connsiteY21" fmla="*/ 1210615 h 4404575"/>
                <a:gd name="connsiteX22" fmla="*/ 1650642 w 2562896"/>
                <a:gd name="connsiteY22" fmla="*/ 1342623 h 4404575"/>
                <a:gd name="connsiteX23" fmla="*/ 1650642 w 2562896"/>
                <a:gd name="connsiteY23" fmla="*/ 1571223 h 4404575"/>
                <a:gd name="connsiteX24" fmla="*/ 1803042 w 2562896"/>
                <a:gd name="connsiteY24" fmla="*/ 1723623 h 4404575"/>
                <a:gd name="connsiteX25" fmla="*/ 2031642 w 2562896"/>
                <a:gd name="connsiteY25" fmla="*/ 1952223 h 4404575"/>
                <a:gd name="connsiteX26" fmla="*/ 2107842 w 2562896"/>
                <a:gd name="connsiteY26" fmla="*/ 2257023 h 4404575"/>
                <a:gd name="connsiteX27" fmla="*/ 2184042 w 2562896"/>
                <a:gd name="connsiteY27" fmla="*/ 2409423 h 4404575"/>
                <a:gd name="connsiteX28" fmla="*/ 2202287 w 2562896"/>
                <a:gd name="connsiteY28" fmla="*/ 2614412 h 4404575"/>
                <a:gd name="connsiteX29" fmla="*/ 2260242 w 2562896"/>
                <a:gd name="connsiteY29" fmla="*/ 2790423 h 4404575"/>
                <a:gd name="connsiteX30" fmla="*/ 2184042 w 2562896"/>
                <a:gd name="connsiteY30" fmla="*/ 3019023 h 4404575"/>
                <a:gd name="connsiteX31" fmla="*/ 2511380 w 2562896"/>
                <a:gd name="connsiteY31" fmla="*/ 4404575 h 4404575"/>
                <a:gd name="connsiteX32" fmla="*/ 2511380 w 2562896"/>
                <a:gd name="connsiteY32" fmla="*/ 4404575 h 4404575"/>
                <a:gd name="connsiteX33" fmla="*/ 2562896 w 2562896"/>
                <a:gd name="connsiteY33" fmla="*/ 4391696 h 4404575"/>
                <a:gd name="connsiteX0" fmla="*/ 2562896 w 2562896"/>
                <a:gd name="connsiteY0" fmla="*/ 4391696 h 4404575"/>
                <a:gd name="connsiteX1" fmla="*/ 660042 w 2562896"/>
                <a:gd name="connsiteY1" fmla="*/ 4009623 h 4404575"/>
                <a:gd name="connsiteX2" fmla="*/ 25757 w 2562896"/>
                <a:gd name="connsiteY2" fmla="*/ 3837905 h 4404575"/>
                <a:gd name="connsiteX3" fmla="*/ 0 w 2562896"/>
                <a:gd name="connsiteY3" fmla="*/ 0 h 4404575"/>
                <a:gd name="connsiteX4" fmla="*/ 412124 w 2562896"/>
                <a:gd name="connsiteY4" fmla="*/ 0 h 4404575"/>
                <a:gd name="connsiteX5" fmla="*/ 450760 w 2562896"/>
                <a:gd name="connsiteY5" fmla="*/ 347730 h 4404575"/>
                <a:gd name="connsiteX6" fmla="*/ 553791 w 2562896"/>
                <a:gd name="connsiteY6" fmla="*/ 476519 h 4404575"/>
                <a:gd name="connsiteX7" fmla="*/ 579549 w 2562896"/>
                <a:gd name="connsiteY7" fmla="*/ 489398 h 4404575"/>
                <a:gd name="connsiteX8" fmla="*/ 682580 w 2562896"/>
                <a:gd name="connsiteY8" fmla="*/ 463640 h 4404575"/>
                <a:gd name="connsiteX9" fmla="*/ 746974 w 2562896"/>
                <a:gd name="connsiteY9" fmla="*/ 360609 h 4404575"/>
                <a:gd name="connsiteX10" fmla="*/ 875763 w 2562896"/>
                <a:gd name="connsiteY10" fmla="*/ 386367 h 4404575"/>
                <a:gd name="connsiteX11" fmla="*/ 1004552 w 2562896"/>
                <a:gd name="connsiteY11" fmla="*/ 399246 h 4404575"/>
                <a:gd name="connsiteX12" fmla="*/ 1184856 w 2562896"/>
                <a:gd name="connsiteY12" fmla="*/ 566671 h 4404575"/>
                <a:gd name="connsiteX13" fmla="*/ 1493949 w 2562896"/>
                <a:gd name="connsiteY13" fmla="*/ 553792 h 4404575"/>
                <a:gd name="connsiteX14" fmla="*/ 1596980 w 2562896"/>
                <a:gd name="connsiteY14" fmla="*/ 579550 h 4404575"/>
                <a:gd name="connsiteX15" fmla="*/ 1712890 w 2562896"/>
                <a:gd name="connsiteY15" fmla="*/ 618186 h 4404575"/>
                <a:gd name="connsiteX16" fmla="*/ 1880315 w 2562896"/>
                <a:gd name="connsiteY16" fmla="*/ 682581 h 4404575"/>
                <a:gd name="connsiteX17" fmla="*/ 1880315 w 2562896"/>
                <a:gd name="connsiteY17" fmla="*/ 721217 h 4404575"/>
                <a:gd name="connsiteX18" fmla="*/ 1777284 w 2562896"/>
                <a:gd name="connsiteY18" fmla="*/ 759854 h 4404575"/>
                <a:gd name="connsiteX19" fmla="*/ 1661374 w 2562896"/>
                <a:gd name="connsiteY19" fmla="*/ 862885 h 4404575"/>
                <a:gd name="connsiteX20" fmla="*/ 1650642 w 2562896"/>
                <a:gd name="connsiteY20" fmla="*/ 1037823 h 4404575"/>
                <a:gd name="connsiteX21" fmla="*/ 1609859 w 2562896"/>
                <a:gd name="connsiteY21" fmla="*/ 1210615 h 4404575"/>
                <a:gd name="connsiteX22" fmla="*/ 1650642 w 2562896"/>
                <a:gd name="connsiteY22" fmla="*/ 1342623 h 4404575"/>
                <a:gd name="connsiteX23" fmla="*/ 1650642 w 2562896"/>
                <a:gd name="connsiteY23" fmla="*/ 1571223 h 4404575"/>
                <a:gd name="connsiteX24" fmla="*/ 1803042 w 2562896"/>
                <a:gd name="connsiteY24" fmla="*/ 1723623 h 4404575"/>
                <a:gd name="connsiteX25" fmla="*/ 2031642 w 2562896"/>
                <a:gd name="connsiteY25" fmla="*/ 1952223 h 4404575"/>
                <a:gd name="connsiteX26" fmla="*/ 2107842 w 2562896"/>
                <a:gd name="connsiteY26" fmla="*/ 2257023 h 4404575"/>
                <a:gd name="connsiteX27" fmla="*/ 2184042 w 2562896"/>
                <a:gd name="connsiteY27" fmla="*/ 2409423 h 4404575"/>
                <a:gd name="connsiteX28" fmla="*/ 2202287 w 2562896"/>
                <a:gd name="connsiteY28" fmla="*/ 2614412 h 4404575"/>
                <a:gd name="connsiteX29" fmla="*/ 2260242 w 2562896"/>
                <a:gd name="connsiteY29" fmla="*/ 2790423 h 4404575"/>
                <a:gd name="connsiteX30" fmla="*/ 2184042 w 2562896"/>
                <a:gd name="connsiteY30" fmla="*/ 3019023 h 4404575"/>
                <a:gd name="connsiteX31" fmla="*/ 2511380 w 2562896"/>
                <a:gd name="connsiteY31" fmla="*/ 4404575 h 4404575"/>
                <a:gd name="connsiteX32" fmla="*/ 2511380 w 2562896"/>
                <a:gd name="connsiteY32" fmla="*/ 4404575 h 4404575"/>
                <a:gd name="connsiteX33" fmla="*/ 2562896 w 2562896"/>
                <a:gd name="connsiteY33" fmla="*/ 4391696 h 4404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562896" h="4404575">
                  <a:moveTo>
                    <a:pt x="2562896" y="4391696"/>
                  </a:moveTo>
                  <a:lnTo>
                    <a:pt x="660042" y="4009623"/>
                  </a:lnTo>
                  <a:lnTo>
                    <a:pt x="25757" y="3837905"/>
                  </a:lnTo>
                  <a:lnTo>
                    <a:pt x="0" y="0"/>
                  </a:lnTo>
                  <a:lnTo>
                    <a:pt x="412124" y="0"/>
                  </a:lnTo>
                  <a:lnTo>
                    <a:pt x="450760" y="347730"/>
                  </a:lnTo>
                  <a:lnTo>
                    <a:pt x="553791" y="476519"/>
                  </a:lnTo>
                  <a:lnTo>
                    <a:pt x="579549" y="489398"/>
                  </a:lnTo>
                  <a:lnTo>
                    <a:pt x="682580" y="463640"/>
                  </a:lnTo>
                  <a:lnTo>
                    <a:pt x="746974" y="360609"/>
                  </a:lnTo>
                  <a:lnTo>
                    <a:pt x="875763" y="386367"/>
                  </a:lnTo>
                  <a:lnTo>
                    <a:pt x="1004552" y="399246"/>
                  </a:lnTo>
                  <a:lnTo>
                    <a:pt x="1184856" y="566671"/>
                  </a:lnTo>
                  <a:lnTo>
                    <a:pt x="1493949" y="553792"/>
                  </a:lnTo>
                  <a:lnTo>
                    <a:pt x="1596980" y="579550"/>
                  </a:lnTo>
                  <a:lnTo>
                    <a:pt x="1712890" y="618186"/>
                  </a:lnTo>
                  <a:lnTo>
                    <a:pt x="1880315" y="682581"/>
                  </a:lnTo>
                  <a:lnTo>
                    <a:pt x="1880315" y="721217"/>
                  </a:lnTo>
                  <a:lnTo>
                    <a:pt x="1777284" y="759854"/>
                  </a:lnTo>
                  <a:lnTo>
                    <a:pt x="1661374" y="862885"/>
                  </a:lnTo>
                  <a:lnTo>
                    <a:pt x="1650642" y="1037823"/>
                  </a:lnTo>
                  <a:lnTo>
                    <a:pt x="1609859" y="1210615"/>
                  </a:lnTo>
                  <a:lnTo>
                    <a:pt x="1650642" y="1342623"/>
                  </a:lnTo>
                  <a:lnTo>
                    <a:pt x="1650642" y="1571223"/>
                  </a:lnTo>
                  <a:lnTo>
                    <a:pt x="1803042" y="1723623"/>
                  </a:lnTo>
                  <a:lnTo>
                    <a:pt x="2031642" y="1952223"/>
                  </a:lnTo>
                  <a:lnTo>
                    <a:pt x="2107842" y="2257023"/>
                  </a:lnTo>
                  <a:lnTo>
                    <a:pt x="2184042" y="2409423"/>
                  </a:lnTo>
                  <a:lnTo>
                    <a:pt x="2202287" y="2614412"/>
                  </a:lnTo>
                  <a:lnTo>
                    <a:pt x="2260242" y="2790423"/>
                  </a:lnTo>
                  <a:lnTo>
                    <a:pt x="2184042" y="3019023"/>
                  </a:lnTo>
                  <a:lnTo>
                    <a:pt x="2511380" y="4404575"/>
                  </a:lnTo>
                  <a:lnTo>
                    <a:pt x="2511380" y="4404575"/>
                  </a:lnTo>
                  <a:lnTo>
                    <a:pt x="2562896" y="4391696"/>
                  </a:lnTo>
                  <a:close/>
                </a:path>
              </a:pathLst>
            </a:custGeom>
            <a:blipFill dpi="0" rotWithShape="1">
              <a:blip r:embed="rId5" cstate="email">
                <a:alphaModFix amt="50000"/>
              </a:blip>
              <a:srcRec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p:cNvSpPr txBox="1"/>
          <p:nvPr/>
        </p:nvSpPr>
        <p:spPr>
          <a:xfrm>
            <a:off x="76200" y="6381690"/>
            <a:ext cx="4191000" cy="400110"/>
          </a:xfrm>
          <a:prstGeom prst="rect">
            <a:avLst/>
          </a:prstGeom>
          <a:noFill/>
        </p:spPr>
        <p:txBody>
          <a:bodyPr wrap="square" rtlCol="0">
            <a:spAutoFit/>
          </a:bodyPr>
          <a:lstStyle/>
          <a:p>
            <a:r>
              <a:rPr lang="en-US" sz="2000" dirty="0">
                <a:solidFill>
                  <a:srgbClr val="FFFFFF"/>
                </a:solidFill>
                <a:latin typeface="Eras Demi ITC" pitchFamily="34" charset="0"/>
              </a:rPr>
              <a:t>Inventory – Adjust &amp; Document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0">
                                            <p:txEl>
                                              <p:pRg st="1" end="1"/>
                                            </p:txEl>
                                          </p:spTgt>
                                        </p:tgtEl>
                                        <p:attrNameLst>
                                          <p:attrName>style.visibility</p:attrName>
                                        </p:attrNameLst>
                                      </p:cBhvr>
                                      <p:to>
                                        <p:strVal val="visible"/>
                                      </p:to>
                                    </p:set>
                                    <p:animEffect transition="in" filter="fade">
                                      <p:cBhvr>
                                        <p:cTn id="10" dur="500"/>
                                        <p:tgtEl>
                                          <p:spTgt spid="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0"/>
            <a:ext cx="8229600" cy="1143000"/>
          </a:xfrm>
        </p:spPr>
        <p:txBody>
          <a:bodyPr/>
          <a:lstStyle/>
          <a:p>
            <a:r>
              <a:rPr lang="en-US" dirty="0">
                <a:solidFill>
                  <a:schemeClr val="bg1"/>
                </a:solidFill>
                <a:latin typeface="Eras Demi ITC" pitchFamily="34" charset="0"/>
              </a:rPr>
              <a:t>Boundary Adjustments</a:t>
            </a:r>
          </a:p>
        </p:txBody>
      </p:sp>
      <p:sp>
        <p:nvSpPr>
          <p:cNvPr id="20" name="Rectangle 3"/>
          <p:cNvSpPr txBox="1">
            <a:spLocks noChangeArrowheads="1"/>
          </p:cNvSpPr>
          <p:nvPr/>
        </p:nvSpPr>
        <p:spPr bwMode="auto">
          <a:xfrm>
            <a:off x="457200" y="1066801"/>
            <a:ext cx="8229600" cy="228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1" indent="4763" algn="l" defTabSz="914400" rtl="0" eaLnBrk="1" fontAlgn="base" latinLnBrk="0" hangingPunct="1">
              <a:lnSpc>
                <a:spcPct val="100000"/>
              </a:lnSpc>
              <a:spcBef>
                <a:spcPct val="20000"/>
              </a:spcBef>
              <a:spcAft>
                <a:spcPct val="0"/>
              </a:spcAft>
              <a:buClrTx/>
              <a:buSzTx/>
              <a:buFont typeface="Wingdings" pitchFamily="2" charset="2"/>
              <a:buChar char="v"/>
              <a:tabLst/>
              <a:defRPr/>
            </a:pPr>
            <a:r>
              <a:rPr lang="en-US" sz="3200" kern="0" dirty="0">
                <a:solidFill>
                  <a:schemeClr val="bg1"/>
                </a:solidFill>
                <a:latin typeface="Eras Demi ITC" pitchFamily="34" charset="0"/>
              </a:rPr>
              <a:t> If contiguous with areas determined to have wilderness characteristics:</a:t>
            </a:r>
          </a:p>
          <a:p>
            <a:pPr marL="457200" lvl="2" indent="4763">
              <a:spcBef>
                <a:spcPct val="20000"/>
              </a:spcBef>
              <a:buFont typeface="Wingdings" pitchFamily="2" charset="2"/>
              <a:buChar char="Ø"/>
            </a:pPr>
            <a:r>
              <a:rPr lang="en-US" sz="2800" kern="0" dirty="0">
                <a:solidFill>
                  <a:schemeClr val="bg1"/>
                </a:solidFill>
                <a:latin typeface="Eras Demi ITC" pitchFamily="34" charset="0"/>
              </a:rPr>
              <a:t> Size automatic</a:t>
            </a:r>
          </a:p>
          <a:p>
            <a:pPr marL="457200" lvl="2" indent="4763">
              <a:spcBef>
                <a:spcPct val="20000"/>
              </a:spcBef>
              <a:buFont typeface="Wingdings" pitchFamily="2" charset="2"/>
              <a:buChar char="Ø"/>
            </a:pPr>
            <a:r>
              <a:rPr lang="en-US" sz="2800" kern="0" dirty="0">
                <a:solidFill>
                  <a:schemeClr val="bg1"/>
                </a:solidFill>
                <a:latin typeface="Eras Demi ITC" pitchFamily="34" charset="0"/>
              </a:rPr>
              <a:t> Outstanding Opportunities “inherited”</a:t>
            </a:r>
          </a:p>
          <a:p>
            <a:pPr marL="457200" lvl="2" indent="4763">
              <a:spcBef>
                <a:spcPct val="20000"/>
              </a:spcBef>
              <a:buFont typeface="Wingdings" pitchFamily="2" charset="2"/>
              <a:buChar char="Ø"/>
            </a:pPr>
            <a:r>
              <a:rPr lang="en-US" sz="2800" kern="0" dirty="0">
                <a:solidFill>
                  <a:schemeClr val="bg1"/>
                </a:solidFill>
                <a:latin typeface="Eras Demi ITC" pitchFamily="34" charset="0"/>
              </a:rPr>
              <a:t> Naturalness?</a:t>
            </a:r>
          </a:p>
        </p:txBody>
      </p:sp>
      <p:sp>
        <p:nvSpPr>
          <p:cNvPr id="18" name="TextBox 17"/>
          <p:cNvSpPr txBox="1"/>
          <p:nvPr/>
        </p:nvSpPr>
        <p:spPr>
          <a:xfrm>
            <a:off x="76200" y="6381690"/>
            <a:ext cx="4191000" cy="400110"/>
          </a:xfrm>
          <a:prstGeom prst="rect">
            <a:avLst/>
          </a:prstGeom>
          <a:noFill/>
        </p:spPr>
        <p:txBody>
          <a:bodyPr wrap="square" rtlCol="0">
            <a:spAutoFit/>
          </a:bodyPr>
          <a:lstStyle/>
          <a:p>
            <a:r>
              <a:rPr lang="en-US" sz="2000" dirty="0">
                <a:solidFill>
                  <a:srgbClr val="FFFFFF"/>
                </a:solidFill>
                <a:latin typeface="Eras Demi ITC" pitchFamily="34" charset="0"/>
              </a:rPr>
              <a:t>Inventory – Adjust &amp; Document</a:t>
            </a:r>
          </a:p>
        </p:txBody>
      </p:sp>
      <p:pic>
        <p:nvPicPr>
          <p:cNvPr id="10" name="Picture 9"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pic>
        <p:nvPicPr>
          <p:cNvPr id="13" name="Picture 3" descr="A map divided into polygonal sections"/>
          <p:cNvPicPr>
            <a:picLocks noChangeAspect="1" noChangeArrowheads="1"/>
          </p:cNvPicPr>
          <p:nvPr/>
        </p:nvPicPr>
        <p:blipFill>
          <a:blip r:embed="rId4" cstate="email"/>
          <a:srcRect/>
          <a:stretch>
            <a:fillRect/>
          </a:stretch>
        </p:blipFill>
        <p:spPr bwMode="auto">
          <a:xfrm>
            <a:off x="4419600" y="3586265"/>
            <a:ext cx="4572000" cy="31193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1" end="1"/>
                                            </p:txEl>
                                          </p:spTgt>
                                        </p:tgtEl>
                                        <p:attrNameLst>
                                          <p:attrName>style.visibility</p:attrName>
                                        </p:attrNameLst>
                                      </p:cBhvr>
                                      <p:to>
                                        <p:strVal val="visible"/>
                                      </p:to>
                                    </p:set>
                                    <p:animEffect transition="in" filter="fade">
                                      <p:cBhvr>
                                        <p:cTn id="7" dur="500"/>
                                        <p:tgtEl>
                                          <p:spTgt spid="2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2" end="2"/>
                                            </p:txEl>
                                          </p:spTgt>
                                        </p:tgtEl>
                                        <p:attrNameLst>
                                          <p:attrName>style.visibility</p:attrName>
                                        </p:attrNameLst>
                                      </p:cBhvr>
                                      <p:to>
                                        <p:strVal val="visible"/>
                                      </p:to>
                                    </p:set>
                                    <p:animEffect transition="in" filter="fade">
                                      <p:cBhvr>
                                        <p:cTn id="12" dur="500"/>
                                        <p:tgtEl>
                                          <p:spTgt spid="2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3" end="3"/>
                                            </p:txEl>
                                          </p:spTgt>
                                        </p:tgtEl>
                                        <p:attrNameLst>
                                          <p:attrName>style.visibility</p:attrName>
                                        </p:attrNameLst>
                                      </p:cBhvr>
                                      <p:to>
                                        <p:strVal val="visible"/>
                                      </p:to>
                                    </p:set>
                                    <p:animEffect transition="in" filter="fade">
                                      <p:cBhvr>
                                        <p:cTn id="17" dur="500"/>
                                        <p:tgtEl>
                                          <p:spTgt spid="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0"/>
            <a:ext cx="8229600" cy="1143000"/>
          </a:xfrm>
        </p:spPr>
        <p:txBody>
          <a:bodyPr/>
          <a:lstStyle/>
          <a:p>
            <a:r>
              <a:rPr lang="en-US" dirty="0">
                <a:solidFill>
                  <a:schemeClr val="bg1"/>
                </a:solidFill>
                <a:latin typeface="Eras Demi ITC" pitchFamily="34" charset="0"/>
              </a:rPr>
              <a:t>LWC Documentation</a:t>
            </a:r>
          </a:p>
        </p:txBody>
      </p:sp>
      <p:sp>
        <p:nvSpPr>
          <p:cNvPr id="20" name="Rectangle 3"/>
          <p:cNvSpPr txBox="1">
            <a:spLocks noChangeArrowheads="1"/>
          </p:cNvSpPr>
          <p:nvPr/>
        </p:nvSpPr>
        <p:spPr bwMode="auto">
          <a:xfrm>
            <a:off x="457200" y="2133601"/>
            <a:ext cx="8229600" cy="7619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1" indent="4763" algn="ctr" defTabSz="914400" rtl="0" eaLnBrk="1" fontAlgn="base" latinLnBrk="0" hangingPunct="1">
              <a:lnSpc>
                <a:spcPct val="100000"/>
              </a:lnSpc>
              <a:spcBef>
                <a:spcPct val="20000"/>
              </a:spcBef>
              <a:spcAft>
                <a:spcPct val="0"/>
              </a:spcAft>
              <a:buClrTx/>
              <a:buSzTx/>
              <a:tabLst/>
              <a:defRPr/>
            </a:pPr>
            <a:r>
              <a:rPr lang="en-US" sz="3200" kern="0" dirty="0">
                <a:solidFill>
                  <a:schemeClr val="bg1"/>
                </a:solidFill>
                <a:latin typeface="Eras Demi ITC" pitchFamily="34" charset="0"/>
              </a:rPr>
              <a:t> Appendix B, Form 2</a:t>
            </a:r>
            <a:endParaRPr lang="en-US" sz="2800" kern="0" dirty="0">
              <a:solidFill>
                <a:schemeClr val="bg1"/>
              </a:solidFill>
              <a:latin typeface="Eras Demi ITC" pitchFamily="34" charset="0"/>
            </a:endParaRPr>
          </a:p>
        </p:txBody>
      </p:sp>
      <p:sp>
        <p:nvSpPr>
          <p:cNvPr id="18" name="TextBox 17"/>
          <p:cNvSpPr txBox="1"/>
          <p:nvPr/>
        </p:nvSpPr>
        <p:spPr>
          <a:xfrm>
            <a:off x="76200" y="6381690"/>
            <a:ext cx="4191000" cy="400110"/>
          </a:xfrm>
          <a:prstGeom prst="rect">
            <a:avLst/>
          </a:prstGeom>
          <a:noFill/>
        </p:spPr>
        <p:txBody>
          <a:bodyPr wrap="square" rtlCol="0">
            <a:spAutoFit/>
          </a:bodyPr>
          <a:lstStyle/>
          <a:p>
            <a:r>
              <a:rPr lang="en-US" sz="2000" dirty="0">
                <a:solidFill>
                  <a:srgbClr val="FFFFFF"/>
                </a:solidFill>
                <a:latin typeface="Eras Demi ITC" pitchFamily="34" charset="0"/>
              </a:rPr>
              <a:t>Inventory – Adjust &amp; Document</a:t>
            </a:r>
          </a:p>
        </p:txBody>
      </p:sp>
      <p:pic>
        <p:nvPicPr>
          <p:cNvPr id="9" name="Picture 8" descr="Bureau of Land Management logo"/>
          <p:cNvPicPr>
            <a:picLocks noChangeAspect="1"/>
          </p:cNvPicPr>
          <p:nvPr/>
        </p:nvPicPr>
        <p:blipFill>
          <a:blip r:embed="rId3" cstate="email"/>
          <a:stretch>
            <a:fillRect/>
          </a:stretch>
        </p:blipFill>
        <p:spPr>
          <a:xfrm>
            <a:off x="8229600" y="6019800"/>
            <a:ext cx="870112" cy="762000"/>
          </a:xfrm>
          <a:prstGeom prst="rect">
            <a:avLst/>
          </a:prstGeom>
        </p:spPr>
      </p:pic>
    </p:spTree>
  </p:cSld>
  <p:clrMapOvr>
    <a:masterClrMapping/>
  </p:clrMapOvr>
  <p:transition spd="med">
    <p:fade thruBlk="1"/>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3436</TotalTime>
  <Words>4296</Words>
  <Application>Microsoft Office PowerPoint</Application>
  <PresentationFormat>On-screen Show (4:3)</PresentationFormat>
  <Paragraphs>515</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Eras Demi ITC</vt:lpstr>
      <vt:lpstr>Eras Light ITC</vt:lpstr>
      <vt:lpstr>Times New Roman</vt:lpstr>
      <vt:lpstr>Wingdings</vt:lpstr>
      <vt:lpstr>Default Design</vt:lpstr>
      <vt:lpstr>Wilderness Characteristics Guidance for the BLM </vt:lpstr>
      <vt:lpstr>Wilderness Characteristics Guidance for the BLM </vt:lpstr>
      <vt:lpstr>LWC Documentation</vt:lpstr>
      <vt:lpstr>Inventory – Adjust &amp; Document</vt:lpstr>
      <vt:lpstr>Inventory – Adjust &amp; Document</vt:lpstr>
      <vt:lpstr>Boundary Adjustments</vt:lpstr>
      <vt:lpstr>Boundary Adjustments</vt:lpstr>
      <vt:lpstr>Boundary Adjustments</vt:lpstr>
      <vt:lpstr>LWC Documentation</vt:lpstr>
      <vt:lpstr>Inventory – Adjust &amp; Document</vt:lpstr>
      <vt:lpstr>Inventory – Adjust &amp; Document</vt:lpstr>
      <vt:lpstr>Inventory – Adjust &amp; Document</vt:lpstr>
      <vt:lpstr>Inventory – Adjust &amp; Document</vt:lpstr>
      <vt:lpstr>Inventory – Adjust &amp; Document</vt:lpstr>
      <vt:lpstr>Inventory – Adjust &amp; Document</vt:lpstr>
      <vt:lpstr>Inventory – Adjust &amp; Document</vt:lpstr>
      <vt:lpstr>Inventory – Adjust &amp; Document</vt:lpstr>
      <vt:lpstr>Inventory – Adjust &amp; Document</vt:lpstr>
      <vt:lpstr>Inventory – Adjust &amp; Document</vt:lpstr>
      <vt:lpstr>Inventory – Adjust &amp; Document</vt:lpstr>
      <vt:lpstr>Inventory – Adjust &amp; Document</vt:lpstr>
      <vt:lpstr>Inventory – Adjust &amp; Document</vt:lpstr>
      <vt:lpstr>Wilderness Characteristics Guidance for the BLM </vt:lpstr>
    </vt:vector>
  </TitlesOfParts>
  <Company>USDA Forest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FSDefaultUser</dc:creator>
  <cp:lastModifiedBy>Sky Gennette</cp:lastModifiedBy>
  <cp:revision>264</cp:revision>
  <dcterms:created xsi:type="dcterms:W3CDTF">2007-05-10T16:47:24Z</dcterms:created>
  <dcterms:modified xsi:type="dcterms:W3CDTF">2020-06-24T23:26:26Z</dcterms:modified>
</cp:coreProperties>
</file>