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3"/>
  </p:notesMasterIdLst>
  <p:sldIdLst>
    <p:sldId id="342" r:id="rId2"/>
    <p:sldId id="333" r:id="rId3"/>
    <p:sldId id="346" r:id="rId4"/>
    <p:sldId id="347" r:id="rId5"/>
    <p:sldId id="348" r:id="rId6"/>
    <p:sldId id="349" r:id="rId7"/>
    <p:sldId id="350" r:id="rId8"/>
    <p:sldId id="351" r:id="rId9"/>
    <p:sldId id="353" r:id="rId10"/>
    <p:sldId id="352" r:id="rId11"/>
    <p:sldId id="355" r:id="rId12"/>
    <p:sldId id="356" r:id="rId13"/>
    <p:sldId id="357" r:id="rId14"/>
    <p:sldId id="358" r:id="rId15"/>
    <p:sldId id="359" r:id="rId16"/>
    <p:sldId id="360" r:id="rId17"/>
    <p:sldId id="361" r:id="rId18"/>
    <p:sldId id="362" r:id="rId19"/>
    <p:sldId id="363" r:id="rId20"/>
    <p:sldId id="364" r:id="rId21"/>
    <p:sldId id="345" r:id="rId2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Eras Light ITC" pitchFamily="34" charset="0"/>
        <a:ea typeface="+mn-ea"/>
        <a:cs typeface="+mn-cs"/>
      </a:defRPr>
    </a:lvl1pPr>
    <a:lvl2pPr marL="457200" algn="l" rtl="0" fontAlgn="base">
      <a:spcBef>
        <a:spcPct val="0"/>
      </a:spcBef>
      <a:spcAft>
        <a:spcPct val="0"/>
      </a:spcAft>
      <a:defRPr kern="1200">
        <a:solidFill>
          <a:schemeClr val="tx1"/>
        </a:solidFill>
        <a:latin typeface="Eras Light ITC" pitchFamily="34" charset="0"/>
        <a:ea typeface="+mn-ea"/>
        <a:cs typeface="+mn-cs"/>
      </a:defRPr>
    </a:lvl2pPr>
    <a:lvl3pPr marL="914400" algn="l" rtl="0" fontAlgn="base">
      <a:spcBef>
        <a:spcPct val="0"/>
      </a:spcBef>
      <a:spcAft>
        <a:spcPct val="0"/>
      </a:spcAft>
      <a:defRPr kern="1200">
        <a:solidFill>
          <a:schemeClr val="tx1"/>
        </a:solidFill>
        <a:latin typeface="Eras Light ITC" pitchFamily="34" charset="0"/>
        <a:ea typeface="+mn-ea"/>
        <a:cs typeface="+mn-cs"/>
      </a:defRPr>
    </a:lvl3pPr>
    <a:lvl4pPr marL="1371600" algn="l" rtl="0" fontAlgn="base">
      <a:spcBef>
        <a:spcPct val="0"/>
      </a:spcBef>
      <a:spcAft>
        <a:spcPct val="0"/>
      </a:spcAft>
      <a:defRPr kern="1200">
        <a:solidFill>
          <a:schemeClr val="tx1"/>
        </a:solidFill>
        <a:latin typeface="Eras Light ITC" pitchFamily="34" charset="0"/>
        <a:ea typeface="+mn-ea"/>
        <a:cs typeface="+mn-cs"/>
      </a:defRPr>
    </a:lvl4pPr>
    <a:lvl5pPr marL="1828800" algn="l" rtl="0" fontAlgn="base">
      <a:spcBef>
        <a:spcPct val="0"/>
      </a:spcBef>
      <a:spcAft>
        <a:spcPct val="0"/>
      </a:spcAft>
      <a:defRPr kern="1200">
        <a:solidFill>
          <a:schemeClr val="tx1"/>
        </a:solidFill>
        <a:latin typeface="Eras Light ITC" pitchFamily="34" charset="0"/>
        <a:ea typeface="+mn-ea"/>
        <a:cs typeface="+mn-cs"/>
      </a:defRPr>
    </a:lvl5pPr>
    <a:lvl6pPr marL="2286000" algn="l" defTabSz="914400" rtl="0" eaLnBrk="1" latinLnBrk="0" hangingPunct="1">
      <a:defRPr kern="1200">
        <a:solidFill>
          <a:schemeClr val="tx1"/>
        </a:solidFill>
        <a:latin typeface="Eras Light ITC" pitchFamily="34" charset="0"/>
        <a:ea typeface="+mn-ea"/>
        <a:cs typeface="+mn-cs"/>
      </a:defRPr>
    </a:lvl6pPr>
    <a:lvl7pPr marL="2743200" algn="l" defTabSz="914400" rtl="0" eaLnBrk="1" latinLnBrk="0" hangingPunct="1">
      <a:defRPr kern="1200">
        <a:solidFill>
          <a:schemeClr val="tx1"/>
        </a:solidFill>
        <a:latin typeface="Eras Light ITC" pitchFamily="34" charset="0"/>
        <a:ea typeface="+mn-ea"/>
        <a:cs typeface="+mn-cs"/>
      </a:defRPr>
    </a:lvl7pPr>
    <a:lvl8pPr marL="3200400" algn="l" defTabSz="914400" rtl="0" eaLnBrk="1" latinLnBrk="0" hangingPunct="1">
      <a:defRPr kern="1200">
        <a:solidFill>
          <a:schemeClr val="tx1"/>
        </a:solidFill>
        <a:latin typeface="Eras Light ITC" pitchFamily="34" charset="0"/>
        <a:ea typeface="+mn-ea"/>
        <a:cs typeface="+mn-cs"/>
      </a:defRPr>
    </a:lvl8pPr>
    <a:lvl9pPr marL="3657600" algn="l" defTabSz="914400" rtl="0" eaLnBrk="1" latinLnBrk="0" hangingPunct="1">
      <a:defRPr kern="1200">
        <a:solidFill>
          <a:schemeClr val="tx1"/>
        </a:solidFill>
        <a:latin typeface="Eras Light ITC"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DC9"/>
    <a:srgbClr val="FFCC66"/>
    <a:srgbClr val="285000"/>
    <a:srgbClr val="FFE0A3"/>
    <a:srgbClr val="C9DBFF"/>
    <a:srgbClr val="FFD685"/>
    <a:srgbClr val="CC6600"/>
    <a:srgbClr val="002776"/>
    <a:srgbClr val="003296"/>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81375" autoAdjust="0"/>
  </p:normalViewPr>
  <p:slideViewPr>
    <p:cSldViewPr>
      <p:cViewPr varScale="1">
        <p:scale>
          <a:sx n="58" d="100"/>
          <a:sy n="58" d="100"/>
        </p:scale>
        <p:origin x="240" y="44"/>
      </p:cViewPr>
      <p:guideLst>
        <p:guide orient="horz" pos="2160"/>
        <p:guide pos="2880"/>
      </p:guideLst>
    </p:cSldViewPr>
  </p:slideViewPr>
  <p:outlineViewPr>
    <p:cViewPr>
      <p:scale>
        <a:sx n="33" d="100"/>
        <a:sy n="33" d="100"/>
      </p:scale>
      <p:origin x="0" y="-1802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372" cy="464820"/>
          </a:xfrm>
          <a:prstGeom prst="rect">
            <a:avLst/>
          </a:prstGeom>
          <a:noFill/>
          <a:ln w="9525">
            <a:noFill/>
            <a:miter lim="800000"/>
            <a:headEnd/>
            <a:tailEnd/>
          </a:ln>
          <a:effectLst/>
        </p:spPr>
        <p:txBody>
          <a:bodyPr vert="horz" wrap="square" lIns="93169" tIns="46584" rIns="93169" bIns="46584" numCol="1" anchor="t" anchorCtr="0" compatLnSpc="1">
            <a:prstTxWarp prst="textNoShape">
              <a:avLst/>
            </a:prstTxWarp>
          </a:bodyPr>
          <a:lstStyle>
            <a:lvl1pPr defTabSz="931567">
              <a:defRPr sz="1200">
                <a:latin typeface="Arial" charset="0"/>
              </a:defRPr>
            </a:lvl1pPr>
          </a:lstStyle>
          <a:p>
            <a:endParaRPr lang="en-US"/>
          </a:p>
        </p:txBody>
      </p:sp>
      <p:sp>
        <p:nvSpPr>
          <p:cNvPr id="28675" name="Rectangle 3"/>
          <p:cNvSpPr>
            <a:spLocks noGrp="1" noChangeArrowheads="1"/>
          </p:cNvSpPr>
          <p:nvPr>
            <p:ph type="dt" idx="1"/>
          </p:nvPr>
        </p:nvSpPr>
        <p:spPr bwMode="auto">
          <a:xfrm>
            <a:off x="3970436" y="0"/>
            <a:ext cx="3038372" cy="464820"/>
          </a:xfrm>
          <a:prstGeom prst="rect">
            <a:avLst/>
          </a:prstGeom>
          <a:noFill/>
          <a:ln w="9525">
            <a:noFill/>
            <a:miter lim="800000"/>
            <a:headEnd/>
            <a:tailEnd/>
          </a:ln>
          <a:effectLst/>
        </p:spPr>
        <p:txBody>
          <a:bodyPr vert="horz" wrap="square" lIns="93169" tIns="46584" rIns="93169" bIns="46584" numCol="1" anchor="t" anchorCtr="0" compatLnSpc="1">
            <a:prstTxWarp prst="textNoShape">
              <a:avLst/>
            </a:prstTxWarp>
          </a:bodyPr>
          <a:lstStyle>
            <a:lvl1pPr algn="r" defTabSz="931567">
              <a:defRPr sz="1200">
                <a:latin typeface="Arial" charset="0"/>
              </a:defRPr>
            </a:lvl1pPr>
          </a:lstStyle>
          <a:p>
            <a:endParaRPr lang="en-US"/>
          </a:p>
        </p:txBody>
      </p:sp>
      <p:sp>
        <p:nvSpPr>
          <p:cNvPr id="286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69" tIns="46584" rIns="93169" bIns="4658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678" name="Rectangle 6"/>
          <p:cNvSpPr>
            <a:spLocks noGrp="1" noChangeArrowheads="1"/>
          </p:cNvSpPr>
          <p:nvPr>
            <p:ph type="ftr" sz="quarter" idx="4"/>
          </p:nvPr>
        </p:nvSpPr>
        <p:spPr bwMode="auto">
          <a:xfrm>
            <a:off x="0" y="8829989"/>
            <a:ext cx="3038372" cy="464820"/>
          </a:xfrm>
          <a:prstGeom prst="rect">
            <a:avLst/>
          </a:prstGeom>
          <a:noFill/>
          <a:ln w="9525">
            <a:noFill/>
            <a:miter lim="800000"/>
            <a:headEnd/>
            <a:tailEnd/>
          </a:ln>
          <a:effectLst/>
        </p:spPr>
        <p:txBody>
          <a:bodyPr vert="horz" wrap="square" lIns="93169" tIns="46584" rIns="93169" bIns="46584" numCol="1" anchor="b" anchorCtr="0" compatLnSpc="1">
            <a:prstTxWarp prst="textNoShape">
              <a:avLst/>
            </a:prstTxWarp>
          </a:bodyPr>
          <a:lstStyle>
            <a:lvl1pPr defTabSz="931567">
              <a:defRPr sz="1200">
                <a:latin typeface="Arial" charset="0"/>
              </a:defRPr>
            </a:lvl1pPr>
          </a:lstStyle>
          <a:p>
            <a:endParaRPr lang="en-US"/>
          </a:p>
        </p:txBody>
      </p:sp>
      <p:sp>
        <p:nvSpPr>
          <p:cNvPr id="28679" name="Rectangle 7"/>
          <p:cNvSpPr>
            <a:spLocks noGrp="1" noChangeArrowheads="1"/>
          </p:cNvSpPr>
          <p:nvPr>
            <p:ph type="sldNum" sz="quarter" idx="5"/>
          </p:nvPr>
        </p:nvSpPr>
        <p:spPr bwMode="auto">
          <a:xfrm>
            <a:off x="3970436" y="8829989"/>
            <a:ext cx="3038372" cy="464820"/>
          </a:xfrm>
          <a:prstGeom prst="rect">
            <a:avLst/>
          </a:prstGeom>
          <a:noFill/>
          <a:ln w="9525">
            <a:noFill/>
            <a:miter lim="800000"/>
            <a:headEnd/>
            <a:tailEnd/>
          </a:ln>
          <a:effectLst/>
        </p:spPr>
        <p:txBody>
          <a:bodyPr vert="horz" wrap="square" lIns="93169" tIns="46584" rIns="93169" bIns="46584" numCol="1" anchor="b" anchorCtr="0" compatLnSpc="1">
            <a:prstTxWarp prst="textNoShape">
              <a:avLst/>
            </a:prstTxWarp>
          </a:bodyPr>
          <a:lstStyle>
            <a:lvl1pPr algn="r" defTabSz="931567">
              <a:defRPr sz="1200">
                <a:latin typeface="Arial" charset="0"/>
              </a:defRPr>
            </a:lvl1pPr>
          </a:lstStyle>
          <a:p>
            <a:fld id="{7F32562C-5850-4E15-BB5D-A00634BCAE5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1</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b="1" i="1" dirty="0"/>
          </a:p>
          <a:p>
            <a:r>
              <a:rPr lang="en-US" b="1" i="1" dirty="0"/>
              <a:t>ADVANCE SLIDE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10</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defTabSz="917235">
              <a:spcBef>
                <a:spcPts val="0"/>
              </a:spcBef>
              <a:defRPr/>
            </a:pPr>
            <a:r>
              <a:rPr lang="en-US" dirty="0"/>
              <a:t>The section on developing</a:t>
            </a:r>
            <a:r>
              <a:rPr lang="en-US" b="1" dirty="0"/>
              <a:t> Alternatives </a:t>
            </a:r>
            <a:r>
              <a:rPr lang="en-US" dirty="0"/>
              <a:t> will include a full range of reasonable alternatives…</a:t>
            </a:r>
          </a:p>
          <a:p>
            <a:pPr defTabSz="917235">
              <a:spcBef>
                <a:spcPts val="0"/>
              </a:spcBef>
              <a:defRPr/>
            </a:pPr>
            <a:endParaRPr lang="en-US" dirty="0"/>
          </a:p>
          <a:p>
            <a:pPr>
              <a:spcBef>
                <a:spcPts val="0"/>
              </a:spcBef>
            </a:pPr>
            <a:r>
              <a:rPr lang="en-US" b="1" i="1" dirty="0"/>
              <a:t>ADVANCE</a:t>
            </a:r>
            <a:endParaRPr lang="en-US" dirty="0"/>
          </a:p>
          <a:p>
            <a:pPr>
              <a:spcBef>
                <a:spcPts val="0"/>
              </a:spcBef>
            </a:pPr>
            <a:endParaRPr lang="en-US" dirty="0"/>
          </a:p>
          <a:p>
            <a:pPr defTabSz="917235">
              <a:spcBef>
                <a:spcPts val="0"/>
              </a:spcBef>
              <a:defRPr/>
            </a:pPr>
            <a:r>
              <a:rPr lang="en-US" dirty="0"/>
              <a:t>…to provide a basis for comparing impacts to wilderness characteristics and to other resource values or uses.  </a:t>
            </a:r>
          </a:p>
          <a:p>
            <a:pPr defTabSz="917235">
              <a:spcBef>
                <a:spcPts val="0"/>
              </a:spcBef>
              <a:defRPr/>
            </a:pPr>
            <a:endParaRPr lang="en-US" dirty="0"/>
          </a:p>
          <a:p>
            <a:pPr>
              <a:spcBef>
                <a:spcPts val="0"/>
              </a:spcBef>
            </a:pPr>
            <a:r>
              <a:rPr lang="en-US" b="1" i="1" dirty="0"/>
              <a:t>ADVANCE</a:t>
            </a:r>
            <a:endParaRPr lang="en-US" dirty="0"/>
          </a:p>
          <a:p>
            <a:pPr>
              <a:spcBef>
                <a:spcPts val="0"/>
              </a:spcBef>
            </a:pPr>
            <a:endParaRPr lang="en-US" dirty="0"/>
          </a:p>
          <a:p>
            <a:pPr defTabSz="917235">
              <a:spcBef>
                <a:spcPts val="0"/>
              </a:spcBef>
              <a:defRPr/>
            </a:pPr>
            <a:r>
              <a:rPr lang="en-US" dirty="0"/>
              <a:t>Lands with wilderness characteristics must be delineated as discrete units to which management prescriptions may be applied.  </a:t>
            </a:r>
          </a:p>
          <a:p>
            <a:pPr defTabSz="917235">
              <a:spcBef>
                <a:spcPts val="0"/>
              </a:spcBef>
              <a:defRPr/>
            </a:pPr>
            <a:endParaRPr lang="en-US" dirty="0"/>
          </a:p>
          <a:p>
            <a:pPr>
              <a:spcBef>
                <a:spcPts val="0"/>
              </a:spcBef>
            </a:pPr>
            <a:r>
              <a:rPr lang="en-US" b="1" i="1" dirty="0"/>
              <a:t>ADVANCE</a:t>
            </a:r>
            <a:endParaRPr lang="en-US" dirty="0"/>
          </a:p>
          <a:p>
            <a:pPr>
              <a:spcBef>
                <a:spcPts val="0"/>
              </a:spcBef>
            </a:pPr>
            <a:endParaRPr lang="en-US" dirty="0"/>
          </a:p>
          <a:p>
            <a:pPr defTabSz="917235">
              <a:spcBef>
                <a:spcPts val="0"/>
              </a:spcBef>
              <a:defRPr/>
            </a:pPr>
            <a:r>
              <a:rPr lang="en-US" dirty="0"/>
              <a:t>By a discrete unit, we mean an area with boundaries, and inside those boundaries is an area as having been identified having wilderness characteristics.  </a:t>
            </a:r>
          </a:p>
          <a:p>
            <a:pPr defTabSz="917235">
              <a:spcBef>
                <a:spcPts val="0"/>
              </a:spcBef>
              <a:defRPr/>
            </a:pPr>
            <a:endParaRPr lang="en-US" dirty="0"/>
          </a:p>
          <a:p>
            <a:pPr>
              <a:spcBef>
                <a:spcPts val="0"/>
              </a:spcBef>
            </a:pPr>
            <a:r>
              <a:rPr lang="en-US" b="1" i="1" dirty="0"/>
              <a:t>ADVANCE</a:t>
            </a:r>
            <a:endParaRPr lang="en-US" dirty="0"/>
          </a:p>
          <a:p>
            <a:pPr>
              <a:spcBef>
                <a:spcPts val="0"/>
              </a:spcBef>
            </a:pPr>
            <a:endParaRPr lang="en-US" dirty="0"/>
          </a:p>
          <a:p>
            <a:pPr defTabSz="917235">
              <a:spcBef>
                <a:spcPts val="0"/>
              </a:spcBef>
              <a:defRPr/>
            </a:pPr>
            <a:r>
              <a:rPr lang="en-US" dirty="0"/>
              <a:t>We won't base alternatives on general statements such as "Wilderness characteristics are expected to be preserved on X% of the planning area."</a:t>
            </a:r>
          </a:p>
          <a:p>
            <a:pPr>
              <a:spcBef>
                <a:spcPts val="0"/>
              </a:spcBef>
            </a:pPr>
            <a:endParaRPr lang="en-US" dirty="0"/>
          </a:p>
          <a:p>
            <a:pPr>
              <a:spcBef>
                <a:spcPts val="0"/>
              </a:spcBef>
            </a:pPr>
            <a:r>
              <a:rPr lang="en-US" b="1" i="1" dirty="0"/>
              <a:t>ADVANCE SLIDE</a:t>
            </a:r>
            <a:endParaRPr lang="en-US" dirty="0"/>
          </a:p>
          <a:p>
            <a:endParaRPr lang="en-US" b="0" i="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11</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a:spcBef>
                <a:spcPts val="0"/>
              </a:spcBef>
            </a:pPr>
            <a:r>
              <a:rPr lang="en-US" sz="1000" dirty="0"/>
              <a:t>And remember that by a "full range," we mean:</a:t>
            </a:r>
          </a:p>
          <a:p>
            <a:pPr>
              <a:spcBef>
                <a:spcPts val="0"/>
              </a:spcBef>
            </a:pPr>
            <a:endParaRPr lang="en-US" sz="1000" dirty="0"/>
          </a:p>
          <a:p>
            <a:pPr>
              <a:spcBef>
                <a:spcPts val="0"/>
              </a:spcBef>
            </a:pPr>
            <a:r>
              <a:rPr lang="en-US" sz="1000" b="1" i="1" dirty="0"/>
              <a:t>ADVANCE</a:t>
            </a:r>
            <a:endParaRPr lang="en-US" sz="1000" dirty="0"/>
          </a:p>
          <a:p>
            <a:pPr>
              <a:spcBef>
                <a:spcPts val="0"/>
              </a:spcBef>
            </a:pPr>
            <a:endParaRPr lang="en-US" sz="1000" dirty="0"/>
          </a:p>
          <a:p>
            <a:pPr>
              <a:spcBef>
                <a:spcPts val="0"/>
              </a:spcBef>
            </a:pPr>
            <a:r>
              <a:rPr lang="en-US" sz="1000" dirty="0"/>
              <a:t>an alternative that does </a:t>
            </a:r>
            <a:r>
              <a:rPr lang="en-US" sz="1000" i="1" dirty="0"/>
              <a:t>not</a:t>
            </a:r>
            <a:r>
              <a:rPr lang="en-US" sz="1000" dirty="0"/>
              <a:t> protect  any or most of the lands with wilderness characteristics; </a:t>
            </a:r>
          </a:p>
          <a:p>
            <a:pPr>
              <a:spcBef>
                <a:spcPts val="0"/>
              </a:spcBef>
            </a:pPr>
            <a:endParaRPr lang="en-US" sz="1000" dirty="0"/>
          </a:p>
          <a:p>
            <a:pPr>
              <a:spcBef>
                <a:spcPts val="0"/>
              </a:spcBef>
            </a:pPr>
            <a:r>
              <a:rPr lang="en-US" sz="1000" b="1" i="1" dirty="0"/>
              <a:t>ADVANCE</a:t>
            </a:r>
            <a:endParaRPr lang="en-US" sz="1000" dirty="0"/>
          </a:p>
          <a:p>
            <a:pPr>
              <a:spcBef>
                <a:spcPts val="0"/>
              </a:spcBef>
            </a:pPr>
            <a:endParaRPr lang="en-US" sz="1000" dirty="0"/>
          </a:p>
          <a:p>
            <a:pPr>
              <a:spcBef>
                <a:spcPts val="0"/>
              </a:spcBef>
            </a:pPr>
            <a:r>
              <a:rPr lang="en-US" sz="1000" dirty="0"/>
              <a:t>an alternative that </a:t>
            </a:r>
            <a:r>
              <a:rPr lang="en-US" sz="1000" i="1" dirty="0"/>
              <a:t>does</a:t>
            </a:r>
            <a:r>
              <a:rPr lang="en-US" sz="1000" dirty="0"/>
              <a:t> protect all or most of the lands with wilderness characteristics;</a:t>
            </a:r>
          </a:p>
          <a:p>
            <a:pPr>
              <a:spcBef>
                <a:spcPts val="0"/>
              </a:spcBef>
            </a:pPr>
            <a:endParaRPr lang="en-US" sz="1000" dirty="0"/>
          </a:p>
          <a:p>
            <a:pPr>
              <a:spcBef>
                <a:spcPts val="0"/>
              </a:spcBef>
            </a:pPr>
            <a:r>
              <a:rPr lang="en-US" sz="1000" b="1" i="1" dirty="0"/>
              <a:t>ADVANCE</a:t>
            </a:r>
            <a:endParaRPr lang="en-US" sz="1000" dirty="0"/>
          </a:p>
          <a:p>
            <a:pPr>
              <a:spcBef>
                <a:spcPts val="0"/>
              </a:spcBef>
            </a:pPr>
            <a:endParaRPr lang="en-US" sz="1000" dirty="0"/>
          </a:p>
          <a:p>
            <a:pPr>
              <a:spcBef>
                <a:spcPts val="0"/>
              </a:spcBef>
            </a:pPr>
            <a:r>
              <a:rPr lang="en-US" sz="1000" dirty="0"/>
              <a:t>an alternative that does not protect lands with wilderness characteristics </a:t>
            </a:r>
            <a:r>
              <a:rPr lang="en-US" sz="1000" i="1" dirty="0"/>
              <a:t>per se</a:t>
            </a:r>
            <a:r>
              <a:rPr lang="en-US" sz="1000" dirty="0"/>
              <a:t>, but may apply management restrictions or mitigation to reduce impacts to some aspects of wilderness characteristics; </a:t>
            </a:r>
          </a:p>
          <a:p>
            <a:pPr>
              <a:spcBef>
                <a:spcPts val="0"/>
              </a:spcBef>
            </a:pPr>
            <a:endParaRPr lang="en-US" sz="1000" dirty="0"/>
          </a:p>
          <a:p>
            <a:pPr>
              <a:spcBef>
                <a:spcPts val="0"/>
              </a:spcBef>
            </a:pPr>
            <a:r>
              <a:rPr lang="en-US" sz="1000" b="1" i="1" dirty="0"/>
              <a:t>ADVANCE</a:t>
            </a:r>
            <a:endParaRPr lang="en-US" sz="1000" dirty="0"/>
          </a:p>
          <a:p>
            <a:pPr>
              <a:spcBef>
                <a:spcPts val="0"/>
              </a:spcBef>
            </a:pPr>
            <a:endParaRPr lang="en-US" sz="1000" dirty="0"/>
          </a:p>
          <a:p>
            <a:pPr>
              <a:spcBef>
                <a:spcPts val="0"/>
              </a:spcBef>
            </a:pPr>
            <a:r>
              <a:rPr lang="en-US" sz="1000" dirty="0"/>
              <a:t>Or any combination of the above -- for instance, some lands with wilderness characteristics might be protected, some areas where they were present wouldn't be protected, and/or some areas might not be protected per se, but would have restrictions placed to mitigate some impacts to wilderness characteristics</a:t>
            </a:r>
          </a:p>
          <a:p>
            <a:pPr>
              <a:spcBef>
                <a:spcPts val="0"/>
              </a:spcBef>
            </a:pPr>
            <a:r>
              <a:rPr lang="en-US" sz="1000" dirty="0"/>
              <a:t> </a:t>
            </a:r>
          </a:p>
          <a:p>
            <a:pPr>
              <a:spcBef>
                <a:spcPts val="0"/>
              </a:spcBef>
            </a:pPr>
            <a:r>
              <a:rPr lang="en-US" sz="1000" b="1" i="1" dirty="0"/>
              <a:t>ADVANCE</a:t>
            </a:r>
            <a:endParaRPr lang="en-US" sz="1000" dirty="0"/>
          </a:p>
          <a:p>
            <a:pPr>
              <a:spcBef>
                <a:spcPts val="0"/>
              </a:spcBef>
            </a:pPr>
            <a:endParaRPr lang="en-US" sz="1000" dirty="0"/>
          </a:p>
          <a:p>
            <a:pPr>
              <a:spcBef>
                <a:spcPts val="0"/>
              </a:spcBef>
            </a:pPr>
            <a:r>
              <a:rPr lang="en-US" sz="1000" dirty="0"/>
              <a:t>This full range might apply to any one area with wilderness characteristics, or across the entire planning area.  As you can anticipate, this could get rather complicated.  You do not have to analyze every permutation of possibilities, just a </a:t>
            </a:r>
            <a:r>
              <a:rPr lang="en-US" sz="1000" b="1" dirty="0"/>
              <a:t>full</a:t>
            </a:r>
            <a:r>
              <a:rPr lang="en-US" sz="1000" dirty="0"/>
              <a:t> range of </a:t>
            </a:r>
            <a:r>
              <a:rPr lang="en-US" sz="1000" b="1" dirty="0"/>
              <a:t>reasonable</a:t>
            </a:r>
            <a:r>
              <a:rPr lang="en-US" sz="1000" dirty="0"/>
              <a:t> ones.</a:t>
            </a:r>
          </a:p>
          <a:p>
            <a:pPr>
              <a:spcBef>
                <a:spcPts val="0"/>
              </a:spcBef>
            </a:pPr>
            <a:endParaRPr lang="en-US" sz="1000" dirty="0"/>
          </a:p>
          <a:p>
            <a:pPr>
              <a:spcBef>
                <a:spcPts val="0"/>
              </a:spcBef>
            </a:pPr>
            <a:r>
              <a:rPr lang="en-US" sz="1000" b="1" i="1" dirty="0"/>
              <a:t>ADVANCE SLIDE</a:t>
            </a:r>
            <a:endParaRPr lang="en-US" sz="1000" dirty="0"/>
          </a:p>
          <a:p>
            <a:endParaRPr lang="en-US" b="0" i="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12</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defTabSz="917235">
              <a:defRPr/>
            </a:pPr>
            <a:r>
              <a:rPr lang="en-US" dirty="0"/>
              <a:t>Each alternative should include management actions, allowable uses, and restrictions designed to achieve the desired goals and objectives of the land use plan.  Any alternative that protects lands with wilderness characteristics must contain management actions to achieve protection.  </a:t>
            </a:r>
          </a:p>
          <a:p>
            <a:pPr defTabSz="917235">
              <a:defRPr/>
            </a:pPr>
            <a:endParaRPr lang="en-US" dirty="0"/>
          </a:p>
          <a:p>
            <a:pPr rtl="0" fontAlgn="base"/>
            <a:r>
              <a:rPr lang="en-US" b="1" i="1" dirty="0"/>
              <a:t>ADVANCE</a:t>
            </a:r>
            <a:endParaRPr lang="en-US" dirty="0"/>
          </a:p>
          <a:p>
            <a:pPr rtl="0" fontAlgn="base"/>
            <a:endParaRPr lang="en-US" dirty="0"/>
          </a:p>
          <a:p>
            <a:pPr defTabSz="917235">
              <a:defRPr/>
            </a:pPr>
            <a:r>
              <a:rPr lang="en-US" dirty="0"/>
              <a:t>There are no uniform proscriptions to protect such areas.  </a:t>
            </a:r>
          </a:p>
          <a:p>
            <a:pPr defTabSz="917235">
              <a:defRPr/>
            </a:pPr>
            <a:endParaRPr lang="en-US" dirty="0"/>
          </a:p>
          <a:p>
            <a:pPr rtl="0" fontAlgn="base"/>
            <a:r>
              <a:rPr lang="en-US" b="1" i="1" dirty="0"/>
              <a:t>ADVANCE</a:t>
            </a:r>
            <a:endParaRPr lang="en-US" dirty="0"/>
          </a:p>
          <a:p>
            <a:pPr rtl="0" fontAlgn="base"/>
            <a:endParaRPr lang="en-US" dirty="0"/>
          </a:p>
          <a:p>
            <a:pPr defTabSz="917235">
              <a:defRPr/>
            </a:pPr>
            <a:r>
              <a:rPr lang="en-US" dirty="0"/>
              <a:t>Rather, each land use plan will include management actions that could protect the specific lands with wilderness characteristics in question.  Let's look at a spectrum of the list of such decisions. You would mix and match, as appropriate to preserve wilderness characteristics (or to mitigate unnecessary impacts, depending on the alternative being developed): </a:t>
            </a:r>
          </a:p>
          <a:p>
            <a:pPr rtl="0" fontAlgn="base"/>
            <a:endParaRPr lang="en-US" dirty="0"/>
          </a:p>
          <a:p>
            <a:pPr rtl="0" fontAlgn="base"/>
            <a:r>
              <a:rPr lang="en-US" b="1" i="1" dirty="0"/>
              <a:t>ADVANCE SLIDE</a:t>
            </a:r>
            <a:endParaRPr lang="en-US" dirty="0"/>
          </a:p>
          <a:p>
            <a:endParaRPr lang="en-US" b="0" i="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13</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a:spcBef>
                <a:spcPts val="0"/>
              </a:spcBef>
            </a:pPr>
            <a:r>
              <a:rPr lang="en-US" dirty="0"/>
              <a:t>for minerals, you could:</a:t>
            </a:r>
          </a:p>
          <a:p>
            <a:pPr>
              <a:spcBef>
                <a:spcPts val="0"/>
              </a:spcBef>
            </a:pPr>
            <a:endParaRPr lang="en-US" dirty="0"/>
          </a:p>
          <a:p>
            <a:pPr>
              <a:spcBef>
                <a:spcPts val="0"/>
              </a:spcBef>
            </a:pPr>
            <a:r>
              <a:rPr lang="en-US" b="1" i="1" dirty="0"/>
              <a:t>ADVANCE</a:t>
            </a:r>
            <a:endParaRPr lang="en-US" dirty="0"/>
          </a:p>
          <a:p>
            <a:pPr>
              <a:spcBef>
                <a:spcPts val="0"/>
              </a:spcBef>
            </a:pPr>
            <a:endParaRPr lang="en-US" dirty="0"/>
          </a:p>
          <a:p>
            <a:pPr>
              <a:spcBef>
                <a:spcPts val="0"/>
              </a:spcBef>
            </a:pPr>
            <a:r>
              <a:rPr lang="en-US" dirty="0"/>
              <a:t>close to mineral material sales</a:t>
            </a:r>
          </a:p>
          <a:p>
            <a:pPr>
              <a:spcBef>
                <a:spcPts val="0"/>
              </a:spcBef>
            </a:pPr>
            <a:endParaRPr lang="en-US" dirty="0"/>
          </a:p>
          <a:p>
            <a:pPr>
              <a:spcBef>
                <a:spcPts val="0"/>
              </a:spcBef>
            </a:pPr>
            <a:r>
              <a:rPr lang="en-US" b="1" i="1" dirty="0"/>
              <a:t>ADVANCE</a:t>
            </a:r>
            <a:endParaRPr lang="en-US" dirty="0"/>
          </a:p>
          <a:p>
            <a:pPr>
              <a:spcBef>
                <a:spcPts val="0"/>
              </a:spcBef>
            </a:pPr>
            <a:endParaRPr lang="en-US" dirty="0"/>
          </a:p>
          <a:p>
            <a:pPr>
              <a:spcBef>
                <a:spcPts val="0"/>
              </a:spcBef>
            </a:pPr>
            <a:r>
              <a:rPr lang="en-US" dirty="0"/>
              <a:t>close to mineral leasing</a:t>
            </a:r>
          </a:p>
          <a:p>
            <a:pPr>
              <a:spcBef>
                <a:spcPts val="0"/>
              </a:spcBef>
            </a:pPr>
            <a:endParaRPr lang="en-US" dirty="0"/>
          </a:p>
          <a:p>
            <a:pPr>
              <a:spcBef>
                <a:spcPts val="0"/>
              </a:spcBef>
            </a:pPr>
            <a:r>
              <a:rPr lang="en-US" b="1" i="1" dirty="0"/>
              <a:t>ADVANCE</a:t>
            </a:r>
            <a:endParaRPr lang="en-US" dirty="0"/>
          </a:p>
          <a:p>
            <a:pPr>
              <a:spcBef>
                <a:spcPts val="0"/>
              </a:spcBef>
            </a:pPr>
            <a:endParaRPr lang="en-US" dirty="0"/>
          </a:p>
          <a:p>
            <a:pPr>
              <a:spcBef>
                <a:spcPts val="0"/>
              </a:spcBef>
            </a:pPr>
            <a:r>
              <a:rPr lang="en-US" dirty="0"/>
              <a:t>allow leasing only with no surface occupancy with no exceptions, waivers, or modifications</a:t>
            </a:r>
          </a:p>
          <a:p>
            <a:pPr>
              <a:spcBef>
                <a:spcPts val="0"/>
              </a:spcBef>
            </a:pPr>
            <a:endParaRPr lang="en-US" dirty="0"/>
          </a:p>
          <a:p>
            <a:pPr>
              <a:spcBef>
                <a:spcPts val="0"/>
              </a:spcBef>
            </a:pPr>
            <a:r>
              <a:rPr lang="en-US" b="1" i="1" dirty="0"/>
              <a:t>ADVANCE</a:t>
            </a:r>
            <a:endParaRPr lang="en-US" dirty="0"/>
          </a:p>
          <a:p>
            <a:pPr>
              <a:spcBef>
                <a:spcPts val="0"/>
              </a:spcBef>
            </a:pPr>
            <a:endParaRPr lang="en-US" dirty="0"/>
          </a:p>
          <a:p>
            <a:pPr>
              <a:spcBef>
                <a:spcPts val="0"/>
              </a:spcBef>
            </a:pPr>
            <a:r>
              <a:rPr lang="en-US" dirty="0"/>
              <a:t>recommend a Secretarial withdrawal from mineral entry</a:t>
            </a:r>
          </a:p>
          <a:p>
            <a:pPr>
              <a:spcBef>
                <a:spcPts val="0"/>
              </a:spcBef>
            </a:pPr>
            <a:endParaRPr lang="en-US" dirty="0"/>
          </a:p>
          <a:p>
            <a:pPr>
              <a:spcBef>
                <a:spcPts val="0"/>
              </a:spcBef>
            </a:pPr>
            <a:r>
              <a:rPr lang="en-US" b="1" i="1" dirty="0"/>
              <a:t>ADVANCE</a:t>
            </a:r>
            <a:endParaRPr lang="en-US" dirty="0"/>
          </a:p>
          <a:p>
            <a:pPr>
              <a:spcBef>
                <a:spcPts val="0"/>
              </a:spcBef>
            </a:pPr>
            <a:endParaRPr lang="en-US" dirty="0"/>
          </a:p>
          <a:p>
            <a:pPr>
              <a:spcBef>
                <a:spcPts val="0"/>
              </a:spcBef>
            </a:pPr>
            <a:r>
              <a:rPr lang="en-US" dirty="0"/>
              <a:t>or a sensible combination, right?</a:t>
            </a:r>
          </a:p>
          <a:p>
            <a:pPr>
              <a:spcBef>
                <a:spcPts val="0"/>
              </a:spcBef>
            </a:pPr>
            <a:endParaRPr lang="en-US" dirty="0"/>
          </a:p>
          <a:p>
            <a:pPr>
              <a:spcBef>
                <a:spcPts val="0"/>
              </a:spcBef>
            </a:pPr>
            <a:r>
              <a:rPr lang="en-US" b="1" i="1" dirty="0"/>
              <a:t>ADVANCE SLIDE</a:t>
            </a:r>
            <a:endParaRPr lang="en-US" dirty="0"/>
          </a:p>
          <a:p>
            <a:pPr>
              <a:spcBef>
                <a:spcPts val="0"/>
              </a:spcBef>
            </a:pPr>
            <a:endParaRPr lang="en-US" b="0" i="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14</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dirty="0"/>
              <a:t>for realty actions:</a:t>
            </a:r>
          </a:p>
          <a:p>
            <a:endParaRPr lang="en-US" dirty="0"/>
          </a:p>
          <a:p>
            <a:pPr rtl="0" fontAlgn="base"/>
            <a:r>
              <a:rPr lang="en-US" b="1" i="1" dirty="0"/>
              <a:t>ADVANCE</a:t>
            </a:r>
            <a:endParaRPr lang="en-US" dirty="0"/>
          </a:p>
          <a:p>
            <a:pPr rtl="0" fontAlgn="base"/>
            <a:endParaRPr lang="en-US" dirty="0"/>
          </a:p>
          <a:p>
            <a:r>
              <a:rPr lang="en-US" dirty="0"/>
              <a:t>retain public lands in Federal ownership</a:t>
            </a:r>
          </a:p>
          <a:p>
            <a:endParaRPr lang="en-US" dirty="0"/>
          </a:p>
          <a:p>
            <a:pPr rtl="0" fontAlgn="base"/>
            <a:r>
              <a:rPr lang="en-US" b="1" i="1" dirty="0"/>
              <a:t>ADVANCE</a:t>
            </a:r>
            <a:endParaRPr lang="en-US" dirty="0"/>
          </a:p>
          <a:p>
            <a:pPr rtl="0" fontAlgn="base"/>
            <a:endParaRPr lang="en-US" dirty="0"/>
          </a:p>
          <a:p>
            <a:r>
              <a:rPr lang="en-US" dirty="0"/>
              <a:t>designate a right-of-way exclusion area</a:t>
            </a:r>
          </a:p>
          <a:p>
            <a:pPr rtl="0" fontAlgn="base"/>
            <a:endParaRPr lang="en-US" dirty="0"/>
          </a:p>
          <a:p>
            <a:pPr rtl="0" fontAlgn="base"/>
            <a:r>
              <a:rPr lang="en-US" b="1" i="1" dirty="0"/>
              <a:t>ADVANCE SLIDE</a:t>
            </a:r>
            <a:endParaRPr lang="en-US" dirty="0"/>
          </a:p>
          <a:p>
            <a:endParaRPr lang="en-US" b="0" i="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15</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a:spcBef>
                <a:spcPts val="0"/>
              </a:spcBef>
            </a:pPr>
            <a:r>
              <a:rPr lang="en-US" dirty="0"/>
              <a:t>for transportation decisions:</a:t>
            </a:r>
          </a:p>
          <a:p>
            <a:pPr>
              <a:spcBef>
                <a:spcPts val="0"/>
              </a:spcBef>
            </a:pPr>
            <a:endParaRPr lang="en-US" dirty="0"/>
          </a:p>
          <a:p>
            <a:pPr>
              <a:spcBef>
                <a:spcPts val="0"/>
              </a:spcBef>
            </a:pPr>
            <a:r>
              <a:rPr lang="en-US" b="1" i="1" dirty="0"/>
              <a:t>ADVANCE</a:t>
            </a:r>
            <a:endParaRPr lang="en-US" dirty="0"/>
          </a:p>
          <a:p>
            <a:pPr>
              <a:spcBef>
                <a:spcPts val="0"/>
              </a:spcBef>
            </a:pPr>
            <a:endParaRPr lang="en-US" dirty="0"/>
          </a:p>
          <a:p>
            <a:pPr>
              <a:spcBef>
                <a:spcPts val="0"/>
              </a:spcBef>
            </a:pPr>
            <a:r>
              <a:rPr lang="en-US" dirty="0"/>
              <a:t>close to construction of new roads, of course</a:t>
            </a:r>
          </a:p>
          <a:p>
            <a:pPr>
              <a:spcBef>
                <a:spcPts val="0"/>
              </a:spcBef>
            </a:pPr>
            <a:endParaRPr lang="en-US" dirty="0"/>
          </a:p>
          <a:p>
            <a:pPr>
              <a:spcBef>
                <a:spcPts val="0"/>
              </a:spcBef>
            </a:pPr>
            <a:r>
              <a:rPr lang="en-US" b="1" i="1" dirty="0"/>
              <a:t>ADVANCE</a:t>
            </a:r>
            <a:endParaRPr lang="en-US" dirty="0"/>
          </a:p>
          <a:p>
            <a:pPr>
              <a:spcBef>
                <a:spcPts val="0"/>
              </a:spcBef>
            </a:pPr>
            <a:endParaRPr lang="en-US" dirty="0"/>
          </a:p>
          <a:p>
            <a:pPr>
              <a:spcBef>
                <a:spcPts val="0"/>
              </a:spcBef>
            </a:pPr>
            <a:r>
              <a:rPr lang="en-US" dirty="0"/>
              <a:t>designate as closed to motor vehicle use</a:t>
            </a:r>
          </a:p>
          <a:p>
            <a:pPr>
              <a:spcBef>
                <a:spcPts val="0"/>
              </a:spcBef>
            </a:pPr>
            <a:endParaRPr lang="en-US" dirty="0"/>
          </a:p>
          <a:p>
            <a:pPr>
              <a:spcBef>
                <a:spcPts val="0"/>
              </a:spcBef>
            </a:pPr>
            <a:r>
              <a:rPr lang="en-US" b="1" i="1" dirty="0"/>
              <a:t>ADVANCE</a:t>
            </a:r>
            <a:endParaRPr lang="en-US" dirty="0"/>
          </a:p>
          <a:p>
            <a:pPr>
              <a:spcBef>
                <a:spcPts val="0"/>
              </a:spcBef>
            </a:pPr>
            <a:endParaRPr lang="en-US" dirty="0"/>
          </a:p>
          <a:p>
            <a:pPr>
              <a:spcBef>
                <a:spcPts val="0"/>
              </a:spcBef>
            </a:pPr>
            <a:r>
              <a:rPr lang="en-US" dirty="0"/>
              <a:t>limit motor vehicle use to designated routes</a:t>
            </a:r>
          </a:p>
          <a:p>
            <a:pPr>
              <a:spcBef>
                <a:spcPts val="0"/>
              </a:spcBef>
            </a:pPr>
            <a:endParaRPr lang="en-US" b="1" i="1" dirty="0"/>
          </a:p>
          <a:p>
            <a:pPr>
              <a:spcBef>
                <a:spcPts val="0"/>
              </a:spcBef>
            </a:pPr>
            <a:r>
              <a:rPr lang="en-US" b="1" i="1" dirty="0"/>
              <a:t>ADVANCE</a:t>
            </a:r>
            <a:endParaRPr lang="en-US" dirty="0"/>
          </a:p>
          <a:p>
            <a:pPr>
              <a:spcBef>
                <a:spcPts val="0"/>
              </a:spcBef>
            </a:pPr>
            <a:endParaRPr lang="en-US" dirty="0"/>
          </a:p>
          <a:p>
            <a:pPr>
              <a:spcBef>
                <a:spcPts val="0"/>
              </a:spcBef>
            </a:pPr>
            <a:r>
              <a:rPr lang="en-US" dirty="0"/>
              <a:t>close to motor vehicle use and limit mechanized use (such as mountain bikes) to designated routes.</a:t>
            </a:r>
          </a:p>
          <a:p>
            <a:pPr>
              <a:spcBef>
                <a:spcPts val="0"/>
              </a:spcBef>
            </a:pPr>
            <a:endParaRPr lang="en-US" dirty="0"/>
          </a:p>
          <a:p>
            <a:pPr>
              <a:spcBef>
                <a:spcPts val="0"/>
              </a:spcBef>
            </a:pPr>
            <a:r>
              <a:rPr lang="en-US" dirty="0"/>
              <a:t>(There are a lot of variations here.)</a:t>
            </a:r>
          </a:p>
          <a:p>
            <a:pPr>
              <a:spcBef>
                <a:spcPts val="0"/>
              </a:spcBef>
            </a:pPr>
            <a:endParaRPr lang="en-US" dirty="0"/>
          </a:p>
          <a:p>
            <a:pPr>
              <a:spcBef>
                <a:spcPts val="0"/>
              </a:spcBef>
            </a:pPr>
            <a:r>
              <a:rPr lang="en-US" b="1" i="1" dirty="0"/>
              <a:t>ADVANCE SLIDE</a:t>
            </a:r>
            <a:endParaRPr lang="en-US" dirty="0"/>
          </a:p>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16</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dirty="0"/>
              <a:t>for examples of decisions on other activities, you could</a:t>
            </a:r>
          </a:p>
          <a:p>
            <a:r>
              <a:rPr lang="en-US" dirty="0"/>
              <a:t>	</a:t>
            </a:r>
          </a:p>
          <a:p>
            <a:pPr rtl="0" fontAlgn="base"/>
            <a:r>
              <a:rPr lang="en-US" b="1" i="1" dirty="0"/>
              <a:t>ADVANCE</a:t>
            </a:r>
            <a:endParaRPr lang="en-US" dirty="0"/>
          </a:p>
          <a:p>
            <a:pPr rtl="0" fontAlgn="base"/>
            <a:endParaRPr lang="en-US" dirty="0"/>
          </a:p>
          <a:p>
            <a:r>
              <a:rPr lang="en-US" dirty="0"/>
              <a:t>exclude (or restrict with conditions) for certain commercial uses or other activities (e.g., commercial or personal-use wood-cutting permits) </a:t>
            </a:r>
          </a:p>
          <a:p>
            <a:endParaRPr lang="en-US" dirty="0"/>
          </a:p>
          <a:p>
            <a:pPr rtl="0" fontAlgn="base"/>
            <a:r>
              <a:rPr lang="en-US" b="1" i="1" dirty="0"/>
              <a:t>ADVANCE</a:t>
            </a:r>
            <a:endParaRPr lang="en-US" dirty="0"/>
          </a:p>
          <a:p>
            <a:pPr rtl="0" fontAlgn="base"/>
            <a:endParaRPr lang="en-US" dirty="0"/>
          </a:p>
          <a:p>
            <a:r>
              <a:rPr lang="en-US" dirty="0"/>
              <a:t>restrict construction of new structures and facilities unrelated to the preservation or enhancement of wilderness characteristics or necessary for the management of uses allowed under the land use plan</a:t>
            </a:r>
          </a:p>
          <a:p>
            <a:endParaRPr lang="en-US" dirty="0"/>
          </a:p>
          <a:p>
            <a:pPr rtl="0" fontAlgn="base"/>
            <a:r>
              <a:rPr lang="en-US" b="1" i="1" dirty="0"/>
              <a:t>ADVANCE</a:t>
            </a:r>
            <a:endParaRPr lang="en-US" dirty="0"/>
          </a:p>
          <a:p>
            <a:pPr rtl="0" fontAlgn="base"/>
            <a:endParaRPr lang="en-US" dirty="0"/>
          </a:p>
          <a:p>
            <a:r>
              <a:rPr lang="en-US" dirty="0"/>
              <a:t>designate as Visual Resource Management Class I or II</a:t>
            </a:r>
          </a:p>
          <a:p>
            <a:pPr rtl="0" fontAlgn="base"/>
            <a:endParaRPr lang="en-US" dirty="0"/>
          </a:p>
          <a:p>
            <a:pPr rtl="0" fontAlgn="base"/>
            <a:r>
              <a:rPr lang="en-US" b="1" i="1" dirty="0"/>
              <a:t>ADVANCE SLIDE</a:t>
            </a:r>
            <a:endParaRPr lang="en-US" dirty="0"/>
          </a:p>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17</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defTabSz="917235">
              <a:spcBef>
                <a:spcPts val="0"/>
              </a:spcBef>
              <a:defRPr/>
            </a:pPr>
            <a:r>
              <a:rPr lang="en-US" sz="1000" dirty="0"/>
              <a:t>You can see that a broad spectrum of management constraints is presented here -- and this list is far from comprehensive.  </a:t>
            </a:r>
          </a:p>
          <a:p>
            <a:pPr defTabSz="917235">
              <a:spcBef>
                <a:spcPts val="0"/>
              </a:spcBef>
              <a:defRPr/>
            </a:pPr>
            <a:endParaRPr lang="en-US" sz="1000" dirty="0"/>
          </a:p>
          <a:p>
            <a:pPr>
              <a:spcBef>
                <a:spcPts val="0"/>
              </a:spcBef>
            </a:pPr>
            <a:r>
              <a:rPr lang="en-US" sz="1000" b="1" i="1" dirty="0"/>
              <a:t>ADVANCE</a:t>
            </a:r>
            <a:endParaRPr lang="en-US" sz="1000" dirty="0"/>
          </a:p>
          <a:p>
            <a:pPr>
              <a:spcBef>
                <a:spcPts val="0"/>
              </a:spcBef>
            </a:pPr>
            <a:endParaRPr lang="en-US" sz="1000" dirty="0"/>
          </a:p>
          <a:p>
            <a:pPr defTabSz="917235">
              <a:spcBef>
                <a:spcPts val="0"/>
              </a:spcBef>
              <a:defRPr/>
            </a:pPr>
            <a:r>
              <a:rPr lang="en-US" sz="1000" dirty="0"/>
              <a:t>Each individual plan will have to choose proscriptions necessary to protect wilderness characteristics -- in at least one alternative – </a:t>
            </a:r>
          </a:p>
          <a:p>
            <a:pPr defTabSz="917235">
              <a:spcBef>
                <a:spcPts val="0"/>
              </a:spcBef>
              <a:defRPr/>
            </a:pPr>
            <a:endParaRPr lang="en-US" sz="1000" dirty="0"/>
          </a:p>
          <a:p>
            <a:pPr>
              <a:spcBef>
                <a:spcPts val="0"/>
              </a:spcBef>
            </a:pPr>
            <a:r>
              <a:rPr lang="en-US" sz="1000" b="1" i="1" dirty="0"/>
              <a:t>ADVANCE</a:t>
            </a:r>
            <a:endParaRPr lang="en-US" sz="1000" dirty="0"/>
          </a:p>
          <a:p>
            <a:pPr>
              <a:spcBef>
                <a:spcPts val="0"/>
              </a:spcBef>
            </a:pPr>
            <a:endParaRPr lang="en-US" sz="1000" dirty="0"/>
          </a:p>
          <a:p>
            <a:pPr defTabSz="917235">
              <a:spcBef>
                <a:spcPts val="0"/>
              </a:spcBef>
              <a:defRPr/>
            </a:pPr>
            <a:r>
              <a:rPr lang="en-US" sz="1000" dirty="0"/>
              <a:t>while at the same time honoring uses that must be allowed under law.</a:t>
            </a:r>
          </a:p>
          <a:p>
            <a:pPr defTabSz="917235">
              <a:spcBef>
                <a:spcPts val="0"/>
              </a:spcBef>
              <a:defRPr/>
            </a:pPr>
            <a:endParaRPr lang="en-US" sz="1000" dirty="0"/>
          </a:p>
          <a:p>
            <a:pPr>
              <a:spcBef>
                <a:spcPts val="0"/>
              </a:spcBef>
            </a:pPr>
            <a:r>
              <a:rPr lang="en-US" sz="1000" b="1" i="1" dirty="0"/>
              <a:t>ADVANCE</a:t>
            </a:r>
            <a:endParaRPr lang="en-US" sz="1000" dirty="0"/>
          </a:p>
          <a:p>
            <a:pPr>
              <a:spcBef>
                <a:spcPts val="0"/>
              </a:spcBef>
            </a:pPr>
            <a:endParaRPr lang="en-US" sz="1000" dirty="0"/>
          </a:p>
          <a:p>
            <a:pPr defTabSz="917235">
              <a:spcBef>
                <a:spcPts val="0"/>
              </a:spcBef>
              <a:defRPr/>
            </a:pPr>
            <a:r>
              <a:rPr lang="en-US" sz="1000" dirty="0"/>
              <a:t>In the formulation of wilderness characteristics protection alternatives, do NOT apply restrictions that are greater than necessary to preserve wilderness characteristics (for instance, prohibiting all structures -- including ones that might enhance wilderness characteristics).  </a:t>
            </a:r>
          </a:p>
          <a:p>
            <a:pPr defTabSz="917235">
              <a:spcBef>
                <a:spcPts val="0"/>
              </a:spcBef>
              <a:defRPr/>
            </a:pPr>
            <a:endParaRPr lang="en-US" sz="1000" dirty="0"/>
          </a:p>
          <a:p>
            <a:pPr>
              <a:spcBef>
                <a:spcPts val="0"/>
              </a:spcBef>
            </a:pPr>
            <a:r>
              <a:rPr lang="en-US" sz="1000" b="1" i="1" dirty="0"/>
              <a:t>ADVANCE</a:t>
            </a:r>
            <a:endParaRPr lang="en-US" sz="1000" dirty="0"/>
          </a:p>
          <a:p>
            <a:pPr>
              <a:spcBef>
                <a:spcPts val="0"/>
              </a:spcBef>
            </a:pPr>
            <a:endParaRPr lang="en-US" sz="1000" dirty="0"/>
          </a:p>
          <a:p>
            <a:pPr defTabSz="917235">
              <a:spcBef>
                <a:spcPts val="0"/>
              </a:spcBef>
              <a:defRPr/>
            </a:pPr>
            <a:r>
              <a:rPr lang="en-US" sz="1000" dirty="0"/>
              <a:t>And do not apply restrictions that are unnecessary (such as prohibiting commercial timber harvest in an area with no trees!)</a:t>
            </a:r>
          </a:p>
          <a:p>
            <a:pPr>
              <a:spcBef>
                <a:spcPts val="0"/>
              </a:spcBef>
            </a:pPr>
            <a:endParaRPr lang="en-US" sz="1000" dirty="0"/>
          </a:p>
          <a:p>
            <a:pPr>
              <a:spcBef>
                <a:spcPts val="0"/>
              </a:spcBef>
            </a:pPr>
            <a:r>
              <a:rPr lang="en-US" sz="1000" b="1" i="1" dirty="0"/>
              <a:t>ADVANCE SLIDE</a:t>
            </a:r>
            <a:endParaRPr lang="en-US" sz="1000" dirty="0"/>
          </a:p>
          <a:p>
            <a:pPr>
              <a:spcBef>
                <a:spcPts val="0"/>
              </a:spcBef>
            </a:pP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18</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defTabSz="917235">
              <a:defRPr/>
            </a:pPr>
            <a:r>
              <a:rPr lang="en-US" dirty="0"/>
              <a:t> And a special note for those of you Up North:  in developing management actions and allowable uses for land use plans in Alaska…</a:t>
            </a:r>
          </a:p>
          <a:p>
            <a:pPr defTabSz="917235">
              <a:defRPr/>
            </a:pPr>
            <a:endParaRPr lang="en-US" dirty="0"/>
          </a:p>
          <a:p>
            <a:pPr rtl="0" fontAlgn="base"/>
            <a:r>
              <a:rPr lang="en-US" b="1" i="1" dirty="0"/>
              <a:t>ADVANCE</a:t>
            </a:r>
            <a:endParaRPr lang="en-US" dirty="0"/>
          </a:p>
          <a:p>
            <a:pPr rtl="0" fontAlgn="base"/>
            <a:endParaRPr lang="en-US" dirty="0"/>
          </a:p>
          <a:p>
            <a:pPr defTabSz="917235">
              <a:defRPr/>
            </a:pPr>
            <a:r>
              <a:rPr lang="en-US" dirty="0"/>
              <a:t>…take into account the relevant management provisions of ANILCA (the Alaska National Interest Lands Conservation Act.) </a:t>
            </a:r>
          </a:p>
          <a:p>
            <a:pPr rtl="0" fontAlgn="base"/>
            <a:endParaRPr lang="en-US" dirty="0"/>
          </a:p>
          <a:p>
            <a:pPr rtl="0" fontAlgn="base"/>
            <a:r>
              <a:rPr lang="en-US" b="1" i="1" dirty="0"/>
              <a:t>ADVANCE SLIDE</a:t>
            </a:r>
            <a:endParaRPr lang="en-US" dirty="0"/>
          </a:p>
          <a:p>
            <a:pPr>
              <a:buFont typeface="Wingdings" pitchFamily="2" charset="2"/>
              <a:buNone/>
            </a:pP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19</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a:spcBef>
                <a:spcPts val="0"/>
              </a:spcBef>
            </a:pPr>
            <a:r>
              <a:rPr lang="en-US" sz="1000" dirty="0"/>
              <a:t>In the </a:t>
            </a:r>
            <a:r>
              <a:rPr lang="en-US" sz="1000" b="1" dirty="0"/>
              <a:t>Environmental Consequences</a:t>
            </a:r>
            <a:r>
              <a:rPr lang="en-US" sz="1000" dirty="0"/>
              <a:t> section, describe the direct, indirect, and cumulative effects of the various alternatives</a:t>
            </a:r>
          </a:p>
          <a:p>
            <a:pPr>
              <a:spcBef>
                <a:spcPts val="0"/>
              </a:spcBef>
            </a:pPr>
            <a:endParaRPr lang="en-US" sz="1000" dirty="0"/>
          </a:p>
          <a:p>
            <a:pPr>
              <a:spcBef>
                <a:spcPts val="0"/>
              </a:spcBef>
            </a:pPr>
            <a:r>
              <a:rPr lang="en-US" sz="1000" b="1" i="1" dirty="0"/>
              <a:t>ADVANCE</a:t>
            </a:r>
            <a:endParaRPr lang="en-US" sz="1000" dirty="0"/>
          </a:p>
          <a:p>
            <a:pPr>
              <a:spcBef>
                <a:spcPts val="0"/>
              </a:spcBef>
            </a:pPr>
            <a:endParaRPr lang="en-US" sz="1000" dirty="0"/>
          </a:p>
          <a:p>
            <a:pPr>
              <a:spcBef>
                <a:spcPts val="0"/>
              </a:spcBef>
            </a:pPr>
            <a:r>
              <a:rPr lang="en-US" sz="1000" dirty="0"/>
              <a:t>on the lands with wilderness characteristics; </a:t>
            </a:r>
          </a:p>
          <a:p>
            <a:pPr>
              <a:spcBef>
                <a:spcPts val="0"/>
              </a:spcBef>
            </a:pPr>
            <a:endParaRPr lang="en-US" sz="1000" dirty="0"/>
          </a:p>
          <a:p>
            <a:pPr>
              <a:spcBef>
                <a:spcPts val="0"/>
              </a:spcBef>
            </a:pPr>
            <a:r>
              <a:rPr lang="en-US" sz="1000" b="1" i="1" dirty="0"/>
              <a:t>ADVANCE</a:t>
            </a:r>
            <a:endParaRPr lang="en-US" sz="1000" dirty="0"/>
          </a:p>
          <a:p>
            <a:pPr>
              <a:spcBef>
                <a:spcPts val="0"/>
              </a:spcBef>
            </a:pPr>
            <a:endParaRPr lang="en-US" sz="1000" dirty="0"/>
          </a:p>
          <a:p>
            <a:pPr>
              <a:spcBef>
                <a:spcPts val="0"/>
              </a:spcBef>
            </a:pPr>
            <a:r>
              <a:rPr lang="en-US" sz="1000" dirty="0"/>
              <a:t>include analysis of these effects  from managing to protect (or not) the  wilderness characteristics present on other resources.</a:t>
            </a:r>
          </a:p>
          <a:p>
            <a:pPr>
              <a:spcBef>
                <a:spcPts val="0"/>
              </a:spcBef>
            </a:pPr>
            <a:r>
              <a:rPr lang="en-US" sz="1000" dirty="0"/>
              <a:t> </a:t>
            </a:r>
          </a:p>
          <a:p>
            <a:pPr>
              <a:spcBef>
                <a:spcPts val="0"/>
              </a:spcBef>
            </a:pPr>
            <a:r>
              <a:rPr lang="en-US" sz="1000" b="1" i="1" dirty="0"/>
              <a:t>ADVANCE</a:t>
            </a:r>
            <a:endParaRPr lang="en-US" sz="1000" dirty="0"/>
          </a:p>
          <a:p>
            <a:pPr>
              <a:spcBef>
                <a:spcPts val="0"/>
              </a:spcBef>
            </a:pPr>
            <a:endParaRPr lang="en-US" sz="1000" dirty="0"/>
          </a:p>
          <a:p>
            <a:pPr>
              <a:spcBef>
                <a:spcPts val="0"/>
              </a:spcBef>
            </a:pPr>
            <a:r>
              <a:rPr lang="en-US" sz="1000" dirty="0"/>
              <a:t>Naturally, the extent to which managing to protect the wilderness characteristics affects a particular resource or use will vary from area to area, depending on a number of factors, including:</a:t>
            </a:r>
          </a:p>
          <a:p>
            <a:pPr>
              <a:spcBef>
                <a:spcPts val="0"/>
              </a:spcBef>
            </a:pPr>
            <a:endParaRPr lang="en-US" sz="1000" dirty="0"/>
          </a:p>
          <a:p>
            <a:pPr>
              <a:spcBef>
                <a:spcPts val="0"/>
              </a:spcBef>
            </a:pPr>
            <a:r>
              <a:rPr lang="en-US" sz="1000" b="1" i="1" dirty="0"/>
              <a:t>ADVANCE</a:t>
            </a:r>
            <a:endParaRPr lang="en-US" sz="1000" dirty="0"/>
          </a:p>
          <a:p>
            <a:pPr>
              <a:spcBef>
                <a:spcPts val="0"/>
              </a:spcBef>
            </a:pPr>
            <a:endParaRPr lang="en-US" sz="1000" dirty="0"/>
          </a:p>
          <a:p>
            <a:pPr>
              <a:spcBef>
                <a:spcPts val="0"/>
              </a:spcBef>
            </a:pPr>
            <a:r>
              <a:rPr lang="en-US" sz="1000" dirty="0"/>
              <a:t>the degree to which use or development of the resource is compatible with or conflicts with protection of wilderness characteristics; and </a:t>
            </a:r>
          </a:p>
          <a:p>
            <a:pPr>
              <a:spcBef>
                <a:spcPts val="0"/>
              </a:spcBef>
            </a:pPr>
            <a:endParaRPr lang="en-US" sz="1000" b="1" i="1" dirty="0"/>
          </a:p>
          <a:p>
            <a:pPr>
              <a:spcBef>
                <a:spcPts val="0"/>
              </a:spcBef>
            </a:pPr>
            <a:r>
              <a:rPr lang="en-US" sz="1000" b="1" i="1" dirty="0"/>
              <a:t>ADVANCE</a:t>
            </a:r>
            <a:endParaRPr lang="en-US" sz="1000" dirty="0"/>
          </a:p>
          <a:p>
            <a:pPr>
              <a:spcBef>
                <a:spcPts val="0"/>
              </a:spcBef>
            </a:pPr>
            <a:endParaRPr lang="en-US" sz="1000" dirty="0"/>
          </a:p>
          <a:p>
            <a:pPr>
              <a:spcBef>
                <a:spcPts val="0"/>
              </a:spcBef>
            </a:pPr>
            <a:r>
              <a:rPr lang="en-US" sz="1000" dirty="0"/>
              <a:t>the degree to which protection of wilderness characteristics enhances other multiple use benefits on or near the management area.  This would include benefits such as protection of watersheds, wildlife habitat, natural plant communities, cultural resources, scenic quality, and similar natural values -- as well as improved recreational opportunities or other amenity values.</a:t>
            </a:r>
          </a:p>
          <a:p>
            <a:pPr>
              <a:spcBef>
                <a:spcPts val="0"/>
              </a:spcBef>
            </a:pPr>
            <a:endParaRPr lang="en-US" sz="1000" dirty="0"/>
          </a:p>
          <a:p>
            <a:pPr>
              <a:spcBef>
                <a:spcPts val="0"/>
              </a:spcBef>
            </a:pPr>
            <a:r>
              <a:rPr lang="en-US" sz="1000" b="1" i="1" dirty="0"/>
              <a:t>ADVANCE SLIDE</a:t>
            </a:r>
            <a:endParaRPr lang="en-US" sz="1000" dirty="0"/>
          </a:p>
          <a:p>
            <a:pPr>
              <a:spcBef>
                <a:spcPts val="0"/>
              </a:spcBef>
            </a:pPr>
            <a:endParaRPr lang="en-US" b="0" i="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2</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defTabSz="917235">
              <a:defRPr/>
            </a:pPr>
            <a:r>
              <a:rPr lang="en-US" dirty="0"/>
              <a:t>In this module we're going to look at how Lands with Wilderness Characteristics will get incorporated in the land use planning process.  This won't be comprehensive land use planning training -- just a brief description of where you will need to address this topic in the larger framework of a resource management plan or plan amendment.  Additional direction can be found in the Land Use Planning Handbook H-1601-1.</a:t>
            </a:r>
          </a:p>
          <a:p>
            <a:pPr rtl="0" fontAlgn="base"/>
            <a:endParaRPr lang="en-US" dirty="0"/>
          </a:p>
          <a:p>
            <a:pPr rtl="0" fontAlgn="base"/>
            <a:r>
              <a:rPr lang="en-US" b="1" i="1" dirty="0"/>
              <a:t>ADVANCE SLIDE</a:t>
            </a:r>
          </a:p>
          <a:p>
            <a:pPr defTabSz="917235">
              <a:defRPr/>
            </a:pPr>
            <a:endParaRPr lang="en-US" dirty="0"/>
          </a:p>
          <a:p>
            <a:endParaRPr lang="en-US" b="0" i="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20</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dirty="0"/>
              <a:t>In making the </a:t>
            </a:r>
            <a:r>
              <a:rPr lang="en-US" b="1" dirty="0"/>
              <a:t>final planning decision</a:t>
            </a:r>
            <a:r>
              <a:rPr lang="en-US" dirty="0"/>
              <a:t>, consider both the resources that would be forgone or adversely affected, and the resources that would benefit under each alternative, as noted in the Environmental Consequences.  </a:t>
            </a:r>
          </a:p>
          <a:p>
            <a:endParaRPr lang="en-US" dirty="0"/>
          </a:p>
          <a:p>
            <a:pPr rtl="0" fontAlgn="base"/>
            <a:r>
              <a:rPr lang="en-US" b="1" i="1" dirty="0"/>
              <a:t>ADVANCE</a:t>
            </a:r>
            <a:endParaRPr lang="en-US" dirty="0"/>
          </a:p>
          <a:p>
            <a:pPr rtl="0" fontAlgn="base"/>
            <a:endParaRPr lang="en-US" dirty="0"/>
          </a:p>
          <a:p>
            <a:r>
              <a:rPr lang="en-US" dirty="0"/>
              <a:t>As with any planning decision, document the reasons for its determination regarding management of lands with wilderness characteristics.</a:t>
            </a:r>
          </a:p>
          <a:p>
            <a:r>
              <a:rPr lang="en-US" b="1" dirty="0"/>
              <a:t> </a:t>
            </a:r>
            <a:endParaRPr lang="en-US" dirty="0"/>
          </a:p>
          <a:p>
            <a:pPr rtl="0" fontAlgn="base"/>
            <a:r>
              <a:rPr lang="en-US" b="1" i="1" dirty="0"/>
              <a:t>ADVANCE</a:t>
            </a:r>
            <a:endParaRPr lang="en-US" dirty="0"/>
          </a:p>
          <a:p>
            <a:pPr rtl="0" fontAlgn="base"/>
            <a:endParaRPr lang="en-US" dirty="0"/>
          </a:p>
          <a:p>
            <a:r>
              <a:rPr lang="en-US" dirty="0"/>
              <a:t>Keep in mind that this is the final answer only for the life of this current land use plan.  Decisions to protect -- or not -- areas with wilderness characteristics can be changed with public input during land use plan amendments or revisions.  So, wilderness characteristics in these areas will be protected as long as they are carried forward in land use plans -- but it's not the "final" answer that Congress provides by wilderness designation.</a:t>
            </a:r>
          </a:p>
          <a:p>
            <a:pPr rtl="0" fontAlgn="base"/>
            <a:endParaRPr lang="en-US" dirty="0"/>
          </a:p>
          <a:p>
            <a:pPr rtl="0" fontAlgn="base"/>
            <a:r>
              <a:rPr lang="en-US" b="1" i="1" dirty="0"/>
              <a:t>ADVANCE SLIDE</a:t>
            </a:r>
            <a:endParaRPr lang="en-US" dirty="0"/>
          </a:p>
          <a:p>
            <a:endParaRPr lang="en-US" b="0" i="0"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21</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defTabSz="917235">
              <a:defRPr/>
            </a:pPr>
            <a:r>
              <a:rPr lang="en-US" dirty="0"/>
              <a:t>Well, we've covered how we address wilderness characteristics in land use plans.  There's only one more topic to cover in this training.</a:t>
            </a:r>
          </a:p>
          <a:p>
            <a:pPr rtl="0" fontAlgn="base"/>
            <a:endParaRPr lang="en-US" dirty="0"/>
          </a:p>
          <a:p>
            <a:pPr rtl="0" fontAlgn="base"/>
            <a:r>
              <a:rPr lang="en-US" b="1" i="1" dirty="0"/>
              <a:t>ADVANCE SLIDE</a:t>
            </a:r>
            <a:endParaRPr lang="en-US" dirty="0"/>
          </a:p>
          <a:p>
            <a:endParaRPr lang="en-US" b="0" i="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3</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a:spcBef>
                <a:spcPts val="0"/>
              </a:spcBef>
            </a:pPr>
            <a:r>
              <a:rPr lang="en-US" dirty="0"/>
              <a:t>Typically, the Land Use Planning Process starts with a </a:t>
            </a:r>
            <a:r>
              <a:rPr lang="en-US" b="1" dirty="0"/>
              <a:t>Preparation Plan</a:t>
            </a:r>
            <a:r>
              <a:rPr lang="en-US" dirty="0"/>
              <a:t>.  This serves as the foundation for the rest of the planning.  Of particular importance for land with wilderness characteristics, the Preparation Plan should include the following:</a:t>
            </a:r>
          </a:p>
          <a:p>
            <a:pPr>
              <a:spcBef>
                <a:spcPts val="0"/>
              </a:spcBef>
            </a:pPr>
            <a:endParaRPr lang="en-US" dirty="0"/>
          </a:p>
          <a:p>
            <a:pPr>
              <a:spcBef>
                <a:spcPts val="0"/>
              </a:spcBef>
            </a:pPr>
            <a:r>
              <a:rPr lang="en-US" b="1" i="1" dirty="0"/>
              <a:t>ADVANCE</a:t>
            </a:r>
          </a:p>
          <a:p>
            <a:pPr>
              <a:spcBef>
                <a:spcPts val="0"/>
              </a:spcBef>
            </a:pPr>
            <a:endParaRPr lang="en-US" dirty="0"/>
          </a:p>
          <a:p>
            <a:pPr>
              <a:spcBef>
                <a:spcPts val="0"/>
              </a:spcBef>
            </a:pPr>
            <a:r>
              <a:rPr lang="en-US" dirty="0"/>
              <a:t>First, of course, wilderness characteristics should be addressed in </a:t>
            </a:r>
            <a:r>
              <a:rPr lang="en-US" b="1" dirty="0"/>
              <a:t>Issue Identification</a:t>
            </a:r>
            <a:r>
              <a:rPr lang="en-US" dirty="0"/>
              <a:t>.  Are lands with wilderness characteristics a planning issue?  What associated management concerns are expected?</a:t>
            </a:r>
          </a:p>
          <a:p>
            <a:pPr>
              <a:spcBef>
                <a:spcPts val="0"/>
              </a:spcBef>
            </a:pPr>
            <a:endParaRPr lang="en-US" dirty="0"/>
          </a:p>
          <a:p>
            <a:pPr>
              <a:spcBef>
                <a:spcPts val="0"/>
              </a:spcBef>
            </a:pPr>
            <a:r>
              <a:rPr lang="en-US" b="1" i="1" dirty="0"/>
              <a:t>ADVANCE</a:t>
            </a:r>
          </a:p>
          <a:p>
            <a:pPr>
              <a:spcBef>
                <a:spcPts val="0"/>
              </a:spcBef>
            </a:pPr>
            <a:endParaRPr lang="en-US" dirty="0"/>
          </a:p>
          <a:p>
            <a:pPr>
              <a:spcBef>
                <a:spcPts val="0"/>
              </a:spcBef>
            </a:pPr>
            <a:r>
              <a:rPr lang="en-US" dirty="0"/>
              <a:t>Some land use plan amendments may be so narrowly-focused that considering alternatives to protect lands with wilderness characteristics are outside their scope.  </a:t>
            </a:r>
          </a:p>
          <a:p>
            <a:pPr>
              <a:spcBef>
                <a:spcPts val="0"/>
              </a:spcBef>
            </a:pPr>
            <a:endParaRPr lang="en-US" dirty="0"/>
          </a:p>
          <a:p>
            <a:pPr>
              <a:spcBef>
                <a:spcPts val="0"/>
              </a:spcBef>
            </a:pPr>
            <a:r>
              <a:rPr lang="en-US" b="1" i="1" dirty="0"/>
              <a:t>ADVANCE</a:t>
            </a:r>
          </a:p>
          <a:p>
            <a:pPr>
              <a:spcBef>
                <a:spcPts val="0"/>
              </a:spcBef>
            </a:pPr>
            <a:endParaRPr lang="en-US" dirty="0"/>
          </a:p>
          <a:p>
            <a:pPr>
              <a:spcBef>
                <a:spcPts val="0"/>
              </a:spcBef>
            </a:pPr>
            <a:r>
              <a:rPr lang="en-US" dirty="0"/>
              <a:t>Even so, the effects on lands with wilderness characteristics will have to be addressed in the NEPA analysis.   As we continue with  this training, keep in mind we are looking at plan amendments where lands with wilderness characteristics </a:t>
            </a:r>
            <a:r>
              <a:rPr lang="en-US" i="1" dirty="0"/>
              <a:t>are</a:t>
            </a:r>
            <a:r>
              <a:rPr lang="en-US" dirty="0"/>
              <a:t> a planning issue, and, of course, including all full-blown land use plan revisions.</a:t>
            </a:r>
          </a:p>
          <a:p>
            <a:pPr>
              <a:spcBef>
                <a:spcPts val="0"/>
              </a:spcBef>
            </a:pPr>
            <a:endParaRPr lang="en-US" dirty="0"/>
          </a:p>
          <a:p>
            <a:pPr>
              <a:spcBef>
                <a:spcPts val="0"/>
              </a:spcBef>
            </a:pPr>
            <a:r>
              <a:rPr lang="en-US" b="1" i="1" dirty="0"/>
              <a:t>ADVANCE SLIDE</a:t>
            </a:r>
          </a:p>
          <a:p>
            <a:endParaRPr lang="en-US" b="0" i="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4</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lvl="0"/>
            <a:r>
              <a:rPr lang="en-US" dirty="0"/>
              <a:t>OK.  On the assumption lands with wilderness characteristics are an issue….</a:t>
            </a:r>
          </a:p>
          <a:p>
            <a:pPr lvl="0"/>
            <a:endParaRPr lang="en-US" dirty="0"/>
          </a:p>
          <a:p>
            <a:pPr lvl="0"/>
            <a:r>
              <a:rPr lang="en-US" b="1" i="1" dirty="0"/>
              <a:t>ADVANCE</a:t>
            </a:r>
          </a:p>
          <a:p>
            <a:pPr lvl="0"/>
            <a:endParaRPr lang="en-US" dirty="0"/>
          </a:p>
          <a:p>
            <a:pPr lvl="0"/>
            <a:r>
              <a:rPr lang="en-US" dirty="0"/>
              <a:t>When outlining the preliminary planning criteria, are there constraints, sideboards, or existing planning decisions that frame the preliminary planning criteria related to managing lands with wilderness characteristics?</a:t>
            </a:r>
          </a:p>
          <a:p>
            <a:pPr rtl="0" fontAlgn="base"/>
            <a:endParaRPr lang="en-US" dirty="0"/>
          </a:p>
          <a:p>
            <a:pPr rtl="0" fontAlgn="base"/>
            <a:r>
              <a:rPr lang="en-US" b="1" i="1" dirty="0"/>
              <a:t>ADVANCE SLIDE</a:t>
            </a:r>
          </a:p>
          <a:p>
            <a:pPr lvl="0"/>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5</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dirty="0"/>
              <a:t>Has new inventory information provided by external sources?  </a:t>
            </a:r>
          </a:p>
          <a:p>
            <a:endParaRPr lang="en-US" dirty="0"/>
          </a:p>
          <a:p>
            <a:pPr rtl="0" fontAlgn="base"/>
            <a:r>
              <a:rPr lang="en-US" b="1" i="1" dirty="0"/>
              <a:t>ADVANCE</a:t>
            </a:r>
            <a:endParaRPr lang="en-US" dirty="0"/>
          </a:p>
          <a:p>
            <a:pPr rtl="0" fontAlgn="base"/>
            <a:endParaRPr lang="en-US" dirty="0"/>
          </a:p>
          <a:p>
            <a:r>
              <a:rPr lang="en-US" dirty="0"/>
              <a:t>Are the existing lands with wilderness characteristics-related data sources, such as prior wilderness inventories, sufficient?  </a:t>
            </a:r>
          </a:p>
          <a:p>
            <a:endParaRPr lang="en-US" dirty="0"/>
          </a:p>
          <a:p>
            <a:pPr rtl="0" fontAlgn="base"/>
            <a:r>
              <a:rPr lang="en-US" b="1" i="1" dirty="0"/>
              <a:t>ADVANCE</a:t>
            </a:r>
            <a:endParaRPr lang="en-US" dirty="0"/>
          </a:p>
          <a:p>
            <a:pPr rtl="0" fontAlgn="base"/>
            <a:endParaRPr lang="en-US" dirty="0"/>
          </a:p>
          <a:p>
            <a:r>
              <a:rPr lang="en-US" dirty="0"/>
              <a:t>Are there data gaps or other information necessary to fully address lands with wilderness characteristics when the planning process is fully under way?  </a:t>
            </a:r>
          </a:p>
          <a:p>
            <a:endParaRPr lang="en-US" dirty="0"/>
          </a:p>
          <a:p>
            <a:pPr rtl="0" fontAlgn="base"/>
            <a:r>
              <a:rPr lang="en-US" b="1" i="1" dirty="0"/>
              <a:t>ADVANCE</a:t>
            </a:r>
            <a:endParaRPr lang="en-US" dirty="0"/>
          </a:p>
          <a:p>
            <a:pPr rtl="0" fontAlgn="base"/>
            <a:endParaRPr lang="en-US" dirty="0"/>
          </a:p>
          <a:p>
            <a:r>
              <a:rPr lang="en-US" dirty="0"/>
              <a:t>Will it be necessary to update or complete a new wilderness characteristics inventory?</a:t>
            </a:r>
          </a:p>
          <a:p>
            <a:pPr rtl="0" fontAlgn="base"/>
            <a:endParaRPr lang="en-US" dirty="0"/>
          </a:p>
          <a:p>
            <a:pPr rtl="0" fontAlgn="base"/>
            <a:r>
              <a:rPr lang="en-US" b="1" i="1" dirty="0"/>
              <a:t>ADVANCE SLIDE</a:t>
            </a:r>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6</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dirty="0"/>
              <a:t>In pulling together the planning budget, have you included any labor and operation support costs necessary to obtain any necessary inventory information, or other data to address lands with wilderness characteristics?  </a:t>
            </a:r>
          </a:p>
          <a:p>
            <a:endParaRPr lang="en-US" dirty="0"/>
          </a:p>
          <a:p>
            <a:pPr rtl="0" fontAlgn="base"/>
            <a:r>
              <a:rPr lang="en-US" b="1" i="1" dirty="0"/>
              <a:t>ADVANCE</a:t>
            </a:r>
            <a:endParaRPr lang="en-US" dirty="0"/>
          </a:p>
          <a:p>
            <a:pPr rtl="0" fontAlgn="base"/>
            <a:endParaRPr lang="en-US" dirty="0"/>
          </a:p>
          <a:p>
            <a:r>
              <a:rPr lang="en-US" dirty="0"/>
              <a:t>Did you include land records and other documentation expenses?</a:t>
            </a:r>
          </a:p>
          <a:p>
            <a:pPr rtl="0" fontAlgn="base"/>
            <a:endParaRPr lang="en-US" dirty="0"/>
          </a:p>
          <a:p>
            <a:pPr rtl="0" fontAlgn="base"/>
            <a:r>
              <a:rPr lang="en-US" b="1" i="1" dirty="0"/>
              <a:t>ADVANCE SLIDE</a:t>
            </a:r>
          </a:p>
          <a:p>
            <a:endParaRPr lang="en-US" b="0" i="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7</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defTabSz="917235">
              <a:defRPr/>
            </a:pPr>
            <a:r>
              <a:rPr lang="en-US" dirty="0"/>
              <a:t>When </a:t>
            </a:r>
            <a:r>
              <a:rPr lang="en-US" b="1" dirty="0"/>
              <a:t>Scoping</a:t>
            </a:r>
            <a:r>
              <a:rPr lang="en-US" dirty="0"/>
              <a:t> begins, the Notice of Intent should mention lands with wilderness characteristics if they are a planning issue to be addressed, </a:t>
            </a:r>
          </a:p>
          <a:p>
            <a:pPr defTabSz="917235">
              <a:defRPr/>
            </a:pPr>
            <a:endParaRPr lang="en-US" dirty="0"/>
          </a:p>
          <a:p>
            <a:pPr rtl="0" fontAlgn="base"/>
            <a:r>
              <a:rPr lang="en-US" b="1" i="1" dirty="0"/>
              <a:t>ADVANCE</a:t>
            </a:r>
            <a:endParaRPr lang="en-US" dirty="0"/>
          </a:p>
          <a:p>
            <a:pPr rtl="0" fontAlgn="base"/>
            <a:endParaRPr lang="en-US" dirty="0"/>
          </a:p>
          <a:p>
            <a:pPr defTabSz="917235">
              <a:defRPr/>
            </a:pPr>
            <a:r>
              <a:rPr lang="en-US" dirty="0"/>
              <a:t>including the preliminary planning criteria identified in the Preparation Plan.  </a:t>
            </a:r>
          </a:p>
          <a:p>
            <a:pPr defTabSz="917235">
              <a:defRPr/>
            </a:pPr>
            <a:endParaRPr lang="en-US" dirty="0"/>
          </a:p>
          <a:p>
            <a:pPr rtl="0" fontAlgn="base"/>
            <a:r>
              <a:rPr lang="en-US" b="1" i="1" dirty="0"/>
              <a:t>ADVANCE</a:t>
            </a:r>
            <a:endParaRPr lang="en-US" dirty="0"/>
          </a:p>
          <a:p>
            <a:pPr rtl="0" fontAlgn="base"/>
            <a:endParaRPr lang="en-US" dirty="0"/>
          </a:p>
          <a:p>
            <a:pPr defTabSz="917235">
              <a:defRPr/>
            </a:pPr>
            <a:r>
              <a:rPr lang="en-US" dirty="0"/>
              <a:t>Be sure to initiate government-to-government consultation with Tribes potentially affected by these planning decisions.  </a:t>
            </a:r>
          </a:p>
          <a:p>
            <a:pPr defTabSz="917235">
              <a:defRPr/>
            </a:pPr>
            <a:endParaRPr lang="en-US" dirty="0"/>
          </a:p>
          <a:p>
            <a:pPr rtl="0" fontAlgn="base"/>
            <a:r>
              <a:rPr lang="en-US" b="1" i="1" dirty="0"/>
              <a:t>ADVANCE</a:t>
            </a:r>
            <a:endParaRPr lang="en-US" dirty="0"/>
          </a:p>
          <a:p>
            <a:pPr rtl="0" fontAlgn="base"/>
            <a:endParaRPr lang="en-US" dirty="0"/>
          </a:p>
          <a:p>
            <a:pPr defTabSz="917235">
              <a:defRPr/>
            </a:pPr>
            <a:r>
              <a:rPr lang="en-US" dirty="0"/>
              <a:t>Of course, in the Scoping Report you will summarize comments related to wilderness characteristics received during the formal scoping period and describe any additional wilderness characteristics-related issues from internal or external scoping meetings. </a:t>
            </a:r>
          </a:p>
          <a:p>
            <a:pPr rtl="0" fontAlgn="base"/>
            <a:endParaRPr lang="en-US" dirty="0"/>
          </a:p>
          <a:p>
            <a:pPr rtl="0" fontAlgn="base"/>
            <a:r>
              <a:rPr lang="en-US" b="1" i="1" dirty="0"/>
              <a:t>ADVANCE SLIDE</a:t>
            </a:r>
          </a:p>
          <a:p>
            <a:endParaRPr lang="en-US" b="0" i="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8</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a:spcBef>
                <a:spcPts val="0"/>
              </a:spcBef>
            </a:pPr>
            <a:r>
              <a:rPr lang="en-US" sz="1000" dirty="0"/>
              <a:t>The </a:t>
            </a:r>
            <a:r>
              <a:rPr lang="en-US" sz="1000" b="1" dirty="0"/>
              <a:t>Analysis of the Management Situation</a:t>
            </a:r>
            <a:r>
              <a:rPr lang="en-US" sz="1000" dirty="0"/>
              <a:t> (the </a:t>
            </a:r>
            <a:r>
              <a:rPr lang="en-US" sz="1000" dirty="0" err="1"/>
              <a:t>AMS</a:t>
            </a:r>
            <a:r>
              <a:rPr lang="en-US" sz="1000" dirty="0"/>
              <a:t>) serves as the basis for formulating reasonable alternatives and can be started prior to scoping.  In fact, information in the </a:t>
            </a:r>
            <a:r>
              <a:rPr lang="en-US" sz="1000" dirty="0" err="1"/>
              <a:t>AMS</a:t>
            </a:r>
            <a:r>
              <a:rPr lang="en-US" sz="1000" dirty="0"/>
              <a:t> can help focus the Scoping process.  </a:t>
            </a:r>
          </a:p>
          <a:p>
            <a:pPr>
              <a:spcBef>
                <a:spcPts val="0"/>
              </a:spcBef>
            </a:pPr>
            <a:endParaRPr lang="en-US" sz="1000" dirty="0"/>
          </a:p>
          <a:p>
            <a:pPr>
              <a:spcBef>
                <a:spcPts val="0"/>
              </a:spcBef>
            </a:pPr>
            <a:r>
              <a:rPr lang="en-US" sz="1000" b="1" i="1" dirty="0"/>
              <a:t>ADVANCE</a:t>
            </a:r>
            <a:endParaRPr lang="en-US" sz="1000" dirty="0"/>
          </a:p>
          <a:p>
            <a:pPr>
              <a:spcBef>
                <a:spcPts val="0"/>
              </a:spcBef>
            </a:pPr>
            <a:endParaRPr lang="en-US" sz="1000" dirty="0"/>
          </a:p>
          <a:p>
            <a:pPr>
              <a:spcBef>
                <a:spcPts val="0"/>
              </a:spcBef>
            </a:pPr>
            <a:r>
              <a:rPr lang="en-US" sz="1000" dirty="0"/>
              <a:t>In the </a:t>
            </a:r>
            <a:r>
              <a:rPr lang="en-US" sz="1000" dirty="0" err="1"/>
              <a:t>AMS</a:t>
            </a:r>
            <a:r>
              <a:rPr lang="en-US" sz="1000" dirty="0"/>
              <a:t>, prepare an area profile for each of your lands with wilderness characteristics.  A profile should:</a:t>
            </a:r>
          </a:p>
          <a:p>
            <a:pPr>
              <a:spcBef>
                <a:spcPts val="0"/>
              </a:spcBef>
            </a:pPr>
            <a:endParaRPr lang="en-US" sz="1000" dirty="0"/>
          </a:p>
          <a:p>
            <a:pPr>
              <a:spcBef>
                <a:spcPts val="0"/>
              </a:spcBef>
            </a:pPr>
            <a:endParaRPr lang="en-US" sz="1000" dirty="0"/>
          </a:p>
          <a:p>
            <a:pPr>
              <a:spcBef>
                <a:spcPts val="0"/>
              </a:spcBef>
            </a:pPr>
            <a:r>
              <a:rPr lang="en-US" sz="1000" b="1" i="1" dirty="0"/>
              <a:t>ADVANCE</a:t>
            </a:r>
            <a:endParaRPr lang="en-US" sz="1000" dirty="0"/>
          </a:p>
          <a:p>
            <a:pPr>
              <a:spcBef>
                <a:spcPts val="0"/>
              </a:spcBef>
            </a:pPr>
            <a:endParaRPr lang="en-US" sz="1000" dirty="0"/>
          </a:p>
          <a:p>
            <a:pPr>
              <a:spcBef>
                <a:spcPts val="0"/>
              </a:spcBef>
            </a:pPr>
            <a:r>
              <a:rPr lang="en-US" sz="1000" dirty="0"/>
              <a:t>describe the area's location</a:t>
            </a:r>
          </a:p>
          <a:p>
            <a:pPr>
              <a:spcBef>
                <a:spcPts val="0"/>
              </a:spcBef>
            </a:pPr>
            <a:endParaRPr lang="en-US" sz="1000" dirty="0"/>
          </a:p>
          <a:p>
            <a:pPr>
              <a:spcBef>
                <a:spcPts val="0"/>
              </a:spcBef>
            </a:pPr>
            <a:endParaRPr lang="en-US" sz="1000" dirty="0"/>
          </a:p>
          <a:p>
            <a:pPr>
              <a:spcBef>
                <a:spcPts val="0"/>
              </a:spcBef>
            </a:pPr>
            <a:r>
              <a:rPr lang="en-US" sz="1000" b="1" i="1" dirty="0"/>
              <a:t>ADVANCE</a:t>
            </a:r>
            <a:endParaRPr lang="en-US" sz="1000" dirty="0"/>
          </a:p>
          <a:p>
            <a:pPr>
              <a:spcBef>
                <a:spcPts val="0"/>
              </a:spcBef>
            </a:pPr>
            <a:endParaRPr lang="en-US" sz="1000" dirty="0"/>
          </a:p>
          <a:p>
            <a:pPr>
              <a:spcBef>
                <a:spcPts val="0"/>
              </a:spcBef>
            </a:pPr>
            <a:r>
              <a:rPr lang="en-US" sz="1000" dirty="0"/>
              <a:t>reference the current inventory results</a:t>
            </a:r>
          </a:p>
          <a:p>
            <a:pPr>
              <a:spcBef>
                <a:spcPts val="0"/>
              </a:spcBef>
            </a:pPr>
            <a:endParaRPr lang="en-US" sz="1000" dirty="0"/>
          </a:p>
          <a:p>
            <a:pPr>
              <a:spcBef>
                <a:spcPts val="0"/>
              </a:spcBef>
            </a:pPr>
            <a:r>
              <a:rPr lang="en-US" sz="1000" b="1" i="1" dirty="0"/>
              <a:t>ADVANCE</a:t>
            </a:r>
            <a:endParaRPr lang="en-US" sz="1000" dirty="0"/>
          </a:p>
          <a:p>
            <a:pPr>
              <a:spcBef>
                <a:spcPts val="0"/>
              </a:spcBef>
            </a:pPr>
            <a:endParaRPr lang="en-US" sz="1000" dirty="0"/>
          </a:p>
          <a:p>
            <a:pPr>
              <a:spcBef>
                <a:spcPts val="0"/>
              </a:spcBef>
            </a:pPr>
            <a:r>
              <a:rPr lang="en-US" sz="1000" dirty="0"/>
              <a:t>explain current management direction from existing planning documents</a:t>
            </a:r>
          </a:p>
          <a:p>
            <a:pPr>
              <a:spcBef>
                <a:spcPts val="0"/>
              </a:spcBef>
            </a:pPr>
            <a:endParaRPr lang="en-US" sz="1000" dirty="0"/>
          </a:p>
          <a:p>
            <a:pPr>
              <a:spcBef>
                <a:spcPts val="0"/>
              </a:spcBef>
            </a:pPr>
            <a:r>
              <a:rPr lang="en-US" sz="1000" b="1" i="1" dirty="0"/>
              <a:t>ADVANCE</a:t>
            </a:r>
            <a:endParaRPr lang="en-US" sz="1000" dirty="0"/>
          </a:p>
          <a:p>
            <a:pPr>
              <a:spcBef>
                <a:spcPts val="0"/>
              </a:spcBef>
            </a:pPr>
            <a:endParaRPr lang="en-US" sz="1000" dirty="0"/>
          </a:p>
          <a:p>
            <a:pPr>
              <a:spcBef>
                <a:spcPts val="0"/>
              </a:spcBef>
            </a:pPr>
            <a:r>
              <a:rPr lang="en-US" sz="1000" dirty="0"/>
              <a:t>And incorporate  the analysis and documentation from the Factors for Consideration of Lands with Wilderness Characteristics section of this policy as we covered in the previous module regarding the quality, manageability, and other resource values, trends, and uses. </a:t>
            </a:r>
          </a:p>
          <a:p>
            <a:pPr>
              <a:spcBef>
                <a:spcPts val="0"/>
              </a:spcBef>
            </a:pPr>
            <a:endParaRPr lang="en-US" sz="1000" dirty="0"/>
          </a:p>
          <a:p>
            <a:pPr>
              <a:spcBef>
                <a:spcPts val="0"/>
              </a:spcBef>
            </a:pPr>
            <a:r>
              <a:rPr lang="en-US" sz="1000" b="1" i="1" dirty="0"/>
              <a:t>ADVANCE SLIDE</a:t>
            </a:r>
          </a:p>
          <a:p>
            <a:endParaRPr lang="en-US" b="0" i="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9</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defTabSz="917235">
              <a:spcBef>
                <a:spcPts val="0"/>
              </a:spcBef>
              <a:defRPr/>
            </a:pPr>
            <a:r>
              <a:rPr lang="en-US" sz="1000" dirty="0"/>
              <a:t>Much of the information gathered for the </a:t>
            </a:r>
            <a:r>
              <a:rPr lang="en-US" sz="1000" dirty="0" err="1"/>
              <a:t>AMS</a:t>
            </a:r>
            <a:r>
              <a:rPr lang="en-US" sz="1000" dirty="0"/>
              <a:t> can be incorporated into the </a:t>
            </a:r>
            <a:r>
              <a:rPr lang="en-US" sz="1000" b="1" dirty="0"/>
              <a:t>Affected Environment</a:t>
            </a:r>
            <a:r>
              <a:rPr lang="en-US" sz="1000" dirty="0"/>
              <a:t> section of the NEPA document used to support the planning decision. </a:t>
            </a:r>
          </a:p>
          <a:p>
            <a:pPr defTabSz="917235">
              <a:spcBef>
                <a:spcPts val="0"/>
              </a:spcBef>
              <a:defRPr/>
            </a:pPr>
            <a:endParaRPr lang="en-US" sz="1000" dirty="0"/>
          </a:p>
          <a:p>
            <a:pPr>
              <a:spcBef>
                <a:spcPts val="0"/>
              </a:spcBef>
            </a:pPr>
            <a:r>
              <a:rPr lang="en-US" sz="1000" b="1" i="1" dirty="0"/>
              <a:t>ADVANCE</a:t>
            </a:r>
            <a:endParaRPr lang="en-US" sz="1000" dirty="0"/>
          </a:p>
          <a:p>
            <a:pPr>
              <a:spcBef>
                <a:spcPts val="0"/>
              </a:spcBef>
            </a:pPr>
            <a:endParaRPr lang="en-US" sz="1000" dirty="0"/>
          </a:p>
          <a:p>
            <a:pPr defTabSz="917235">
              <a:spcBef>
                <a:spcPts val="0"/>
              </a:spcBef>
              <a:defRPr/>
            </a:pPr>
            <a:r>
              <a:rPr lang="en-US" sz="1000" dirty="0"/>
              <a:t>The NEPA document should include a brief description of each land with wilderness characteristics, </a:t>
            </a:r>
          </a:p>
          <a:p>
            <a:pPr defTabSz="917235">
              <a:spcBef>
                <a:spcPts val="0"/>
              </a:spcBef>
              <a:defRPr/>
            </a:pPr>
            <a:endParaRPr lang="en-US" sz="1000" dirty="0"/>
          </a:p>
          <a:p>
            <a:pPr>
              <a:spcBef>
                <a:spcPts val="0"/>
              </a:spcBef>
            </a:pPr>
            <a:r>
              <a:rPr lang="en-US" sz="1000" b="1" i="1" dirty="0"/>
              <a:t>ADVANCE</a:t>
            </a:r>
            <a:endParaRPr lang="en-US" sz="1000" dirty="0"/>
          </a:p>
          <a:p>
            <a:pPr>
              <a:spcBef>
                <a:spcPts val="0"/>
              </a:spcBef>
            </a:pPr>
            <a:endParaRPr lang="en-US" sz="1000" dirty="0"/>
          </a:p>
          <a:p>
            <a:pPr defTabSz="917235">
              <a:spcBef>
                <a:spcPts val="0"/>
              </a:spcBef>
              <a:defRPr/>
            </a:pPr>
            <a:r>
              <a:rPr lang="en-US" sz="1000" dirty="0"/>
              <a:t>including its acreage and a map delineating the boundaries of each such area.  </a:t>
            </a:r>
          </a:p>
          <a:p>
            <a:pPr defTabSz="917235">
              <a:spcBef>
                <a:spcPts val="0"/>
              </a:spcBef>
              <a:defRPr/>
            </a:pPr>
            <a:endParaRPr lang="en-US" sz="1000" dirty="0"/>
          </a:p>
          <a:p>
            <a:pPr>
              <a:spcBef>
                <a:spcPts val="0"/>
              </a:spcBef>
            </a:pPr>
            <a:r>
              <a:rPr lang="en-US" sz="1000" b="1" i="1" dirty="0"/>
              <a:t>ADVANCE</a:t>
            </a:r>
            <a:endParaRPr lang="en-US" sz="1000" dirty="0"/>
          </a:p>
          <a:p>
            <a:pPr>
              <a:spcBef>
                <a:spcPts val="0"/>
              </a:spcBef>
            </a:pPr>
            <a:endParaRPr lang="en-US" sz="1000" dirty="0"/>
          </a:p>
          <a:p>
            <a:pPr defTabSz="917235">
              <a:spcBef>
                <a:spcPts val="0"/>
              </a:spcBef>
              <a:defRPr/>
            </a:pPr>
            <a:r>
              <a:rPr lang="en-US" sz="1000" dirty="0"/>
              <a:t>Describe the inventory process, summarize any information received from the public, and incorporate inventory information by reference.  </a:t>
            </a:r>
          </a:p>
          <a:p>
            <a:pPr defTabSz="917235">
              <a:spcBef>
                <a:spcPts val="0"/>
              </a:spcBef>
              <a:defRPr/>
            </a:pPr>
            <a:endParaRPr lang="en-US" sz="1000" dirty="0"/>
          </a:p>
          <a:p>
            <a:pPr>
              <a:spcBef>
                <a:spcPts val="0"/>
              </a:spcBef>
            </a:pPr>
            <a:r>
              <a:rPr lang="en-US" sz="1000" b="1" i="1" dirty="0"/>
              <a:t>ADVANCE</a:t>
            </a:r>
            <a:endParaRPr lang="en-US" sz="1000" dirty="0"/>
          </a:p>
          <a:p>
            <a:pPr>
              <a:spcBef>
                <a:spcPts val="0"/>
              </a:spcBef>
            </a:pPr>
            <a:endParaRPr lang="en-US" sz="1000" dirty="0"/>
          </a:p>
          <a:p>
            <a:pPr defTabSz="917235">
              <a:spcBef>
                <a:spcPts val="0"/>
              </a:spcBef>
              <a:defRPr/>
            </a:pPr>
            <a:r>
              <a:rPr lang="en-US" sz="1000" dirty="0"/>
              <a:t>Also describe the existing administrative designations, land use allocations, uses, management actions, and mitigation measures that are currently in place.  </a:t>
            </a:r>
          </a:p>
          <a:p>
            <a:pPr defTabSz="917235">
              <a:spcBef>
                <a:spcPts val="0"/>
              </a:spcBef>
              <a:defRPr/>
            </a:pPr>
            <a:endParaRPr lang="en-US" sz="1000" dirty="0"/>
          </a:p>
          <a:p>
            <a:pPr>
              <a:spcBef>
                <a:spcPts val="0"/>
              </a:spcBef>
            </a:pPr>
            <a:r>
              <a:rPr lang="en-US" sz="1000" b="1" i="1" dirty="0"/>
              <a:t>ADVANCE</a:t>
            </a:r>
            <a:endParaRPr lang="en-US" sz="1000" dirty="0"/>
          </a:p>
          <a:p>
            <a:pPr>
              <a:spcBef>
                <a:spcPts val="0"/>
              </a:spcBef>
            </a:pPr>
            <a:endParaRPr lang="en-US" sz="1000" dirty="0"/>
          </a:p>
          <a:p>
            <a:pPr defTabSz="917235">
              <a:spcBef>
                <a:spcPts val="0"/>
              </a:spcBef>
              <a:defRPr/>
            </a:pPr>
            <a:r>
              <a:rPr lang="en-US" sz="1000" dirty="0"/>
              <a:t>This information should be placed in a “Lands with Wilderness Characteristics” subheading in this section.</a:t>
            </a:r>
          </a:p>
          <a:p>
            <a:pPr>
              <a:spcBef>
                <a:spcPts val="0"/>
              </a:spcBef>
            </a:pPr>
            <a:endParaRPr lang="en-US" sz="1000" dirty="0"/>
          </a:p>
          <a:p>
            <a:pPr>
              <a:spcBef>
                <a:spcPts val="0"/>
              </a:spcBef>
            </a:pPr>
            <a:r>
              <a:rPr lang="en-US" sz="1000" b="1" i="1" dirty="0"/>
              <a:t>ADVANCE SLIDE</a:t>
            </a:r>
            <a:endParaRPr lang="en-US" sz="1000" dirty="0"/>
          </a:p>
          <a:p>
            <a:pPr>
              <a:spcBef>
                <a:spcPts val="0"/>
              </a:spcBef>
            </a:pPr>
            <a:endParaRPr lang="en-US" b="0" i="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ECD7F4-BCE4-453D-BBD5-B7F749672DB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A0F856-15EA-49B2-9E66-649DF22CF27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1FFE5F2-A288-42F9-8856-0A7645CA195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69966C-CC6D-4997-823E-1D37D8498AD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0FA2A0-3E9B-4DC5-9B43-8AD41B455C4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7162787-8903-4A95-8D75-EF4AF6B57C1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32B0FB2-ABB2-40B9-8DAE-165B5E3F494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59FE890-CA33-4900-8B5C-227018FB467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B3CE40E-FE32-44FF-982E-2791E183E42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686AE5-3544-4A63-A269-8664AAC4A32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6B970C-591A-4782-8EEE-8FE78B86DEE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l="-37000" r="-37000"/>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81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81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9632A660-EEDA-4A01-A8D5-2E9E43F5E12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Grp="1" noChangeArrowheads="1"/>
          </p:cNvSpPr>
          <p:nvPr>
            <p:ph type="title" idx="4294967295"/>
          </p:nvPr>
        </p:nvSpPr>
        <p:spPr bwMode="auto">
          <a:xfrm>
            <a:off x="685800" y="968375"/>
            <a:ext cx="7772400" cy="1470025"/>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t>Wilderness Characteristics</a:t>
            </a:r>
            <a:b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br>
            <a: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t>Guidance for the BLM</a:t>
            </a:r>
            <a:br>
              <a:rPr kumimoji="0" lang="en-US" sz="4000" b="1" i="0" u="none" strike="noStrike" kern="0" cap="none" spc="0" normalizeH="0" baseline="0" noProof="0" dirty="0">
                <a:ln>
                  <a:noFill/>
                </a:ln>
                <a:solidFill>
                  <a:schemeClr val="bg1"/>
                </a:solidFill>
                <a:effectLst/>
                <a:uLnTx/>
                <a:uFillTx/>
                <a:latin typeface="Eras Demi ITC" pitchFamily="34" charset="0"/>
                <a:ea typeface="+mj-ea"/>
                <a:cs typeface="+mj-cs"/>
              </a:rPr>
            </a:br>
            <a:endParaRPr kumimoji="0" lang="en-US" sz="4000" b="1" i="0" u="none" strike="noStrike" kern="0" cap="none" spc="0" normalizeH="0" baseline="0" noProof="0" dirty="0">
              <a:ln>
                <a:noFill/>
              </a:ln>
              <a:solidFill>
                <a:schemeClr val="bg1"/>
              </a:solidFill>
              <a:effectLst/>
              <a:uLnTx/>
              <a:uFillTx/>
              <a:latin typeface="Eras Demi ITC" pitchFamily="34" charset="0"/>
              <a:ea typeface="+mj-ea"/>
              <a:cs typeface="+mj-cs"/>
            </a:endParaRPr>
          </a:p>
        </p:txBody>
      </p:sp>
      <p:sp>
        <p:nvSpPr>
          <p:cNvPr id="9" name="TextBox 8"/>
          <p:cNvSpPr txBox="1"/>
          <p:nvPr/>
        </p:nvSpPr>
        <p:spPr>
          <a:xfrm>
            <a:off x="533400" y="2286000"/>
            <a:ext cx="8229600" cy="2462213"/>
          </a:xfrm>
          <a:prstGeom prst="rect">
            <a:avLst/>
          </a:prstGeom>
          <a:solidFill>
            <a:srgbClr val="FFFFFF">
              <a:alpha val="75000"/>
            </a:srgbClr>
          </a:solidFill>
          <a:ln w="38100">
            <a:solidFill>
              <a:srgbClr val="000000"/>
            </a:solidFill>
          </a:ln>
        </p:spPr>
        <p:txBody>
          <a:bodyPr wrap="square" rtlCol="0">
            <a:spAutoFit/>
          </a:bodyPr>
          <a:lstStyle/>
          <a:p>
            <a:pPr marL="514350" indent="-514350"/>
            <a:r>
              <a:rPr lang="en-US" sz="2200" dirty="0">
                <a:latin typeface="Eras Demi ITC" pitchFamily="34" charset="0"/>
              </a:rPr>
              <a:t>I.     Introduction</a:t>
            </a:r>
          </a:p>
          <a:p>
            <a:pPr marL="514350" indent="-514350"/>
            <a:r>
              <a:rPr lang="en-US" sz="2200" dirty="0">
                <a:latin typeface="Eras Demi ITC" pitchFamily="34" charset="0"/>
              </a:rPr>
              <a:t>II.    Inventory Procedures</a:t>
            </a:r>
          </a:p>
          <a:p>
            <a:pPr marL="514350" indent="-514350">
              <a:buAutoNum type="romanUcPeriod" startAt="3"/>
            </a:pPr>
            <a:r>
              <a:rPr lang="en-US" sz="2200" dirty="0">
                <a:latin typeface="Eras Demi ITC" pitchFamily="34" charset="0"/>
              </a:rPr>
              <a:t>Planning </a:t>
            </a:r>
          </a:p>
          <a:p>
            <a:pPr marL="514350" indent="-514350"/>
            <a:r>
              <a:rPr lang="en-US" sz="2200" dirty="0">
                <a:latin typeface="Eras Demi ITC" pitchFamily="34" charset="0"/>
              </a:rPr>
              <a:t>		A. Background to LWCs in Planning </a:t>
            </a:r>
          </a:p>
          <a:p>
            <a:pPr marL="514350" indent="-514350"/>
            <a:r>
              <a:rPr lang="en-US" sz="2200" dirty="0">
                <a:latin typeface="Eras Demi ITC" pitchFamily="34" charset="0"/>
              </a:rPr>
              <a:t>		B. Factors to Consider When Protecting LWCs</a:t>
            </a:r>
          </a:p>
          <a:p>
            <a:pPr marL="514350" indent="-514350"/>
            <a:r>
              <a:rPr lang="en-US" sz="2200" dirty="0">
                <a:latin typeface="Eras Demi ITC" pitchFamily="34" charset="0"/>
              </a:rPr>
              <a:t>		</a:t>
            </a:r>
            <a:r>
              <a:rPr lang="en-US" sz="2200" dirty="0">
                <a:solidFill>
                  <a:srgbClr val="C00000"/>
                </a:solidFill>
                <a:latin typeface="Eras Demi ITC" pitchFamily="34" charset="0"/>
              </a:rPr>
              <a:t>C. Placing LWCs in the Land Use Planning Process</a:t>
            </a:r>
          </a:p>
          <a:p>
            <a:pPr marL="514350" indent="-514350"/>
            <a:r>
              <a:rPr lang="en-US" sz="2200" dirty="0">
                <a:latin typeface="Eras Demi ITC" pitchFamily="34" charset="0"/>
              </a:rPr>
              <a:t>		D. LWCs and Proposed Projects</a:t>
            </a:r>
          </a:p>
        </p:txBody>
      </p:sp>
      <p:sp>
        <p:nvSpPr>
          <p:cNvPr id="7" name="TextBox 6"/>
          <p:cNvSpPr txBox="1"/>
          <p:nvPr/>
        </p:nvSpPr>
        <p:spPr>
          <a:xfrm>
            <a:off x="0" y="6457890"/>
            <a:ext cx="5105400" cy="400110"/>
          </a:xfrm>
          <a:prstGeom prst="rect">
            <a:avLst/>
          </a:prstGeom>
          <a:noFill/>
        </p:spPr>
        <p:txBody>
          <a:bodyPr wrap="square" rtlCol="0">
            <a:spAutoFit/>
          </a:bodyPr>
          <a:lstStyle/>
          <a:p>
            <a:r>
              <a:rPr lang="en-US" sz="2000" dirty="0">
                <a:solidFill>
                  <a:srgbClr val="FFFFFF"/>
                </a:solidFill>
                <a:latin typeface="Eras Demi ITC" pitchFamily="34" charset="0"/>
              </a:rPr>
              <a:t>Planning – </a:t>
            </a:r>
            <a:r>
              <a:rPr lang="en-US" sz="2000" dirty="0" err="1">
                <a:solidFill>
                  <a:srgbClr val="FFFFFF"/>
                </a:solidFill>
                <a:latin typeface="Eras Demi ITC" pitchFamily="34" charset="0"/>
              </a:rPr>
              <a:t>LUP</a:t>
            </a:r>
            <a:r>
              <a:rPr lang="en-US" sz="2000" dirty="0">
                <a:solidFill>
                  <a:srgbClr val="FFFFFF"/>
                </a:solidFill>
                <a:latin typeface="Eras Demi ITC" pitchFamily="34" charset="0"/>
              </a:rPr>
              <a:t> Process</a:t>
            </a:r>
          </a:p>
        </p:txBody>
      </p:sp>
      <p:pic>
        <p:nvPicPr>
          <p:cNvPr id="8" name="Picture 7"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spd="slow" advClick="0">
    <p:cut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0"/>
            <a:ext cx="7315200" cy="1317625"/>
          </a:xfrm>
        </p:spPr>
        <p:txBody>
          <a:bodyPr/>
          <a:lstStyle/>
          <a:p>
            <a:r>
              <a:rPr lang="en-US" sz="4800" b="1" dirty="0">
                <a:solidFill>
                  <a:schemeClr val="bg1"/>
                </a:solidFill>
                <a:latin typeface="Eras Demi ITC" pitchFamily="34" charset="0"/>
              </a:rPr>
              <a:t>Alternatives</a:t>
            </a:r>
          </a:p>
        </p:txBody>
      </p:sp>
      <p:sp>
        <p:nvSpPr>
          <p:cNvPr id="2052" name="Rectangle 4"/>
          <p:cNvSpPr>
            <a:spLocks noGrp="1" noChangeArrowheads="1"/>
          </p:cNvSpPr>
          <p:nvPr>
            <p:ph type="subTitle" idx="1"/>
          </p:nvPr>
        </p:nvSpPr>
        <p:spPr>
          <a:xfrm>
            <a:off x="304800" y="1143000"/>
            <a:ext cx="8534400" cy="4114800"/>
          </a:xfrm>
        </p:spPr>
        <p:txBody>
          <a:bodyPr>
            <a:noAutofit/>
          </a:bodyPr>
          <a:lstStyle/>
          <a:p>
            <a:pPr algn="l">
              <a:spcBef>
                <a:spcPts val="0"/>
              </a:spcBef>
              <a:buFont typeface="Wingdings" pitchFamily="2" charset="2"/>
              <a:buChar char="v"/>
            </a:pPr>
            <a:r>
              <a:rPr lang="en-US" sz="3600" dirty="0">
                <a:solidFill>
                  <a:srgbClr val="FFFFFF"/>
                </a:solidFill>
                <a:latin typeface="Eras Demi ITC" pitchFamily="34" charset="0"/>
              </a:rPr>
              <a:t> full range of reasonable alternatives</a:t>
            </a:r>
          </a:p>
          <a:p>
            <a:pPr lvl="1" algn="l">
              <a:spcBef>
                <a:spcPts val="0"/>
              </a:spcBef>
            </a:pPr>
            <a:r>
              <a:rPr lang="en-US" sz="3200" dirty="0">
                <a:solidFill>
                  <a:srgbClr val="FFFFFF"/>
                </a:solidFill>
                <a:latin typeface="Eras Demi ITC" pitchFamily="34" charset="0"/>
              </a:rPr>
              <a:t>	impacts to wilderness characteristics</a:t>
            </a:r>
          </a:p>
          <a:p>
            <a:pPr lvl="1" algn="l">
              <a:spcBef>
                <a:spcPts val="0"/>
              </a:spcBef>
            </a:pPr>
            <a:r>
              <a:rPr lang="en-US" sz="3200" dirty="0">
                <a:solidFill>
                  <a:srgbClr val="FFFFFF"/>
                </a:solidFill>
                <a:latin typeface="Eras Demi ITC" pitchFamily="34" charset="0"/>
              </a:rPr>
              <a:t>	impacts to other resources</a:t>
            </a:r>
          </a:p>
          <a:p>
            <a:pPr algn="l">
              <a:spcBef>
                <a:spcPts val="0"/>
              </a:spcBef>
              <a:buFont typeface="Wingdings" pitchFamily="2" charset="2"/>
              <a:buChar char="v"/>
            </a:pPr>
            <a:r>
              <a:rPr lang="en-US" sz="3600" dirty="0">
                <a:solidFill>
                  <a:srgbClr val="FFFFFF"/>
                </a:solidFill>
                <a:latin typeface="Eras Demi ITC" pitchFamily="34" charset="0"/>
              </a:rPr>
              <a:t>a discrete unit </a:t>
            </a:r>
          </a:p>
          <a:p>
            <a:pPr lvl="1" algn="l">
              <a:spcBef>
                <a:spcPts val="0"/>
              </a:spcBef>
            </a:pPr>
            <a:r>
              <a:rPr lang="en-US" sz="3200" dirty="0">
                <a:solidFill>
                  <a:srgbClr val="FFC000"/>
                </a:solidFill>
                <a:latin typeface="Eras Demi ITC" pitchFamily="34" charset="0"/>
              </a:rPr>
              <a:t>Right: </a:t>
            </a:r>
            <a:r>
              <a:rPr lang="en-US" sz="3200" dirty="0">
                <a:solidFill>
                  <a:srgbClr val="FFFFFF"/>
                </a:solidFill>
                <a:latin typeface="Eras Demi ITC" pitchFamily="34" charset="0"/>
              </a:rPr>
              <a:t>“The wilderness characteristics in area NV-030-16 will be preserved.”</a:t>
            </a:r>
          </a:p>
          <a:p>
            <a:pPr lvl="1" algn="l">
              <a:spcBef>
                <a:spcPts val="0"/>
              </a:spcBef>
            </a:pPr>
            <a:r>
              <a:rPr lang="en-US" sz="3200" dirty="0">
                <a:solidFill>
                  <a:srgbClr val="FFC000"/>
                </a:solidFill>
                <a:latin typeface="Eras Demi ITC" pitchFamily="34" charset="0"/>
              </a:rPr>
              <a:t>Wrong:</a:t>
            </a:r>
            <a:r>
              <a:rPr lang="en-US" sz="3200" dirty="0">
                <a:solidFill>
                  <a:srgbClr val="FFFFFF"/>
                </a:solidFill>
                <a:latin typeface="Eras Demi ITC" pitchFamily="34" charset="0"/>
              </a:rPr>
              <a:t> “The wilderness characteristics are expected to be preserved on approximately 20% of the plan area.”</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
        <p:nvSpPr>
          <p:cNvPr id="9" name="TextBox 8"/>
          <p:cNvSpPr txBox="1"/>
          <p:nvPr/>
        </p:nvSpPr>
        <p:spPr>
          <a:xfrm>
            <a:off x="0" y="6457890"/>
            <a:ext cx="5105400" cy="400110"/>
          </a:xfrm>
          <a:prstGeom prst="rect">
            <a:avLst/>
          </a:prstGeom>
          <a:noFill/>
        </p:spPr>
        <p:txBody>
          <a:bodyPr wrap="square" rtlCol="0">
            <a:spAutoFit/>
          </a:bodyPr>
          <a:lstStyle/>
          <a:p>
            <a:r>
              <a:rPr lang="en-US" sz="2000" dirty="0">
                <a:solidFill>
                  <a:srgbClr val="FFFFFF"/>
                </a:solidFill>
                <a:latin typeface="Eras Demi ITC" pitchFamily="34" charset="0"/>
              </a:rPr>
              <a:t>Planning – </a:t>
            </a:r>
            <a:r>
              <a:rPr lang="en-US" sz="2000" dirty="0" err="1">
                <a:solidFill>
                  <a:srgbClr val="FFFFFF"/>
                </a:solidFill>
                <a:latin typeface="Eras Demi ITC" pitchFamily="34" charset="0"/>
              </a:rPr>
              <a:t>LUP</a:t>
            </a:r>
            <a:r>
              <a:rPr lang="en-US" sz="2000" dirty="0">
                <a:solidFill>
                  <a:srgbClr val="FFFFFF"/>
                </a:solidFill>
                <a:latin typeface="Eras Demi ITC" pitchFamily="34" charset="0"/>
              </a:rPr>
              <a:t> Process</a:t>
            </a:r>
          </a:p>
        </p:txBody>
      </p:sp>
    </p:spTree>
  </p:cSld>
  <p:clrMapOvr>
    <a:masterClrMapping/>
  </p:clrMapOvr>
  <p:transition spd="slow" advClick="0">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xEl>
                                              <p:pRg st="1" end="1"/>
                                            </p:txEl>
                                          </p:spTgt>
                                        </p:tgtEl>
                                        <p:attrNameLst>
                                          <p:attrName>style.visibility</p:attrName>
                                        </p:attrNameLst>
                                      </p:cBhvr>
                                      <p:to>
                                        <p:strVal val="visible"/>
                                      </p:to>
                                    </p:set>
                                    <p:animEffect transition="in" filter="fade">
                                      <p:cBhvr>
                                        <p:cTn id="7" dur="500"/>
                                        <p:tgtEl>
                                          <p:spTgt spid="2052">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052">
                                            <p:txEl>
                                              <p:pRg st="2" end="2"/>
                                            </p:txEl>
                                          </p:spTgt>
                                        </p:tgtEl>
                                        <p:attrNameLst>
                                          <p:attrName>style.visibility</p:attrName>
                                        </p:attrNameLst>
                                      </p:cBhvr>
                                      <p:to>
                                        <p:strVal val="visible"/>
                                      </p:to>
                                    </p:set>
                                    <p:animEffect transition="in" filter="fade">
                                      <p:cBhvr>
                                        <p:cTn id="10" dur="500"/>
                                        <p:tgtEl>
                                          <p:spTgt spid="205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052">
                                            <p:txEl>
                                              <p:pRg st="3" end="3"/>
                                            </p:txEl>
                                          </p:spTgt>
                                        </p:tgtEl>
                                        <p:attrNameLst>
                                          <p:attrName>style.visibility</p:attrName>
                                        </p:attrNameLst>
                                      </p:cBhvr>
                                      <p:to>
                                        <p:strVal val="visible"/>
                                      </p:to>
                                    </p:set>
                                    <p:animEffect transition="in" filter="fade">
                                      <p:cBhvr>
                                        <p:cTn id="15" dur="500"/>
                                        <p:tgtEl>
                                          <p:spTgt spid="205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052">
                                            <p:txEl>
                                              <p:pRg st="4" end="4"/>
                                            </p:txEl>
                                          </p:spTgt>
                                        </p:tgtEl>
                                        <p:attrNameLst>
                                          <p:attrName>style.visibility</p:attrName>
                                        </p:attrNameLst>
                                      </p:cBhvr>
                                      <p:to>
                                        <p:strVal val="visible"/>
                                      </p:to>
                                    </p:set>
                                    <p:animEffect transition="in" filter="fade">
                                      <p:cBhvr>
                                        <p:cTn id="20" dur="500"/>
                                        <p:tgtEl>
                                          <p:spTgt spid="2052">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052">
                                            <p:txEl>
                                              <p:pRg st="5" end="5"/>
                                            </p:txEl>
                                          </p:spTgt>
                                        </p:tgtEl>
                                        <p:attrNameLst>
                                          <p:attrName>style.visibility</p:attrName>
                                        </p:attrNameLst>
                                      </p:cBhvr>
                                      <p:to>
                                        <p:strVal val="visible"/>
                                      </p:to>
                                    </p:set>
                                    <p:animEffect transition="in" filter="fade">
                                      <p:cBhvr>
                                        <p:cTn id="25" dur="500"/>
                                        <p:tgtEl>
                                          <p:spTgt spid="205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0"/>
            <a:ext cx="7315200" cy="1317625"/>
          </a:xfrm>
        </p:spPr>
        <p:txBody>
          <a:bodyPr/>
          <a:lstStyle/>
          <a:p>
            <a:r>
              <a:rPr lang="en-US" sz="4800" b="1" dirty="0">
                <a:solidFill>
                  <a:schemeClr val="bg1"/>
                </a:solidFill>
                <a:latin typeface="Eras Demi ITC" pitchFamily="34" charset="0"/>
              </a:rPr>
              <a:t>Alternatives</a:t>
            </a:r>
          </a:p>
        </p:txBody>
      </p:sp>
      <p:sp>
        <p:nvSpPr>
          <p:cNvPr id="2052" name="Rectangle 4"/>
          <p:cNvSpPr>
            <a:spLocks noGrp="1" noChangeArrowheads="1"/>
          </p:cNvSpPr>
          <p:nvPr>
            <p:ph type="subTitle" idx="1"/>
          </p:nvPr>
        </p:nvSpPr>
        <p:spPr>
          <a:xfrm>
            <a:off x="304800" y="1143000"/>
            <a:ext cx="8534400" cy="4114800"/>
          </a:xfrm>
        </p:spPr>
        <p:txBody>
          <a:bodyPr>
            <a:noAutofit/>
          </a:bodyPr>
          <a:lstStyle/>
          <a:p>
            <a:pPr algn="l">
              <a:spcBef>
                <a:spcPts val="0"/>
              </a:spcBef>
              <a:buFont typeface="Wingdings" pitchFamily="2" charset="2"/>
              <a:buChar char="v"/>
            </a:pPr>
            <a:r>
              <a:rPr lang="en-US" sz="3600" dirty="0">
                <a:solidFill>
                  <a:srgbClr val="FFFFFF"/>
                </a:solidFill>
                <a:latin typeface="Eras Demi ITC" pitchFamily="34" charset="0"/>
              </a:rPr>
              <a:t> full range of reasonable alternatives</a:t>
            </a:r>
          </a:p>
          <a:p>
            <a:pPr marL="971550" lvl="1" indent="-514350" algn="l">
              <a:spcBef>
                <a:spcPts val="0"/>
              </a:spcBef>
              <a:buFont typeface="+mj-lt"/>
              <a:buAutoNum type="arabicParenR"/>
            </a:pPr>
            <a:r>
              <a:rPr lang="en-US" sz="3200" dirty="0">
                <a:solidFill>
                  <a:srgbClr val="FFFFFF"/>
                </a:solidFill>
                <a:latin typeface="Eras Demi ITC" pitchFamily="34" charset="0"/>
              </a:rPr>
              <a:t>Does </a:t>
            </a:r>
            <a:r>
              <a:rPr lang="en-US" sz="3200" u="sng" dirty="0">
                <a:solidFill>
                  <a:srgbClr val="FFFFFF"/>
                </a:solidFill>
                <a:latin typeface="Eras Demi ITC" pitchFamily="34" charset="0"/>
              </a:rPr>
              <a:t>not</a:t>
            </a:r>
            <a:r>
              <a:rPr lang="en-US" sz="3200" dirty="0">
                <a:solidFill>
                  <a:srgbClr val="FFFFFF"/>
                </a:solidFill>
                <a:latin typeface="Eras Demi ITC" pitchFamily="34" charset="0"/>
              </a:rPr>
              <a:t> protect LWCs</a:t>
            </a:r>
          </a:p>
          <a:p>
            <a:pPr marL="971550" lvl="1" indent="-514350" algn="l">
              <a:spcBef>
                <a:spcPts val="0"/>
              </a:spcBef>
              <a:buFont typeface="+mj-lt"/>
              <a:buAutoNum type="arabicParenR"/>
            </a:pPr>
            <a:r>
              <a:rPr lang="en-US" sz="3200" u="sng" dirty="0">
                <a:solidFill>
                  <a:srgbClr val="FFFFFF"/>
                </a:solidFill>
                <a:latin typeface="Eras Demi ITC" pitchFamily="34" charset="0"/>
              </a:rPr>
              <a:t>Does</a:t>
            </a:r>
            <a:r>
              <a:rPr lang="en-US" sz="3200" dirty="0">
                <a:solidFill>
                  <a:srgbClr val="FFFFFF"/>
                </a:solidFill>
                <a:latin typeface="Eras Demi ITC" pitchFamily="34" charset="0"/>
              </a:rPr>
              <a:t> protect LWCs</a:t>
            </a:r>
          </a:p>
          <a:p>
            <a:pPr marL="971550" lvl="1" indent="-514350" algn="l">
              <a:spcBef>
                <a:spcPts val="0"/>
              </a:spcBef>
              <a:buFont typeface="+mj-lt"/>
              <a:buAutoNum type="arabicParenR"/>
            </a:pPr>
            <a:r>
              <a:rPr lang="en-US" sz="3200" dirty="0">
                <a:solidFill>
                  <a:srgbClr val="FFFFFF"/>
                </a:solidFill>
                <a:latin typeface="Eras Demi ITC" pitchFamily="34" charset="0"/>
              </a:rPr>
              <a:t>Does not protect LWCs, but may mitigate impacts to WCs</a:t>
            </a:r>
          </a:p>
          <a:p>
            <a:pPr marL="971550" lvl="1" indent="-514350" algn="l">
              <a:spcBef>
                <a:spcPts val="0"/>
              </a:spcBef>
              <a:buFont typeface="+mj-lt"/>
              <a:buAutoNum type="arabicParenR"/>
            </a:pPr>
            <a:r>
              <a:rPr lang="en-US" sz="3200" dirty="0">
                <a:solidFill>
                  <a:srgbClr val="FFFFFF"/>
                </a:solidFill>
                <a:latin typeface="Eras Demi ITC" pitchFamily="34" charset="0"/>
              </a:rPr>
              <a:t>Any combination of 1), 2), or 3).</a:t>
            </a:r>
          </a:p>
          <a:p>
            <a:pPr marL="514350" indent="-514350" algn="l">
              <a:spcBef>
                <a:spcPts val="0"/>
              </a:spcBef>
              <a:buFont typeface="Wingdings" pitchFamily="2" charset="2"/>
              <a:buChar char="v"/>
            </a:pPr>
            <a:r>
              <a:rPr lang="en-US" sz="3600" dirty="0">
                <a:solidFill>
                  <a:srgbClr val="FFFFFF"/>
                </a:solidFill>
                <a:latin typeface="Eras Demi ITC" pitchFamily="34" charset="0"/>
              </a:rPr>
              <a:t>apply to one LWC</a:t>
            </a:r>
          </a:p>
          <a:p>
            <a:pPr marL="514350" indent="-514350" algn="l">
              <a:spcBef>
                <a:spcPts val="0"/>
              </a:spcBef>
              <a:buFont typeface="Wingdings" pitchFamily="2" charset="2"/>
              <a:buChar char="v"/>
            </a:pPr>
            <a:r>
              <a:rPr lang="en-US" sz="3600" dirty="0">
                <a:solidFill>
                  <a:srgbClr val="FFFFFF"/>
                </a:solidFill>
                <a:latin typeface="Eras Demi ITC" pitchFamily="34" charset="0"/>
              </a:rPr>
              <a:t> apply to all LWCs</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
        <p:nvSpPr>
          <p:cNvPr id="9" name="TextBox 8"/>
          <p:cNvSpPr txBox="1"/>
          <p:nvPr/>
        </p:nvSpPr>
        <p:spPr>
          <a:xfrm>
            <a:off x="0" y="6457890"/>
            <a:ext cx="5105400" cy="400110"/>
          </a:xfrm>
          <a:prstGeom prst="rect">
            <a:avLst/>
          </a:prstGeom>
          <a:noFill/>
        </p:spPr>
        <p:txBody>
          <a:bodyPr wrap="square" rtlCol="0">
            <a:spAutoFit/>
          </a:bodyPr>
          <a:lstStyle/>
          <a:p>
            <a:r>
              <a:rPr lang="en-US" sz="2000" dirty="0">
                <a:solidFill>
                  <a:srgbClr val="FFFFFF"/>
                </a:solidFill>
                <a:latin typeface="Eras Demi ITC" pitchFamily="34" charset="0"/>
              </a:rPr>
              <a:t>Planning – </a:t>
            </a:r>
            <a:r>
              <a:rPr lang="en-US" sz="2000" dirty="0" err="1">
                <a:solidFill>
                  <a:srgbClr val="FFFFFF"/>
                </a:solidFill>
                <a:latin typeface="Eras Demi ITC" pitchFamily="34" charset="0"/>
              </a:rPr>
              <a:t>LUP</a:t>
            </a:r>
            <a:r>
              <a:rPr lang="en-US" sz="2000" dirty="0">
                <a:solidFill>
                  <a:srgbClr val="FFFFFF"/>
                </a:solidFill>
                <a:latin typeface="Eras Demi ITC" pitchFamily="34" charset="0"/>
              </a:rPr>
              <a:t> Process</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xEl>
                                              <p:pRg st="1" end="1"/>
                                            </p:txEl>
                                          </p:spTgt>
                                        </p:tgtEl>
                                        <p:attrNameLst>
                                          <p:attrName>style.visibility</p:attrName>
                                        </p:attrNameLst>
                                      </p:cBhvr>
                                      <p:to>
                                        <p:strVal val="visible"/>
                                      </p:to>
                                    </p:set>
                                    <p:animEffect transition="in" filter="fade">
                                      <p:cBhvr>
                                        <p:cTn id="7" dur="500"/>
                                        <p:tgtEl>
                                          <p:spTgt spid="205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2">
                                            <p:txEl>
                                              <p:pRg st="2" end="2"/>
                                            </p:txEl>
                                          </p:spTgt>
                                        </p:tgtEl>
                                        <p:attrNameLst>
                                          <p:attrName>style.visibility</p:attrName>
                                        </p:attrNameLst>
                                      </p:cBhvr>
                                      <p:to>
                                        <p:strVal val="visible"/>
                                      </p:to>
                                    </p:set>
                                    <p:animEffect transition="in" filter="fade">
                                      <p:cBhvr>
                                        <p:cTn id="12" dur="500"/>
                                        <p:tgtEl>
                                          <p:spTgt spid="205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2">
                                            <p:txEl>
                                              <p:pRg st="3" end="3"/>
                                            </p:txEl>
                                          </p:spTgt>
                                        </p:tgtEl>
                                        <p:attrNameLst>
                                          <p:attrName>style.visibility</p:attrName>
                                        </p:attrNameLst>
                                      </p:cBhvr>
                                      <p:to>
                                        <p:strVal val="visible"/>
                                      </p:to>
                                    </p:set>
                                    <p:animEffect transition="in" filter="fade">
                                      <p:cBhvr>
                                        <p:cTn id="17" dur="500"/>
                                        <p:tgtEl>
                                          <p:spTgt spid="205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52">
                                            <p:txEl>
                                              <p:pRg st="4" end="4"/>
                                            </p:txEl>
                                          </p:spTgt>
                                        </p:tgtEl>
                                        <p:attrNameLst>
                                          <p:attrName>style.visibility</p:attrName>
                                        </p:attrNameLst>
                                      </p:cBhvr>
                                      <p:to>
                                        <p:strVal val="visible"/>
                                      </p:to>
                                    </p:set>
                                    <p:animEffect transition="in" filter="fade">
                                      <p:cBhvr>
                                        <p:cTn id="22" dur="500"/>
                                        <p:tgtEl>
                                          <p:spTgt spid="205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52">
                                            <p:txEl>
                                              <p:pRg st="5" end="5"/>
                                            </p:txEl>
                                          </p:spTgt>
                                        </p:tgtEl>
                                        <p:attrNameLst>
                                          <p:attrName>style.visibility</p:attrName>
                                        </p:attrNameLst>
                                      </p:cBhvr>
                                      <p:to>
                                        <p:strVal val="visible"/>
                                      </p:to>
                                    </p:set>
                                    <p:animEffect transition="in" filter="fade">
                                      <p:cBhvr>
                                        <p:cTn id="27" dur="500"/>
                                        <p:tgtEl>
                                          <p:spTgt spid="2052">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2052">
                                            <p:txEl>
                                              <p:pRg st="6" end="6"/>
                                            </p:txEl>
                                          </p:spTgt>
                                        </p:tgtEl>
                                        <p:attrNameLst>
                                          <p:attrName>style.visibility</p:attrName>
                                        </p:attrNameLst>
                                      </p:cBhvr>
                                      <p:to>
                                        <p:strVal val="visible"/>
                                      </p:to>
                                    </p:set>
                                    <p:animEffect transition="in" filter="fade">
                                      <p:cBhvr>
                                        <p:cTn id="30" dur="500"/>
                                        <p:tgtEl>
                                          <p:spTgt spid="205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0"/>
            <a:ext cx="7315200" cy="1317625"/>
          </a:xfrm>
        </p:spPr>
        <p:txBody>
          <a:bodyPr/>
          <a:lstStyle/>
          <a:p>
            <a:r>
              <a:rPr lang="en-US" sz="4800" b="1" dirty="0">
                <a:solidFill>
                  <a:schemeClr val="bg1"/>
                </a:solidFill>
                <a:latin typeface="Eras Demi ITC" pitchFamily="34" charset="0"/>
              </a:rPr>
              <a:t>Alternatives</a:t>
            </a:r>
          </a:p>
        </p:txBody>
      </p:sp>
      <p:sp>
        <p:nvSpPr>
          <p:cNvPr id="2052" name="Rectangle 4"/>
          <p:cNvSpPr>
            <a:spLocks noGrp="1" noChangeArrowheads="1"/>
          </p:cNvSpPr>
          <p:nvPr>
            <p:ph type="subTitle" idx="1"/>
          </p:nvPr>
        </p:nvSpPr>
        <p:spPr>
          <a:xfrm>
            <a:off x="304800" y="1143000"/>
            <a:ext cx="8534400" cy="4114800"/>
          </a:xfrm>
        </p:spPr>
        <p:txBody>
          <a:bodyPr>
            <a:noAutofit/>
          </a:bodyPr>
          <a:lstStyle/>
          <a:p>
            <a:pPr algn="l">
              <a:spcBef>
                <a:spcPts val="0"/>
              </a:spcBef>
              <a:buFont typeface="Wingdings" pitchFamily="2" charset="2"/>
              <a:buChar char="v"/>
            </a:pPr>
            <a:r>
              <a:rPr lang="en-US" sz="3600" dirty="0">
                <a:solidFill>
                  <a:srgbClr val="FFFFFF"/>
                </a:solidFill>
                <a:latin typeface="Eras Demi ITC" pitchFamily="34" charset="0"/>
              </a:rPr>
              <a:t> LWC protection alternatives</a:t>
            </a:r>
          </a:p>
          <a:p>
            <a:pPr lvl="1" algn="l">
              <a:spcBef>
                <a:spcPts val="0"/>
              </a:spcBef>
            </a:pPr>
            <a:r>
              <a:rPr lang="en-US" sz="3200" dirty="0">
                <a:solidFill>
                  <a:srgbClr val="FFFFFF"/>
                </a:solidFill>
                <a:latin typeface="Eras Demi ITC" pitchFamily="34" charset="0"/>
              </a:rPr>
              <a:t>	no uniform proscriptions in BLM</a:t>
            </a:r>
          </a:p>
          <a:p>
            <a:pPr lvl="1" algn="l">
              <a:spcBef>
                <a:spcPts val="0"/>
              </a:spcBef>
            </a:pPr>
            <a:r>
              <a:rPr lang="en-US" sz="3200" dirty="0">
                <a:solidFill>
                  <a:srgbClr val="FFFFFF"/>
                </a:solidFill>
                <a:latin typeface="Eras Demi ITC" pitchFamily="34" charset="0"/>
              </a:rPr>
              <a:t>	each plan includes specific actions</a:t>
            </a:r>
          </a:p>
          <a:p>
            <a:pPr lvl="1" algn="l">
              <a:spcBef>
                <a:spcPts val="0"/>
              </a:spcBef>
            </a:pPr>
            <a:endParaRPr lang="en-US" sz="1000" dirty="0">
              <a:solidFill>
                <a:srgbClr val="FFFFFF"/>
              </a:solidFill>
              <a:latin typeface="Eras Demi ITC" pitchFamily="34" charset="0"/>
            </a:endParaRP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
        <p:nvSpPr>
          <p:cNvPr id="9" name="TextBox 8"/>
          <p:cNvSpPr txBox="1"/>
          <p:nvPr/>
        </p:nvSpPr>
        <p:spPr>
          <a:xfrm>
            <a:off x="0" y="6457890"/>
            <a:ext cx="5105400" cy="400110"/>
          </a:xfrm>
          <a:prstGeom prst="rect">
            <a:avLst/>
          </a:prstGeom>
          <a:noFill/>
        </p:spPr>
        <p:txBody>
          <a:bodyPr wrap="square" rtlCol="0">
            <a:spAutoFit/>
          </a:bodyPr>
          <a:lstStyle/>
          <a:p>
            <a:r>
              <a:rPr lang="en-US" sz="2000" dirty="0">
                <a:solidFill>
                  <a:srgbClr val="FFFFFF"/>
                </a:solidFill>
                <a:latin typeface="Eras Demi ITC" pitchFamily="34" charset="0"/>
              </a:rPr>
              <a:t>Planning – </a:t>
            </a:r>
            <a:r>
              <a:rPr lang="en-US" sz="2000" dirty="0" err="1">
                <a:solidFill>
                  <a:srgbClr val="FFFFFF"/>
                </a:solidFill>
                <a:latin typeface="Eras Demi ITC" pitchFamily="34" charset="0"/>
              </a:rPr>
              <a:t>LUP</a:t>
            </a:r>
            <a:r>
              <a:rPr lang="en-US" sz="2000" dirty="0">
                <a:solidFill>
                  <a:srgbClr val="FFFFFF"/>
                </a:solidFill>
                <a:latin typeface="Eras Demi ITC" pitchFamily="34" charset="0"/>
              </a:rPr>
              <a:t> Process</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xEl>
                                              <p:pRg st="1" end="1"/>
                                            </p:txEl>
                                          </p:spTgt>
                                        </p:tgtEl>
                                        <p:attrNameLst>
                                          <p:attrName>style.visibility</p:attrName>
                                        </p:attrNameLst>
                                      </p:cBhvr>
                                      <p:to>
                                        <p:strVal val="visible"/>
                                      </p:to>
                                    </p:set>
                                    <p:animEffect transition="in" filter="fade">
                                      <p:cBhvr>
                                        <p:cTn id="7" dur="500"/>
                                        <p:tgtEl>
                                          <p:spTgt spid="205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2">
                                            <p:txEl>
                                              <p:pRg st="2" end="2"/>
                                            </p:txEl>
                                          </p:spTgt>
                                        </p:tgtEl>
                                        <p:attrNameLst>
                                          <p:attrName>style.visibility</p:attrName>
                                        </p:attrNameLst>
                                      </p:cBhvr>
                                      <p:to>
                                        <p:strVal val="visible"/>
                                      </p:to>
                                    </p:set>
                                    <p:animEffect transition="in" filter="fade">
                                      <p:cBhvr>
                                        <p:cTn id="12" dur="500"/>
                                        <p:tgtEl>
                                          <p:spTgt spid="20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0"/>
            <a:ext cx="7315200" cy="1317625"/>
          </a:xfrm>
        </p:spPr>
        <p:txBody>
          <a:bodyPr/>
          <a:lstStyle/>
          <a:p>
            <a:r>
              <a:rPr lang="en-US" sz="4800" b="1" dirty="0">
                <a:solidFill>
                  <a:schemeClr val="bg1"/>
                </a:solidFill>
                <a:latin typeface="Eras Demi ITC" pitchFamily="34" charset="0"/>
              </a:rPr>
              <a:t>Alternatives</a:t>
            </a:r>
          </a:p>
        </p:txBody>
      </p:sp>
      <p:sp>
        <p:nvSpPr>
          <p:cNvPr id="2052" name="Rectangle 4"/>
          <p:cNvSpPr>
            <a:spLocks noGrp="1" noChangeArrowheads="1"/>
          </p:cNvSpPr>
          <p:nvPr>
            <p:ph type="subTitle" idx="1"/>
          </p:nvPr>
        </p:nvSpPr>
        <p:spPr>
          <a:xfrm>
            <a:off x="0" y="1143000"/>
            <a:ext cx="8839200" cy="4114800"/>
          </a:xfrm>
        </p:spPr>
        <p:txBody>
          <a:bodyPr>
            <a:noAutofit/>
          </a:bodyPr>
          <a:lstStyle/>
          <a:p>
            <a:pPr lvl="1">
              <a:spcBef>
                <a:spcPts val="0"/>
              </a:spcBef>
            </a:pPr>
            <a:r>
              <a:rPr lang="en-US" sz="3600" u="sng" dirty="0">
                <a:solidFill>
                  <a:srgbClr val="FFFFFF"/>
                </a:solidFill>
                <a:latin typeface="Eras Demi ITC" pitchFamily="34" charset="0"/>
              </a:rPr>
              <a:t>Minerals</a:t>
            </a:r>
          </a:p>
          <a:p>
            <a:pPr lvl="2" algn="l">
              <a:spcBef>
                <a:spcPts val="0"/>
              </a:spcBef>
              <a:buFont typeface="Wingdings" pitchFamily="2" charset="2"/>
              <a:buChar char="q"/>
            </a:pPr>
            <a:r>
              <a:rPr lang="en-US" sz="3200" dirty="0">
                <a:solidFill>
                  <a:srgbClr val="FFFFFF"/>
                </a:solidFill>
                <a:latin typeface="Eras Demi ITC" pitchFamily="34" charset="0"/>
              </a:rPr>
              <a:t> close to mineral material sales</a:t>
            </a:r>
          </a:p>
          <a:p>
            <a:pPr lvl="2" algn="l">
              <a:spcBef>
                <a:spcPts val="0"/>
              </a:spcBef>
              <a:buFont typeface="Wingdings" pitchFamily="2" charset="2"/>
              <a:buChar char="q"/>
            </a:pPr>
            <a:r>
              <a:rPr lang="en-US" sz="3200" dirty="0">
                <a:solidFill>
                  <a:srgbClr val="FFFFFF"/>
                </a:solidFill>
                <a:latin typeface="Eras Demi ITC" pitchFamily="34" charset="0"/>
              </a:rPr>
              <a:t> close to mineral leasing</a:t>
            </a:r>
          </a:p>
          <a:p>
            <a:pPr lvl="2" algn="l">
              <a:spcBef>
                <a:spcPts val="0"/>
              </a:spcBef>
              <a:buFont typeface="Wingdings" pitchFamily="2" charset="2"/>
              <a:buChar char="q"/>
            </a:pPr>
            <a:r>
              <a:rPr lang="en-US" sz="3200" dirty="0">
                <a:solidFill>
                  <a:srgbClr val="FFFFFF"/>
                </a:solidFill>
                <a:latin typeface="Eras Demi ITC" pitchFamily="34" charset="0"/>
              </a:rPr>
              <a:t> lease with </a:t>
            </a:r>
            <a:r>
              <a:rPr lang="en-US" sz="3200" dirty="0" err="1">
                <a:solidFill>
                  <a:srgbClr val="FFFFFF"/>
                </a:solidFill>
                <a:latin typeface="Eras Demi ITC" pitchFamily="34" charset="0"/>
              </a:rPr>
              <a:t>NSO</a:t>
            </a:r>
            <a:r>
              <a:rPr lang="en-US" sz="3200" dirty="0">
                <a:solidFill>
                  <a:srgbClr val="FFFFFF"/>
                </a:solidFill>
                <a:latin typeface="Eras Demi ITC" pitchFamily="34" charset="0"/>
              </a:rPr>
              <a:t> – no exceptions</a:t>
            </a:r>
          </a:p>
          <a:p>
            <a:pPr lvl="2" algn="l">
              <a:spcBef>
                <a:spcPts val="0"/>
              </a:spcBef>
              <a:buFont typeface="Wingdings" pitchFamily="2" charset="2"/>
              <a:buChar char="q"/>
            </a:pPr>
            <a:r>
              <a:rPr lang="en-US" sz="3200" dirty="0">
                <a:solidFill>
                  <a:srgbClr val="FFFFFF"/>
                </a:solidFill>
                <a:latin typeface="Eras Demi ITC" pitchFamily="34" charset="0"/>
              </a:rPr>
              <a:t> recommend Secretarial withdrawal</a:t>
            </a:r>
          </a:p>
          <a:p>
            <a:pPr lvl="2" algn="l">
              <a:spcBef>
                <a:spcPts val="0"/>
              </a:spcBef>
              <a:buFont typeface="Wingdings" pitchFamily="2" charset="2"/>
              <a:buChar char="q"/>
            </a:pPr>
            <a:r>
              <a:rPr lang="en-US" sz="3200" dirty="0">
                <a:solidFill>
                  <a:srgbClr val="FFFFFF"/>
                </a:solidFill>
                <a:latin typeface="Eras Demi ITC" pitchFamily="34" charset="0"/>
              </a:rPr>
              <a:t> combination?</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
        <p:nvSpPr>
          <p:cNvPr id="9" name="TextBox 8"/>
          <p:cNvSpPr txBox="1"/>
          <p:nvPr/>
        </p:nvSpPr>
        <p:spPr>
          <a:xfrm>
            <a:off x="0" y="6457890"/>
            <a:ext cx="5105400" cy="400110"/>
          </a:xfrm>
          <a:prstGeom prst="rect">
            <a:avLst/>
          </a:prstGeom>
          <a:noFill/>
        </p:spPr>
        <p:txBody>
          <a:bodyPr wrap="square" rtlCol="0">
            <a:spAutoFit/>
          </a:bodyPr>
          <a:lstStyle/>
          <a:p>
            <a:r>
              <a:rPr lang="en-US" sz="2000" dirty="0">
                <a:solidFill>
                  <a:srgbClr val="FFFFFF"/>
                </a:solidFill>
                <a:latin typeface="Eras Demi ITC" pitchFamily="34" charset="0"/>
              </a:rPr>
              <a:t>Planning – </a:t>
            </a:r>
            <a:r>
              <a:rPr lang="en-US" sz="2000" dirty="0" err="1">
                <a:solidFill>
                  <a:srgbClr val="FFFFFF"/>
                </a:solidFill>
                <a:latin typeface="Eras Demi ITC" pitchFamily="34" charset="0"/>
              </a:rPr>
              <a:t>LUP</a:t>
            </a:r>
            <a:r>
              <a:rPr lang="en-US" sz="2000" dirty="0">
                <a:solidFill>
                  <a:srgbClr val="FFFFFF"/>
                </a:solidFill>
                <a:latin typeface="Eras Demi ITC" pitchFamily="34" charset="0"/>
              </a:rPr>
              <a:t> Process</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xEl>
                                              <p:pRg st="1" end="1"/>
                                            </p:txEl>
                                          </p:spTgt>
                                        </p:tgtEl>
                                        <p:attrNameLst>
                                          <p:attrName>style.visibility</p:attrName>
                                        </p:attrNameLst>
                                      </p:cBhvr>
                                      <p:to>
                                        <p:strVal val="visible"/>
                                      </p:to>
                                    </p:set>
                                    <p:animEffect transition="in" filter="fade">
                                      <p:cBhvr>
                                        <p:cTn id="7" dur="500"/>
                                        <p:tgtEl>
                                          <p:spTgt spid="205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2">
                                            <p:txEl>
                                              <p:pRg st="2" end="2"/>
                                            </p:txEl>
                                          </p:spTgt>
                                        </p:tgtEl>
                                        <p:attrNameLst>
                                          <p:attrName>style.visibility</p:attrName>
                                        </p:attrNameLst>
                                      </p:cBhvr>
                                      <p:to>
                                        <p:strVal val="visible"/>
                                      </p:to>
                                    </p:set>
                                    <p:animEffect transition="in" filter="fade">
                                      <p:cBhvr>
                                        <p:cTn id="12" dur="500"/>
                                        <p:tgtEl>
                                          <p:spTgt spid="205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2">
                                            <p:txEl>
                                              <p:pRg st="3" end="3"/>
                                            </p:txEl>
                                          </p:spTgt>
                                        </p:tgtEl>
                                        <p:attrNameLst>
                                          <p:attrName>style.visibility</p:attrName>
                                        </p:attrNameLst>
                                      </p:cBhvr>
                                      <p:to>
                                        <p:strVal val="visible"/>
                                      </p:to>
                                    </p:set>
                                    <p:animEffect transition="in" filter="fade">
                                      <p:cBhvr>
                                        <p:cTn id="17" dur="500"/>
                                        <p:tgtEl>
                                          <p:spTgt spid="205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52">
                                            <p:txEl>
                                              <p:pRg st="4" end="4"/>
                                            </p:txEl>
                                          </p:spTgt>
                                        </p:tgtEl>
                                        <p:attrNameLst>
                                          <p:attrName>style.visibility</p:attrName>
                                        </p:attrNameLst>
                                      </p:cBhvr>
                                      <p:to>
                                        <p:strVal val="visible"/>
                                      </p:to>
                                    </p:set>
                                    <p:animEffect transition="in" filter="fade">
                                      <p:cBhvr>
                                        <p:cTn id="22" dur="500"/>
                                        <p:tgtEl>
                                          <p:spTgt spid="205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52">
                                            <p:txEl>
                                              <p:pRg st="5" end="5"/>
                                            </p:txEl>
                                          </p:spTgt>
                                        </p:tgtEl>
                                        <p:attrNameLst>
                                          <p:attrName>style.visibility</p:attrName>
                                        </p:attrNameLst>
                                      </p:cBhvr>
                                      <p:to>
                                        <p:strVal val="visible"/>
                                      </p:to>
                                    </p:set>
                                    <p:animEffect transition="in" filter="fade">
                                      <p:cBhvr>
                                        <p:cTn id="27" dur="500"/>
                                        <p:tgtEl>
                                          <p:spTgt spid="205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0"/>
            <a:ext cx="7315200" cy="1317625"/>
          </a:xfrm>
        </p:spPr>
        <p:txBody>
          <a:bodyPr/>
          <a:lstStyle/>
          <a:p>
            <a:r>
              <a:rPr lang="en-US" sz="4800" b="1" dirty="0">
                <a:solidFill>
                  <a:schemeClr val="bg1"/>
                </a:solidFill>
                <a:latin typeface="Eras Demi ITC" pitchFamily="34" charset="0"/>
              </a:rPr>
              <a:t>Alternatives</a:t>
            </a:r>
          </a:p>
        </p:txBody>
      </p:sp>
      <p:sp>
        <p:nvSpPr>
          <p:cNvPr id="2052" name="Rectangle 4"/>
          <p:cNvSpPr>
            <a:spLocks noGrp="1" noChangeArrowheads="1"/>
          </p:cNvSpPr>
          <p:nvPr>
            <p:ph type="subTitle" idx="1"/>
          </p:nvPr>
        </p:nvSpPr>
        <p:spPr>
          <a:xfrm>
            <a:off x="0" y="1143000"/>
            <a:ext cx="8839200" cy="4114800"/>
          </a:xfrm>
        </p:spPr>
        <p:txBody>
          <a:bodyPr>
            <a:noAutofit/>
          </a:bodyPr>
          <a:lstStyle/>
          <a:p>
            <a:pPr lvl="1">
              <a:spcBef>
                <a:spcPts val="0"/>
              </a:spcBef>
            </a:pPr>
            <a:r>
              <a:rPr lang="en-US" sz="3600" u="sng" dirty="0">
                <a:solidFill>
                  <a:srgbClr val="FFFFFF"/>
                </a:solidFill>
                <a:latin typeface="Eras Demi ITC" pitchFamily="34" charset="0"/>
              </a:rPr>
              <a:t>Realty</a:t>
            </a:r>
          </a:p>
          <a:p>
            <a:pPr lvl="2" algn="l">
              <a:spcBef>
                <a:spcPts val="0"/>
              </a:spcBef>
              <a:buFont typeface="Wingdings" pitchFamily="2" charset="2"/>
              <a:buChar char="q"/>
            </a:pPr>
            <a:r>
              <a:rPr lang="en-US" sz="3200" dirty="0">
                <a:solidFill>
                  <a:srgbClr val="FFFFFF"/>
                </a:solidFill>
                <a:latin typeface="Eras Demi ITC" pitchFamily="34" charset="0"/>
              </a:rPr>
              <a:t> retain public lands</a:t>
            </a:r>
          </a:p>
          <a:p>
            <a:pPr lvl="2" algn="l">
              <a:spcBef>
                <a:spcPts val="0"/>
              </a:spcBef>
              <a:buFont typeface="Wingdings" pitchFamily="2" charset="2"/>
              <a:buChar char="q"/>
            </a:pPr>
            <a:r>
              <a:rPr lang="en-US" sz="3200" dirty="0">
                <a:solidFill>
                  <a:srgbClr val="FFFFFF"/>
                </a:solidFill>
                <a:latin typeface="Eras Demi ITC" pitchFamily="34" charset="0"/>
              </a:rPr>
              <a:t> designate ROW exclusion area</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
        <p:nvSpPr>
          <p:cNvPr id="9" name="TextBox 8"/>
          <p:cNvSpPr txBox="1"/>
          <p:nvPr/>
        </p:nvSpPr>
        <p:spPr>
          <a:xfrm>
            <a:off x="0" y="6457890"/>
            <a:ext cx="5105400" cy="400110"/>
          </a:xfrm>
          <a:prstGeom prst="rect">
            <a:avLst/>
          </a:prstGeom>
          <a:noFill/>
        </p:spPr>
        <p:txBody>
          <a:bodyPr wrap="square" rtlCol="0">
            <a:spAutoFit/>
          </a:bodyPr>
          <a:lstStyle/>
          <a:p>
            <a:r>
              <a:rPr lang="en-US" sz="2000" dirty="0">
                <a:solidFill>
                  <a:srgbClr val="FFFFFF"/>
                </a:solidFill>
                <a:latin typeface="Eras Demi ITC" pitchFamily="34" charset="0"/>
              </a:rPr>
              <a:t>Planning – </a:t>
            </a:r>
            <a:r>
              <a:rPr lang="en-US" sz="2000" dirty="0" err="1">
                <a:solidFill>
                  <a:srgbClr val="FFFFFF"/>
                </a:solidFill>
                <a:latin typeface="Eras Demi ITC" pitchFamily="34" charset="0"/>
              </a:rPr>
              <a:t>LUP</a:t>
            </a:r>
            <a:r>
              <a:rPr lang="en-US" sz="2000" dirty="0">
                <a:solidFill>
                  <a:srgbClr val="FFFFFF"/>
                </a:solidFill>
                <a:latin typeface="Eras Demi ITC" pitchFamily="34" charset="0"/>
              </a:rPr>
              <a:t> Process</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xEl>
                                              <p:pRg st="1" end="1"/>
                                            </p:txEl>
                                          </p:spTgt>
                                        </p:tgtEl>
                                        <p:attrNameLst>
                                          <p:attrName>style.visibility</p:attrName>
                                        </p:attrNameLst>
                                      </p:cBhvr>
                                      <p:to>
                                        <p:strVal val="visible"/>
                                      </p:to>
                                    </p:set>
                                    <p:animEffect transition="in" filter="fade">
                                      <p:cBhvr>
                                        <p:cTn id="7" dur="500"/>
                                        <p:tgtEl>
                                          <p:spTgt spid="205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2">
                                            <p:txEl>
                                              <p:pRg st="2" end="2"/>
                                            </p:txEl>
                                          </p:spTgt>
                                        </p:tgtEl>
                                        <p:attrNameLst>
                                          <p:attrName>style.visibility</p:attrName>
                                        </p:attrNameLst>
                                      </p:cBhvr>
                                      <p:to>
                                        <p:strVal val="visible"/>
                                      </p:to>
                                    </p:set>
                                    <p:animEffect transition="in" filter="fade">
                                      <p:cBhvr>
                                        <p:cTn id="12" dur="500"/>
                                        <p:tgtEl>
                                          <p:spTgt spid="20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0"/>
            <a:ext cx="7315200" cy="1317625"/>
          </a:xfrm>
        </p:spPr>
        <p:txBody>
          <a:bodyPr/>
          <a:lstStyle/>
          <a:p>
            <a:r>
              <a:rPr lang="en-US" sz="4800" b="1" dirty="0">
                <a:solidFill>
                  <a:schemeClr val="bg1"/>
                </a:solidFill>
                <a:latin typeface="Eras Demi ITC" pitchFamily="34" charset="0"/>
              </a:rPr>
              <a:t>Alternatives</a:t>
            </a:r>
          </a:p>
        </p:txBody>
      </p:sp>
      <p:sp>
        <p:nvSpPr>
          <p:cNvPr id="2052" name="Rectangle 4"/>
          <p:cNvSpPr>
            <a:spLocks noGrp="1" noChangeArrowheads="1"/>
          </p:cNvSpPr>
          <p:nvPr>
            <p:ph type="subTitle" idx="1"/>
          </p:nvPr>
        </p:nvSpPr>
        <p:spPr>
          <a:xfrm>
            <a:off x="0" y="1143000"/>
            <a:ext cx="8839200" cy="4114800"/>
          </a:xfrm>
        </p:spPr>
        <p:txBody>
          <a:bodyPr>
            <a:noAutofit/>
          </a:bodyPr>
          <a:lstStyle/>
          <a:p>
            <a:pPr lvl="1">
              <a:spcBef>
                <a:spcPts val="0"/>
              </a:spcBef>
            </a:pPr>
            <a:r>
              <a:rPr lang="en-US" sz="3600" u="sng" dirty="0">
                <a:solidFill>
                  <a:srgbClr val="FFFFFF"/>
                </a:solidFill>
                <a:latin typeface="Eras Demi ITC" pitchFamily="34" charset="0"/>
              </a:rPr>
              <a:t>Transportation</a:t>
            </a:r>
          </a:p>
          <a:p>
            <a:pPr lvl="2" algn="l">
              <a:spcBef>
                <a:spcPts val="0"/>
              </a:spcBef>
              <a:buFont typeface="Wingdings" pitchFamily="2" charset="2"/>
              <a:buChar char="q"/>
            </a:pPr>
            <a:r>
              <a:rPr lang="en-US" sz="3200" dirty="0">
                <a:solidFill>
                  <a:srgbClr val="FFFFFF"/>
                </a:solidFill>
                <a:latin typeface="Eras Demi ITC" pitchFamily="34" charset="0"/>
              </a:rPr>
              <a:t> close to construction of new roads</a:t>
            </a:r>
          </a:p>
          <a:p>
            <a:pPr lvl="2" algn="l">
              <a:spcBef>
                <a:spcPts val="0"/>
              </a:spcBef>
              <a:buFont typeface="Wingdings" pitchFamily="2" charset="2"/>
              <a:buChar char="q"/>
            </a:pPr>
            <a:r>
              <a:rPr lang="en-US" sz="3200" dirty="0">
                <a:solidFill>
                  <a:srgbClr val="FFFFFF"/>
                </a:solidFill>
                <a:latin typeface="Eras Demi ITC" pitchFamily="34" charset="0"/>
              </a:rPr>
              <a:t> close to motor vehicles</a:t>
            </a:r>
          </a:p>
          <a:p>
            <a:pPr lvl="2" algn="l">
              <a:spcBef>
                <a:spcPts val="0"/>
              </a:spcBef>
              <a:buFont typeface="Wingdings" pitchFamily="2" charset="2"/>
              <a:buChar char="q"/>
            </a:pPr>
            <a:r>
              <a:rPr lang="en-US" sz="3200" dirty="0">
                <a:solidFill>
                  <a:srgbClr val="FFFFFF"/>
                </a:solidFill>
                <a:latin typeface="Eras Demi ITC" pitchFamily="34" charset="0"/>
              </a:rPr>
              <a:t> limit vehicles to designated routes</a:t>
            </a:r>
          </a:p>
          <a:p>
            <a:pPr lvl="2" algn="l">
              <a:spcBef>
                <a:spcPts val="0"/>
              </a:spcBef>
              <a:buFont typeface="Wingdings" pitchFamily="2" charset="2"/>
              <a:buChar char="q"/>
            </a:pPr>
            <a:r>
              <a:rPr lang="en-US" sz="3200" dirty="0">
                <a:solidFill>
                  <a:srgbClr val="FFFFFF"/>
                </a:solidFill>
                <a:latin typeface="Eras Demi ITC" pitchFamily="34" charset="0"/>
              </a:rPr>
              <a:t> close to motor vehicles &amp; limit 	mechanized use to designated 	routes</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
        <p:nvSpPr>
          <p:cNvPr id="9" name="TextBox 8"/>
          <p:cNvSpPr txBox="1"/>
          <p:nvPr/>
        </p:nvSpPr>
        <p:spPr>
          <a:xfrm>
            <a:off x="0" y="6457890"/>
            <a:ext cx="5105400" cy="400110"/>
          </a:xfrm>
          <a:prstGeom prst="rect">
            <a:avLst/>
          </a:prstGeom>
          <a:noFill/>
        </p:spPr>
        <p:txBody>
          <a:bodyPr wrap="square" rtlCol="0">
            <a:spAutoFit/>
          </a:bodyPr>
          <a:lstStyle/>
          <a:p>
            <a:r>
              <a:rPr lang="en-US" sz="2000" dirty="0">
                <a:solidFill>
                  <a:srgbClr val="FFFFFF"/>
                </a:solidFill>
                <a:latin typeface="Eras Demi ITC" pitchFamily="34" charset="0"/>
              </a:rPr>
              <a:t>Planning – </a:t>
            </a:r>
            <a:r>
              <a:rPr lang="en-US" sz="2000" dirty="0" err="1">
                <a:solidFill>
                  <a:srgbClr val="FFFFFF"/>
                </a:solidFill>
                <a:latin typeface="Eras Demi ITC" pitchFamily="34" charset="0"/>
              </a:rPr>
              <a:t>LUP</a:t>
            </a:r>
            <a:r>
              <a:rPr lang="en-US" sz="2000" dirty="0">
                <a:solidFill>
                  <a:srgbClr val="FFFFFF"/>
                </a:solidFill>
                <a:latin typeface="Eras Demi ITC" pitchFamily="34" charset="0"/>
              </a:rPr>
              <a:t> Process</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xEl>
                                              <p:pRg st="1" end="1"/>
                                            </p:txEl>
                                          </p:spTgt>
                                        </p:tgtEl>
                                        <p:attrNameLst>
                                          <p:attrName>style.visibility</p:attrName>
                                        </p:attrNameLst>
                                      </p:cBhvr>
                                      <p:to>
                                        <p:strVal val="visible"/>
                                      </p:to>
                                    </p:set>
                                    <p:animEffect transition="in" filter="fade">
                                      <p:cBhvr>
                                        <p:cTn id="7" dur="500"/>
                                        <p:tgtEl>
                                          <p:spTgt spid="205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2">
                                            <p:txEl>
                                              <p:pRg st="2" end="2"/>
                                            </p:txEl>
                                          </p:spTgt>
                                        </p:tgtEl>
                                        <p:attrNameLst>
                                          <p:attrName>style.visibility</p:attrName>
                                        </p:attrNameLst>
                                      </p:cBhvr>
                                      <p:to>
                                        <p:strVal val="visible"/>
                                      </p:to>
                                    </p:set>
                                    <p:animEffect transition="in" filter="fade">
                                      <p:cBhvr>
                                        <p:cTn id="12" dur="500"/>
                                        <p:tgtEl>
                                          <p:spTgt spid="205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2">
                                            <p:txEl>
                                              <p:pRg st="3" end="3"/>
                                            </p:txEl>
                                          </p:spTgt>
                                        </p:tgtEl>
                                        <p:attrNameLst>
                                          <p:attrName>style.visibility</p:attrName>
                                        </p:attrNameLst>
                                      </p:cBhvr>
                                      <p:to>
                                        <p:strVal val="visible"/>
                                      </p:to>
                                    </p:set>
                                    <p:animEffect transition="in" filter="fade">
                                      <p:cBhvr>
                                        <p:cTn id="17" dur="500"/>
                                        <p:tgtEl>
                                          <p:spTgt spid="205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52">
                                            <p:txEl>
                                              <p:pRg st="4" end="4"/>
                                            </p:txEl>
                                          </p:spTgt>
                                        </p:tgtEl>
                                        <p:attrNameLst>
                                          <p:attrName>style.visibility</p:attrName>
                                        </p:attrNameLst>
                                      </p:cBhvr>
                                      <p:to>
                                        <p:strVal val="visible"/>
                                      </p:to>
                                    </p:set>
                                    <p:animEffect transition="in" filter="fade">
                                      <p:cBhvr>
                                        <p:cTn id="22" dur="500"/>
                                        <p:tgtEl>
                                          <p:spTgt spid="205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0"/>
            <a:ext cx="7315200" cy="1317625"/>
          </a:xfrm>
        </p:spPr>
        <p:txBody>
          <a:bodyPr/>
          <a:lstStyle/>
          <a:p>
            <a:r>
              <a:rPr lang="en-US" sz="4800" b="1" dirty="0">
                <a:solidFill>
                  <a:schemeClr val="bg1"/>
                </a:solidFill>
                <a:latin typeface="Eras Demi ITC" pitchFamily="34" charset="0"/>
              </a:rPr>
              <a:t>Alternatives</a:t>
            </a:r>
          </a:p>
        </p:txBody>
      </p:sp>
      <p:sp>
        <p:nvSpPr>
          <p:cNvPr id="2052" name="Rectangle 4"/>
          <p:cNvSpPr>
            <a:spLocks noGrp="1" noChangeArrowheads="1"/>
          </p:cNvSpPr>
          <p:nvPr>
            <p:ph type="subTitle" idx="1"/>
          </p:nvPr>
        </p:nvSpPr>
        <p:spPr>
          <a:xfrm>
            <a:off x="0" y="1143000"/>
            <a:ext cx="8839200" cy="4114800"/>
          </a:xfrm>
        </p:spPr>
        <p:txBody>
          <a:bodyPr>
            <a:noAutofit/>
          </a:bodyPr>
          <a:lstStyle/>
          <a:p>
            <a:pPr lvl="1">
              <a:spcBef>
                <a:spcPts val="0"/>
              </a:spcBef>
            </a:pPr>
            <a:r>
              <a:rPr lang="en-US" sz="3600" u="sng" dirty="0">
                <a:solidFill>
                  <a:srgbClr val="FFFFFF"/>
                </a:solidFill>
                <a:latin typeface="Eras Demi ITC" pitchFamily="34" charset="0"/>
              </a:rPr>
              <a:t>Other</a:t>
            </a:r>
          </a:p>
          <a:p>
            <a:pPr lvl="2" algn="l">
              <a:spcBef>
                <a:spcPts val="0"/>
              </a:spcBef>
              <a:buFont typeface="Wingdings" pitchFamily="2" charset="2"/>
              <a:buChar char="q"/>
            </a:pPr>
            <a:r>
              <a:rPr lang="en-US" sz="3200" dirty="0">
                <a:solidFill>
                  <a:srgbClr val="FFFFFF"/>
                </a:solidFill>
                <a:latin typeface="Eras Demi ITC" pitchFamily="34" charset="0"/>
              </a:rPr>
              <a:t> exclude (or restrict)</a:t>
            </a:r>
          </a:p>
          <a:p>
            <a:pPr lvl="2" algn="l">
              <a:spcBef>
                <a:spcPts val="0"/>
              </a:spcBef>
            </a:pPr>
            <a:r>
              <a:rPr lang="en-US" sz="3200" dirty="0">
                <a:solidFill>
                  <a:srgbClr val="FFFFFF"/>
                </a:solidFill>
                <a:latin typeface="Eras Demi ITC" pitchFamily="34" charset="0"/>
              </a:rPr>
              <a:t>	commercial uses</a:t>
            </a:r>
          </a:p>
          <a:p>
            <a:pPr lvl="2" algn="l">
              <a:spcBef>
                <a:spcPts val="0"/>
              </a:spcBef>
            </a:pPr>
            <a:r>
              <a:rPr lang="en-US" sz="3200" dirty="0">
                <a:solidFill>
                  <a:srgbClr val="FFFFFF"/>
                </a:solidFill>
                <a:latin typeface="Eras Demi ITC" pitchFamily="34" charset="0"/>
              </a:rPr>
              <a:t>	other activities</a:t>
            </a:r>
          </a:p>
          <a:p>
            <a:pPr lvl="2" algn="l">
              <a:spcBef>
                <a:spcPts val="0"/>
              </a:spcBef>
              <a:buFont typeface="Wingdings" pitchFamily="2" charset="2"/>
              <a:buChar char="q"/>
            </a:pPr>
            <a:r>
              <a:rPr lang="en-US" sz="3200" dirty="0">
                <a:solidFill>
                  <a:srgbClr val="FFFFFF"/>
                </a:solidFill>
                <a:latin typeface="Eras Demi ITC" pitchFamily="34" charset="0"/>
              </a:rPr>
              <a:t> restrict new structures</a:t>
            </a:r>
          </a:p>
          <a:p>
            <a:pPr lvl="2" algn="l">
              <a:spcBef>
                <a:spcPts val="0"/>
              </a:spcBef>
            </a:pPr>
            <a:r>
              <a:rPr lang="en-US" sz="3200" dirty="0">
                <a:solidFill>
                  <a:srgbClr val="FFFFFF"/>
                </a:solidFill>
                <a:latin typeface="Eras Demi ITC" pitchFamily="34" charset="0"/>
              </a:rPr>
              <a:t>	unrelated to preserving WCs</a:t>
            </a:r>
          </a:p>
          <a:p>
            <a:pPr lvl="2" algn="l">
              <a:spcBef>
                <a:spcPts val="0"/>
              </a:spcBef>
            </a:pPr>
            <a:r>
              <a:rPr lang="en-US" sz="3200" dirty="0">
                <a:solidFill>
                  <a:srgbClr val="FFFFFF"/>
                </a:solidFill>
                <a:latin typeface="Eras Demi ITC" pitchFamily="34" charset="0"/>
              </a:rPr>
              <a:t>	necessary for allowed uses</a:t>
            </a:r>
          </a:p>
          <a:p>
            <a:pPr lvl="2" algn="l">
              <a:spcBef>
                <a:spcPts val="0"/>
              </a:spcBef>
              <a:buFont typeface="Wingdings" pitchFamily="2" charset="2"/>
              <a:buChar char="q"/>
            </a:pPr>
            <a:r>
              <a:rPr lang="en-US" sz="3200" dirty="0">
                <a:solidFill>
                  <a:srgbClr val="FFFFFF"/>
                </a:solidFill>
                <a:latin typeface="Eras Demi ITC" pitchFamily="34" charset="0"/>
              </a:rPr>
              <a:t> designate </a:t>
            </a:r>
            <a:r>
              <a:rPr lang="en-US" sz="3200" dirty="0" err="1">
                <a:solidFill>
                  <a:srgbClr val="FFFFFF"/>
                </a:solidFill>
                <a:latin typeface="Eras Demi ITC" pitchFamily="34" charset="0"/>
              </a:rPr>
              <a:t>VRM</a:t>
            </a:r>
            <a:r>
              <a:rPr lang="en-US" sz="3200" dirty="0">
                <a:solidFill>
                  <a:srgbClr val="FFFFFF"/>
                </a:solidFill>
                <a:latin typeface="Eras Demi ITC" pitchFamily="34" charset="0"/>
              </a:rPr>
              <a:t> Class I or II</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
        <p:nvSpPr>
          <p:cNvPr id="9" name="TextBox 8"/>
          <p:cNvSpPr txBox="1"/>
          <p:nvPr/>
        </p:nvSpPr>
        <p:spPr>
          <a:xfrm>
            <a:off x="0" y="6457890"/>
            <a:ext cx="5105400" cy="400110"/>
          </a:xfrm>
          <a:prstGeom prst="rect">
            <a:avLst/>
          </a:prstGeom>
          <a:noFill/>
        </p:spPr>
        <p:txBody>
          <a:bodyPr wrap="square" rtlCol="0">
            <a:spAutoFit/>
          </a:bodyPr>
          <a:lstStyle/>
          <a:p>
            <a:r>
              <a:rPr lang="en-US" sz="2000" dirty="0">
                <a:solidFill>
                  <a:srgbClr val="FFFFFF"/>
                </a:solidFill>
                <a:latin typeface="Eras Demi ITC" pitchFamily="34" charset="0"/>
              </a:rPr>
              <a:t>Planning – </a:t>
            </a:r>
            <a:r>
              <a:rPr lang="en-US" sz="2000" dirty="0" err="1">
                <a:solidFill>
                  <a:srgbClr val="FFFFFF"/>
                </a:solidFill>
                <a:latin typeface="Eras Demi ITC" pitchFamily="34" charset="0"/>
              </a:rPr>
              <a:t>LUP</a:t>
            </a:r>
            <a:r>
              <a:rPr lang="en-US" sz="2000" dirty="0">
                <a:solidFill>
                  <a:srgbClr val="FFFFFF"/>
                </a:solidFill>
                <a:latin typeface="Eras Demi ITC" pitchFamily="34" charset="0"/>
              </a:rPr>
              <a:t> Process</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xEl>
                                              <p:pRg st="1" end="1"/>
                                            </p:txEl>
                                          </p:spTgt>
                                        </p:tgtEl>
                                        <p:attrNameLst>
                                          <p:attrName>style.visibility</p:attrName>
                                        </p:attrNameLst>
                                      </p:cBhvr>
                                      <p:to>
                                        <p:strVal val="visible"/>
                                      </p:to>
                                    </p:set>
                                    <p:animEffect transition="in" filter="fade">
                                      <p:cBhvr>
                                        <p:cTn id="7" dur="500"/>
                                        <p:tgtEl>
                                          <p:spTgt spid="2052">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052">
                                            <p:txEl>
                                              <p:pRg st="2" end="2"/>
                                            </p:txEl>
                                          </p:spTgt>
                                        </p:tgtEl>
                                        <p:attrNameLst>
                                          <p:attrName>style.visibility</p:attrName>
                                        </p:attrNameLst>
                                      </p:cBhvr>
                                      <p:to>
                                        <p:strVal val="visible"/>
                                      </p:to>
                                    </p:set>
                                    <p:animEffect transition="in" filter="fade">
                                      <p:cBhvr>
                                        <p:cTn id="10" dur="500"/>
                                        <p:tgtEl>
                                          <p:spTgt spid="205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052">
                                            <p:txEl>
                                              <p:pRg st="3" end="3"/>
                                            </p:txEl>
                                          </p:spTgt>
                                        </p:tgtEl>
                                        <p:attrNameLst>
                                          <p:attrName>style.visibility</p:attrName>
                                        </p:attrNameLst>
                                      </p:cBhvr>
                                      <p:to>
                                        <p:strVal val="visible"/>
                                      </p:to>
                                    </p:set>
                                    <p:animEffect transition="in" filter="fade">
                                      <p:cBhvr>
                                        <p:cTn id="13" dur="500"/>
                                        <p:tgtEl>
                                          <p:spTgt spid="2052">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052">
                                            <p:txEl>
                                              <p:pRg st="4" end="4"/>
                                            </p:txEl>
                                          </p:spTgt>
                                        </p:tgtEl>
                                        <p:attrNameLst>
                                          <p:attrName>style.visibility</p:attrName>
                                        </p:attrNameLst>
                                      </p:cBhvr>
                                      <p:to>
                                        <p:strVal val="visible"/>
                                      </p:to>
                                    </p:set>
                                    <p:animEffect transition="in" filter="fade">
                                      <p:cBhvr>
                                        <p:cTn id="18" dur="500"/>
                                        <p:tgtEl>
                                          <p:spTgt spid="2052">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052">
                                            <p:txEl>
                                              <p:pRg st="5" end="5"/>
                                            </p:txEl>
                                          </p:spTgt>
                                        </p:tgtEl>
                                        <p:attrNameLst>
                                          <p:attrName>style.visibility</p:attrName>
                                        </p:attrNameLst>
                                      </p:cBhvr>
                                      <p:to>
                                        <p:strVal val="visible"/>
                                      </p:to>
                                    </p:set>
                                    <p:animEffect transition="in" filter="fade">
                                      <p:cBhvr>
                                        <p:cTn id="21" dur="500"/>
                                        <p:tgtEl>
                                          <p:spTgt spid="2052">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052">
                                            <p:txEl>
                                              <p:pRg st="6" end="6"/>
                                            </p:txEl>
                                          </p:spTgt>
                                        </p:tgtEl>
                                        <p:attrNameLst>
                                          <p:attrName>style.visibility</p:attrName>
                                        </p:attrNameLst>
                                      </p:cBhvr>
                                      <p:to>
                                        <p:strVal val="visible"/>
                                      </p:to>
                                    </p:set>
                                    <p:animEffect transition="in" filter="fade">
                                      <p:cBhvr>
                                        <p:cTn id="24" dur="500"/>
                                        <p:tgtEl>
                                          <p:spTgt spid="2052">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052">
                                            <p:txEl>
                                              <p:pRg st="7" end="7"/>
                                            </p:txEl>
                                          </p:spTgt>
                                        </p:tgtEl>
                                        <p:attrNameLst>
                                          <p:attrName>style.visibility</p:attrName>
                                        </p:attrNameLst>
                                      </p:cBhvr>
                                      <p:to>
                                        <p:strVal val="visible"/>
                                      </p:to>
                                    </p:set>
                                    <p:animEffect transition="in" filter="fade">
                                      <p:cBhvr>
                                        <p:cTn id="29" dur="500"/>
                                        <p:tgtEl>
                                          <p:spTgt spid="205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0"/>
            <a:ext cx="7315200" cy="1317625"/>
          </a:xfrm>
        </p:spPr>
        <p:txBody>
          <a:bodyPr/>
          <a:lstStyle/>
          <a:p>
            <a:r>
              <a:rPr lang="en-US" sz="4800" b="1" dirty="0">
                <a:solidFill>
                  <a:schemeClr val="bg1"/>
                </a:solidFill>
                <a:latin typeface="Eras Demi ITC" pitchFamily="34" charset="0"/>
              </a:rPr>
              <a:t>Alternatives</a:t>
            </a:r>
          </a:p>
        </p:txBody>
      </p:sp>
      <p:sp>
        <p:nvSpPr>
          <p:cNvPr id="2052" name="Rectangle 4"/>
          <p:cNvSpPr>
            <a:spLocks noGrp="1" noChangeArrowheads="1"/>
          </p:cNvSpPr>
          <p:nvPr>
            <p:ph type="subTitle" idx="1"/>
          </p:nvPr>
        </p:nvSpPr>
        <p:spPr>
          <a:xfrm>
            <a:off x="304800" y="1143000"/>
            <a:ext cx="8534400" cy="4114800"/>
          </a:xfrm>
        </p:spPr>
        <p:txBody>
          <a:bodyPr>
            <a:noAutofit/>
          </a:bodyPr>
          <a:lstStyle/>
          <a:p>
            <a:pPr lvl="1" algn="l">
              <a:spcBef>
                <a:spcPts val="0"/>
              </a:spcBef>
              <a:buFont typeface="Wingdings" pitchFamily="2" charset="2"/>
              <a:buChar char="v"/>
            </a:pPr>
            <a:r>
              <a:rPr lang="en-US" sz="3600" dirty="0">
                <a:solidFill>
                  <a:srgbClr val="FFFFFF"/>
                </a:solidFill>
                <a:latin typeface="Eras Demi ITC" pitchFamily="34" charset="0"/>
              </a:rPr>
              <a:t> Choose restrictions to protect 			wilderness characteristics</a:t>
            </a:r>
          </a:p>
          <a:p>
            <a:pPr lvl="1" algn="l">
              <a:spcBef>
                <a:spcPts val="0"/>
              </a:spcBef>
              <a:buFont typeface="Wingdings" pitchFamily="2" charset="2"/>
              <a:buChar char="v"/>
            </a:pPr>
            <a:r>
              <a:rPr lang="en-US" sz="3600" dirty="0">
                <a:solidFill>
                  <a:srgbClr val="FFFFFF"/>
                </a:solidFill>
                <a:latin typeface="Eras Demi ITC" pitchFamily="34" charset="0"/>
              </a:rPr>
              <a:t> Honor uses that must be allowed 			by law</a:t>
            </a:r>
          </a:p>
          <a:p>
            <a:pPr lvl="1" algn="l">
              <a:spcBef>
                <a:spcPts val="0"/>
              </a:spcBef>
              <a:buFont typeface="Wingdings" pitchFamily="2" charset="2"/>
              <a:buChar char="v"/>
            </a:pPr>
            <a:r>
              <a:rPr lang="en-US" sz="3600" dirty="0">
                <a:solidFill>
                  <a:srgbClr val="FFFFFF"/>
                </a:solidFill>
                <a:latin typeface="Eras Demi ITC" pitchFamily="34" charset="0"/>
              </a:rPr>
              <a:t> Do not use restrictions greater 			than necessary</a:t>
            </a:r>
          </a:p>
          <a:p>
            <a:pPr lvl="1" algn="l">
              <a:spcBef>
                <a:spcPts val="0"/>
              </a:spcBef>
              <a:buFont typeface="Wingdings" pitchFamily="2" charset="2"/>
              <a:buChar char="v"/>
            </a:pPr>
            <a:r>
              <a:rPr lang="en-US" sz="3600" dirty="0">
                <a:solidFill>
                  <a:srgbClr val="FFFFFF"/>
                </a:solidFill>
                <a:latin typeface="Eras Demi ITC" pitchFamily="34" charset="0"/>
              </a:rPr>
              <a:t> Do not use unnecessary 					restrictions</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
        <p:nvSpPr>
          <p:cNvPr id="9" name="TextBox 8"/>
          <p:cNvSpPr txBox="1"/>
          <p:nvPr/>
        </p:nvSpPr>
        <p:spPr>
          <a:xfrm>
            <a:off x="0" y="6457890"/>
            <a:ext cx="5105400" cy="400110"/>
          </a:xfrm>
          <a:prstGeom prst="rect">
            <a:avLst/>
          </a:prstGeom>
          <a:noFill/>
        </p:spPr>
        <p:txBody>
          <a:bodyPr wrap="square" rtlCol="0">
            <a:spAutoFit/>
          </a:bodyPr>
          <a:lstStyle/>
          <a:p>
            <a:r>
              <a:rPr lang="en-US" sz="2000" dirty="0">
                <a:solidFill>
                  <a:srgbClr val="FFFFFF"/>
                </a:solidFill>
                <a:latin typeface="Eras Demi ITC" pitchFamily="34" charset="0"/>
              </a:rPr>
              <a:t>Planning – </a:t>
            </a:r>
            <a:r>
              <a:rPr lang="en-US" sz="2000" dirty="0" err="1">
                <a:solidFill>
                  <a:srgbClr val="FFFFFF"/>
                </a:solidFill>
                <a:latin typeface="Eras Demi ITC" pitchFamily="34" charset="0"/>
              </a:rPr>
              <a:t>LUP</a:t>
            </a:r>
            <a:r>
              <a:rPr lang="en-US" sz="2000" dirty="0">
                <a:solidFill>
                  <a:srgbClr val="FFFFFF"/>
                </a:solidFill>
                <a:latin typeface="Eras Demi ITC" pitchFamily="34" charset="0"/>
              </a:rPr>
              <a:t> Process</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animEffect transition="in" filter="fade">
                                      <p:cBhvr>
                                        <p:cTn id="7" dur="500"/>
                                        <p:tgtEl>
                                          <p:spTgt spid="20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2">
                                            <p:txEl>
                                              <p:pRg st="1" end="1"/>
                                            </p:txEl>
                                          </p:spTgt>
                                        </p:tgtEl>
                                        <p:attrNameLst>
                                          <p:attrName>style.visibility</p:attrName>
                                        </p:attrNameLst>
                                      </p:cBhvr>
                                      <p:to>
                                        <p:strVal val="visible"/>
                                      </p:to>
                                    </p:set>
                                    <p:animEffect transition="in" filter="fade">
                                      <p:cBhvr>
                                        <p:cTn id="12" dur="500"/>
                                        <p:tgtEl>
                                          <p:spTgt spid="20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2">
                                            <p:txEl>
                                              <p:pRg st="2" end="2"/>
                                            </p:txEl>
                                          </p:spTgt>
                                        </p:tgtEl>
                                        <p:attrNameLst>
                                          <p:attrName>style.visibility</p:attrName>
                                        </p:attrNameLst>
                                      </p:cBhvr>
                                      <p:to>
                                        <p:strVal val="visible"/>
                                      </p:to>
                                    </p:set>
                                    <p:animEffect transition="in" filter="fade">
                                      <p:cBhvr>
                                        <p:cTn id="17" dur="500"/>
                                        <p:tgtEl>
                                          <p:spTgt spid="205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52">
                                            <p:txEl>
                                              <p:pRg st="3" end="3"/>
                                            </p:txEl>
                                          </p:spTgt>
                                        </p:tgtEl>
                                        <p:attrNameLst>
                                          <p:attrName>style.visibility</p:attrName>
                                        </p:attrNameLst>
                                      </p:cBhvr>
                                      <p:to>
                                        <p:strVal val="visible"/>
                                      </p:to>
                                    </p:set>
                                    <p:animEffect transition="in" filter="fade">
                                      <p:cBhvr>
                                        <p:cTn id="22" dur="500"/>
                                        <p:tgtEl>
                                          <p:spTgt spid="205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0"/>
            <a:ext cx="7315200" cy="1317625"/>
          </a:xfrm>
        </p:spPr>
        <p:txBody>
          <a:bodyPr/>
          <a:lstStyle/>
          <a:p>
            <a:r>
              <a:rPr lang="en-US" sz="4800" b="1" dirty="0">
                <a:solidFill>
                  <a:schemeClr val="bg1"/>
                </a:solidFill>
                <a:latin typeface="Eras Demi ITC" pitchFamily="34" charset="0"/>
              </a:rPr>
              <a:t>Alternatives</a:t>
            </a:r>
          </a:p>
        </p:txBody>
      </p:sp>
      <p:sp>
        <p:nvSpPr>
          <p:cNvPr id="2052" name="Rectangle 4"/>
          <p:cNvSpPr>
            <a:spLocks noGrp="1" noChangeArrowheads="1"/>
          </p:cNvSpPr>
          <p:nvPr>
            <p:ph type="subTitle" idx="1"/>
          </p:nvPr>
        </p:nvSpPr>
        <p:spPr>
          <a:xfrm>
            <a:off x="0" y="1143000"/>
            <a:ext cx="8534400" cy="4114800"/>
          </a:xfrm>
        </p:spPr>
        <p:txBody>
          <a:bodyPr>
            <a:noAutofit/>
          </a:bodyPr>
          <a:lstStyle/>
          <a:p>
            <a:pPr lvl="1">
              <a:spcBef>
                <a:spcPts val="0"/>
              </a:spcBef>
            </a:pPr>
            <a:r>
              <a:rPr lang="en-US" sz="5400" dirty="0">
                <a:solidFill>
                  <a:srgbClr val="FF0000"/>
                </a:solidFill>
                <a:effectLst>
                  <a:outerShdw blurRad="38100" dist="38100" dir="2700000" algn="tl">
                    <a:srgbClr val="000000">
                      <a:alpha val="43137"/>
                    </a:srgbClr>
                  </a:outerShdw>
                </a:effectLst>
                <a:latin typeface="Eras Demi ITC" pitchFamily="34" charset="0"/>
              </a:rPr>
              <a:t>Alaska Alert</a:t>
            </a:r>
          </a:p>
          <a:p>
            <a:pPr lvl="1">
              <a:spcBef>
                <a:spcPts val="0"/>
              </a:spcBef>
            </a:pPr>
            <a:endParaRPr lang="en-US" sz="3600" dirty="0">
              <a:solidFill>
                <a:schemeClr val="bg1"/>
              </a:solidFill>
              <a:effectLst>
                <a:outerShdw blurRad="38100" dist="38100" dir="2700000" algn="tl">
                  <a:srgbClr val="000000">
                    <a:alpha val="43137"/>
                  </a:srgbClr>
                </a:outerShdw>
              </a:effectLst>
              <a:latin typeface="Eras Demi ITC" pitchFamily="34" charset="0"/>
            </a:endParaRPr>
          </a:p>
          <a:p>
            <a:pPr lvl="1">
              <a:spcBef>
                <a:spcPts val="0"/>
              </a:spcBef>
            </a:pPr>
            <a:r>
              <a:rPr lang="en-US" sz="6000" dirty="0">
                <a:solidFill>
                  <a:schemeClr val="bg1"/>
                </a:solidFill>
                <a:effectLst>
                  <a:outerShdw blurRad="38100" dist="38100" dir="2700000" algn="tl">
                    <a:srgbClr val="000000">
                      <a:alpha val="43137"/>
                    </a:srgbClr>
                  </a:outerShdw>
                </a:effectLst>
                <a:latin typeface="Eras Demi ITC" pitchFamily="34" charset="0"/>
              </a:rPr>
              <a:t>ANILCA</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
        <p:nvSpPr>
          <p:cNvPr id="9" name="TextBox 8"/>
          <p:cNvSpPr txBox="1"/>
          <p:nvPr/>
        </p:nvSpPr>
        <p:spPr>
          <a:xfrm>
            <a:off x="0" y="6457890"/>
            <a:ext cx="5105400" cy="400110"/>
          </a:xfrm>
          <a:prstGeom prst="rect">
            <a:avLst/>
          </a:prstGeom>
          <a:noFill/>
        </p:spPr>
        <p:txBody>
          <a:bodyPr wrap="square" rtlCol="0">
            <a:spAutoFit/>
          </a:bodyPr>
          <a:lstStyle/>
          <a:p>
            <a:r>
              <a:rPr lang="en-US" sz="2000" dirty="0">
                <a:solidFill>
                  <a:srgbClr val="FFFFFF"/>
                </a:solidFill>
                <a:latin typeface="Eras Demi ITC" pitchFamily="34" charset="0"/>
              </a:rPr>
              <a:t>Planning – </a:t>
            </a:r>
            <a:r>
              <a:rPr lang="en-US" sz="2000" dirty="0" err="1">
                <a:solidFill>
                  <a:srgbClr val="FFFFFF"/>
                </a:solidFill>
                <a:latin typeface="Eras Demi ITC" pitchFamily="34" charset="0"/>
              </a:rPr>
              <a:t>LUP</a:t>
            </a:r>
            <a:r>
              <a:rPr lang="en-US" sz="2000" dirty="0">
                <a:solidFill>
                  <a:srgbClr val="FFFFFF"/>
                </a:solidFill>
                <a:latin typeface="Eras Demi ITC" pitchFamily="34" charset="0"/>
              </a:rPr>
              <a:t> Process</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nodeType="withEffect">
                                  <p:stCondLst>
                                    <p:cond delay="0"/>
                                  </p:stCondLst>
                                  <p:childTnLst>
                                    <p:anim calcmode="discrete" valueType="str">
                                      <p:cBhvr>
                                        <p:cTn id="6" dur="500" fill="hold"/>
                                        <p:tgtEl>
                                          <p:spTgt spid="2052">
                                            <p:txEl>
                                              <p:pRg st="0" end="0"/>
                                            </p:txEl>
                                          </p:spTgt>
                                        </p:tgtEl>
                                        <p:attrNameLst>
                                          <p:attrName>style.visibility</p:attrName>
                                        </p:attrNameLst>
                                      </p:cBhvr>
                                      <p:tavLst>
                                        <p:tav tm="0">
                                          <p:val>
                                            <p:strVal val="hidden"/>
                                          </p:val>
                                        </p:tav>
                                        <p:tav tm="50000">
                                          <p:val>
                                            <p:strVal val="visible"/>
                                          </p:val>
                                        </p:tav>
                                      </p:tavLst>
                                    </p:anim>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052">
                                            <p:txEl>
                                              <p:pRg st="2" end="2"/>
                                            </p:txEl>
                                          </p:spTgt>
                                        </p:tgtEl>
                                        <p:attrNameLst>
                                          <p:attrName>style.visibility</p:attrName>
                                        </p:attrNameLst>
                                      </p:cBhvr>
                                      <p:to>
                                        <p:strVal val="visible"/>
                                      </p:to>
                                    </p:set>
                                    <p:animEffect transition="in" filter="fade">
                                      <p:cBhvr>
                                        <p:cTn id="11" dur="500"/>
                                        <p:tgtEl>
                                          <p:spTgt spid="20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206375"/>
            <a:ext cx="7315200" cy="1317625"/>
          </a:xfrm>
        </p:spPr>
        <p:txBody>
          <a:bodyPr/>
          <a:lstStyle/>
          <a:p>
            <a:r>
              <a:rPr lang="en-US" sz="4800" b="1" dirty="0">
                <a:solidFill>
                  <a:schemeClr val="bg1"/>
                </a:solidFill>
                <a:latin typeface="Eras Demi ITC" pitchFamily="34" charset="0"/>
              </a:rPr>
              <a:t>Environmental Consequences</a:t>
            </a:r>
          </a:p>
        </p:txBody>
      </p:sp>
      <p:sp>
        <p:nvSpPr>
          <p:cNvPr id="2052" name="Rectangle 4"/>
          <p:cNvSpPr>
            <a:spLocks noGrp="1" noChangeArrowheads="1"/>
          </p:cNvSpPr>
          <p:nvPr>
            <p:ph type="subTitle" idx="1"/>
          </p:nvPr>
        </p:nvSpPr>
        <p:spPr>
          <a:xfrm>
            <a:off x="304800" y="1905000"/>
            <a:ext cx="8534400" cy="3581400"/>
          </a:xfrm>
        </p:spPr>
        <p:txBody>
          <a:bodyPr>
            <a:noAutofit/>
          </a:bodyPr>
          <a:lstStyle/>
          <a:p>
            <a:pPr algn="l">
              <a:spcBef>
                <a:spcPts val="0"/>
              </a:spcBef>
              <a:buFont typeface="Wingdings" pitchFamily="2" charset="2"/>
              <a:buChar char="v"/>
            </a:pPr>
            <a:r>
              <a:rPr lang="en-US" sz="3600" dirty="0">
                <a:solidFill>
                  <a:srgbClr val="FFFFFF"/>
                </a:solidFill>
                <a:latin typeface="Eras Demi ITC" pitchFamily="34" charset="0"/>
              </a:rPr>
              <a:t> Direct, indirect and cumulative effects of each alternative on LWCs:</a:t>
            </a:r>
          </a:p>
          <a:p>
            <a:pPr lvl="1" algn="l">
              <a:spcBef>
                <a:spcPts val="0"/>
              </a:spcBef>
              <a:buFont typeface="Wingdings" pitchFamily="2" charset="2"/>
              <a:buChar char="Ø"/>
            </a:pPr>
            <a:r>
              <a:rPr lang="en-US" sz="3200" dirty="0">
                <a:solidFill>
                  <a:srgbClr val="FFFFFF"/>
                </a:solidFill>
                <a:latin typeface="Eras Demi ITC" pitchFamily="34" charset="0"/>
              </a:rPr>
              <a:t> to WCs from protection (or not)</a:t>
            </a:r>
          </a:p>
          <a:p>
            <a:pPr lvl="1" algn="l">
              <a:spcBef>
                <a:spcPts val="0"/>
              </a:spcBef>
              <a:buFont typeface="Wingdings" pitchFamily="2" charset="2"/>
              <a:buChar char="Ø"/>
            </a:pPr>
            <a:r>
              <a:rPr lang="en-US" sz="3200" dirty="0">
                <a:solidFill>
                  <a:srgbClr val="FFFFFF"/>
                </a:solidFill>
                <a:latin typeface="Eras Demi ITC" pitchFamily="34" charset="0"/>
              </a:rPr>
              <a:t> to other resources</a:t>
            </a:r>
          </a:p>
          <a:p>
            <a:pPr algn="l">
              <a:spcBef>
                <a:spcPts val="0"/>
              </a:spcBef>
              <a:buFont typeface="Wingdings" pitchFamily="2" charset="2"/>
              <a:buChar char="v"/>
            </a:pPr>
            <a:r>
              <a:rPr lang="en-US" sz="3600" dirty="0">
                <a:solidFill>
                  <a:srgbClr val="FFFFFF"/>
                </a:solidFill>
                <a:latin typeface="Eras Demi ITC" pitchFamily="34" charset="0"/>
              </a:rPr>
              <a:t> Effects will vary according to:</a:t>
            </a:r>
          </a:p>
          <a:p>
            <a:pPr lvl="1" algn="l">
              <a:spcBef>
                <a:spcPts val="0"/>
              </a:spcBef>
              <a:buFont typeface="Wingdings" pitchFamily="2" charset="2"/>
              <a:buChar char="Ø"/>
            </a:pPr>
            <a:r>
              <a:rPr lang="en-US" sz="3200" dirty="0">
                <a:solidFill>
                  <a:srgbClr val="FFFFFF"/>
                </a:solidFill>
                <a:latin typeface="Eras Demi ITC" pitchFamily="34" charset="0"/>
              </a:rPr>
              <a:t> degree of compatibility</a:t>
            </a:r>
          </a:p>
          <a:p>
            <a:pPr lvl="1" algn="l">
              <a:spcBef>
                <a:spcPts val="0"/>
              </a:spcBef>
              <a:buFont typeface="Wingdings" pitchFamily="2" charset="2"/>
              <a:buChar char="Ø"/>
            </a:pPr>
            <a:r>
              <a:rPr lang="en-US" sz="3200" dirty="0">
                <a:solidFill>
                  <a:srgbClr val="FFFFFF"/>
                </a:solidFill>
                <a:latin typeface="Eras Demi ITC" pitchFamily="34" charset="0"/>
              </a:rPr>
              <a:t> degree of enhancement</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
        <p:nvSpPr>
          <p:cNvPr id="9" name="TextBox 8"/>
          <p:cNvSpPr txBox="1"/>
          <p:nvPr/>
        </p:nvSpPr>
        <p:spPr>
          <a:xfrm>
            <a:off x="0" y="6457890"/>
            <a:ext cx="5105400" cy="400110"/>
          </a:xfrm>
          <a:prstGeom prst="rect">
            <a:avLst/>
          </a:prstGeom>
          <a:noFill/>
        </p:spPr>
        <p:txBody>
          <a:bodyPr wrap="square" rtlCol="0">
            <a:spAutoFit/>
          </a:bodyPr>
          <a:lstStyle/>
          <a:p>
            <a:r>
              <a:rPr lang="en-US" sz="2000" dirty="0">
                <a:solidFill>
                  <a:srgbClr val="FFFFFF"/>
                </a:solidFill>
                <a:latin typeface="Eras Demi ITC" pitchFamily="34" charset="0"/>
              </a:rPr>
              <a:t>Planning – </a:t>
            </a:r>
            <a:r>
              <a:rPr lang="en-US" sz="2000" dirty="0" err="1">
                <a:solidFill>
                  <a:srgbClr val="FFFFFF"/>
                </a:solidFill>
                <a:latin typeface="Eras Demi ITC" pitchFamily="34" charset="0"/>
              </a:rPr>
              <a:t>LUP</a:t>
            </a:r>
            <a:r>
              <a:rPr lang="en-US" sz="2000" dirty="0">
                <a:solidFill>
                  <a:srgbClr val="FFFFFF"/>
                </a:solidFill>
                <a:latin typeface="Eras Demi ITC" pitchFamily="34" charset="0"/>
              </a:rPr>
              <a:t> Process</a:t>
            </a:r>
          </a:p>
        </p:txBody>
      </p:sp>
    </p:spTree>
  </p:cSld>
  <p:clrMapOvr>
    <a:masterClrMapping/>
  </p:clrMapOvr>
  <p:transition spd="slow" advClick="0">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xEl>
                                              <p:pRg st="1" end="1"/>
                                            </p:txEl>
                                          </p:spTgt>
                                        </p:tgtEl>
                                        <p:attrNameLst>
                                          <p:attrName>style.visibility</p:attrName>
                                        </p:attrNameLst>
                                      </p:cBhvr>
                                      <p:to>
                                        <p:strVal val="visible"/>
                                      </p:to>
                                    </p:set>
                                    <p:animEffect transition="in" filter="fade">
                                      <p:cBhvr>
                                        <p:cTn id="7" dur="500"/>
                                        <p:tgtEl>
                                          <p:spTgt spid="205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2">
                                            <p:txEl>
                                              <p:pRg st="2" end="2"/>
                                            </p:txEl>
                                          </p:spTgt>
                                        </p:tgtEl>
                                        <p:attrNameLst>
                                          <p:attrName>style.visibility</p:attrName>
                                        </p:attrNameLst>
                                      </p:cBhvr>
                                      <p:to>
                                        <p:strVal val="visible"/>
                                      </p:to>
                                    </p:set>
                                    <p:animEffect transition="in" filter="fade">
                                      <p:cBhvr>
                                        <p:cTn id="12" dur="500"/>
                                        <p:tgtEl>
                                          <p:spTgt spid="205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2">
                                            <p:txEl>
                                              <p:pRg st="3" end="3"/>
                                            </p:txEl>
                                          </p:spTgt>
                                        </p:tgtEl>
                                        <p:attrNameLst>
                                          <p:attrName>style.visibility</p:attrName>
                                        </p:attrNameLst>
                                      </p:cBhvr>
                                      <p:to>
                                        <p:strVal val="visible"/>
                                      </p:to>
                                    </p:set>
                                    <p:animEffect transition="in" filter="fade">
                                      <p:cBhvr>
                                        <p:cTn id="17" dur="500"/>
                                        <p:tgtEl>
                                          <p:spTgt spid="205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52">
                                            <p:txEl>
                                              <p:pRg st="4" end="4"/>
                                            </p:txEl>
                                          </p:spTgt>
                                        </p:tgtEl>
                                        <p:attrNameLst>
                                          <p:attrName>style.visibility</p:attrName>
                                        </p:attrNameLst>
                                      </p:cBhvr>
                                      <p:to>
                                        <p:strVal val="visible"/>
                                      </p:to>
                                    </p:set>
                                    <p:animEffect transition="in" filter="fade">
                                      <p:cBhvr>
                                        <p:cTn id="22" dur="500"/>
                                        <p:tgtEl>
                                          <p:spTgt spid="205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52">
                                            <p:txEl>
                                              <p:pRg st="5" end="5"/>
                                            </p:txEl>
                                          </p:spTgt>
                                        </p:tgtEl>
                                        <p:attrNameLst>
                                          <p:attrName>style.visibility</p:attrName>
                                        </p:attrNameLst>
                                      </p:cBhvr>
                                      <p:to>
                                        <p:strVal val="visible"/>
                                      </p:to>
                                    </p:set>
                                    <p:animEffect transition="in" filter="fade">
                                      <p:cBhvr>
                                        <p:cTn id="27" dur="500"/>
                                        <p:tgtEl>
                                          <p:spTgt spid="205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Grp="1" noChangeArrowheads="1"/>
          </p:cNvSpPr>
          <p:nvPr>
            <p:ph type="title" idx="4294967295"/>
          </p:nvPr>
        </p:nvSpPr>
        <p:spPr bwMode="auto">
          <a:xfrm>
            <a:off x="685800" y="968375"/>
            <a:ext cx="7772400" cy="1470025"/>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t>Wilderness Characteristics</a:t>
            </a:r>
            <a:b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br>
            <a: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t>Guidance for the BLM</a:t>
            </a:r>
            <a:br>
              <a:rPr kumimoji="0" lang="en-US" sz="4000" b="1" i="0" u="none" strike="noStrike" kern="0" cap="none" spc="0" normalizeH="0" baseline="0" noProof="0" dirty="0">
                <a:ln>
                  <a:noFill/>
                </a:ln>
                <a:solidFill>
                  <a:schemeClr val="bg1"/>
                </a:solidFill>
                <a:effectLst/>
                <a:uLnTx/>
                <a:uFillTx/>
                <a:latin typeface="Eras Demi ITC" pitchFamily="34" charset="0"/>
                <a:ea typeface="+mj-ea"/>
                <a:cs typeface="+mj-cs"/>
              </a:rPr>
            </a:br>
            <a:endParaRPr kumimoji="0" lang="en-US" sz="4000" b="1" i="0" u="none" strike="noStrike" kern="0" cap="none" spc="0" normalizeH="0" baseline="0" noProof="0" dirty="0">
              <a:ln>
                <a:noFill/>
              </a:ln>
              <a:solidFill>
                <a:schemeClr val="bg1"/>
              </a:solidFill>
              <a:effectLst/>
              <a:uLnTx/>
              <a:uFillTx/>
              <a:latin typeface="Eras Demi ITC" pitchFamily="34" charset="0"/>
              <a:ea typeface="+mj-ea"/>
              <a:cs typeface="+mj-cs"/>
            </a:endParaRPr>
          </a:p>
        </p:txBody>
      </p:sp>
      <p:sp>
        <p:nvSpPr>
          <p:cNvPr id="2052" name="Rectangle 4"/>
          <p:cNvSpPr>
            <a:spLocks noGrp="1" noChangeArrowheads="1"/>
          </p:cNvSpPr>
          <p:nvPr>
            <p:ph type="subTitle" idx="1"/>
          </p:nvPr>
        </p:nvSpPr>
        <p:spPr>
          <a:xfrm>
            <a:off x="533400" y="2667000"/>
            <a:ext cx="8229600" cy="2971800"/>
          </a:xfrm>
        </p:spPr>
        <p:txBody>
          <a:bodyPr>
            <a:noAutofit/>
          </a:bodyPr>
          <a:lstStyle/>
          <a:p>
            <a:pPr>
              <a:spcBef>
                <a:spcPts val="0"/>
              </a:spcBef>
            </a:pPr>
            <a:r>
              <a:rPr lang="en-US" sz="4000" dirty="0">
                <a:solidFill>
                  <a:srgbClr val="FFFFFF"/>
                </a:solidFill>
                <a:latin typeface="Eras Demi ITC" pitchFamily="34" charset="0"/>
              </a:rPr>
              <a:t>Considering lands with wilderness characteristics</a:t>
            </a:r>
          </a:p>
          <a:p>
            <a:pPr>
              <a:spcBef>
                <a:spcPts val="0"/>
              </a:spcBef>
            </a:pPr>
            <a:r>
              <a:rPr lang="en-US" sz="4000" dirty="0">
                <a:solidFill>
                  <a:srgbClr val="FFFFFF"/>
                </a:solidFill>
                <a:latin typeface="Eras Demi ITC" pitchFamily="34" charset="0"/>
              </a:rPr>
              <a:t>in land use planning:</a:t>
            </a:r>
          </a:p>
          <a:p>
            <a:r>
              <a:rPr lang="en-US" sz="4000" dirty="0">
                <a:solidFill>
                  <a:srgbClr val="FFFFFF"/>
                </a:solidFill>
                <a:latin typeface="Eras Demi ITC" pitchFamily="34" charset="0"/>
              </a:rPr>
              <a:t>Land Use Planning Process</a:t>
            </a:r>
          </a:p>
        </p:txBody>
      </p:sp>
      <p:sp>
        <p:nvSpPr>
          <p:cNvPr id="9" name="TextBox 8"/>
          <p:cNvSpPr txBox="1"/>
          <p:nvPr/>
        </p:nvSpPr>
        <p:spPr>
          <a:xfrm>
            <a:off x="0" y="6457890"/>
            <a:ext cx="5105400" cy="400110"/>
          </a:xfrm>
          <a:prstGeom prst="rect">
            <a:avLst/>
          </a:prstGeom>
          <a:noFill/>
        </p:spPr>
        <p:txBody>
          <a:bodyPr wrap="square" rtlCol="0">
            <a:spAutoFit/>
          </a:bodyPr>
          <a:lstStyle/>
          <a:p>
            <a:r>
              <a:rPr lang="en-US" sz="2000" dirty="0">
                <a:solidFill>
                  <a:srgbClr val="FFFFFF"/>
                </a:solidFill>
                <a:latin typeface="Eras Demi ITC" pitchFamily="34" charset="0"/>
              </a:rPr>
              <a:t>Planning – </a:t>
            </a:r>
            <a:r>
              <a:rPr lang="en-US" sz="2000" dirty="0" err="1">
                <a:solidFill>
                  <a:srgbClr val="FFFFFF"/>
                </a:solidFill>
                <a:latin typeface="Eras Demi ITC" pitchFamily="34" charset="0"/>
              </a:rPr>
              <a:t>LUP</a:t>
            </a:r>
            <a:r>
              <a:rPr lang="en-US" sz="2000" dirty="0">
                <a:solidFill>
                  <a:srgbClr val="FFFFFF"/>
                </a:solidFill>
                <a:latin typeface="Eras Demi ITC" pitchFamily="34" charset="0"/>
              </a:rPr>
              <a:t> Process</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spd="slow" advClick="0">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206375"/>
            <a:ext cx="7315200" cy="1317625"/>
          </a:xfrm>
        </p:spPr>
        <p:txBody>
          <a:bodyPr/>
          <a:lstStyle/>
          <a:p>
            <a:r>
              <a:rPr lang="en-US" sz="4800" b="1" dirty="0">
                <a:solidFill>
                  <a:schemeClr val="bg1"/>
                </a:solidFill>
                <a:latin typeface="Eras Demi ITC" pitchFamily="34" charset="0"/>
              </a:rPr>
              <a:t>Final Planning Decision</a:t>
            </a:r>
          </a:p>
        </p:txBody>
      </p:sp>
      <p:sp>
        <p:nvSpPr>
          <p:cNvPr id="2052" name="Rectangle 4"/>
          <p:cNvSpPr>
            <a:spLocks noGrp="1" noChangeArrowheads="1"/>
          </p:cNvSpPr>
          <p:nvPr>
            <p:ph type="subTitle" idx="1"/>
          </p:nvPr>
        </p:nvSpPr>
        <p:spPr>
          <a:xfrm>
            <a:off x="304800" y="1905000"/>
            <a:ext cx="8534400" cy="3581400"/>
          </a:xfrm>
        </p:spPr>
        <p:txBody>
          <a:bodyPr>
            <a:noAutofit/>
          </a:bodyPr>
          <a:lstStyle/>
          <a:p>
            <a:pPr algn="l">
              <a:spcBef>
                <a:spcPts val="0"/>
              </a:spcBef>
              <a:buFont typeface="Wingdings" pitchFamily="2" charset="2"/>
              <a:buChar char="v"/>
            </a:pPr>
            <a:r>
              <a:rPr lang="en-US" sz="3600" dirty="0">
                <a:solidFill>
                  <a:srgbClr val="FFFFFF"/>
                </a:solidFill>
                <a:latin typeface="Eras Demi ITC" pitchFamily="34" charset="0"/>
              </a:rPr>
              <a:t> Consider resources:</a:t>
            </a:r>
          </a:p>
          <a:p>
            <a:pPr lvl="1" algn="l">
              <a:spcBef>
                <a:spcPts val="0"/>
              </a:spcBef>
              <a:buFont typeface="Wingdings" pitchFamily="2" charset="2"/>
              <a:buChar char="ü"/>
            </a:pPr>
            <a:r>
              <a:rPr lang="en-US" sz="3200" dirty="0">
                <a:solidFill>
                  <a:srgbClr val="FFFFFF"/>
                </a:solidFill>
                <a:latin typeface="Eras Demi ITC" pitchFamily="34" charset="0"/>
              </a:rPr>
              <a:t> forgone; adversely affected</a:t>
            </a:r>
          </a:p>
          <a:p>
            <a:pPr lvl="1" algn="l">
              <a:spcBef>
                <a:spcPts val="0"/>
              </a:spcBef>
              <a:buFont typeface="Wingdings" pitchFamily="2" charset="2"/>
              <a:buChar char="ü"/>
            </a:pPr>
            <a:r>
              <a:rPr lang="en-US" sz="3200" dirty="0">
                <a:solidFill>
                  <a:srgbClr val="FFFFFF"/>
                </a:solidFill>
                <a:latin typeface="Eras Demi ITC" pitchFamily="34" charset="0"/>
              </a:rPr>
              <a:t>Benefitting</a:t>
            </a:r>
          </a:p>
          <a:p>
            <a:pPr algn="l">
              <a:spcBef>
                <a:spcPts val="0"/>
              </a:spcBef>
              <a:buFont typeface="Wingdings" pitchFamily="2" charset="2"/>
              <a:buChar char="v"/>
            </a:pPr>
            <a:r>
              <a:rPr lang="en-US" sz="3600" dirty="0">
                <a:solidFill>
                  <a:srgbClr val="FFFFFF"/>
                </a:solidFill>
                <a:latin typeface="Eras Demi ITC" pitchFamily="34" charset="0"/>
              </a:rPr>
              <a:t> Document!</a:t>
            </a:r>
          </a:p>
          <a:p>
            <a:pPr>
              <a:spcBef>
                <a:spcPts val="0"/>
              </a:spcBef>
            </a:pPr>
            <a:r>
              <a:rPr lang="en-US" sz="3600" dirty="0">
                <a:solidFill>
                  <a:srgbClr val="C00000"/>
                </a:solidFill>
                <a:latin typeface="Eras Demi ITC" pitchFamily="34" charset="0"/>
              </a:rPr>
              <a:t>Decision is for life of plan</a:t>
            </a:r>
          </a:p>
          <a:p>
            <a:pPr>
              <a:spcBef>
                <a:spcPts val="0"/>
              </a:spcBef>
            </a:pPr>
            <a:r>
              <a:rPr lang="en-US" sz="3600" dirty="0">
                <a:solidFill>
                  <a:srgbClr val="C00000"/>
                </a:solidFill>
                <a:latin typeface="Eras Demi ITC" pitchFamily="34" charset="0"/>
              </a:rPr>
              <a:t>Not permanent</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
        <p:nvSpPr>
          <p:cNvPr id="9" name="TextBox 8"/>
          <p:cNvSpPr txBox="1"/>
          <p:nvPr/>
        </p:nvSpPr>
        <p:spPr>
          <a:xfrm>
            <a:off x="0" y="6457890"/>
            <a:ext cx="5105400" cy="400110"/>
          </a:xfrm>
          <a:prstGeom prst="rect">
            <a:avLst/>
          </a:prstGeom>
          <a:noFill/>
        </p:spPr>
        <p:txBody>
          <a:bodyPr wrap="square" rtlCol="0">
            <a:spAutoFit/>
          </a:bodyPr>
          <a:lstStyle/>
          <a:p>
            <a:r>
              <a:rPr lang="en-US" sz="2000" dirty="0">
                <a:solidFill>
                  <a:srgbClr val="FFFFFF"/>
                </a:solidFill>
                <a:latin typeface="Eras Demi ITC" pitchFamily="34" charset="0"/>
              </a:rPr>
              <a:t>Planning – </a:t>
            </a:r>
            <a:r>
              <a:rPr lang="en-US" sz="2000" dirty="0" err="1">
                <a:solidFill>
                  <a:srgbClr val="FFFFFF"/>
                </a:solidFill>
                <a:latin typeface="Eras Demi ITC" pitchFamily="34" charset="0"/>
              </a:rPr>
              <a:t>LUP</a:t>
            </a:r>
            <a:r>
              <a:rPr lang="en-US" sz="2000" dirty="0">
                <a:solidFill>
                  <a:srgbClr val="FFFFFF"/>
                </a:solidFill>
                <a:latin typeface="Eras Demi ITC" pitchFamily="34" charset="0"/>
              </a:rPr>
              <a:t> Process</a:t>
            </a:r>
          </a:p>
        </p:txBody>
      </p:sp>
    </p:spTree>
  </p:cSld>
  <p:clrMapOvr>
    <a:masterClrMapping/>
  </p:clrMapOvr>
  <p:transition spd="slow" advClick="0">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xEl>
                                              <p:pRg st="3" end="3"/>
                                            </p:txEl>
                                          </p:spTgt>
                                        </p:tgtEl>
                                        <p:attrNameLst>
                                          <p:attrName>style.visibility</p:attrName>
                                        </p:attrNameLst>
                                      </p:cBhvr>
                                      <p:to>
                                        <p:strVal val="visible"/>
                                      </p:to>
                                    </p:set>
                                    <p:animEffect transition="in" filter="fade">
                                      <p:cBhvr>
                                        <p:cTn id="7" dur="500"/>
                                        <p:tgtEl>
                                          <p:spTgt spid="205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2">
                                            <p:txEl>
                                              <p:pRg st="4" end="4"/>
                                            </p:txEl>
                                          </p:spTgt>
                                        </p:tgtEl>
                                        <p:attrNameLst>
                                          <p:attrName>style.visibility</p:attrName>
                                        </p:attrNameLst>
                                      </p:cBhvr>
                                      <p:to>
                                        <p:strVal val="visible"/>
                                      </p:to>
                                    </p:set>
                                    <p:animEffect transition="in" filter="fade">
                                      <p:cBhvr>
                                        <p:cTn id="12" dur="500"/>
                                        <p:tgtEl>
                                          <p:spTgt spid="2052">
                                            <p:txEl>
                                              <p:pRg st="4" end="4"/>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052">
                                            <p:txEl>
                                              <p:pRg st="5" end="5"/>
                                            </p:txEl>
                                          </p:spTgt>
                                        </p:tgtEl>
                                        <p:attrNameLst>
                                          <p:attrName>style.visibility</p:attrName>
                                        </p:attrNameLst>
                                      </p:cBhvr>
                                      <p:to>
                                        <p:strVal val="visible"/>
                                      </p:to>
                                    </p:set>
                                    <p:animEffect transition="in" filter="fade">
                                      <p:cBhvr>
                                        <p:cTn id="16" dur="500"/>
                                        <p:tgtEl>
                                          <p:spTgt spid="205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Grp="1" noChangeArrowheads="1"/>
          </p:cNvSpPr>
          <p:nvPr>
            <p:ph type="title" idx="4294967295"/>
          </p:nvPr>
        </p:nvSpPr>
        <p:spPr bwMode="auto">
          <a:xfrm>
            <a:off x="685800" y="968375"/>
            <a:ext cx="7772400" cy="1470025"/>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t>Wilderness Characteristics</a:t>
            </a:r>
            <a:b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br>
            <a: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t>Guidance for the BLM</a:t>
            </a:r>
            <a:br>
              <a:rPr kumimoji="0" lang="en-US" sz="4000" b="1" i="0" u="none" strike="noStrike" kern="0" cap="none" spc="0" normalizeH="0" baseline="0" noProof="0" dirty="0">
                <a:ln>
                  <a:noFill/>
                </a:ln>
                <a:solidFill>
                  <a:schemeClr val="bg1"/>
                </a:solidFill>
                <a:effectLst/>
                <a:uLnTx/>
                <a:uFillTx/>
                <a:latin typeface="Eras Demi ITC" pitchFamily="34" charset="0"/>
                <a:ea typeface="+mj-ea"/>
                <a:cs typeface="+mj-cs"/>
              </a:rPr>
            </a:br>
            <a:endParaRPr kumimoji="0" lang="en-US" sz="4000" b="1" i="0" u="none" strike="noStrike" kern="0" cap="none" spc="0" normalizeH="0" baseline="0" noProof="0" dirty="0">
              <a:ln>
                <a:noFill/>
              </a:ln>
              <a:solidFill>
                <a:schemeClr val="bg1"/>
              </a:solidFill>
              <a:effectLst/>
              <a:uLnTx/>
              <a:uFillTx/>
              <a:latin typeface="Eras Demi ITC" pitchFamily="34" charset="0"/>
              <a:ea typeface="+mj-ea"/>
              <a:cs typeface="+mj-cs"/>
            </a:endParaRPr>
          </a:p>
        </p:txBody>
      </p:sp>
      <p:sp>
        <p:nvSpPr>
          <p:cNvPr id="2052" name="Rectangle 4"/>
          <p:cNvSpPr>
            <a:spLocks noGrp="1" noChangeArrowheads="1"/>
          </p:cNvSpPr>
          <p:nvPr>
            <p:ph type="subTitle" idx="1"/>
          </p:nvPr>
        </p:nvSpPr>
        <p:spPr>
          <a:xfrm>
            <a:off x="533400" y="2667000"/>
            <a:ext cx="8229600" cy="2971800"/>
          </a:xfrm>
        </p:spPr>
        <p:txBody>
          <a:bodyPr>
            <a:noAutofit/>
          </a:bodyPr>
          <a:lstStyle/>
          <a:p>
            <a:pPr>
              <a:spcBef>
                <a:spcPts val="0"/>
              </a:spcBef>
            </a:pPr>
            <a:r>
              <a:rPr lang="en-US" sz="4000" dirty="0">
                <a:solidFill>
                  <a:srgbClr val="FFFFFF"/>
                </a:solidFill>
                <a:latin typeface="Eras Demi ITC" pitchFamily="34" charset="0"/>
              </a:rPr>
              <a:t>Considering lands with wilderness characteristics</a:t>
            </a:r>
          </a:p>
          <a:p>
            <a:pPr>
              <a:spcBef>
                <a:spcPts val="0"/>
              </a:spcBef>
            </a:pPr>
            <a:r>
              <a:rPr lang="en-US" sz="4000" dirty="0">
                <a:solidFill>
                  <a:srgbClr val="FFFFFF"/>
                </a:solidFill>
                <a:latin typeface="Eras Demi ITC" pitchFamily="34" charset="0"/>
              </a:rPr>
              <a:t>in land use planning:</a:t>
            </a:r>
          </a:p>
          <a:p>
            <a:r>
              <a:rPr lang="en-US" sz="4000" dirty="0">
                <a:solidFill>
                  <a:srgbClr val="FFFFFF"/>
                </a:solidFill>
                <a:latin typeface="Eras Demi ITC" pitchFamily="34" charset="0"/>
              </a:rPr>
              <a:t>Land Use Planning Process</a:t>
            </a:r>
          </a:p>
        </p:txBody>
      </p:sp>
      <p:sp>
        <p:nvSpPr>
          <p:cNvPr id="6" name="TextBox 5"/>
          <p:cNvSpPr txBox="1"/>
          <p:nvPr/>
        </p:nvSpPr>
        <p:spPr>
          <a:xfrm>
            <a:off x="2847110" y="5939135"/>
            <a:ext cx="3429000" cy="461665"/>
          </a:xfrm>
          <a:prstGeom prst="rect">
            <a:avLst/>
          </a:prstGeom>
          <a:noFill/>
        </p:spPr>
        <p:txBody>
          <a:bodyPr wrap="square" rtlCol="0">
            <a:spAutoFit/>
          </a:bodyPr>
          <a:lstStyle/>
          <a:p>
            <a:pPr algn="ctr"/>
            <a:r>
              <a:rPr lang="en-US" sz="2400" dirty="0">
                <a:solidFill>
                  <a:srgbClr val="FFFF66"/>
                </a:solidFill>
                <a:latin typeface="Eras Demi ITC" pitchFamily="34" charset="0"/>
              </a:rPr>
              <a:t>End of Module </a:t>
            </a:r>
            <a:r>
              <a:rPr lang="en-US" sz="2400" dirty="0" err="1">
                <a:solidFill>
                  <a:srgbClr val="FFFF66"/>
                </a:solidFill>
                <a:latin typeface="Eras Demi ITC" pitchFamily="34" charset="0"/>
              </a:rPr>
              <a:t>IIIC</a:t>
            </a:r>
            <a:endParaRPr lang="en-US" sz="2400" dirty="0">
              <a:solidFill>
                <a:srgbClr val="FFFF66"/>
              </a:solidFill>
              <a:latin typeface="Eras Demi ITC" pitchFamily="34" charset="0"/>
            </a:endParaRPr>
          </a:p>
        </p:txBody>
      </p:sp>
      <p:sp>
        <p:nvSpPr>
          <p:cNvPr id="9" name="TextBox 8"/>
          <p:cNvSpPr txBox="1"/>
          <p:nvPr/>
        </p:nvSpPr>
        <p:spPr>
          <a:xfrm>
            <a:off x="0" y="6457890"/>
            <a:ext cx="5105400" cy="400110"/>
          </a:xfrm>
          <a:prstGeom prst="rect">
            <a:avLst/>
          </a:prstGeom>
          <a:noFill/>
        </p:spPr>
        <p:txBody>
          <a:bodyPr wrap="square" rtlCol="0">
            <a:spAutoFit/>
          </a:bodyPr>
          <a:lstStyle/>
          <a:p>
            <a:r>
              <a:rPr lang="en-US" sz="2000" dirty="0">
                <a:solidFill>
                  <a:srgbClr val="FFFFFF"/>
                </a:solidFill>
                <a:latin typeface="Eras Demi ITC" pitchFamily="34" charset="0"/>
              </a:rPr>
              <a:t>Planning – </a:t>
            </a:r>
            <a:r>
              <a:rPr lang="en-US" sz="2000" dirty="0" err="1">
                <a:solidFill>
                  <a:srgbClr val="FFFFFF"/>
                </a:solidFill>
                <a:latin typeface="Eras Demi ITC" pitchFamily="34" charset="0"/>
              </a:rPr>
              <a:t>LUP</a:t>
            </a:r>
            <a:r>
              <a:rPr lang="en-US" sz="2000" dirty="0">
                <a:solidFill>
                  <a:srgbClr val="FFFFFF"/>
                </a:solidFill>
                <a:latin typeface="Eras Demi ITC" pitchFamily="34" charset="0"/>
              </a:rPr>
              <a:t> Process</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30175"/>
            <a:ext cx="7772400" cy="1470025"/>
          </a:xfrm>
        </p:spPr>
        <p:txBody>
          <a:bodyPr/>
          <a:lstStyle/>
          <a:p>
            <a:r>
              <a:rPr lang="en-US" sz="4800" b="1" dirty="0">
                <a:solidFill>
                  <a:schemeClr val="bg1"/>
                </a:solidFill>
                <a:latin typeface="Eras Demi ITC" pitchFamily="34" charset="0"/>
              </a:rPr>
              <a:t>Preparation Plan</a:t>
            </a:r>
            <a:br>
              <a:rPr lang="en-US" sz="4000" b="1" dirty="0">
                <a:solidFill>
                  <a:schemeClr val="bg1"/>
                </a:solidFill>
                <a:latin typeface="Eras Demi ITC" pitchFamily="34" charset="0"/>
              </a:rPr>
            </a:br>
            <a:endParaRPr lang="en-US" sz="4000" b="1" dirty="0">
              <a:solidFill>
                <a:schemeClr val="bg1"/>
              </a:solidFill>
              <a:latin typeface="Eras Demi ITC" pitchFamily="34" charset="0"/>
            </a:endParaRPr>
          </a:p>
        </p:txBody>
      </p:sp>
      <p:sp>
        <p:nvSpPr>
          <p:cNvPr id="2052" name="Rectangle 4"/>
          <p:cNvSpPr>
            <a:spLocks noGrp="1" noChangeArrowheads="1"/>
          </p:cNvSpPr>
          <p:nvPr>
            <p:ph type="subTitle" idx="1"/>
          </p:nvPr>
        </p:nvSpPr>
        <p:spPr>
          <a:xfrm>
            <a:off x="533400" y="1447800"/>
            <a:ext cx="8229600" cy="4114800"/>
          </a:xfrm>
        </p:spPr>
        <p:txBody>
          <a:bodyPr>
            <a:noAutofit/>
          </a:bodyPr>
          <a:lstStyle/>
          <a:p>
            <a:pPr algn="l">
              <a:spcBef>
                <a:spcPts val="0"/>
              </a:spcBef>
              <a:buFont typeface="Wingdings" pitchFamily="2" charset="2"/>
              <a:buChar char="v"/>
            </a:pPr>
            <a:r>
              <a:rPr lang="en-US" sz="3600" dirty="0">
                <a:solidFill>
                  <a:srgbClr val="FFFFFF"/>
                </a:solidFill>
                <a:latin typeface="Eras Demi ITC" pitchFamily="34" charset="0"/>
              </a:rPr>
              <a:t> Issue Identification</a:t>
            </a:r>
          </a:p>
          <a:p>
            <a:pPr lvl="1" algn="l">
              <a:spcBef>
                <a:spcPts val="0"/>
              </a:spcBef>
              <a:buFont typeface="Wingdings" pitchFamily="2" charset="2"/>
              <a:buChar char="ü"/>
            </a:pPr>
            <a:r>
              <a:rPr lang="en-US" sz="3200" dirty="0">
                <a:solidFill>
                  <a:srgbClr val="FFFFFF"/>
                </a:solidFill>
                <a:latin typeface="Eras Demi ITC" pitchFamily="34" charset="0"/>
              </a:rPr>
              <a:t> are LWCs a planning issue?</a:t>
            </a:r>
          </a:p>
          <a:p>
            <a:pPr lvl="1" algn="l">
              <a:spcBef>
                <a:spcPts val="0"/>
              </a:spcBef>
              <a:buFont typeface="Wingdings" pitchFamily="2" charset="2"/>
              <a:buChar char="ü"/>
            </a:pPr>
            <a:r>
              <a:rPr lang="en-US" sz="3200" dirty="0">
                <a:solidFill>
                  <a:srgbClr val="FFFFFF"/>
                </a:solidFill>
                <a:latin typeface="Eras Demi ITC" pitchFamily="34" charset="0"/>
              </a:rPr>
              <a:t> what associated concerns expected?</a:t>
            </a:r>
          </a:p>
          <a:p>
            <a:pPr lvl="1" algn="l">
              <a:spcBef>
                <a:spcPts val="0"/>
              </a:spcBef>
              <a:buFont typeface="Wingdings" pitchFamily="2" charset="2"/>
              <a:buChar char="ü"/>
            </a:pPr>
            <a:endParaRPr lang="en-US" sz="3200" dirty="0">
              <a:solidFill>
                <a:srgbClr val="FFFFFF"/>
              </a:solidFill>
              <a:latin typeface="Eras Demi ITC" pitchFamily="34" charset="0"/>
            </a:endParaRPr>
          </a:p>
          <a:p>
            <a:pPr marL="47625" lvl="1">
              <a:spcBef>
                <a:spcPts val="0"/>
              </a:spcBef>
            </a:pPr>
            <a:r>
              <a:rPr lang="en-US" sz="3200" dirty="0">
                <a:solidFill>
                  <a:srgbClr val="FFFFFF"/>
                </a:solidFill>
                <a:latin typeface="Eras Demi ITC" pitchFamily="34" charset="0"/>
              </a:rPr>
              <a:t>Note: narrowly-focused</a:t>
            </a:r>
          </a:p>
          <a:p>
            <a:pPr marL="47625" lvl="1">
              <a:spcBef>
                <a:spcPts val="0"/>
              </a:spcBef>
            </a:pPr>
            <a:r>
              <a:rPr lang="en-US" sz="3200" dirty="0" err="1">
                <a:solidFill>
                  <a:srgbClr val="FFFFFF"/>
                </a:solidFill>
                <a:latin typeface="Eras Demi ITC" pitchFamily="34" charset="0"/>
              </a:rPr>
              <a:t>LUP</a:t>
            </a:r>
            <a:r>
              <a:rPr lang="en-US" sz="3200" dirty="0">
                <a:solidFill>
                  <a:srgbClr val="FFFFFF"/>
                </a:solidFill>
                <a:latin typeface="Eras Demi ITC" pitchFamily="34" charset="0"/>
              </a:rPr>
              <a:t> Amendments may not</a:t>
            </a:r>
          </a:p>
          <a:p>
            <a:pPr marL="47625" lvl="1">
              <a:spcBef>
                <a:spcPts val="0"/>
              </a:spcBef>
            </a:pPr>
            <a:r>
              <a:rPr lang="en-US" sz="3200" dirty="0">
                <a:solidFill>
                  <a:srgbClr val="FFFFFF"/>
                </a:solidFill>
                <a:latin typeface="Eras Demi ITC" pitchFamily="34" charset="0"/>
              </a:rPr>
              <a:t>require considering protection of LWCs - </a:t>
            </a:r>
          </a:p>
          <a:p>
            <a:pPr marL="47625" lvl="1">
              <a:spcBef>
                <a:spcPts val="0"/>
              </a:spcBef>
            </a:pPr>
            <a:r>
              <a:rPr lang="en-US" sz="3200" dirty="0">
                <a:solidFill>
                  <a:srgbClr val="C00000"/>
                </a:solidFill>
                <a:latin typeface="Eras Demi ITC" pitchFamily="34" charset="0"/>
              </a:rPr>
              <a:t>BUT still analyze impacts in NEPA!</a:t>
            </a:r>
          </a:p>
          <a:p>
            <a:pPr lvl="1" algn="l">
              <a:spcBef>
                <a:spcPts val="0"/>
              </a:spcBef>
              <a:buFont typeface="Wingdings" pitchFamily="2" charset="2"/>
              <a:buChar char="v"/>
            </a:pPr>
            <a:endParaRPr lang="en-US" sz="3600" dirty="0">
              <a:solidFill>
                <a:srgbClr val="FFFFFF"/>
              </a:solidFill>
              <a:latin typeface="Eras Demi ITC" pitchFamily="34" charset="0"/>
            </a:endParaRP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
        <p:nvSpPr>
          <p:cNvPr id="9" name="TextBox 8"/>
          <p:cNvSpPr txBox="1"/>
          <p:nvPr/>
        </p:nvSpPr>
        <p:spPr>
          <a:xfrm>
            <a:off x="0" y="6457890"/>
            <a:ext cx="5105400" cy="400110"/>
          </a:xfrm>
          <a:prstGeom prst="rect">
            <a:avLst/>
          </a:prstGeom>
          <a:noFill/>
        </p:spPr>
        <p:txBody>
          <a:bodyPr wrap="square" rtlCol="0">
            <a:spAutoFit/>
          </a:bodyPr>
          <a:lstStyle/>
          <a:p>
            <a:r>
              <a:rPr lang="en-US" sz="2000" dirty="0">
                <a:solidFill>
                  <a:srgbClr val="FFFFFF"/>
                </a:solidFill>
                <a:latin typeface="Eras Demi ITC" pitchFamily="34" charset="0"/>
              </a:rPr>
              <a:t>Planning – </a:t>
            </a:r>
            <a:r>
              <a:rPr lang="en-US" sz="2000" dirty="0" err="1">
                <a:solidFill>
                  <a:srgbClr val="FFFFFF"/>
                </a:solidFill>
                <a:latin typeface="Eras Demi ITC" pitchFamily="34" charset="0"/>
              </a:rPr>
              <a:t>LUP</a:t>
            </a:r>
            <a:r>
              <a:rPr lang="en-US" sz="2000" dirty="0">
                <a:solidFill>
                  <a:srgbClr val="FFFFFF"/>
                </a:solidFill>
                <a:latin typeface="Eras Demi ITC" pitchFamily="34" charset="0"/>
              </a:rPr>
              <a:t> Process</a:t>
            </a:r>
          </a:p>
        </p:txBody>
      </p:sp>
    </p:spTree>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animEffect transition="in" filter="fade">
                                      <p:cBhvr>
                                        <p:cTn id="7" dur="500"/>
                                        <p:tgtEl>
                                          <p:spTgt spid="205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052">
                                            <p:txEl>
                                              <p:pRg st="1" end="1"/>
                                            </p:txEl>
                                          </p:spTgt>
                                        </p:tgtEl>
                                        <p:attrNameLst>
                                          <p:attrName>style.visibility</p:attrName>
                                        </p:attrNameLst>
                                      </p:cBhvr>
                                      <p:to>
                                        <p:strVal val="visible"/>
                                      </p:to>
                                    </p:set>
                                    <p:animEffect transition="in" filter="fade">
                                      <p:cBhvr>
                                        <p:cTn id="10" dur="500"/>
                                        <p:tgtEl>
                                          <p:spTgt spid="205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052">
                                            <p:txEl>
                                              <p:pRg st="2" end="2"/>
                                            </p:txEl>
                                          </p:spTgt>
                                        </p:tgtEl>
                                        <p:attrNameLst>
                                          <p:attrName>style.visibility</p:attrName>
                                        </p:attrNameLst>
                                      </p:cBhvr>
                                      <p:to>
                                        <p:strVal val="visible"/>
                                      </p:to>
                                    </p:set>
                                    <p:animEffect transition="in" filter="fade">
                                      <p:cBhvr>
                                        <p:cTn id="13" dur="500"/>
                                        <p:tgtEl>
                                          <p:spTgt spid="205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052">
                                            <p:txEl>
                                              <p:pRg st="4" end="4"/>
                                            </p:txEl>
                                          </p:spTgt>
                                        </p:tgtEl>
                                        <p:attrNameLst>
                                          <p:attrName>style.visibility</p:attrName>
                                        </p:attrNameLst>
                                      </p:cBhvr>
                                      <p:to>
                                        <p:strVal val="visible"/>
                                      </p:to>
                                    </p:set>
                                    <p:animEffect transition="in" filter="fade">
                                      <p:cBhvr>
                                        <p:cTn id="18" dur="500"/>
                                        <p:tgtEl>
                                          <p:spTgt spid="2052">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052">
                                            <p:txEl>
                                              <p:pRg st="5" end="5"/>
                                            </p:txEl>
                                          </p:spTgt>
                                        </p:tgtEl>
                                        <p:attrNameLst>
                                          <p:attrName>style.visibility</p:attrName>
                                        </p:attrNameLst>
                                      </p:cBhvr>
                                      <p:to>
                                        <p:strVal val="visible"/>
                                      </p:to>
                                    </p:set>
                                    <p:animEffect transition="in" filter="fade">
                                      <p:cBhvr>
                                        <p:cTn id="21" dur="500"/>
                                        <p:tgtEl>
                                          <p:spTgt spid="2052">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052">
                                            <p:txEl>
                                              <p:pRg st="6" end="6"/>
                                            </p:txEl>
                                          </p:spTgt>
                                        </p:tgtEl>
                                        <p:attrNameLst>
                                          <p:attrName>style.visibility</p:attrName>
                                        </p:attrNameLst>
                                      </p:cBhvr>
                                      <p:to>
                                        <p:strVal val="visible"/>
                                      </p:to>
                                    </p:set>
                                    <p:animEffect transition="in" filter="fade">
                                      <p:cBhvr>
                                        <p:cTn id="24" dur="500"/>
                                        <p:tgtEl>
                                          <p:spTgt spid="2052">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052">
                                            <p:txEl>
                                              <p:pRg st="7" end="7"/>
                                            </p:txEl>
                                          </p:spTgt>
                                        </p:tgtEl>
                                        <p:attrNameLst>
                                          <p:attrName>style.visibility</p:attrName>
                                        </p:attrNameLst>
                                      </p:cBhvr>
                                      <p:to>
                                        <p:strVal val="visible"/>
                                      </p:to>
                                    </p:set>
                                    <p:animEffect transition="in" filter="fade">
                                      <p:cBhvr>
                                        <p:cTn id="29" dur="500"/>
                                        <p:tgtEl>
                                          <p:spTgt spid="205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30175"/>
            <a:ext cx="7772400" cy="1470025"/>
          </a:xfrm>
        </p:spPr>
        <p:txBody>
          <a:bodyPr/>
          <a:lstStyle/>
          <a:p>
            <a:r>
              <a:rPr lang="en-US" sz="4800" b="1" dirty="0">
                <a:solidFill>
                  <a:schemeClr val="bg1"/>
                </a:solidFill>
                <a:latin typeface="Eras Demi ITC" pitchFamily="34" charset="0"/>
              </a:rPr>
              <a:t>Preparation Plan</a:t>
            </a:r>
            <a:br>
              <a:rPr lang="en-US" sz="4000" b="1" dirty="0">
                <a:solidFill>
                  <a:schemeClr val="bg1"/>
                </a:solidFill>
                <a:latin typeface="Eras Demi ITC" pitchFamily="34" charset="0"/>
              </a:rPr>
            </a:br>
            <a:endParaRPr lang="en-US" sz="4000" b="1" dirty="0">
              <a:solidFill>
                <a:schemeClr val="bg1"/>
              </a:solidFill>
              <a:latin typeface="Eras Demi ITC" pitchFamily="34" charset="0"/>
            </a:endParaRPr>
          </a:p>
        </p:txBody>
      </p:sp>
      <p:sp>
        <p:nvSpPr>
          <p:cNvPr id="2052" name="Rectangle 4"/>
          <p:cNvSpPr>
            <a:spLocks noGrp="1" noChangeArrowheads="1"/>
          </p:cNvSpPr>
          <p:nvPr>
            <p:ph type="subTitle" idx="1"/>
          </p:nvPr>
        </p:nvSpPr>
        <p:spPr>
          <a:xfrm>
            <a:off x="533400" y="1447800"/>
            <a:ext cx="8229600" cy="4114800"/>
          </a:xfrm>
        </p:spPr>
        <p:txBody>
          <a:bodyPr>
            <a:noAutofit/>
          </a:bodyPr>
          <a:lstStyle/>
          <a:p>
            <a:pPr algn="l">
              <a:spcBef>
                <a:spcPts val="0"/>
              </a:spcBef>
              <a:buFont typeface="Wingdings" pitchFamily="2" charset="2"/>
              <a:buChar char="v"/>
            </a:pPr>
            <a:r>
              <a:rPr lang="en-US" sz="3600" dirty="0">
                <a:solidFill>
                  <a:srgbClr val="FFFFFF"/>
                </a:solidFill>
                <a:latin typeface="Eras Demi ITC" pitchFamily="34" charset="0"/>
              </a:rPr>
              <a:t> Issue Identification</a:t>
            </a:r>
          </a:p>
          <a:p>
            <a:pPr algn="l">
              <a:spcBef>
                <a:spcPts val="0"/>
              </a:spcBef>
              <a:buFont typeface="Wingdings" pitchFamily="2" charset="2"/>
              <a:buChar char="v"/>
            </a:pPr>
            <a:r>
              <a:rPr lang="en-US" sz="3600" dirty="0">
                <a:solidFill>
                  <a:srgbClr val="FFFFFF"/>
                </a:solidFill>
                <a:latin typeface="Eras Demi ITC" pitchFamily="34" charset="0"/>
              </a:rPr>
              <a:t> Preliminary Planning Criteria</a:t>
            </a:r>
          </a:p>
          <a:p>
            <a:pPr lvl="1" algn="l">
              <a:spcBef>
                <a:spcPts val="0"/>
              </a:spcBef>
              <a:buFont typeface="Wingdings" pitchFamily="2" charset="2"/>
              <a:buChar char="ü"/>
            </a:pPr>
            <a:r>
              <a:rPr lang="en-US" sz="3200" dirty="0">
                <a:solidFill>
                  <a:srgbClr val="FFFFFF"/>
                </a:solidFill>
                <a:latin typeface="Eras Demi ITC" pitchFamily="34" charset="0"/>
              </a:rPr>
              <a:t> constraints &amp; sideboards?</a:t>
            </a:r>
          </a:p>
          <a:p>
            <a:pPr lvl="1" algn="l">
              <a:spcBef>
                <a:spcPts val="0"/>
              </a:spcBef>
              <a:buFont typeface="Wingdings" pitchFamily="2" charset="2"/>
              <a:buChar char="ü"/>
            </a:pPr>
            <a:r>
              <a:rPr lang="en-US" sz="3200" dirty="0">
                <a:solidFill>
                  <a:srgbClr val="FFFFFF"/>
                </a:solidFill>
                <a:latin typeface="Eras Demi ITC" pitchFamily="34" charset="0"/>
              </a:rPr>
              <a:t> existing planning decisions?</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
        <p:nvSpPr>
          <p:cNvPr id="9" name="TextBox 8"/>
          <p:cNvSpPr txBox="1"/>
          <p:nvPr/>
        </p:nvSpPr>
        <p:spPr>
          <a:xfrm>
            <a:off x="0" y="6457890"/>
            <a:ext cx="5105400" cy="400110"/>
          </a:xfrm>
          <a:prstGeom prst="rect">
            <a:avLst/>
          </a:prstGeom>
          <a:noFill/>
        </p:spPr>
        <p:txBody>
          <a:bodyPr wrap="square" rtlCol="0">
            <a:spAutoFit/>
          </a:bodyPr>
          <a:lstStyle/>
          <a:p>
            <a:r>
              <a:rPr lang="en-US" sz="2000" dirty="0">
                <a:solidFill>
                  <a:srgbClr val="FFFFFF"/>
                </a:solidFill>
                <a:latin typeface="Eras Demi ITC" pitchFamily="34" charset="0"/>
              </a:rPr>
              <a:t>Planning – </a:t>
            </a:r>
            <a:r>
              <a:rPr lang="en-US" sz="2000" dirty="0" err="1">
                <a:solidFill>
                  <a:srgbClr val="FFFFFF"/>
                </a:solidFill>
                <a:latin typeface="Eras Demi ITC" pitchFamily="34" charset="0"/>
              </a:rPr>
              <a:t>LUP</a:t>
            </a:r>
            <a:r>
              <a:rPr lang="en-US" sz="2000" dirty="0">
                <a:solidFill>
                  <a:srgbClr val="FFFFFF"/>
                </a:solidFill>
                <a:latin typeface="Eras Demi ITC" pitchFamily="34" charset="0"/>
              </a:rPr>
              <a:t> Process</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xEl>
                                              <p:pRg st="1" end="1"/>
                                            </p:txEl>
                                          </p:spTgt>
                                        </p:tgtEl>
                                        <p:attrNameLst>
                                          <p:attrName>style.visibility</p:attrName>
                                        </p:attrNameLst>
                                      </p:cBhvr>
                                      <p:to>
                                        <p:strVal val="visible"/>
                                      </p:to>
                                    </p:set>
                                    <p:animEffect transition="in" filter="fade">
                                      <p:cBhvr>
                                        <p:cTn id="7" dur="500"/>
                                        <p:tgtEl>
                                          <p:spTgt spid="2052">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052">
                                            <p:txEl>
                                              <p:pRg st="2" end="2"/>
                                            </p:txEl>
                                          </p:spTgt>
                                        </p:tgtEl>
                                        <p:attrNameLst>
                                          <p:attrName>style.visibility</p:attrName>
                                        </p:attrNameLst>
                                      </p:cBhvr>
                                      <p:to>
                                        <p:strVal val="visible"/>
                                      </p:to>
                                    </p:set>
                                    <p:animEffect transition="in" filter="fade">
                                      <p:cBhvr>
                                        <p:cTn id="10" dur="500"/>
                                        <p:tgtEl>
                                          <p:spTgt spid="205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052">
                                            <p:txEl>
                                              <p:pRg st="3" end="3"/>
                                            </p:txEl>
                                          </p:spTgt>
                                        </p:tgtEl>
                                        <p:attrNameLst>
                                          <p:attrName>style.visibility</p:attrName>
                                        </p:attrNameLst>
                                      </p:cBhvr>
                                      <p:to>
                                        <p:strVal val="visible"/>
                                      </p:to>
                                    </p:set>
                                    <p:animEffect transition="in" filter="fade">
                                      <p:cBhvr>
                                        <p:cTn id="13" dur="500"/>
                                        <p:tgtEl>
                                          <p:spTgt spid="205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30175"/>
            <a:ext cx="7772400" cy="1470025"/>
          </a:xfrm>
        </p:spPr>
        <p:txBody>
          <a:bodyPr/>
          <a:lstStyle/>
          <a:p>
            <a:r>
              <a:rPr lang="en-US" sz="4800" b="1" dirty="0">
                <a:solidFill>
                  <a:schemeClr val="bg1"/>
                </a:solidFill>
                <a:latin typeface="Eras Demi ITC" pitchFamily="34" charset="0"/>
              </a:rPr>
              <a:t>Preparation Plan</a:t>
            </a:r>
            <a:br>
              <a:rPr lang="en-US" sz="4000" b="1" dirty="0">
                <a:solidFill>
                  <a:schemeClr val="bg1"/>
                </a:solidFill>
                <a:latin typeface="Eras Demi ITC" pitchFamily="34" charset="0"/>
              </a:rPr>
            </a:br>
            <a:endParaRPr lang="en-US" sz="4000" b="1" dirty="0">
              <a:solidFill>
                <a:schemeClr val="bg1"/>
              </a:solidFill>
              <a:latin typeface="Eras Demi ITC" pitchFamily="34" charset="0"/>
            </a:endParaRPr>
          </a:p>
        </p:txBody>
      </p:sp>
      <p:sp>
        <p:nvSpPr>
          <p:cNvPr id="2052" name="Rectangle 4"/>
          <p:cNvSpPr>
            <a:spLocks noGrp="1" noChangeArrowheads="1"/>
          </p:cNvSpPr>
          <p:nvPr>
            <p:ph type="subTitle" idx="1"/>
          </p:nvPr>
        </p:nvSpPr>
        <p:spPr>
          <a:xfrm>
            <a:off x="533400" y="1447800"/>
            <a:ext cx="8229600" cy="4114800"/>
          </a:xfrm>
        </p:spPr>
        <p:txBody>
          <a:bodyPr>
            <a:noAutofit/>
          </a:bodyPr>
          <a:lstStyle/>
          <a:p>
            <a:pPr algn="l">
              <a:spcBef>
                <a:spcPts val="0"/>
              </a:spcBef>
              <a:buFont typeface="Wingdings" pitchFamily="2" charset="2"/>
              <a:buChar char="v"/>
            </a:pPr>
            <a:r>
              <a:rPr lang="en-US" sz="3600" dirty="0">
                <a:solidFill>
                  <a:srgbClr val="FFFFFF"/>
                </a:solidFill>
                <a:latin typeface="Eras Demi ITC" pitchFamily="34" charset="0"/>
              </a:rPr>
              <a:t> Issue Identification</a:t>
            </a:r>
          </a:p>
          <a:p>
            <a:pPr algn="l">
              <a:spcBef>
                <a:spcPts val="0"/>
              </a:spcBef>
              <a:buFont typeface="Wingdings" pitchFamily="2" charset="2"/>
              <a:buChar char="v"/>
            </a:pPr>
            <a:r>
              <a:rPr lang="en-US" sz="3600" dirty="0">
                <a:solidFill>
                  <a:srgbClr val="FFFFFF"/>
                </a:solidFill>
                <a:latin typeface="Eras Demi ITC" pitchFamily="34" charset="0"/>
              </a:rPr>
              <a:t> Preliminary Planning Criteria</a:t>
            </a:r>
          </a:p>
          <a:p>
            <a:pPr algn="l">
              <a:spcBef>
                <a:spcPts val="0"/>
              </a:spcBef>
              <a:buFont typeface="Wingdings" pitchFamily="2" charset="2"/>
              <a:buChar char="v"/>
            </a:pPr>
            <a:r>
              <a:rPr lang="en-US" sz="3600" dirty="0">
                <a:solidFill>
                  <a:srgbClr val="FFFFFF"/>
                </a:solidFill>
                <a:latin typeface="Eras Demi ITC" pitchFamily="34" charset="0"/>
              </a:rPr>
              <a:t> Data Needs</a:t>
            </a:r>
          </a:p>
          <a:p>
            <a:pPr lvl="1" algn="l">
              <a:spcBef>
                <a:spcPts val="0"/>
              </a:spcBef>
              <a:buFont typeface="Wingdings" pitchFamily="2" charset="2"/>
              <a:buChar char="ü"/>
            </a:pPr>
            <a:r>
              <a:rPr lang="en-US" sz="3200" dirty="0">
                <a:solidFill>
                  <a:srgbClr val="FFFFFF"/>
                </a:solidFill>
                <a:latin typeface="Eras Demi ITC" pitchFamily="34" charset="0"/>
              </a:rPr>
              <a:t> new information from externals?</a:t>
            </a:r>
          </a:p>
          <a:p>
            <a:pPr lvl="1" algn="l">
              <a:spcBef>
                <a:spcPts val="0"/>
              </a:spcBef>
              <a:buFont typeface="Wingdings" pitchFamily="2" charset="2"/>
              <a:buChar char="ü"/>
            </a:pPr>
            <a:r>
              <a:rPr lang="en-US" sz="3200" dirty="0">
                <a:solidFill>
                  <a:srgbClr val="FFFFFF"/>
                </a:solidFill>
                <a:latin typeface="Eras Demi ITC" pitchFamily="34" charset="0"/>
              </a:rPr>
              <a:t> existing inventories sufficient?</a:t>
            </a:r>
          </a:p>
          <a:p>
            <a:pPr lvl="1" algn="l">
              <a:spcBef>
                <a:spcPts val="0"/>
              </a:spcBef>
              <a:buFont typeface="Wingdings" pitchFamily="2" charset="2"/>
              <a:buChar char="ü"/>
            </a:pPr>
            <a:r>
              <a:rPr lang="en-US" sz="3200" dirty="0">
                <a:solidFill>
                  <a:srgbClr val="FFFFFF"/>
                </a:solidFill>
                <a:latin typeface="Eras Demi ITC" pitchFamily="34" charset="0"/>
              </a:rPr>
              <a:t> data gaps?</a:t>
            </a:r>
          </a:p>
          <a:p>
            <a:pPr lvl="1" algn="l">
              <a:spcBef>
                <a:spcPts val="0"/>
              </a:spcBef>
              <a:buFont typeface="Wingdings" pitchFamily="2" charset="2"/>
              <a:buChar char="ü"/>
            </a:pPr>
            <a:r>
              <a:rPr lang="en-US" sz="3200" dirty="0">
                <a:solidFill>
                  <a:srgbClr val="FFFFFF"/>
                </a:solidFill>
                <a:latin typeface="Eras Demi ITC" pitchFamily="34" charset="0"/>
              </a:rPr>
              <a:t> new inventory needed?</a:t>
            </a:r>
          </a:p>
          <a:p>
            <a:pPr lvl="1" algn="l">
              <a:spcBef>
                <a:spcPts val="0"/>
              </a:spcBef>
              <a:buFont typeface="Wingdings" pitchFamily="2" charset="2"/>
              <a:buChar char="ü"/>
            </a:pPr>
            <a:endParaRPr lang="en-US" sz="3200" dirty="0">
              <a:solidFill>
                <a:srgbClr val="FFFFFF"/>
              </a:solidFill>
              <a:latin typeface="Eras Demi ITC" pitchFamily="34" charset="0"/>
            </a:endParaRP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
        <p:nvSpPr>
          <p:cNvPr id="9" name="TextBox 8"/>
          <p:cNvSpPr txBox="1"/>
          <p:nvPr/>
        </p:nvSpPr>
        <p:spPr>
          <a:xfrm>
            <a:off x="0" y="6457890"/>
            <a:ext cx="5105400" cy="400110"/>
          </a:xfrm>
          <a:prstGeom prst="rect">
            <a:avLst/>
          </a:prstGeom>
          <a:noFill/>
        </p:spPr>
        <p:txBody>
          <a:bodyPr wrap="square" rtlCol="0">
            <a:spAutoFit/>
          </a:bodyPr>
          <a:lstStyle/>
          <a:p>
            <a:r>
              <a:rPr lang="en-US" sz="2000" dirty="0">
                <a:solidFill>
                  <a:srgbClr val="FFFFFF"/>
                </a:solidFill>
                <a:latin typeface="Eras Demi ITC" pitchFamily="34" charset="0"/>
              </a:rPr>
              <a:t>Planning – </a:t>
            </a:r>
            <a:r>
              <a:rPr lang="en-US" sz="2000" dirty="0" err="1">
                <a:solidFill>
                  <a:srgbClr val="FFFFFF"/>
                </a:solidFill>
                <a:latin typeface="Eras Demi ITC" pitchFamily="34" charset="0"/>
              </a:rPr>
              <a:t>LUP</a:t>
            </a:r>
            <a:r>
              <a:rPr lang="en-US" sz="2000" dirty="0">
                <a:solidFill>
                  <a:srgbClr val="FFFFFF"/>
                </a:solidFill>
                <a:latin typeface="Eras Demi ITC" pitchFamily="34" charset="0"/>
              </a:rPr>
              <a:t> Process</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xEl>
                                              <p:pRg st="4" end="4"/>
                                            </p:txEl>
                                          </p:spTgt>
                                        </p:tgtEl>
                                        <p:attrNameLst>
                                          <p:attrName>style.visibility</p:attrName>
                                        </p:attrNameLst>
                                      </p:cBhvr>
                                      <p:to>
                                        <p:strVal val="visible"/>
                                      </p:to>
                                    </p:set>
                                    <p:animEffect transition="in" filter="fade">
                                      <p:cBhvr>
                                        <p:cTn id="7" dur="500"/>
                                        <p:tgtEl>
                                          <p:spTgt spid="205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2">
                                            <p:txEl>
                                              <p:pRg st="5" end="5"/>
                                            </p:txEl>
                                          </p:spTgt>
                                        </p:tgtEl>
                                        <p:attrNameLst>
                                          <p:attrName>style.visibility</p:attrName>
                                        </p:attrNameLst>
                                      </p:cBhvr>
                                      <p:to>
                                        <p:strVal val="visible"/>
                                      </p:to>
                                    </p:set>
                                    <p:animEffect transition="in" filter="fade">
                                      <p:cBhvr>
                                        <p:cTn id="12" dur="500"/>
                                        <p:tgtEl>
                                          <p:spTgt spid="205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2">
                                            <p:txEl>
                                              <p:pRg st="6" end="6"/>
                                            </p:txEl>
                                          </p:spTgt>
                                        </p:tgtEl>
                                        <p:attrNameLst>
                                          <p:attrName>style.visibility</p:attrName>
                                        </p:attrNameLst>
                                      </p:cBhvr>
                                      <p:to>
                                        <p:strVal val="visible"/>
                                      </p:to>
                                    </p:set>
                                    <p:animEffect transition="in" filter="fade">
                                      <p:cBhvr>
                                        <p:cTn id="17" dur="500"/>
                                        <p:tgtEl>
                                          <p:spTgt spid="205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30175"/>
            <a:ext cx="7772400" cy="1470025"/>
          </a:xfrm>
        </p:spPr>
        <p:txBody>
          <a:bodyPr/>
          <a:lstStyle/>
          <a:p>
            <a:r>
              <a:rPr lang="en-US" sz="4800" b="1" dirty="0">
                <a:solidFill>
                  <a:schemeClr val="bg1"/>
                </a:solidFill>
                <a:latin typeface="Eras Demi ITC" pitchFamily="34" charset="0"/>
              </a:rPr>
              <a:t>Preparation Plan</a:t>
            </a:r>
            <a:br>
              <a:rPr lang="en-US" sz="4000" b="1" dirty="0">
                <a:solidFill>
                  <a:schemeClr val="bg1"/>
                </a:solidFill>
                <a:latin typeface="Eras Demi ITC" pitchFamily="34" charset="0"/>
              </a:rPr>
            </a:br>
            <a:endParaRPr lang="en-US" sz="4000" b="1" dirty="0">
              <a:solidFill>
                <a:schemeClr val="bg1"/>
              </a:solidFill>
              <a:latin typeface="Eras Demi ITC" pitchFamily="34" charset="0"/>
            </a:endParaRPr>
          </a:p>
        </p:txBody>
      </p:sp>
      <p:sp>
        <p:nvSpPr>
          <p:cNvPr id="2052" name="Rectangle 4"/>
          <p:cNvSpPr>
            <a:spLocks noGrp="1" noChangeArrowheads="1"/>
          </p:cNvSpPr>
          <p:nvPr>
            <p:ph type="subTitle" idx="1"/>
          </p:nvPr>
        </p:nvSpPr>
        <p:spPr>
          <a:xfrm>
            <a:off x="533400" y="1447800"/>
            <a:ext cx="8229600" cy="4114800"/>
          </a:xfrm>
        </p:spPr>
        <p:txBody>
          <a:bodyPr>
            <a:noAutofit/>
          </a:bodyPr>
          <a:lstStyle/>
          <a:p>
            <a:pPr algn="l">
              <a:spcBef>
                <a:spcPts val="0"/>
              </a:spcBef>
              <a:buFont typeface="Wingdings" pitchFamily="2" charset="2"/>
              <a:buChar char="v"/>
            </a:pPr>
            <a:r>
              <a:rPr lang="en-US" sz="3600" dirty="0">
                <a:solidFill>
                  <a:srgbClr val="FFFFFF"/>
                </a:solidFill>
                <a:latin typeface="Eras Demi ITC" pitchFamily="34" charset="0"/>
              </a:rPr>
              <a:t> Issue Identification</a:t>
            </a:r>
          </a:p>
          <a:p>
            <a:pPr algn="l">
              <a:spcBef>
                <a:spcPts val="0"/>
              </a:spcBef>
              <a:buFont typeface="Wingdings" pitchFamily="2" charset="2"/>
              <a:buChar char="v"/>
            </a:pPr>
            <a:r>
              <a:rPr lang="en-US" sz="3600" dirty="0">
                <a:solidFill>
                  <a:srgbClr val="FFFFFF"/>
                </a:solidFill>
                <a:latin typeface="Eras Demi ITC" pitchFamily="34" charset="0"/>
              </a:rPr>
              <a:t> Preliminary Planning Criteria</a:t>
            </a:r>
          </a:p>
          <a:p>
            <a:pPr algn="l">
              <a:spcBef>
                <a:spcPts val="0"/>
              </a:spcBef>
              <a:buFont typeface="Wingdings" pitchFamily="2" charset="2"/>
              <a:buChar char="v"/>
            </a:pPr>
            <a:r>
              <a:rPr lang="en-US" sz="3600" dirty="0">
                <a:solidFill>
                  <a:srgbClr val="FFFFFF"/>
                </a:solidFill>
                <a:latin typeface="Eras Demi ITC" pitchFamily="34" charset="0"/>
              </a:rPr>
              <a:t> Data Needs</a:t>
            </a:r>
            <a:endParaRPr lang="en-US" dirty="0">
              <a:solidFill>
                <a:srgbClr val="FFFFFF"/>
              </a:solidFill>
              <a:latin typeface="Eras Demi ITC" pitchFamily="34" charset="0"/>
            </a:endParaRPr>
          </a:p>
          <a:p>
            <a:pPr algn="l">
              <a:spcBef>
                <a:spcPts val="0"/>
              </a:spcBef>
              <a:buFont typeface="Wingdings" pitchFamily="2" charset="2"/>
              <a:buChar char="v"/>
            </a:pPr>
            <a:r>
              <a:rPr lang="en-US" sz="3600" dirty="0">
                <a:solidFill>
                  <a:srgbClr val="FFFFFF"/>
                </a:solidFill>
                <a:latin typeface="Eras Demi ITC" pitchFamily="34" charset="0"/>
              </a:rPr>
              <a:t> Budget</a:t>
            </a:r>
          </a:p>
          <a:p>
            <a:pPr lvl="1" algn="l">
              <a:spcBef>
                <a:spcPts val="0"/>
              </a:spcBef>
              <a:buFont typeface="Wingdings" pitchFamily="2" charset="2"/>
              <a:buChar char="ü"/>
            </a:pPr>
            <a:r>
              <a:rPr lang="en-US" sz="3200" dirty="0">
                <a:solidFill>
                  <a:srgbClr val="FFFFFF"/>
                </a:solidFill>
                <a:latin typeface="Eras Demi ITC" pitchFamily="34" charset="0"/>
              </a:rPr>
              <a:t> labor &amp; support for inventory?</a:t>
            </a:r>
          </a:p>
          <a:p>
            <a:pPr lvl="1" algn="l">
              <a:spcBef>
                <a:spcPts val="0"/>
              </a:spcBef>
              <a:buFont typeface="Wingdings" pitchFamily="2" charset="2"/>
              <a:buChar char="ü"/>
            </a:pPr>
            <a:r>
              <a:rPr lang="en-US" sz="3200" dirty="0">
                <a:solidFill>
                  <a:srgbClr val="FFFFFF"/>
                </a:solidFill>
                <a:latin typeface="Eras Demi ITC" pitchFamily="34" charset="0"/>
              </a:rPr>
              <a:t> records &amp; documentation costs?</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
        <p:nvSpPr>
          <p:cNvPr id="9" name="TextBox 8"/>
          <p:cNvSpPr txBox="1"/>
          <p:nvPr/>
        </p:nvSpPr>
        <p:spPr>
          <a:xfrm>
            <a:off x="0" y="6457890"/>
            <a:ext cx="5105400" cy="400110"/>
          </a:xfrm>
          <a:prstGeom prst="rect">
            <a:avLst/>
          </a:prstGeom>
          <a:noFill/>
        </p:spPr>
        <p:txBody>
          <a:bodyPr wrap="square" rtlCol="0">
            <a:spAutoFit/>
          </a:bodyPr>
          <a:lstStyle/>
          <a:p>
            <a:r>
              <a:rPr lang="en-US" sz="2000" dirty="0">
                <a:solidFill>
                  <a:srgbClr val="FFFFFF"/>
                </a:solidFill>
                <a:latin typeface="Eras Demi ITC" pitchFamily="34" charset="0"/>
              </a:rPr>
              <a:t>Planning – </a:t>
            </a:r>
            <a:r>
              <a:rPr lang="en-US" sz="2000" dirty="0" err="1">
                <a:solidFill>
                  <a:srgbClr val="FFFFFF"/>
                </a:solidFill>
                <a:latin typeface="Eras Demi ITC" pitchFamily="34" charset="0"/>
              </a:rPr>
              <a:t>LUP</a:t>
            </a:r>
            <a:r>
              <a:rPr lang="en-US" sz="2000" dirty="0">
                <a:solidFill>
                  <a:srgbClr val="FFFFFF"/>
                </a:solidFill>
                <a:latin typeface="Eras Demi ITC" pitchFamily="34" charset="0"/>
              </a:rPr>
              <a:t> Process</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xEl>
                                              <p:pRg st="5" end="5"/>
                                            </p:txEl>
                                          </p:spTgt>
                                        </p:tgtEl>
                                        <p:attrNameLst>
                                          <p:attrName>style.visibility</p:attrName>
                                        </p:attrNameLst>
                                      </p:cBhvr>
                                      <p:to>
                                        <p:strVal val="visible"/>
                                      </p:to>
                                    </p:set>
                                    <p:animEffect transition="in" filter="fade">
                                      <p:cBhvr>
                                        <p:cTn id="7" dur="500"/>
                                        <p:tgtEl>
                                          <p:spTgt spid="205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30175"/>
            <a:ext cx="7772400" cy="1470025"/>
          </a:xfrm>
        </p:spPr>
        <p:txBody>
          <a:bodyPr/>
          <a:lstStyle/>
          <a:p>
            <a:r>
              <a:rPr lang="en-US" sz="4800" b="1" dirty="0">
                <a:solidFill>
                  <a:schemeClr val="bg1"/>
                </a:solidFill>
                <a:latin typeface="Eras Demi ITC" pitchFamily="34" charset="0"/>
              </a:rPr>
              <a:t>Scoping</a:t>
            </a:r>
            <a:br>
              <a:rPr lang="en-US" sz="4000" b="1" dirty="0">
                <a:solidFill>
                  <a:schemeClr val="bg1"/>
                </a:solidFill>
                <a:latin typeface="Eras Demi ITC" pitchFamily="34" charset="0"/>
              </a:rPr>
            </a:br>
            <a:endParaRPr lang="en-US" sz="4000" b="1" dirty="0">
              <a:solidFill>
                <a:schemeClr val="bg1"/>
              </a:solidFill>
              <a:latin typeface="Eras Demi ITC" pitchFamily="34" charset="0"/>
            </a:endParaRPr>
          </a:p>
        </p:txBody>
      </p:sp>
      <p:sp>
        <p:nvSpPr>
          <p:cNvPr id="2052" name="Rectangle 4"/>
          <p:cNvSpPr>
            <a:spLocks noGrp="1" noChangeArrowheads="1"/>
          </p:cNvSpPr>
          <p:nvPr>
            <p:ph type="subTitle" idx="1"/>
          </p:nvPr>
        </p:nvSpPr>
        <p:spPr>
          <a:xfrm>
            <a:off x="533400" y="1447800"/>
            <a:ext cx="8229600" cy="4114800"/>
          </a:xfrm>
        </p:spPr>
        <p:txBody>
          <a:bodyPr>
            <a:noAutofit/>
          </a:bodyPr>
          <a:lstStyle/>
          <a:p>
            <a:pPr algn="l">
              <a:spcBef>
                <a:spcPts val="0"/>
              </a:spcBef>
              <a:buFont typeface="Wingdings" pitchFamily="2" charset="2"/>
              <a:buChar char="v"/>
            </a:pPr>
            <a:r>
              <a:rPr lang="en-US" sz="3600" dirty="0">
                <a:solidFill>
                  <a:srgbClr val="FFFFFF"/>
                </a:solidFill>
                <a:latin typeface="Eras Demi ITC" pitchFamily="34" charset="0"/>
              </a:rPr>
              <a:t> </a:t>
            </a:r>
            <a:r>
              <a:rPr lang="en-US" sz="3600" dirty="0" err="1">
                <a:solidFill>
                  <a:srgbClr val="FFFFFF"/>
                </a:solidFill>
                <a:latin typeface="Eras Demi ITC" pitchFamily="34" charset="0"/>
              </a:rPr>
              <a:t>NOI</a:t>
            </a:r>
            <a:r>
              <a:rPr lang="en-US" sz="3600" dirty="0">
                <a:solidFill>
                  <a:srgbClr val="FFFFFF"/>
                </a:solidFill>
                <a:latin typeface="Eras Demi ITC" pitchFamily="34" charset="0"/>
              </a:rPr>
              <a:t> mentions LWCs</a:t>
            </a:r>
          </a:p>
          <a:p>
            <a:pPr lvl="1" algn="l">
              <a:spcBef>
                <a:spcPts val="0"/>
              </a:spcBef>
              <a:buFont typeface="Wingdings" pitchFamily="2" charset="2"/>
              <a:buChar char="ü"/>
            </a:pPr>
            <a:r>
              <a:rPr lang="en-US" dirty="0">
                <a:solidFill>
                  <a:srgbClr val="FFFFFF"/>
                </a:solidFill>
                <a:latin typeface="Eras Demi ITC" pitchFamily="34" charset="0"/>
              </a:rPr>
              <a:t> </a:t>
            </a:r>
            <a:r>
              <a:rPr lang="en-US" sz="3200" dirty="0">
                <a:solidFill>
                  <a:srgbClr val="FFFFFF"/>
                </a:solidFill>
                <a:latin typeface="Eras Demi ITC" pitchFamily="34" charset="0"/>
              </a:rPr>
              <a:t>include planning criteria identified</a:t>
            </a:r>
          </a:p>
          <a:p>
            <a:pPr algn="l">
              <a:spcBef>
                <a:spcPts val="0"/>
              </a:spcBef>
              <a:buFont typeface="Wingdings" pitchFamily="2" charset="2"/>
              <a:buChar char="v"/>
            </a:pPr>
            <a:r>
              <a:rPr lang="en-US" sz="3600" dirty="0">
                <a:solidFill>
                  <a:srgbClr val="FFFFFF"/>
                </a:solidFill>
                <a:latin typeface="Eras Demi ITC" pitchFamily="34" charset="0"/>
              </a:rPr>
              <a:t> Tribal consultation</a:t>
            </a:r>
          </a:p>
          <a:p>
            <a:pPr algn="l">
              <a:spcBef>
                <a:spcPts val="0"/>
              </a:spcBef>
              <a:buFont typeface="Wingdings" pitchFamily="2" charset="2"/>
              <a:buChar char="v"/>
            </a:pPr>
            <a:r>
              <a:rPr lang="en-US" sz="3600" dirty="0">
                <a:solidFill>
                  <a:srgbClr val="FFFFFF"/>
                </a:solidFill>
                <a:latin typeface="Eras Demi ITC" pitchFamily="34" charset="0"/>
              </a:rPr>
              <a:t> Scoping Report</a:t>
            </a:r>
          </a:p>
          <a:p>
            <a:pPr lvl="1" algn="l">
              <a:spcBef>
                <a:spcPts val="0"/>
              </a:spcBef>
              <a:buFont typeface="Wingdings" pitchFamily="2" charset="2"/>
              <a:buChar char="ü"/>
            </a:pPr>
            <a:r>
              <a:rPr lang="en-US" sz="3200" dirty="0">
                <a:solidFill>
                  <a:srgbClr val="FFFFFF"/>
                </a:solidFill>
                <a:latin typeface="Eras Demi ITC" pitchFamily="34" charset="0"/>
              </a:rPr>
              <a:t> summarize WC comments &amp; issues</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
        <p:nvSpPr>
          <p:cNvPr id="9" name="TextBox 8"/>
          <p:cNvSpPr txBox="1"/>
          <p:nvPr/>
        </p:nvSpPr>
        <p:spPr>
          <a:xfrm>
            <a:off x="0" y="6457890"/>
            <a:ext cx="5105400" cy="400110"/>
          </a:xfrm>
          <a:prstGeom prst="rect">
            <a:avLst/>
          </a:prstGeom>
          <a:noFill/>
        </p:spPr>
        <p:txBody>
          <a:bodyPr wrap="square" rtlCol="0">
            <a:spAutoFit/>
          </a:bodyPr>
          <a:lstStyle/>
          <a:p>
            <a:r>
              <a:rPr lang="en-US" sz="2000" dirty="0">
                <a:solidFill>
                  <a:srgbClr val="FFFFFF"/>
                </a:solidFill>
                <a:latin typeface="Eras Demi ITC" pitchFamily="34" charset="0"/>
              </a:rPr>
              <a:t>Planning – </a:t>
            </a:r>
            <a:r>
              <a:rPr lang="en-US" sz="2000" dirty="0" err="1">
                <a:solidFill>
                  <a:srgbClr val="FFFFFF"/>
                </a:solidFill>
                <a:latin typeface="Eras Demi ITC" pitchFamily="34" charset="0"/>
              </a:rPr>
              <a:t>LUP</a:t>
            </a:r>
            <a:r>
              <a:rPr lang="en-US" sz="2000" dirty="0">
                <a:solidFill>
                  <a:srgbClr val="FFFFFF"/>
                </a:solidFill>
                <a:latin typeface="Eras Demi ITC" pitchFamily="34" charset="0"/>
              </a:rPr>
              <a:t> Process</a:t>
            </a:r>
          </a:p>
        </p:txBody>
      </p:sp>
    </p:spTree>
  </p:cSld>
  <p:clrMapOvr>
    <a:masterClrMapping/>
  </p:clrMapOvr>
  <p:transition spd="slow" advClick="0">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xEl>
                                              <p:pRg st="1" end="1"/>
                                            </p:txEl>
                                          </p:spTgt>
                                        </p:tgtEl>
                                        <p:attrNameLst>
                                          <p:attrName>style.visibility</p:attrName>
                                        </p:attrNameLst>
                                      </p:cBhvr>
                                      <p:to>
                                        <p:strVal val="visible"/>
                                      </p:to>
                                    </p:set>
                                    <p:animEffect transition="in" filter="fade">
                                      <p:cBhvr>
                                        <p:cTn id="7" dur="500"/>
                                        <p:tgtEl>
                                          <p:spTgt spid="205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2">
                                            <p:txEl>
                                              <p:pRg st="2" end="2"/>
                                            </p:txEl>
                                          </p:spTgt>
                                        </p:tgtEl>
                                        <p:attrNameLst>
                                          <p:attrName>style.visibility</p:attrName>
                                        </p:attrNameLst>
                                      </p:cBhvr>
                                      <p:to>
                                        <p:strVal val="visible"/>
                                      </p:to>
                                    </p:set>
                                    <p:animEffect transition="in" filter="fade">
                                      <p:cBhvr>
                                        <p:cTn id="12" dur="500"/>
                                        <p:tgtEl>
                                          <p:spTgt spid="205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2">
                                            <p:txEl>
                                              <p:pRg st="3" end="3"/>
                                            </p:txEl>
                                          </p:spTgt>
                                        </p:tgtEl>
                                        <p:attrNameLst>
                                          <p:attrName>style.visibility</p:attrName>
                                        </p:attrNameLst>
                                      </p:cBhvr>
                                      <p:to>
                                        <p:strVal val="visible"/>
                                      </p:to>
                                    </p:set>
                                    <p:animEffect transition="in" filter="fade">
                                      <p:cBhvr>
                                        <p:cTn id="17" dur="500"/>
                                        <p:tgtEl>
                                          <p:spTgt spid="2052">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052">
                                            <p:txEl>
                                              <p:pRg st="4" end="4"/>
                                            </p:txEl>
                                          </p:spTgt>
                                        </p:tgtEl>
                                        <p:attrNameLst>
                                          <p:attrName>style.visibility</p:attrName>
                                        </p:attrNameLst>
                                      </p:cBhvr>
                                      <p:to>
                                        <p:strVal val="visible"/>
                                      </p:to>
                                    </p:set>
                                    <p:animEffect transition="in" filter="fade">
                                      <p:cBhvr>
                                        <p:cTn id="20" dur="500"/>
                                        <p:tgtEl>
                                          <p:spTgt spid="205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30175"/>
            <a:ext cx="7772400" cy="1698625"/>
          </a:xfrm>
        </p:spPr>
        <p:txBody>
          <a:bodyPr/>
          <a:lstStyle/>
          <a:p>
            <a:r>
              <a:rPr lang="en-US" sz="4800" b="1" dirty="0">
                <a:solidFill>
                  <a:schemeClr val="bg1"/>
                </a:solidFill>
                <a:latin typeface="Eras Demi ITC" pitchFamily="34" charset="0"/>
              </a:rPr>
              <a:t>Analysis of the</a:t>
            </a:r>
            <a:br>
              <a:rPr lang="en-US" sz="4000" b="1" dirty="0">
                <a:solidFill>
                  <a:schemeClr val="bg1"/>
                </a:solidFill>
                <a:latin typeface="Eras Demi ITC" pitchFamily="34" charset="0"/>
              </a:rPr>
            </a:br>
            <a:r>
              <a:rPr lang="en-US" sz="4800" b="1" dirty="0">
                <a:solidFill>
                  <a:schemeClr val="bg1"/>
                </a:solidFill>
                <a:latin typeface="Eras Demi ITC" pitchFamily="34" charset="0"/>
              </a:rPr>
              <a:t>Management  Situation</a:t>
            </a:r>
          </a:p>
        </p:txBody>
      </p:sp>
      <p:sp>
        <p:nvSpPr>
          <p:cNvPr id="2052" name="Rectangle 4"/>
          <p:cNvSpPr>
            <a:spLocks noGrp="1" noChangeArrowheads="1"/>
          </p:cNvSpPr>
          <p:nvPr>
            <p:ph type="subTitle" idx="1"/>
          </p:nvPr>
        </p:nvSpPr>
        <p:spPr>
          <a:xfrm>
            <a:off x="457200" y="1981200"/>
            <a:ext cx="8229600" cy="4114800"/>
          </a:xfrm>
        </p:spPr>
        <p:txBody>
          <a:bodyPr>
            <a:noAutofit/>
          </a:bodyPr>
          <a:lstStyle/>
          <a:p>
            <a:pPr algn="l">
              <a:spcBef>
                <a:spcPts val="0"/>
              </a:spcBef>
              <a:buFont typeface="Wingdings" pitchFamily="2" charset="2"/>
              <a:buChar char="v"/>
            </a:pPr>
            <a:r>
              <a:rPr lang="en-US" sz="3600" dirty="0">
                <a:solidFill>
                  <a:srgbClr val="FFFFFF"/>
                </a:solidFill>
                <a:latin typeface="Eras Demi ITC" pitchFamily="34" charset="0"/>
              </a:rPr>
              <a:t> prepare area profile for each LWC</a:t>
            </a:r>
          </a:p>
          <a:p>
            <a:pPr lvl="1" algn="l">
              <a:spcBef>
                <a:spcPts val="0"/>
              </a:spcBef>
              <a:buFont typeface="Wingdings" pitchFamily="2" charset="2"/>
              <a:buChar char="ü"/>
            </a:pPr>
            <a:r>
              <a:rPr lang="en-US" sz="3200" dirty="0">
                <a:solidFill>
                  <a:srgbClr val="FFFFFF"/>
                </a:solidFill>
                <a:latin typeface="Eras Demi ITC" pitchFamily="34" charset="0"/>
              </a:rPr>
              <a:t> describe location</a:t>
            </a:r>
          </a:p>
          <a:p>
            <a:pPr lvl="1" algn="l">
              <a:spcBef>
                <a:spcPts val="0"/>
              </a:spcBef>
              <a:buFont typeface="Wingdings" pitchFamily="2" charset="2"/>
              <a:buChar char="ü"/>
            </a:pPr>
            <a:r>
              <a:rPr lang="en-US" sz="3200" dirty="0">
                <a:solidFill>
                  <a:srgbClr val="FFFFFF"/>
                </a:solidFill>
                <a:latin typeface="Eras Demi ITC" pitchFamily="34" charset="0"/>
              </a:rPr>
              <a:t> reference current inventory results</a:t>
            </a:r>
          </a:p>
          <a:p>
            <a:pPr lvl="1" algn="l">
              <a:spcBef>
                <a:spcPts val="0"/>
              </a:spcBef>
              <a:buFont typeface="Wingdings" pitchFamily="2" charset="2"/>
              <a:buChar char="ü"/>
            </a:pPr>
            <a:r>
              <a:rPr lang="en-US" sz="3200" dirty="0">
                <a:solidFill>
                  <a:srgbClr val="FFFFFF"/>
                </a:solidFill>
                <a:latin typeface="Eras Demi ITC" pitchFamily="34" charset="0"/>
              </a:rPr>
              <a:t> explain current management</a:t>
            </a:r>
          </a:p>
          <a:p>
            <a:pPr lvl="1" algn="l">
              <a:spcBef>
                <a:spcPts val="0"/>
              </a:spcBef>
              <a:buFont typeface="Wingdings" pitchFamily="2" charset="2"/>
              <a:buChar char="ü"/>
              <a:tabLst>
                <a:tab pos="1150938" algn="l"/>
              </a:tabLst>
            </a:pPr>
            <a:r>
              <a:rPr lang="en-US" sz="3200" dirty="0">
                <a:solidFill>
                  <a:srgbClr val="FFFFFF"/>
                </a:solidFill>
                <a:latin typeface="Eras Demi ITC" pitchFamily="34" charset="0"/>
              </a:rPr>
              <a:t> incorporate analysis from the 	“Factors” guidance</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
        <p:nvSpPr>
          <p:cNvPr id="9" name="TextBox 8"/>
          <p:cNvSpPr txBox="1"/>
          <p:nvPr/>
        </p:nvSpPr>
        <p:spPr>
          <a:xfrm>
            <a:off x="0" y="6457890"/>
            <a:ext cx="5105400" cy="400110"/>
          </a:xfrm>
          <a:prstGeom prst="rect">
            <a:avLst/>
          </a:prstGeom>
          <a:noFill/>
        </p:spPr>
        <p:txBody>
          <a:bodyPr wrap="square" rtlCol="0">
            <a:spAutoFit/>
          </a:bodyPr>
          <a:lstStyle/>
          <a:p>
            <a:r>
              <a:rPr lang="en-US" sz="2000" dirty="0">
                <a:solidFill>
                  <a:srgbClr val="FFFFFF"/>
                </a:solidFill>
                <a:latin typeface="Eras Demi ITC" pitchFamily="34" charset="0"/>
              </a:rPr>
              <a:t>Planning – </a:t>
            </a:r>
            <a:r>
              <a:rPr lang="en-US" sz="2000" dirty="0" err="1">
                <a:solidFill>
                  <a:srgbClr val="FFFFFF"/>
                </a:solidFill>
                <a:latin typeface="Eras Demi ITC" pitchFamily="34" charset="0"/>
              </a:rPr>
              <a:t>LUP</a:t>
            </a:r>
            <a:r>
              <a:rPr lang="en-US" sz="2000" dirty="0">
                <a:solidFill>
                  <a:srgbClr val="FFFFFF"/>
                </a:solidFill>
                <a:latin typeface="Eras Demi ITC" pitchFamily="34" charset="0"/>
              </a:rPr>
              <a:t> Process</a:t>
            </a:r>
          </a:p>
        </p:txBody>
      </p:sp>
    </p:spTree>
  </p:cSld>
  <p:clrMapOvr>
    <a:masterClrMapping/>
  </p:clrMapOvr>
  <p:transition spd="slow" advClick="0">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animEffect transition="in" filter="fade">
                                      <p:cBhvr>
                                        <p:cTn id="7" dur="500"/>
                                        <p:tgtEl>
                                          <p:spTgt spid="20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2">
                                            <p:txEl>
                                              <p:pRg st="1" end="1"/>
                                            </p:txEl>
                                          </p:spTgt>
                                        </p:tgtEl>
                                        <p:attrNameLst>
                                          <p:attrName>style.visibility</p:attrName>
                                        </p:attrNameLst>
                                      </p:cBhvr>
                                      <p:to>
                                        <p:strVal val="visible"/>
                                      </p:to>
                                    </p:set>
                                    <p:animEffect transition="in" filter="fade">
                                      <p:cBhvr>
                                        <p:cTn id="12" dur="500"/>
                                        <p:tgtEl>
                                          <p:spTgt spid="20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2">
                                            <p:txEl>
                                              <p:pRg st="2" end="2"/>
                                            </p:txEl>
                                          </p:spTgt>
                                        </p:tgtEl>
                                        <p:attrNameLst>
                                          <p:attrName>style.visibility</p:attrName>
                                        </p:attrNameLst>
                                      </p:cBhvr>
                                      <p:to>
                                        <p:strVal val="visible"/>
                                      </p:to>
                                    </p:set>
                                    <p:animEffect transition="in" filter="fade">
                                      <p:cBhvr>
                                        <p:cTn id="17" dur="500"/>
                                        <p:tgtEl>
                                          <p:spTgt spid="205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52">
                                            <p:txEl>
                                              <p:pRg st="3" end="3"/>
                                            </p:txEl>
                                          </p:spTgt>
                                        </p:tgtEl>
                                        <p:attrNameLst>
                                          <p:attrName>style.visibility</p:attrName>
                                        </p:attrNameLst>
                                      </p:cBhvr>
                                      <p:to>
                                        <p:strVal val="visible"/>
                                      </p:to>
                                    </p:set>
                                    <p:animEffect transition="in" filter="fade">
                                      <p:cBhvr>
                                        <p:cTn id="22" dur="500"/>
                                        <p:tgtEl>
                                          <p:spTgt spid="205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52">
                                            <p:txEl>
                                              <p:pRg st="4" end="4"/>
                                            </p:txEl>
                                          </p:spTgt>
                                        </p:tgtEl>
                                        <p:attrNameLst>
                                          <p:attrName>style.visibility</p:attrName>
                                        </p:attrNameLst>
                                      </p:cBhvr>
                                      <p:to>
                                        <p:strVal val="visible"/>
                                      </p:to>
                                    </p:set>
                                    <p:animEffect transition="in" filter="fade">
                                      <p:cBhvr>
                                        <p:cTn id="27" dur="500"/>
                                        <p:tgtEl>
                                          <p:spTgt spid="205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30175"/>
            <a:ext cx="7772400" cy="1698625"/>
          </a:xfrm>
        </p:spPr>
        <p:txBody>
          <a:bodyPr/>
          <a:lstStyle/>
          <a:p>
            <a:r>
              <a:rPr lang="en-US" sz="4800" b="1" dirty="0">
                <a:solidFill>
                  <a:schemeClr val="bg1"/>
                </a:solidFill>
                <a:latin typeface="Eras Demi ITC" pitchFamily="34" charset="0"/>
              </a:rPr>
              <a:t>Affected Environment</a:t>
            </a:r>
          </a:p>
        </p:txBody>
      </p:sp>
      <p:sp>
        <p:nvSpPr>
          <p:cNvPr id="2052" name="Rectangle 4"/>
          <p:cNvSpPr>
            <a:spLocks noGrp="1" noChangeArrowheads="1"/>
          </p:cNvSpPr>
          <p:nvPr>
            <p:ph type="subTitle" idx="1"/>
          </p:nvPr>
        </p:nvSpPr>
        <p:spPr>
          <a:xfrm>
            <a:off x="457200" y="1981200"/>
            <a:ext cx="8229600" cy="4114800"/>
          </a:xfrm>
        </p:spPr>
        <p:txBody>
          <a:bodyPr>
            <a:noAutofit/>
          </a:bodyPr>
          <a:lstStyle/>
          <a:p>
            <a:pPr algn="l">
              <a:spcBef>
                <a:spcPts val="0"/>
              </a:spcBef>
              <a:buFont typeface="Wingdings" pitchFamily="2" charset="2"/>
              <a:buChar char="v"/>
            </a:pPr>
            <a:r>
              <a:rPr lang="en-US" sz="3600" dirty="0">
                <a:solidFill>
                  <a:srgbClr val="FFFFFF"/>
                </a:solidFill>
                <a:latin typeface="Eras Demi ITC" pitchFamily="34" charset="0"/>
              </a:rPr>
              <a:t> brief description of each LWC</a:t>
            </a:r>
          </a:p>
          <a:p>
            <a:pPr lvl="1" algn="l">
              <a:spcBef>
                <a:spcPts val="0"/>
              </a:spcBef>
            </a:pPr>
            <a:r>
              <a:rPr lang="en-US" sz="3200" dirty="0">
                <a:solidFill>
                  <a:srgbClr val="FFFFFF"/>
                </a:solidFill>
                <a:latin typeface="Eras Demi ITC" pitchFamily="34" charset="0"/>
              </a:rPr>
              <a:t>	acreage</a:t>
            </a:r>
          </a:p>
          <a:p>
            <a:pPr lvl="1" algn="l">
              <a:spcBef>
                <a:spcPts val="0"/>
              </a:spcBef>
            </a:pPr>
            <a:r>
              <a:rPr lang="en-US" sz="3200" dirty="0">
                <a:solidFill>
                  <a:srgbClr val="FFFFFF"/>
                </a:solidFill>
                <a:latin typeface="Eras Demi ITC" pitchFamily="34" charset="0"/>
              </a:rPr>
              <a:t> 	map of boundaries</a:t>
            </a:r>
          </a:p>
          <a:p>
            <a:pPr algn="l">
              <a:spcBef>
                <a:spcPts val="0"/>
              </a:spcBef>
              <a:buFont typeface="Wingdings" pitchFamily="2" charset="2"/>
              <a:buChar char="v"/>
            </a:pPr>
            <a:r>
              <a:rPr lang="en-US" sz="3600" dirty="0">
                <a:solidFill>
                  <a:srgbClr val="FFFFFF"/>
                </a:solidFill>
                <a:latin typeface="Eras Demi ITC" pitchFamily="34" charset="0"/>
              </a:rPr>
              <a:t>inventory process &amp; results</a:t>
            </a:r>
          </a:p>
          <a:p>
            <a:pPr algn="l">
              <a:spcBef>
                <a:spcPts val="0"/>
              </a:spcBef>
              <a:buFont typeface="Wingdings" pitchFamily="2" charset="2"/>
              <a:buChar char="v"/>
            </a:pPr>
            <a:r>
              <a:rPr lang="en-US" sz="3600" dirty="0">
                <a:solidFill>
                  <a:srgbClr val="FFFFFF"/>
                </a:solidFill>
                <a:latin typeface="Eras Demi ITC" pitchFamily="34" charset="0"/>
              </a:rPr>
              <a:t> current allocations, management</a:t>
            </a:r>
          </a:p>
          <a:p>
            <a:pPr algn="l">
              <a:spcBef>
                <a:spcPts val="0"/>
              </a:spcBef>
              <a:buFont typeface="Wingdings" pitchFamily="2" charset="2"/>
              <a:buChar char="v"/>
            </a:pPr>
            <a:r>
              <a:rPr lang="en-US" sz="3600" dirty="0">
                <a:solidFill>
                  <a:srgbClr val="FFFFFF"/>
                </a:solidFill>
                <a:latin typeface="Eras Demi ITC" pitchFamily="34" charset="0"/>
              </a:rPr>
              <a:t> “Lands with Wilderness 	Characteristics” subheading.</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
        <p:nvSpPr>
          <p:cNvPr id="9" name="TextBox 8"/>
          <p:cNvSpPr txBox="1"/>
          <p:nvPr/>
        </p:nvSpPr>
        <p:spPr>
          <a:xfrm>
            <a:off x="0" y="6457890"/>
            <a:ext cx="5105400" cy="400110"/>
          </a:xfrm>
          <a:prstGeom prst="rect">
            <a:avLst/>
          </a:prstGeom>
          <a:noFill/>
        </p:spPr>
        <p:txBody>
          <a:bodyPr wrap="square" rtlCol="0">
            <a:spAutoFit/>
          </a:bodyPr>
          <a:lstStyle/>
          <a:p>
            <a:r>
              <a:rPr lang="en-US" sz="2000" dirty="0">
                <a:solidFill>
                  <a:srgbClr val="FFFFFF"/>
                </a:solidFill>
                <a:latin typeface="Eras Demi ITC" pitchFamily="34" charset="0"/>
              </a:rPr>
              <a:t>Planning – </a:t>
            </a:r>
            <a:r>
              <a:rPr lang="en-US" sz="2000" dirty="0" err="1">
                <a:solidFill>
                  <a:srgbClr val="FFFFFF"/>
                </a:solidFill>
                <a:latin typeface="Eras Demi ITC" pitchFamily="34" charset="0"/>
              </a:rPr>
              <a:t>LUP</a:t>
            </a:r>
            <a:r>
              <a:rPr lang="en-US" sz="2000" dirty="0">
                <a:solidFill>
                  <a:srgbClr val="FFFFFF"/>
                </a:solidFill>
                <a:latin typeface="Eras Demi ITC" pitchFamily="34" charset="0"/>
              </a:rPr>
              <a:t> Process</a:t>
            </a:r>
          </a:p>
        </p:txBody>
      </p:sp>
    </p:spTree>
  </p:cSld>
  <p:clrMapOvr>
    <a:masterClrMapping/>
  </p:clrMapOvr>
  <p:transition spd="slow" advClick="0">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animEffect transition="in" filter="fade">
                                      <p:cBhvr>
                                        <p:cTn id="7" dur="500"/>
                                        <p:tgtEl>
                                          <p:spTgt spid="20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2">
                                            <p:txEl>
                                              <p:pRg st="1" end="1"/>
                                            </p:txEl>
                                          </p:spTgt>
                                        </p:tgtEl>
                                        <p:attrNameLst>
                                          <p:attrName>style.visibility</p:attrName>
                                        </p:attrNameLst>
                                      </p:cBhvr>
                                      <p:to>
                                        <p:strVal val="visible"/>
                                      </p:to>
                                    </p:set>
                                    <p:animEffect transition="in" filter="fade">
                                      <p:cBhvr>
                                        <p:cTn id="12" dur="500"/>
                                        <p:tgtEl>
                                          <p:spTgt spid="205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052">
                                            <p:txEl>
                                              <p:pRg st="2" end="2"/>
                                            </p:txEl>
                                          </p:spTgt>
                                        </p:tgtEl>
                                        <p:attrNameLst>
                                          <p:attrName>style.visibility</p:attrName>
                                        </p:attrNameLst>
                                      </p:cBhvr>
                                      <p:to>
                                        <p:strVal val="visible"/>
                                      </p:to>
                                    </p:set>
                                    <p:animEffect transition="in" filter="fade">
                                      <p:cBhvr>
                                        <p:cTn id="15" dur="500"/>
                                        <p:tgtEl>
                                          <p:spTgt spid="205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052">
                                            <p:txEl>
                                              <p:pRg st="3" end="3"/>
                                            </p:txEl>
                                          </p:spTgt>
                                        </p:tgtEl>
                                        <p:attrNameLst>
                                          <p:attrName>style.visibility</p:attrName>
                                        </p:attrNameLst>
                                      </p:cBhvr>
                                      <p:to>
                                        <p:strVal val="visible"/>
                                      </p:to>
                                    </p:set>
                                    <p:animEffect transition="in" filter="fade">
                                      <p:cBhvr>
                                        <p:cTn id="20" dur="500"/>
                                        <p:tgtEl>
                                          <p:spTgt spid="205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052">
                                            <p:txEl>
                                              <p:pRg st="4" end="4"/>
                                            </p:txEl>
                                          </p:spTgt>
                                        </p:tgtEl>
                                        <p:attrNameLst>
                                          <p:attrName>style.visibility</p:attrName>
                                        </p:attrNameLst>
                                      </p:cBhvr>
                                      <p:to>
                                        <p:strVal val="visible"/>
                                      </p:to>
                                    </p:set>
                                    <p:animEffect transition="in" filter="fade">
                                      <p:cBhvr>
                                        <p:cTn id="25" dur="500"/>
                                        <p:tgtEl>
                                          <p:spTgt spid="205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052">
                                            <p:txEl>
                                              <p:pRg st="5" end="5"/>
                                            </p:txEl>
                                          </p:spTgt>
                                        </p:tgtEl>
                                        <p:attrNameLst>
                                          <p:attrName>style.visibility</p:attrName>
                                        </p:attrNameLst>
                                      </p:cBhvr>
                                      <p:to>
                                        <p:strVal val="visible"/>
                                      </p:to>
                                    </p:set>
                                    <p:animEffect transition="in" filter="fade">
                                      <p:cBhvr>
                                        <p:cTn id="30" dur="500"/>
                                        <p:tgtEl>
                                          <p:spTgt spid="205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2302</TotalTime>
  <Words>2628</Words>
  <Application>Microsoft Office PowerPoint</Application>
  <PresentationFormat>On-screen Show (4:3)</PresentationFormat>
  <Paragraphs>473</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Eras Demi ITC</vt:lpstr>
      <vt:lpstr>Eras Light ITC</vt:lpstr>
      <vt:lpstr>Wingdings</vt:lpstr>
      <vt:lpstr>Default Design</vt:lpstr>
      <vt:lpstr>Wilderness Characteristics Guidance for the BLM </vt:lpstr>
      <vt:lpstr>Wilderness Characteristics Guidance for the BLM </vt:lpstr>
      <vt:lpstr>Preparation Plan </vt:lpstr>
      <vt:lpstr>Preparation Plan </vt:lpstr>
      <vt:lpstr>Preparation Plan </vt:lpstr>
      <vt:lpstr>Preparation Plan </vt:lpstr>
      <vt:lpstr>Scoping </vt:lpstr>
      <vt:lpstr>Analysis of the Management  Situation</vt:lpstr>
      <vt:lpstr>Affected Environment</vt:lpstr>
      <vt:lpstr>Alternatives</vt:lpstr>
      <vt:lpstr>Alternatives</vt:lpstr>
      <vt:lpstr>Alternatives</vt:lpstr>
      <vt:lpstr>Alternatives</vt:lpstr>
      <vt:lpstr>Alternatives</vt:lpstr>
      <vt:lpstr>Alternatives</vt:lpstr>
      <vt:lpstr>Alternatives</vt:lpstr>
      <vt:lpstr>Alternatives</vt:lpstr>
      <vt:lpstr>Alternatives</vt:lpstr>
      <vt:lpstr>Environmental Consequences</vt:lpstr>
      <vt:lpstr>Final Planning Decision</vt:lpstr>
      <vt:lpstr>Wilderness Characteristics Guidance for the BLM </vt:lpstr>
    </vt:vector>
  </TitlesOfParts>
  <Company>USDA Forest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FSDefaultUser</dc:creator>
  <cp:lastModifiedBy>Sky Gennette</cp:lastModifiedBy>
  <cp:revision>192</cp:revision>
  <dcterms:created xsi:type="dcterms:W3CDTF">2007-05-10T16:47:24Z</dcterms:created>
  <dcterms:modified xsi:type="dcterms:W3CDTF">2020-06-25T15:10:33Z</dcterms:modified>
</cp:coreProperties>
</file>