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323" r:id="rId2"/>
    <p:sldId id="321" r:id="rId3"/>
    <p:sldId id="342" r:id="rId4"/>
    <p:sldId id="322" r:id="rId5"/>
    <p:sldId id="324" r:id="rId6"/>
    <p:sldId id="325" r:id="rId7"/>
    <p:sldId id="326" r:id="rId8"/>
    <p:sldId id="327" r:id="rId9"/>
    <p:sldId id="330" r:id="rId10"/>
    <p:sldId id="343" r:id="rId11"/>
    <p:sldId id="332" r:id="rId12"/>
    <p:sldId id="334" r:id="rId13"/>
    <p:sldId id="335" r:id="rId14"/>
    <p:sldId id="336" r:id="rId15"/>
    <p:sldId id="337" r:id="rId16"/>
    <p:sldId id="338" r:id="rId17"/>
    <p:sldId id="340" r:id="rId18"/>
    <p:sldId id="344" r:id="rId19"/>
    <p:sldId id="345"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Eras Light ITC" pitchFamily="34" charset="0"/>
        <a:ea typeface="+mn-ea"/>
        <a:cs typeface="+mn-cs"/>
      </a:defRPr>
    </a:lvl1pPr>
    <a:lvl2pPr marL="457200" algn="l" rtl="0" fontAlgn="base">
      <a:spcBef>
        <a:spcPct val="0"/>
      </a:spcBef>
      <a:spcAft>
        <a:spcPct val="0"/>
      </a:spcAft>
      <a:defRPr kern="1200">
        <a:solidFill>
          <a:schemeClr val="tx1"/>
        </a:solidFill>
        <a:latin typeface="Eras Light ITC" pitchFamily="34" charset="0"/>
        <a:ea typeface="+mn-ea"/>
        <a:cs typeface="+mn-cs"/>
      </a:defRPr>
    </a:lvl2pPr>
    <a:lvl3pPr marL="914400" algn="l" rtl="0" fontAlgn="base">
      <a:spcBef>
        <a:spcPct val="0"/>
      </a:spcBef>
      <a:spcAft>
        <a:spcPct val="0"/>
      </a:spcAft>
      <a:defRPr kern="1200">
        <a:solidFill>
          <a:schemeClr val="tx1"/>
        </a:solidFill>
        <a:latin typeface="Eras Light ITC" pitchFamily="34" charset="0"/>
        <a:ea typeface="+mn-ea"/>
        <a:cs typeface="+mn-cs"/>
      </a:defRPr>
    </a:lvl3pPr>
    <a:lvl4pPr marL="1371600" algn="l" rtl="0" fontAlgn="base">
      <a:spcBef>
        <a:spcPct val="0"/>
      </a:spcBef>
      <a:spcAft>
        <a:spcPct val="0"/>
      </a:spcAft>
      <a:defRPr kern="1200">
        <a:solidFill>
          <a:schemeClr val="tx1"/>
        </a:solidFill>
        <a:latin typeface="Eras Light ITC" pitchFamily="34" charset="0"/>
        <a:ea typeface="+mn-ea"/>
        <a:cs typeface="+mn-cs"/>
      </a:defRPr>
    </a:lvl4pPr>
    <a:lvl5pPr marL="1828800" algn="l" rtl="0" fontAlgn="base">
      <a:spcBef>
        <a:spcPct val="0"/>
      </a:spcBef>
      <a:spcAft>
        <a:spcPct val="0"/>
      </a:spcAft>
      <a:defRPr kern="1200">
        <a:solidFill>
          <a:schemeClr val="tx1"/>
        </a:solidFill>
        <a:latin typeface="Eras Light ITC" pitchFamily="34" charset="0"/>
        <a:ea typeface="+mn-ea"/>
        <a:cs typeface="+mn-cs"/>
      </a:defRPr>
    </a:lvl5pPr>
    <a:lvl6pPr marL="2286000" algn="l" defTabSz="914400" rtl="0" eaLnBrk="1" latinLnBrk="0" hangingPunct="1">
      <a:defRPr kern="1200">
        <a:solidFill>
          <a:schemeClr val="tx1"/>
        </a:solidFill>
        <a:latin typeface="Eras Light ITC" pitchFamily="34" charset="0"/>
        <a:ea typeface="+mn-ea"/>
        <a:cs typeface="+mn-cs"/>
      </a:defRPr>
    </a:lvl6pPr>
    <a:lvl7pPr marL="2743200" algn="l" defTabSz="914400" rtl="0" eaLnBrk="1" latinLnBrk="0" hangingPunct="1">
      <a:defRPr kern="1200">
        <a:solidFill>
          <a:schemeClr val="tx1"/>
        </a:solidFill>
        <a:latin typeface="Eras Light ITC" pitchFamily="34" charset="0"/>
        <a:ea typeface="+mn-ea"/>
        <a:cs typeface="+mn-cs"/>
      </a:defRPr>
    </a:lvl7pPr>
    <a:lvl8pPr marL="3200400" algn="l" defTabSz="914400" rtl="0" eaLnBrk="1" latinLnBrk="0" hangingPunct="1">
      <a:defRPr kern="1200">
        <a:solidFill>
          <a:schemeClr val="tx1"/>
        </a:solidFill>
        <a:latin typeface="Eras Light ITC" pitchFamily="34" charset="0"/>
        <a:ea typeface="+mn-ea"/>
        <a:cs typeface="+mn-cs"/>
      </a:defRPr>
    </a:lvl8pPr>
    <a:lvl9pPr marL="3657600" algn="l" defTabSz="914400" rtl="0" eaLnBrk="1" latinLnBrk="0" hangingPunct="1">
      <a:defRPr kern="1200">
        <a:solidFill>
          <a:schemeClr val="tx1"/>
        </a:solidFill>
        <a:latin typeface="Eras Light IT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AF109"/>
    <a:srgbClr val="FFFFFF"/>
    <a:srgbClr val="897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6" autoAdjust="0"/>
    <p:restoredTop sz="57500" autoAdjust="0"/>
  </p:normalViewPr>
  <p:slideViewPr>
    <p:cSldViewPr>
      <p:cViewPr varScale="1">
        <p:scale>
          <a:sx n="41" d="100"/>
          <a:sy n="41" d="100"/>
        </p:scale>
        <p:origin x="1364" y="220"/>
      </p:cViewPr>
      <p:guideLst>
        <p:guide orient="horz" pos="2160"/>
        <p:guide pos="2880"/>
      </p:guideLst>
    </p:cSldViewPr>
  </p:slideViewPr>
  <p:outlineViewPr>
    <p:cViewPr>
      <p:scale>
        <a:sx n="33" d="100"/>
        <a:sy n="33" d="100"/>
      </p:scale>
      <p:origin x="0" y="-56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834C13C-AC74-46E9-BE8A-58273613E909}" type="datetimeFigureOut">
              <a:rPr lang="en-US" smtClean="0"/>
              <a:t>6/25/2020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31F0DB7-40A6-43F6-AA2F-28C74E1F554E}" type="slidenum">
              <a:rPr lang="en-US" smtClean="0"/>
              <a:t>‹#›</a:t>
            </a:fld>
            <a:endParaRPr lang="en-US"/>
          </a:p>
        </p:txBody>
      </p:sp>
    </p:spTree>
    <p:extLst>
      <p:ext uri="{BB962C8B-B14F-4D97-AF65-F5344CB8AC3E}">
        <p14:creationId xmlns:p14="http://schemas.microsoft.com/office/powerpoint/2010/main" val="2877061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567">
              <a:defRPr sz="1200">
                <a:latin typeface="Arial" charset="0"/>
              </a:defRPr>
            </a:lvl1pPr>
          </a:lstStyle>
          <a:p>
            <a:endParaRPr lang="en-US"/>
          </a:p>
        </p:txBody>
      </p:sp>
      <p:sp>
        <p:nvSpPr>
          <p:cNvPr id="28675"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567">
              <a:defRPr sz="1200">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567">
              <a:defRPr sz="1200">
                <a:latin typeface="Arial" charset="0"/>
              </a:defRPr>
            </a:lvl1pPr>
          </a:lstStyle>
          <a:p>
            <a:endParaRPr lang="en-US"/>
          </a:p>
        </p:txBody>
      </p:sp>
      <p:sp>
        <p:nvSpPr>
          <p:cNvPr id="28679"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567">
              <a:defRPr sz="1200">
                <a:latin typeface="Arial" charset="0"/>
              </a:defRPr>
            </a:lvl1pPr>
          </a:lstStyle>
          <a:p>
            <a:fld id="{7F32562C-5850-4E15-BB5D-A00634BCAE54}" type="slidenum">
              <a:rPr lang="en-US"/>
              <a:pPr/>
              <a:t>‹#›</a:t>
            </a:fld>
            <a:endParaRPr lang="en-US"/>
          </a:p>
        </p:txBody>
      </p:sp>
    </p:spTree>
    <p:extLst>
      <p:ext uri="{BB962C8B-B14F-4D97-AF65-F5344CB8AC3E}">
        <p14:creationId xmlns:p14="http://schemas.microsoft.com/office/powerpoint/2010/main" val="19082241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0" i="0" dirty="0">
                <a:solidFill>
                  <a:srgbClr val="FF0000"/>
                </a:solidFill>
              </a:rPr>
              <a:t>	This module serves as an introduction to the BLM’s policy and guidance on identifying and planning for lands with wilderness characteristics.</a:t>
            </a:r>
          </a:p>
          <a:p>
            <a:r>
              <a:rPr lang="en-US" b="1" i="1" u="sng" dirty="0">
                <a:solidFill>
                  <a:srgbClr val="FF0000"/>
                </a:solidFill>
              </a:rPr>
              <a:t>ADVANCE</a:t>
            </a:r>
          </a:p>
          <a:p>
            <a:r>
              <a:rPr lang="en-US" b="0" i="0" dirty="0">
                <a:solidFill>
                  <a:srgbClr val="FF0000"/>
                </a:solidFill>
              </a:rPr>
              <a:t>	It covers two manuals.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u="sng" kern="1200" dirty="0">
                <a:solidFill>
                  <a:schemeClr val="tx1"/>
                </a:solidFill>
                <a:effectLst/>
                <a:latin typeface="Arial" charset="0"/>
                <a:ea typeface="+mn-ea"/>
                <a:cs typeface="+mn-cs"/>
              </a:rPr>
              <a:t>ADVANCE</a:t>
            </a:r>
            <a:endParaRPr lang="en-US" dirty="0">
              <a:effectLst/>
            </a:endParaRPr>
          </a:p>
          <a:p>
            <a:r>
              <a:rPr lang="en-US" b="1" i="0" dirty="0"/>
              <a:t>	Manual 6310</a:t>
            </a:r>
            <a:r>
              <a:rPr lang="en-US" b="0" i="0" dirty="0"/>
              <a:t> includes the procedures for conducting wilderness characteristics inventories under the authority of Section 201 of FLPMA.</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u="sng" kern="1200" dirty="0">
                <a:solidFill>
                  <a:schemeClr val="tx1"/>
                </a:solidFill>
                <a:effectLst/>
                <a:latin typeface="Arial" charset="0"/>
                <a:ea typeface="+mn-ea"/>
                <a:cs typeface="+mn-cs"/>
              </a:rPr>
              <a:t>ADVANCE</a:t>
            </a:r>
            <a:endParaRPr lang="en-US" dirty="0">
              <a:effectLst/>
            </a:endParaRPr>
          </a:p>
          <a:p>
            <a:r>
              <a:rPr lang="en-US" b="1" i="0" dirty="0"/>
              <a:t>	Manual 6320</a:t>
            </a:r>
            <a:r>
              <a:rPr lang="en-US" b="0" i="0" dirty="0"/>
              <a:t> </a:t>
            </a:r>
            <a:r>
              <a:rPr lang="en-US" b="0" i="0" baseline="0" dirty="0"/>
              <a:t>outlines general procedures for considering lands with wilderness characteristics in the BLM’s land use planning process under Section 202 of FLPMA and other applicable laws.</a:t>
            </a:r>
          </a:p>
          <a:p>
            <a:r>
              <a:rPr lang="en-US" b="0" i="0" baseline="0" dirty="0"/>
              <a:t>	A word on those authorities: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u="sng" kern="1200" dirty="0">
                <a:solidFill>
                  <a:schemeClr val="tx1"/>
                </a:solidFill>
                <a:effectLst/>
                <a:latin typeface="Arial" charset="0"/>
                <a:ea typeface="+mn-ea"/>
                <a:cs typeface="+mn-cs"/>
              </a:rPr>
              <a:t>ADVANCE SLIDE</a:t>
            </a:r>
            <a:endParaRPr lang="en-US" dirty="0">
              <a:effectLst/>
            </a:endParaRPr>
          </a:p>
          <a:p>
            <a:endParaRPr lang="en-US" b="0" i="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eaLnBrk="1" fontAlgn="base" latinLnBrk="0" hangingPunct="1"/>
            <a:r>
              <a:rPr lang="en-US" dirty="0"/>
              <a:t>	</a:t>
            </a:r>
            <a:r>
              <a:rPr lang="en-US" i="0" dirty="0"/>
              <a:t>In</a:t>
            </a:r>
            <a:r>
              <a:rPr lang="en-US" i="0" baseline="0" dirty="0"/>
              <a:t> conclusion on the topic of inventory, there are t</a:t>
            </a:r>
            <a:r>
              <a:rPr lang="en-US" i="0" dirty="0"/>
              <a:t>wo important points about this process:</a:t>
            </a:r>
            <a:endParaRPr lang="en-US" i="0" strike="noStrike" baseline="0" dirty="0"/>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strike="noStrike" baseline="0" dirty="0"/>
              <a:t>	</a:t>
            </a:r>
            <a:r>
              <a:rPr lang="en-US" b="0" dirty="0"/>
              <a:t>The public should never have to use the Freedom</a:t>
            </a:r>
            <a:r>
              <a:rPr lang="en-US" b="0" baseline="0" dirty="0"/>
              <a:t> of Information Act procedures </a:t>
            </a:r>
            <a:r>
              <a:rPr lang="en-US" b="0" dirty="0"/>
              <a:t>to get</a:t>
            </a:r>
            <a:r>
              <a:rPr lang="en-US" b="0" baseline="0" dirty="0"/>
              <a:t> </a:t>
            </a:r>
            <a:r>
              <a:rPr lang="en-US" b="0" dirty="0"/>
              <a:t>access to wilderness characteristics inventory information.</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b="0" dirty="0"/>
              <a:t>	</a:t>
            </a:r>
            <a:r>
              <a:rPr lang="en-US" b="0" i="0" dirty="0"/>
              <a:t>Because finding the presence or absence of wilderness</a:t>
            </a:r>
            <a:r>
              <a:rPr lang="en-US" b="0" i="0" baseline="0" dirty="0"/>
              <a:t> characteristics is not a </a:t>
            </a:r>
            <a:r>
              <a:rPr lang="en-US" b="1" i="0" baseline="0" dirty="0"/>
              <a:t>decision</a:t>
            </a:r>
            <a:r>
              <a:rPr lang="en-US" b="0" i="0" baseline="0" dirty="0"/>
              <a:t> on how to </a:t>
            </a:r>
            <a:r>
              <a:rPr lang="en-US" b="1" i="0" baseline="0" dirty="0"/>
              <a:t>manage</a:t>
            </a:r>
            <a:r>
              <a:rPr lang="en-US" b="0" i="0" baseline="0" dirty="0"/>
              <a:t> the lands in question, it is not a decision that can appealed.</a:t>
            </a:r>
            <a:endParaRPr lang="en-US" b="0" i="0" dirty="0"/>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endParaRPr lang="en-US" b="1"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0" i="0" dirty="0"/>
              <a:t>	OK – you have an inventory.</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t>	The</a:t>
            </a:r>
            <a:r>
              <a:rPr lang="en-US" b="0" i="0" baseline="0" dirty="0"/>
              <a:t> policy i</a:t>
            </a:r>
            <a:r>
              <a:rPr lang="en-US" b="0" i="0" dirty="0"/>
              <a:t>n Manual 6320 outlines what we do with the results of that inventory. </a:t>
            </a:r>
            <a:r>
              <a:rPr lang="en-US" b="0" i="1" dirty="0"/>
              <a:t> </a:t>
            </a:r>
            <a:endParaRPr lang="en-US" b="0" i="0" strike="sngStrike" dirty="0"/>
          </a:p>
          <a:p>
            <a:r>
              <a:rPr lang="en-US" b="0" i="0" dirty="0"/>
              <a:t>	BLM uses the land use planning process to determine how to manage lands with wilderness characteristics as part of the BLM’s multiple-use mandate.</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0" i="0" dirty="0"/>
              <a:t>	The BLM will consider a full range of reasonable alternatives for such lands when conducting land use planning</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t>	The BLM will analyze the effects of:</a:t>
            </a:r>
            <a:r>
              <a:rPr lang="en-US" b="0" i="0" baseline="0" dirty="0"/>
              <a:t> </a:t>
            </a:r>
            <a:r>
              <a:rPr lang="en-US" b="0" i="0" dirty="0"/>
              <a:t>plan alternatives on lands with wilderness characteristics, and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t>	the effects of the management of lands with wilderness characteristics on other resources and resource uses.</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endParaRPr lang="en-US" b="0" i="0" dirty="0"/>
          </a:p>
          <a:p>
            <a:endParaRPr lang="en-US" b="0" i="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0" i="0" dirty="0"/>
              <a:t>	When such lands are present, the BLM will examine options for managing these lands and determine the most appropriate land use allocations for them.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t>	Considering wilderness characteristics in the land use planning process may result in several outcomes, including, but not limited to: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None/>
            </a:pPr>
            <a:r>
              <a:rPr lang="en-US" b="0" i="0" dirty="0"/>
              <a:t>	emphasizing other multiple uses as a priority over protecting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None/>
            </a:pPr>
            <a:r>
              <a:rPr lang="en-US" b="0" i="0" dirty="0"/>
              <a:t>	emphasizing other multiple uses while applying management restrictions </a:t>
            </a:r>
            <a:r>
              <a:rPr lang="en-US" b="0" i="1" dirty="0"/>
              <a:t>designed</a:t>
            </a:r>
            <a:r>
              <a:rPr lang="en-US" b="0" i="0" dirty="0"/>
              <a:t> to reduce impacts to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None/>
            </a:pPr>
            <a:r>
              <a:rPr lang="en-US" b="0" i="0" dirty="0"/>
              <a:t>	protecting wilderness characteristics as a priority over other multiple uses.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None/>
            </a:pPr>
            <a:r>
              <a:rPr lang="en-US" b="0" i="0" dirty="0"/>
              <a:t>	If there are multiple areas identified as lands with wilderness characteristics covered in the land use plan, the range of protection might vary from one area to another.  In other words, it isn’t</a:t>
            </a:r>
            <a:r>
              <a:rPr lang="en-US" b="0" i="0" baseline="0" dirty="0"/>
              <a:t> “protect all” or “protect none.”  Some lands with wilderness characteristics might be protected, and in some areas the wilderness characteristics might not be protected.</a:t>
            </a:r>
            <a:endParaRPr lang="en-US" b="0" i="0" dirty="0"/>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0" i="0" dirty="0"/>
              <a:t>	There are several factors to consider in determining how the management of any one particular area with wilderness characteristics should be allocated.</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t>	Consider and document whether the lands can be effectively managed to protect their wilderness characteristics.  (Are</a:t>
            </a:r>
            <a:r>
              <a:rPr lang="en-US" b="0" i="0" baseline="0" dirty="0"/>
              <a:t> there too many </a:t>
            </a:r>
            <a:r>
              <a:rPr lang="en-US" b="0" i="0" dirty="0"/>
              <a:t>inholdings for effective management of the federal</a:t>
            </a:r>
            <a:r>
              <a:rPr lang="en-US" b="0" i="0" baseline="0" dirty="0"/>
              <a:t> lands?  Split estate?  What other Valid Existing Rights are present?)</a:t>
            </a:r>
            <a:endParaRPr lang="en-US" b="0" i="0" dirty="0"/>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0" i="0" dirty="0">
                <a:solidFill>
                  <a:schemeClr val="bg1"/>
                </a:solidFill>
                <a:latin typeface="Eras Demi ITC" pitchFamily="34" charset="0"/>
              </a:rPr>
              <a:t>	Consider and document the extent to which other resource values and uses </a:t>
            </a:r>
            <a:r>
              <a:rPr lang="en-US" b="0" i="0" strike="noStrike" dirty="0">
                <a:solidFill>
                  <a:schemeClr val="bg1"/>
                </a:solidFill>
                <a:latin typeface="Eras Demi ITC" pitchFamily="34" charset="0"/>
              </a:rPr>
              <a:t>on these lands </a:t>
            </a:r>
            <a:r>
              <a:rPr lang="en-US" b="0" i="0" dirty="0">
                <a:solidFill>
                  <a:schemeClr val="bg1"/>
                </a:solidFill>
                <a:latin typeface="Eras Demi ITC" pitchFamily="34" charset="0"/>
              </a:rPr>
              <a:t>would be forgone or adversely affected if the wilderness characteristics are protected.</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0" i="1" dirty="0">
                <a:solidFill>
                  <a:schemeClr val="bg1"/>
                </a:solidFill>
                <a:latin typeface="Eras Demi ITC" pitchFamily="34" charset="0"/>
              </a:rPr>
              <a:t>	</a:t>
            </a:r>
            <a:r>
              <a:rPr lang="en-US" b="0" i="0" dirty="0">
                <a:solidFill>
                  <a:schemeClr val="bg1"/>
                </a:solidFill>
                <a:latin typeface="Eras Demi ITC" pitchFamily="34" charset="0"/>
              </a:rPr>
              <a:t>Conversely</a:t>
            </a:r>
            <a:r>
              <a:rPr lang="en-US" b="0" dirty="0">
                <a:solidFill>
                  <a:schemeClr val="bg1"/>
                </a:solidFill>
                <a:latin typeface="Eras Demi ITC" pitchFamily="34" charset="0"/>
              </a:rPr>
              <a:t>, consider the benefits that may accrue to other resource values and uses as a result of protecting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a:solidFill>
                  <a:schemeClr val="bg1"/>
                </a:solidFill>
                <a:latin typeface="Eras Demi ITC" pitchFamily="34" charset="0"/>
              </a:rPr>
              <a:t>	</a:t>
            </a:r>
            <a:r>
              <a:rPr lang="en-US" b="0" dirty="0">
                <a:solidFill>
                  <a:schemeClr val="bg1"/>
                </a:solidFill>
                <a:latin typeface="Eras Demi ITC" pitchFamily="34" charset="0"/>
              </a:rPr>
              <a:t>Periodically, Congress considers a WSA for Wilderness designation. When Congress decides not to designate a WSA or a portion of a WSA as Wilderness and releases that WSA from FLPMA Section 603’s non-impairment standard, the BLM shall take into serious consideration the Congressional action — as well as any changed circumstances </a:t>
            </a:r>
            <a:r>
              <a:rPr lang="en-US" b="0" i="0" dirty="0">
                <a:solidFill>
                  <a:schemeClr val="bg1"/>
                </a:solidFill>
                <a:latin typeface="Eras Demi ITC" pitchFamily="34" charset="0"/>
              </a:rPr>
              <a:t>over time </a:t>
            </a:r>
            <a:r>
              <a:rPr lang="en-US" b="0" dirty="0">
                <a:solidFill>
                  <a:schemeClr val="bg1"/>
                </a:solidFill>
                <a:latin typeface="Eras Demi ITC" pitchFamily="34" charset="0"/>
              </a:rPr>
              <a:t>— in the BLM’s subsequent land use planning decisions for the released land. Document the basis for the BLM land use planning decisions regarding the management of the released land.</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i="1" dirty="0">
                <a:solidFill>
                  <a:schemeClr val="bg1"/>
                </a:solidFill>
              </a:rPr>
              <a:t>	</a:t>
            </a:r>
            <a:r>
              <a:rPr lang="en-US" b="0" i="0" dirty="0">
                <a:solidFill>
                  <a:schemeClr val="bg1"/>
                </a:solidFill>
              </a:rPr>
              <a:t>As Alternatives are developed, any area identified as land with wilderness characteristics must be delineated as a discrete unit to which management prescriptions may be applied.</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1" dirty="0">
                <a:solidFill>
                  <a:schemeClr val="bg1"/>
                </a:solidFill>
              </a:rPr>
              <a:t>	</a:t>
            </a:r>
            <a:r>
              <a:rPr lang="en-US" b="0" i="0" dirty="0">
                <a:solidFill>
                  <a:schemeClr val="bg1"/>
                </a:solidFill>
              </a:rPr>
              <a:t>As with any resource, where lands with wilderness characteristics have been identified through the inventory process, the NEPA document used to support the land use plan (or land use plan amendment or revision) shall contain a full range of reasonable alternatives to provide a basis for comparing impacts to wilderness characteristics and to other resource values or uses.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b="0" i="0" dirty="0">
                <a:solidFill>
                  <a:schemeClr val="bg1"/>
                </a:solidFill>
              </a:rPr>
              <a:t>	Each alternative should include management actions, allowable uses, and restrictions designed to achieve the desired outcomes (the goals and objectives) of the land use plan. An alternative that protects lands with wilderness characteristics must contain management actions to achieve protection.</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indent="0">
              <a:buFont typeface="Wingdings" pitchFamily="2" charset="2"/>
              <a:buNone/>
            </a:pPr>
            <a:r>
              <a:rPr lang="en-US" b="0" i="0" dirty="0"/>
              <a:t>	In the formulation of an alternative’s allowable actions or restrictions, it’s important to keep in mind that there are no uniform proscriptions</a:t>
            </a:r>
            <a:r>
              <a:rPr lang="en-US" b="0" i="0" baseline="0" dirty="0"/>
              <a:t> across the BLM as there are with, say Wilderness Study Areas.  Each plan will have to come up with its own specific mix of actions that could protect the specific lands with wilderness characteristics in question.</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t>	Some</a:t>
            </a:r>
            <a:r>
              <a:rPr lang="en-US" b="0" i="0" baseline="0" dirty="0"/>
              <a:t> of these specific actions might include (and this is not a comprehensive list):</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solidFill>
                  <a:srgbClr val="FF0000"/>
                </a:solidFill>
              </a:rPr>
              <a:t>	Recommending Secretarial withdrawal from mineral entry.</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solidFill>
                  <a:srgbClr val="FF0000"/>
                </a:solidFill>
              </a:rPr>
              <a:t>	Close to leasing.  Or allow leasing only with no surface occupancy with no </a:t>
            </a:r>
          </a:p>
          <a:p>
            <a:r>
              <a:rPr lang="en-US" b="0" i="0" dirty="0">
                <a:solidFill>
                  <a:srgbClr val="FF0000"/>
                </a:solidFill>
              </a:rPr>
              <a:t> exceptions, waivers, or modifications.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solidFill>
                  <a:srgbClr val="FF0000"/>
                </a:solidFill>
              </a:rPr>
              <a:t>	Establish a right-of-way exclusion area</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t>	Designate as closed to motor vehicle use.</a:t>
            </a:r>
            <a:r>
              <a:rPr lang="en-US" b="0" i="0" baseline="0" dirty="0"/>
              <a:t>  Or</a:t>
            </a:r>
            <a:r>
              <a:rPr lang="en-US" b="0" i="0" dirty="0"/>
              <a:t> as limited to motor vehicle use on </a:t>
            </a:r>
          </a:p>
          <a:p>
            <a:r>
              <a:rPr lang="en-US" b="0" i="0" dirty="0"/>
              <a:t>designated routes.</a:t>
            </a:r>
            <a:r>
              <a:rPr lang="en-US" b="0" i="0" baseline="0" dirty="0"/>
              <a:t>  O</a:t>
            </a:r>
            <a:r>
              <a:rPr lang="en-US" b="0" i="0" dirty="0"/>
              <a:t>r as closed to motor vehicles and limited to mechanized use (such as mountain bikes) on designated routes. </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indent="0">
              <a:buFont typeface="Wingdings" pitchFamily="2" charset="2"/>
              <a:buNone/>
            </a:pPr>
            <a:r>
              <a:rPr lang="en-US" b="0" i="0" dirty="0"/>
              <a:t>	There</a:t>
            </a:r>
            <a:r>
              <a:rPr lang="en-US" b="0" i="0" baseline="0" dirty="0"/>
              <a:t> are a </a:t>
            </a:r>
            <a:r>
              <a:rPr lang="en-US" b="0" i="0" dirty="0"/>
              <a:t>few key points to consider when incorporating wilderness characteristics inventories into project planning:</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indent="0" algn="l" defTabSz="914400" rtl="0" eaLnBrk="1" fontAlgn="base" latinLnBrk="0" hangingPunct="1">
              <a:lnSpc>
                <a:spcPct val="100000"/>
              </a:lnSpc>
              <a:spcBef>
                <a:spcPct val="30000"/>
              </a:spcBef>
              <a:spcAft>
                <a:spcPct val="0"/>
              </a:spcAft>
              <a:buClrTx/>
              <a:buSzTx/>
              <a:buFont typeface="Wingdings" pitchFamily="2" charset="2"/>
              <a:buNone/>
              <a:tabLst/>
              <a:defRPr/>
            </a:pPr>
            <a:r>
              <a:rPr lang="en-US" b="0" i="0" dirty="0"/>
              <a:t>	Any NEPA analysis conducted to support a project must analyze impacts to all identified lands with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t>	T</a:t>
            </a:r>
            <a:r>
              <a:rPr lang="en-US" b="0" i="0" strike="noStrike" dirty="0"/>
              <a:t>herefore</a:t>
            </a:r>
            <a:r>
              <a:rPr lang="en-US" b="0" i="0" dirty="0"/>
              <a:t>, it is important to have wilderness characteristics inventory information that reflects current conditions in the project area, and not the conditions we wish were present or could be present if we managed differently.</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dirty="0"/>
              <a:t>	In the event that new lands with wilderness characteristics have been identified that were not analyzed in the existing RMP, an alternative to protect those characteristics can be considered in the NEPA analysis, but a decision to protect those characteristics would require a plan amendment.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a:buFont typeface="Wingdings" pitchFamily="2" charset="2"/>
              <a:buNone/>
            </a:pPr>
            <a:r>
              <a:rPr lang="en-US" b="0" i="0" strike="noStrike" dirty="0"/>
              <a:t>	In areas where the management decision is not to protect wilderness characteristics, consider measures to minimize impacts on those characteristics – just as we would minimize unnecessary impacts to any other resource.</a:t>
            </a:r>
          </a:p>
          <a:p>
            <a:pPr marL="0" indent="0">
              <a:buFont typeface="Wingdings" pitchFamily="2" charset="2"/>
              <a:buNone/>
            </a:pPr>
            <a:r>
              <a:rPr lang="en-US" b="0" i="0" strike="noStrike" dirty="0"/>
              <a:t>	A closer look at how we address lands with wilderness characteristics in project planning can</a:t>
            </a:r>
            <a:r>
              <a:rPr lang="en-US" b="0" i="0" strike="noStrike" baseline="0" dirty="0"/>
              <a:t> be found in our detailed training.</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	One final point.</a:t>
            </a:r>
          </a:p>
          <a:p>
            <a:r>
              <a:rPr lang="en-US" i="0" dirty="0"/>
              <a:t>	There have been several misconceptions that have grown up around the Bureau’s policy on lands with wilderness characteristics.  But none is more pervasive than the idea that if we protect </a:t>
            </a:r>
            <a:r>
              <a:rPr lang="en-US" i="0" baseline="0" dirty="0"/>
              <a:t>lands with wilderness characteristics, we are just designating Wilderness Study Areas with a different name.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i="0" baseline="0" dirty="0"/>
              <a:t>	After what you’ve just learned, we hope you can see this isn’t the case.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i="0" baseline="0" dirty="0"/>
              <a:t>	First of all, the direction for inventorying for LWCs and incorporating them into Land Use Plans is found in Manuals 6310 and 6320.</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i="0" baseline="0" dirty="0"/>
              <a:t>	Whereas the direction on how to mange WSAs is found in Manual 6330, Management of Wilderness Study Areas.</a:t>
            </a:r>
          </a:p>
          <a:p>
            <a:r>
              <a:rPr lang="en-US" i="0" baseline="0" dirty="0"/>
              <a:t>	The difference is more than just numbers and titles: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i="0" baseline="0" dirty="0"/>
              <a:t>	As you just learned, there is no uniform management policy for our protected lands with wilderness characteristics – management direction for each is detailed in its respective RMP, and those sideboards for management may differ from plan to plan.</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i="0" baseline="0" dirty="0"/>
              <a:t>	But Manual 6330 sets forth uniform management for every WSA – they are all managed the same way.</a:t>
            </a:r>
          </a:p>
          <a:p>
            <a:pPr marL="0" marR="0" indent="0" algn="l" defTabSz="914400" rtl="0" eaLnBrk="1" fontAlgn="base" latinLnBrk="0" hangingPunct="1">
              <a:lnSpc>
                <a:spcPct val="100000"/>
              </a:lnSpc>
              <a:spcBef>
                <a:spcPct val="30000"/>
              </a:spcBef>
              <a:spcAft>
                <a:spcPct val="0"/>
              </a:spcAft>
              <a:buClrTx/>
              <a:buSzTx/>
              <a:buFontTx/>
              <a:buNone/>
              <a:tabLst/>
              <a:defRPr/>
            </a:pPr>
            <a:r>
              <a:rPr lang="en-US" i="0" baseline="0" dirty="0"/>
              <a:t>	But aside from different management practices, there is a more fundamental difference: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i="0" baseline="0" dirty="0"/>
              <a:t>	Lands with wilderness characteristics can be reallocated during the land use planning process by an RMP revision or amendment.</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i="0" baseline="0" dirty="0"/>
              <a:t>	Wilderness Study areas that have been reported to Congress can only be released by an Act of Congress.</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F32562C-5850-4E15-BB5D-A00634BCAE54}" type="slidenum">
              <a:rPr lang="en-US" smtClean="0"/>
              <a:pPr/>
              <a:t>18</a:t>
            </a:fld>
            <a:endParaRPr lang="en-US"/>
          </a:p>
        </p:txBody>
      </p:sp>
    </p:spTree>
    <p:extLst>
      <p:ext uri="{BB962C8B-B14F-4D97-AF65-F5344CB8AC3E}">
        <p14:creationId xmlns:p14="http://schemas.microsoft.com/office/powerpoint/2010/main" val="163026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i="0" dirty="0"/>
              <a:t>	</a:t>
            </a:r>
            <a:r>
              <a:rPr lang="en-US" b="0" i="0" dirty="0">
                <a:solidFill>
                  <a:srgbClr val="FF0000"/>
                </a:solidFill>
              </a:rPr>
              <a:t>This concludes the introduction to the BLM’s policy and guidance on identifying and planning for lands with wilderness characteristics.</a:t>
            </a:r>
          </a:p>
          <a:p>
            <a:endParaRPr lang="en-US" dirty="0"/>
          </a:p>
        </p:txBody>
      </p:sp>
      <p:sp>
        <p:nvSpPr>
          <p:cNvPr id="4" name="Slide Number Placeholder 3"/>
          <p:cNvSpPr>
            <a:spLocks noGrp="1"/>
          </p:cNvSpPr>
          <p:nvPr>
            <p:ph type="sldNum" sz="quarter" idx="10"/>
          </p:nvPr>
        </p:nvSpPr>
        <p:spPr/>
        <p:txBody>
          <a:bodyPr/>
          <a:lstStyle/>
          <a:p>
            <a:fld id="{7F32562C-5850-4E15-BB5D-A00634BCAE54}" type="slidenum">
              <a:rPr lang="en-US" smtClean="0"/>
              <a:pPr/>
              <a:t>19</a:t>
            </a:fld>
            <a:endParaRPr lang="en-US"/>
          </a:p>
        </p:txBody>
      </p:sp>
    </p:spTree>
    <p:extLst>
      <p:ext uri="{BB962C8B-B14F-4D97-AF65-F5344CB8AC3E}">
        <p14:creationId xmlns:p14="http://schemas.microsoft.com/office/powerpoint/2010/main" val="311269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	Section 201 of FLPMA directs us to “prepare and maintain on a continuing basis an inventory of all public lands and their resource and other values….This inventory shall be kept current so as to reflect changes in conditions and to identify new and emerging resource and other values.” </a:t>
            </a:r>
          </a:p>
          <a:p>
            <a:pPr defTabSz="917235">
              <a:defRPr/>
            </a:pPr>
            <a:r>
              <a:rPr lang="en-US" dirty="0"/>
              <a:t>	Wilderness is a resource, just like cultural or wildlife or coal.  And we have to keep our inventory of wilderness current, just as we would with these other resources.</a:t>
            </a:r>
          </a:p>
          <a:p>
            <a:pPr defTabSz="917235">
              <a:defRPr/>
            </a:pPr>
            <a:r>
              <a:rPr lang="en-US" dirty="0"/>
              <a:t>	We did a complete inventory of the public lands soon after FLPMA passed, and identified hundreds of Wilderness Study Areas as a result.  But the inventory cannot be a “one-and-done” proposition -- as courts have told us recently.</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	</a:t>
            </a:r>
            <a:r>
              <a:rPr lang="en-US" i="0" dirty="0"/>
              <a:t>Note that changes in conditions </a:t>
            </a:r>
            <a:r>
              <a:rPr lang="en-US" b="1" i="0" dirty="0"/>
              <a:t>and values </a:t>
            </a:r>
            <a:r>
              <a:rPr lang="en-US" i="0" dirty="0"/>
              <a:t>can influence how current an inventory can be said to be.</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	But Section 201 continues, “The preparation and maintenance of such inventory or the identification of such areas shall not, of itself, change or prevent change of the management or use of public lands.”  In other words, all we are doing at this point is looking to see what’s on the ground. We just want the facts.  What is or is not on the ground.  We make no decision about how to manage that piece of ground, either to protect the wilderness characteristics we may find, or for some other multiple use –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defTabSz="917235">
              <a:defRPr/>
            </a:pPr>
            <a:r>
              <a:rPr lang="en-US" dirty="0"/>
              <a:t>	-- we do that later, and only after public input. That’s a value judgment.  That judgment should be based on informed choices, but we need the information first.  That’s what happens here.  </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pPr defTabSz="917235">
              <a:defRPr/>
            </a:pPr>
            <a:endParaRPr lang="en-US" dirty="0"/>
          </a:p>
          <a:p>
            <a:pPr defTabSz="917235">
              <a:defRPr/>
            </a:pPr>
            <a:endParaRPr lang="en-US" dirty="0"/>
          </a:p>
          <a:p>
            <a:endParaRPr lang="en-US" b="1"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	</a:t>
            </a:r>
            <a:r>
              <a:rPr lang="en-US" i="0" dirty="0"/>
              <a:t>So.  First we inventory – as we would for any resource.</a:t>
            </a:r>
          </a:p>
          <a:p>
            <a:pPr defTabSz="917235">
              <a:defRPr/>
            </a:pPr>
            <a:r>
              <a:rPr lang="en-US" dirty="0"/>
              <a:t>	A wilderness characteristics inventory is the process of determining the presence or absence of wilderness characteristics.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dirty="0"/>
              <a:t>	These characteristics are derived from Section 2(c) of the Wilderness Act of 1964.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lvl="1" rtl="0" eaLnBrk="1" fontAlgn="base" latinLnBrk="0" hangingPunct="1"/>
            <a:r>
              <a:rPr lang="en-US" b="1" dirty="0"/>
              <a:t>	</a:t>
            </a:r>
            <a:r>
              <a:rPr lang="en-US" b="0" i="0" dirty="0"/>
              <a:t>The area must have sufficient </a:t>
            </a:r>
            <a:r>
              <a:rPr lang="en-US" b="1" i="0" dirty="0"/>
              <a:t>Size</a:t>
            </a:r>
            <a:r>
              <a:rPr lang="en-US" b="0" i="0" dirty="0"/>
              <a:t> </a:t>
            </a:r>
            <a:r>
              <a:rPr lang="en-US" i="0" dirty="0"/>
              <a:t>– that’s 5,000 acres of contiguous, roadless BLM land.</a:t>
            </a:r>
            <a:r>
              <a:rPr lang="en-US" i="0" baseline="0" dirty="0"/>
              <a:t>  O</a:t>
            </a:r>
            <a:r>
              <a:rPr lang="en-US" i="0" dirty="0"/>
              <a:t>r it could be less than 5,000 acres, if adjacent to an</a:t>
            </a:r>
            <a:r>
              <a:rPr lang="en-US" i="0" baseline="0" dirty="0"/>
              <a:t> area known to possess wilderness characteristics (such as an existing WSA, or a wilderness – regardless of which agency manages it.)</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lvl="1" rtl="0" eaLnBrk="1" fontAlgn="base" latinLnBrk="0" hangingPunct="1"/>
            <a:r>
              <a:rPr lang="en-US" b="1" i="0" baseline="0" dirty="0"/>
              <a:t>	</a:t>
            </a:r>
            <a:r>
              <a:rPr lang="en-US" b="0" i="0" baseline="0" dirty="0"/>
              <a:t>We also look at the area’s </a:t>
            </a:r>
            <a:r>
              <a:rPr lang="en-US" b="1" i="0" baseline="0" dirty="0"/>
              <a:t>Naturalness</a:t>
            </a:r>
            <a:r>
              <a:rPr lang="en-US" i="0" baseline="0" dirty="0"/>
              <a:t> – does it appear to be in a natural ecological condition, and are human developments within the area unnoticeable enough that it looks as though it was affected </a:t>
            </a:r>
            <a:r>
              <a:rPr lang="en-US" b="1" i="0" baseline="0" dirty="0"/>
              <a:t>primarily</a:t>
            </a:r>
            <a:r>
              <a:rPr lang="en-US" i="0" baseline="0" dirty="0"/>
              <a:t> by the forces of nature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marR="0" lvl="2" indent="0" algn="l" defTabSz="914400" rtl="0" eaLnBrk="1" fontAlgn="base" latinLnBrk="0" hangingPunct="1">
              <a:lnSpc>
                <a:spcPct val="100000"/>
              </a:lnSpc>
              <a:spcBef>
                <a:spcPct val="30000"/>
              </a:spcBef>
              <a:spcAft>
                <a:spcPct val="0"/>
              </a:spcAft>
              <a:buClrTx/>
              <a:buSzTx/>
              <a:buFontTx/>
              <a:buNone/>
              <a:tabLst/>
              <a:defRPr/>
            </a:pPr>
            <a:r>
              <a:rPr lang="en-US" b="1" dirty="0">
                <a:solidFill>
                  <a:schemeClr val="bg1"/>
                </a:solidFill>
                <a:latin typeface="Eras Demi ITC" pitchFamily="34" charset="0"/>
              </a:rPr>
              <a:t>	</a:t>
            </a:r>
            <a:r>
              <a:rPr lang="en-US" b="0" i="0" dirty="0">
                <a:solidFill>
                  <a:schemeClr val="bg1"/>
                </a:solidFill>
                <a:latin typeface="Eras Demi ITC" pitchFamily="34" charset="0"/>
              </a:rPr>
              <a:t>There need to be </a:t>
            </a:r>
            <a:r>
              <a:rPr lang="en-US" b="1" i="0" dirty="0">
                <a:solidFill>
                  <a:schemeClr val="bg1"/>
                </a:solidFill>
                <a:latin typeface="Eras Demi ITC" pitchFamily="34" charset="0"/>
              </a:rPr>
              <a:t>Outstanding Opportunities for Solitude </a:t>
            </a:r>
            <a:r>
              <a:rPr lang="en-US" b="1" i="0" u="sng" dirty="0">
                <a:solidFill>
                  <a:srgbClr val="FFFF66"/>
                </a:solidFill>
                <a:latin typeface="Eras Bold ITC" pitchFamily="34" charset="0"/>
              </a:rPr>
              <a:t>or</a:t>
            </a:r>
            <a:r>
              <a:rPr lang="en-US" b="1" i="0" dirty="0">
                <a:solidFill>
                  <a:schemeClr val="bg1"/>
                </a:solidFill>
                <a:latin typeface="Eras Demi ITC" pitchFamily="34" charset="0"/>
              </a:rPr>
              <a:t> Primitive &amp; Unconfined Recreation –</a:t>
            </a:r>
            <a:r>
              <a:rPr lang="en-US" b="0" i="0" strike="noStrike" dirty="0">
                <a:solidFill>
                  <a:schemeClr val="bg1"/>
                </a:solidFill>
                <a:latin typeface="Eras Demi ITC" pitchFamily="34" charset="0"/>
              </a:rPr>
              <a:t>both </a:t>
            </a:r>
            <a:r>
              <a:rPr lang="en-US" b="1" i="0" strike="noStrike" dirty="0">
                <a:solidFill>
                  <a:schemeClr val="bg1"/>
                </a:solidFill>
                <a:latin typeface="Eras Demi ITC" pitchFamily="34" charset="0"/>
              </a:rPr>
              <a:t>may</a:t>
            </a:r>
            <a:r>
              <a:rPr lang="en-US" b="0" i="0" strike="noStrike" dirty="0">
                <a:solidFill>
                  <a:schemeClr val="bg1"/>
                </a:solidFill>
                <a:latin typeface="Eras Demi ITC" pitchFamily="34" charset="0"/>
              </a:rPr>
              <a:t> be present, but only one needs to be – either an outstanding opportunity for solitude or an outstanding opportunity for primitive, unconfined</a:t>
            </a:r>
            <a:r>
              <a:rPr lang="en-US" b="0" i="0" strike="noStrike" baseline="0" dirty="0">
                <a:solidFill>
                  <a:schemeClr val="bg1"/>
                </a:solidFill>
                <a:latin typeface="Eras Demi ITC" pitchFamily="34" charset="0"/>
              </a:rPr>
              <a:t> recreation</a:t>
            </a:r>
            <a:r>
              <a:rPr lang="en-US" b="0" i="0" strike="noStrike" dirty="0">
                <a:solidFill>
                  <a:schemeClr val="bg1"/>
                </a:solidFill>
                <a:latin typeface="Eras Demi ITC" pitchFamily="34" charset="0"/>
              </a:rPr>
              <a:t>.</a:t>
            </a:r>
            <a:endParaRPr lang="en-US" b="0" i="0" strike="sngStrike" dirty="0">
              <a:solidFill>
                <a:schemeClr val="bg1"/>
              </a:solidFill>
              <a:latin typeface="Eras Demi ITC" pitchFamily="34" charset="0"/>
            </a:endParaRP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lvl="1" indent="0" rtl="0" eaLnBrk="1" fontAlgn="base" latinLnBrk="0" hangingPunct="1">
              <a:buFontTx/>
              <a:buNone/>
            </a:pPr>
            <a:r>
              <a:rPr lang="en-US" b="1" dirty="0"/>
              <a:t>	</a:t>
            </a:r>
            <a:r>
              <a:rPr lang="en-US" b="0" i="0" dirty="0"/>
              <a:t>There</a:t>
            </a:r>
            <a:r>
              <a:rPr lang="en-US" b="1" i="0" dirty="0"/>
              <a:t> may </a:t>
            </a:r>
            <a:r>
              <a:rPr lang="en-US" b="0" i="0" dirty="0"/>
              <a:t>be</a:t>
            </a:r>
            <a:r>
              <a:rPr lang="en-US" b="1" i="0" dirty="0"/>
              <a:t> </a:t>
            </a:r>
            <a:r>
              <a:rPr lang="en-US" b="1" dirty="0"/>
              <a:t>Supplemental values</a:t>
            </a:r>
            <a:r>
              <a:rPr lang="en-US" dirty="0"/>
              <a:t> – does the area contains ecological, geological, or other features of scientific, educational, scenic, or historical value. Supplemental values are not required to be present in order for an area to be identified as lands with wilderness characteristics, but their presence should be documented where they exist.</a:t>
            </a:r>
          </a:p>
          <a:p>
            <a:pPr marL="457200" lvl="1" indent="0" rtl="0" eaLnBrk="1" fontAlgn="base" latinLnBrk="0" hangingPunct="1">
              <a:buFontTx/>
              <a:buNone/>
            </a:pPr>
            <a:endParaRPr lang="en-US" dirty="0"/>
          </a:p>
          <a:p>
            <a:pPr marL="0" lvl="1" indent="0" rtl="0" eaLnBrk="1" fontAlgn="base" latinLnBrk="0" hangingPunct="1">
              <a:buFontTx/>
              <a:buNone/>
            </a:pPr>
            <a:r>
              <a:rPr lang="en-US" i="1" dirty="0"/>
              <a:t>	</a:t>
            </a:r>
            <a:r>
              <a:rPr lang="en-US" i="0" dirty="0"/>
              <a:t>Both Manual 6310 and our detailed training go into greater depth on what these characteristics mean and how we determine their presence or absence.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defTabSz="917235">
              <a:defRPr/>
            </a:pPr>
            <a:r>
              <a:rPr lang="en-US" i="0" dirty="0"/>
              <a:t>	If the first three of these are present, the area contains wilderness characteristics. The supplemental</a:t>
            </a:r>
            <a:r>
              <a:rPr lang="en-US" i="0" baseline="0" dirty="0"/>
              <a:t> values contribute to the area’s wilderness character, but none are required.</a:t>
            </a:r>
          </a:p>
          <a:p>
            <a:pPr defTabSz="917235">
              <a:defRPr/>
            </a:pPr>
            <a:r>
              <a:rPr lang="en-US" i="0" baseline="0" dirty="0"/>
              <a:t>	</a:t>
            </a:r>
            <a:r>
              <a:rPr lang="en-US" b="1" i="0" baseline="0" dirty="0"/>
              <a:t>It’s important to keep in mind</a:t>
            </a:r>
            <a:r>
              <a:rPr lang="en-US" i="0" baseline="0" dirty="0"/>
              <a:t>:  </a:t>
            </a:r>
            <a:r>
              <a:rPr lang="en-US" i="0" dirty="0"/>
              <a:t>An area can have wilderness characteristics even though every acre within the area may not meet all the criteria.</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endParaRPr lang="en-US" b="1"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eaLnBrk="1" fontAlgn="base" latinLnBrk="0" hangingPunct="1"/>
            <a:r>
              <a:rPr lang="en-US" sz="1200" dirty="0"/>
              <a:t>	When do we have to do an inventory for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sz="1200" dirty="0"/>
              <a:t>	There are three basic circumstances: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sz="1200" b="1" dirty="0"/>
              <a:t>	First</a:t>
            </a:r>
            <a:r>
              <a:rPr lang="en-US" sz="1200" b="1" baseline="0" dirty="0"/>
              <a:t> - </a:t>
            </a:r>
            <a:r>
              <a:rPr lang="en-US" sz="1200" dirty="0"/>
              <a:t>either we, or the public, identify wilderness characteristics as an issue during the scoping process within a NEPA analysis.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rtl="0" eaLnBrk="1" fontAlgn="base" latinLnBrk="0" hangingPunct="1">
              <a:buFont typeface="Wingdings" pitchFamily="2" charset="2"/>
              <a:buNone/>
            </a:pPr>
            <a:r>
              <a:rPr lang="en-US" sz="1200" dirty="0"/>
              <a:t>	This could be when the BLM is undertaking an RMP, RMP Amendment, or some other land use planning process.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sz="1200" b="1" dirty="0"/>
              <a:t>	Second </a:t>
            </a:r>
            <a:r>
              <a:rPr lang="en-US" sz="1200" dirty="0"/>
              <a:t>- it could be the result of a project proposal </a:t>
            </a:r>
            <a:r>
              <a:rPr lang="en-US" sz="1200" strike="sngStrike" dirty="0"/>
              <a:t>when</a:t>
            </a:r>
            <a:r>
              <a:rPr lang="en-US" sz="1200" dirty="0"/>
              <a:t> where your inventory of wilderness characteristics is not current.  If a project has been proposed in an area that might have wilderness characteristics, and that project may impair those apparent wilderness characteristics, you’ll have to do an inventory if you don’t have one that’s current.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marL="0" indent="0" defTabSz="917235">
              <a:buFont typeface="Wingdings" pitchFamily="2" charset="2"/>
              <a:buNone/>
              <a:defRPr/>
            </a:pPr>
            <a:r>
              <a:rPr lang="en-US" sz="1200" dirty="0"/>
              <a:t>	A circumstance where </a:t>
            </a:r>
            <a:r>
              <a:rPr lang="en-US" sz="1200" i="0" dirty="0"/>
              <a:t>we </a:t>
            </a:r>
            <a:r>
              <a:rPr lang="en-US" sz="1200" b="1" i="0" dirty="0"/>
              <a:t>know</a:t>
            </a:r>
            <a:r>
              <a:rPr lang="en-US" sz="1200" i="0" dirty="0"/>
              <a:t> our inventory is inadequate and </a:t>
            </a:r>
            <a:r>
              <a:rPr lang="en-US" sz="1200" dirty="0"/>
              <a:t>we need to do an inventory, is when we acquire additional lands. These are lands that have never had an inventory -- probably for most resources.  We have to know what we just started managing.</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sz="800" dirty="0">
              <a:effectLst/>
            </a:endParaRPr>
          </a:p>
          <a:p>
            <a:pPr defTabSz="917235">
              <a:defRPr/>
            </a:pPr>
            <a:endParaRPr lang="en-US" sz="1000" dirty="0"/>
          </a:p>
          <a:p>
            <a:endParaRPr lang="en-US" sz="1000" dirty="0"/>
          </a:p>
          <a:p>
            <a:endParaRPr lang="en-US" b="1" i="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eaLnBrk="1" fontAlgn="base" latinLnBrk="0" hangingPunct="1"/>
            <a:r>
              <a:rPr lang="en-US" sz="1000" b="1" dirty="0"/>
              <a:t>	</a:t>
            </a:r>
            <a:r>
              <a:rPr lang="en-US" sz="1000" b="0" dirty="0"/>
              <a:t>The</a:t>
            </a:r>
            <a:r>
              <a:rPr lang="en-US" sz="1000" b="1" dirty="0"/>
              <a:t> Third</a:t>
            </a:r>
            <a:r>
              <a:rPr lang="en-US" sz="1000" baseline="0" dirty="0"/>
              <a:t> </a:t>
            </a:r>
            <a:r>
              <a:rPr lang="en-US" sz="1000" dirty="0"/>
              <a:t>circumstance is when the public gives us new information on the condition of wilderness characteristics outside a specific NEPA analysis.</a:t>
            </a:r>
          </a:p>
          <a:p>
            <a:pPr rtl="0" fontAlgn="base"/>
            <a:r>
              <a:rPr lang="en-US" sz="1200" b="1" i="1" u="sng" kern="1200" dirty="0">
                <a:solidFill>
                  <a:schemeClr val="tx1"/>
                </a:solidFill>
                <a:effectLst/>
                <a:latin typeface="Arial" charset="0"/>
                <a:ea typeface="+mn-ea"/>
                <a:cs typeface="+mn-cs"/>
              </a:rPr>
              <a:t>ADVANCE</a:t>
            </a:r>
            <a:endParaRPr lang="en-US" sz="1000" dirty="0">
              <a:effectLst/>
            </a:endParaRPr>
          </a:p>
          <a:p>
            <a:pPr rtl="0" eaLnBrk="1" fontAlgn="base" latinLnBrk="0" hangingPunct="1"/>
            <a:r>
              <a:rPr lang="en-US" sz="1000" dirty="0"/>
              <a:t>	There are certain information standards that the public must meet in order to trigger this.</a:t>
            </a:r>
          </a:p>
          <a:p>
            <a:pPr rtl="0" fontAlgn="base"/>
            <a:r>
              <a:rPr lang="en-US" sz="1200" b="1" i="1" u="sng" kern="1200" dirty="0">
                <a:solidFill>
                  <a:schemeClr val="tx1"/>
                </a:solidFill>
                <a:effectLst/>
                <a:latin typeface="Arial" charset="0"/>
                <a:ea typeface="+mn-ea"/>
                <a:cs typeface="+mn-cs"/>
              </a:rPr>
              <a:t>ADVANCE</a:t>
            </a:r>
            <a:endParaRPr lang="en-US" sz="1000" dirty="0">
              <a:effectLst/>
            </a:endParaRPr>
          </a:p>
          <a:p>
            <a:pPr rtl="0" eaLnBrk="1" fontAlgn="base" latinLnBrk="0" hangingPunct="1"/>
            <a:r>
              <a:rPr lang="en-US" sz="1000" dirty="0"/>
              <a:t>	They need to provide a map that has enough detail so that we can know the specific boundaries of the area they’re talking about.</a:t>
            </a:r>
          </a:p>
          <a:p>
            <a:pPr rtl="0" fontAlgn="base"/>
            <a:r>
              <a:rPr lang="en-US" sz="1200" b="1" i="1" u="sng" kern="1200" dirty="0">
                <a:solidFill>
                  <a:schemeClr val="tx1"/>
                </a:solidFill>
                <a:effectLst/>
                <a:latin typeface="Arial" charset="0"/>
                <a:ea typeface="+mn-ea"/>
                <a:cs typeface="+mn-cs"/>
              </a:rPr>
              <a:t>ADVANCE</a:t>
            </a:r>
            <a:endParaRPr lang="en-US" sz="1000" dirty="0">
              <a:effectLst/>
            </a:endParaRPr>
          </a:p>
          <a:p>
            <a:pPr rtl="0" eaLnBrk="1" fontAlgn="base" latinLnBrk="0" hangingPunct="1"/>
            <a:r>
              <a:rPr lang="en-US" sz="1000" dirty="0"/>
              <a:t>	They need to provide a detailed narrative of the wilderness characteristics of the area.  This narrative needs to say how this new information </a:t>
            </a:r>
            <a:r>
              <a:rPr lang="en-US" sz="1000" b="1" i="0" dirty="0"/>
              <a:t>substantially differs </a:t>
            </a:r>
            <a:r>
              <a:rPr lang="en-US" sz="1000" dirty="0"/>
              <a:t>from the BLM’s inventory of the area’s wilderness characteristics -- if we’ve done one.  Keep in mind that this could be a claim that wilderness characteristics are present where we said they weren’t, or it could be a claim that wilderness characteristics </a:t>
            </a:r>
            <a:r>
              <a:rPr lang="en-US" sz="1000" b="1" i="0" dirty="0"/>
              <a:t>aren’t </a:t>
            </a:r>
            <a:r>
              <a:rPr lang="en-US" sz="1000" dirty="0"/>
              <a:t>present where we said they </a:t>
            </a:r>
            <a:r>
              <a:rPr lang="en-US" sz="1000" b="1" i="0" dirty="0"/>
              <a:t>were</a:t>
            </a:r>
            <a:r>
              <a:rPr lang="en-US" sz="1000" dirty="0"/>
              <a:t>.</a:t>
            </a:r>
          </a:p>
          <a:p>
            <a:pPr rtl="0" fontAlgn="base"/>
            <a:r>
              <a:rPr lang="en-US" sz="1200" b="1" i="1" u="sng" kern="1200" dirty="0">
                <a:solidFill>
                  <a:schemeClr val="tx1"/>
                </a:solidFill>
                <a:effectLst/>
                <a:latin typeface="Arial" charset="0"/>
                <a:ea typeface="+mn-ea"/>
                <a:cs typeface="+mn-cs"/>
              </a:rPr>
              <a:t>ADVANCE</a:t>
            </a:r>
            <a:endParaRPr lang="en-US" sz="1000" dirty="0">
              <a:effectLst/>
            </a:endParaRPr>
          </a:p>
          <a:p>
            <a:r>
              <a:rPr lang="en-US" sz="1000" dirty="0"/>
              <a:t>	Finally, the public -- either an individual or a group -- needs to provide photographic documentation to support their narrative. </a:t>
            </a:r>
          </a:p>
          <a:p>
            <a:endParaRPr lang="en-US" sz="1000"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ea typeface="+mn-ea"/>
                <a:cs typeface="+mn-cs"/>
              </a:rPr>
              <a:t>	If this information submitted by the public occurs at some time other than during a NEPA process, we have discretion in how quickly we respond to verifying their claim.</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sz="1000" dirty="0">
              <a:effectLst/>
            </a:endParaRPr>
          </a:p>
          <a:p>
            <a:endParaRPr lang="en-US" dirty="0"/>
          </a:p>
          <a:p>
            <a:endParaRPr lang="en-US" b="1"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	Keep in mind, however, that we are required by law to maintain our inventories to keep them “current.”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dirty="0"/>
              <a:t>	This “maintenance” does not mean you have to do a completely new inventory and disregard the inventory information that you already have for a particular area.  Rather, we must ensure that our inventories are maintained as needed, realizing that conditions may change over time. </a:t>
            </a:r>
          </a:p>
          <a:p>
            <a:pPr rtl="0" fontAlgn="base"/>
            <a:r>
              <a:rPr lang="en-US" sz="1200" b="1" i="1" u="sng" kern="1200" dirty="0">
                <a:solidFill>
                  <a:schemeClr val="tx1"/>
                </a:solidFill>
                <a:effectLst/>
                <a:latin typeface="Arial" charset="0"/>
                <a:ea typeface="+mn-ea"/>
                <a:cs typeface="+mn-cs"/>
              </a:rPr>
              <a:t>ADVANCE</a:t>
            </a:r>
            <a:endParaRPr lang="en-US" dirty="0">
              <a:effectLst/>
            </a:endParaRPr>
          </a:p>
          <a:p>
            <a:r>
              <a:rPr lang="en-US" dirty="0"/>
              <a:t>	The BLM may conduct the inventory using available information (e.g., existing maps, photos, records related to range projects, monitoring data) -- </a:t>
            </a:r>
            <a:r>
              <a:rPr lang="en-US" i="0" dirty="0"/>
              <a:t>as long as it’s current, of course </a:t>
            </a:r>
            <a:r>
              <a:rPr lang="en-US" dirty="0"/>
              <a:t>-- and should field check the information as necessary. </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pPr rtl="0" eaLnBrk="1" fontAlgn="base" latinLnBrk="0" hangingPunct="1"/>
            <a:endParaRPr lang="en-US" dirty="0"/>
          </a:p>
          <a:p>
            <a:endParaRPr lang="en-US" b="1"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eaLnBrk="1" fontAlgn="base" latinLnBrk="0" hangingPunct="1"/>
            <a:r>
              <a:rPr lang="en-US" dirty="0"/>
              <a:t>	In essence, </a:t>
            </a:r>
            <a:r>
              <a:rPr lang="en-US" i="0" dirty="0"/>
              <a:t>when we do inventory maintenance we...</a:t>
            </a:r>
            <a:endParaRPr lang="en-US" strike="noStrike" baseline="0" dirty="0"/>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strike="noStrike" baseline="0" dirty="0"/>
              <a:t>	...c</a:t>
            </a:r>
            <a:r>
              <a:rPr lang="en-US" dirty="0"/>
              <a:t>ompare existing data in your office with the </a:t>
            </a:r>
            <a:r>
              <a:rPr lang="en-US" i="0" dirty="0"/>
              <a:t>new</a:t>
            </a:r>
            <a:r>
              <a:rPr lang="en-US" dirty="0"/>
              <a:t> information – </a:t>
            </a:r>
            <a:r>
              <a:rPr lang="en-US" i="0" dirty="0"/>
              <a:t>whether that information is the result of our own inventory</a:t>
            </a:r>
            <a:r>
              <a:rPr lang="en-US" i="0" baseline="0" dirty="0"/>
              <a:t> or information submitted by someone else</a:t>
            </a:r>
            <a:r>
              <a:rPr lang="en-US" i="1" baseline="0" dirty="0"/>
              <a:t> </a:t>
            </a:r>
            <a:r>
              <a:rPr lang="en-US" baseline="0" dirty="0"/>
              <a:t>–</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baseline="0" dirty="0"/>
              <a:t>	And then </a:t>
            </a:r>
            <a:r>
              <a:rPr lang="en-US" dirty="0"/>
              <a:t>determine if the conclusion reached by your office in previous inventories (if there </a:t>
            </a:r>
            <a:r>
              <a:rPr lang="en-US" i="0" dirty="0"/>
              <a:t>were any</a:t>
            </a:r>
            <a:r>
              <a:rPr lang="en-US" dirty="0"/>
              <a:t>) remains valid, and determine whether the area has wilderness characteristics.</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dirty="0"/>
              <a:t>	Of</a:t>
            </a:r>
            <a:r>
              <a:rPr lang="en-US" baseline="0" dirty="0"/>
              <a:t> course, d</a:t>
            </a:r>
            <a:r>
              <a:rPr lang="en-US" dirty="0"/>
              <a:t>ocument this-- including your rationale -- and keep the analysis in the area’s Permanent File.</a:t>
            </a:r>
          </a:p>
          <a:p>
            <a:pPr rtl="0" fontAlgn="base"/>
            <a:r>
              <a:rPr lang="en-US" sz="1200" b="1" i="1" u="sng" kern="1200" dirty="0">
                <a:solidFill>
                  <a:schemeClr val="tx1"/>
                </a:solidFill>
                <a:effectLst/>
                <a:latin typeface="Arial" charset="0"/>
                <a:ea typeface="+mn-ea"/>
                <a:cs typeface="+mn-cs"/>
              </a:rPr>
              <a:t>ADVANCE</a:t>
            </a:r>
            <a:endParaRPr lang="en-US" dirty="0">
              <a:effectLst/>
            </a:endParaRPr>
          </a:p>
          <a:p>
            <a:pPr rtl="0" eaLnBrk="1" fontAlgn="base" latinLnBrk="0" hangingPunct="1"/>
            <a:r>
              <a:rPr lang="en-US" dirty="0"/>
              <a:t>	And after finalizing</a:t>
            </a:r>
            <a:r>
              <a:rPr lang="en-US" baseline="0" dirty="0"/>
              <a:t> and approving the inventories, </a:t>
            </a:r>
            <a:r>
              <a:rPr lang="en-US" dirty="0"/>
              <a:t>make the findings available to the public -- in whatever manner your office makes other information available to the public.  Keep a record of the evaluation and the findings as evidence of the BLM’s consideration.  </a:t>
            </a:r>
          </a:p>
          <a:p>
            <a:pPr rtl="0" eaLnBrk="1" fontAlgn="base" latinLnBrk="0" hangingPunct="1"/>
            <a:r>
              <a:rPr lang="en-US" sz="1200" b="1" i="1" u="sng" kern="1200" dirty="0">
                <a:solidFill>
                  <a:schemeClr val="tx1"/>
                </a:solidFill>
                <a:effectLst/>
                <a:latin typeface="Arial" charset="0"/>
                <a:ea typeface="+mn-ea"/>
                <a:cs typeface="+mn-cs"/>
              </a:rPr>
              <a:t>ADVANCE SLIDE</a:t>
            </a:r>
            <a:endParaRPr lang="en-US" dirty="0">
              <a:effectLst/>
            </a:endParaRPr>
          </a:p>
          <a:p>
            <a:endParaRPr lang="en-US" b="1"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D7F4-BCE4-453D-BBD5-B7F749672D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A0F856-15EA-49B2-9E66-649DF22CF2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FE5F2-A288-42F9-8856-0A7645CA19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9966C-CC6D-4997-823E-1D37D8498A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FA2A0-3E9B-4DC5-9B43-8AD41B455C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162787-8903-4A95-8D75-EF4AF6B57C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2B0FB2-ABB2-40B9-8DAE-165B5E3F49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9FE890-CA33-4900-8B5C-227018FB4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3CE40E-FE32-44FF-982E-2791E183E4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686AE5-3544-4A63-A269-8664AAC4A3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6B970C-591A-4782-8EEE-8FE78B86DE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632A660-EEDA-4A01-A8D5-2E9E43F5E1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229600" cy="1371600"/>
          </a:xfrm>
        </p:spPr>
        <p:txBody>
          <a:bodyPr/>
          <a:lstStyle/>
          <a:p>
            <a:r>
              <a:rPr lang="en-US" b="1" dirty="0">
                <a:solidFill>
                  <a:schemeClr val="bg1"/>
                </a:solidFill>
                <a:latin typeface="Eras Demi ITC" pitchFamily="34" charset="0"/>
              </a:rPr>
              <a:t>Wilderness Characteristics</a:t>
            </a:r>
            <a:br>
              <a:rPr lang="en-US" b="1" dirty="0">
                <a:solidFill>
                  <a:schemeClr val="bg1"/>
                </a:solidFill>
                <a:latin typeface="Eras Demi ITC" pitchFamily="34" charset="0"/>
              </a:rPr>
            </a:br>
            <a:r>
              <a:rPr lang="en-US" b="1" dirty="0">
                <a:solidFill>
                  <a:schemeClr val="bg1"/>
                </a:solidFill>
                <a:latin typeface="Eras Demi ITC" pitchFamily="34" charset="0"/>
              </a:rPr>
              <a:t>Policy &amp; Guidance for the BLM</a:t>
            </a:r>
            <a:endParaRPr lang="en-US" dirty="0">
              <a:solidFill>
                <a:schemeClr val="bg1"/>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2" name="Content Placeholder 1"/>
          <p:cNvSpPr>
            <a:spLocks noGrp="1"/>
          </p:cNvSpPr>
          <p:nvPr>
            <p:ph idx="1"/>
          </p:nvPr>
        </p:nvSpPr>
        <p:spPr>
          <a:xfrm>
            <a:off x="457200" y="1905000"/>
            <a:ext cx="8229600" cy="4221163"/>
          </a:xfrm>
        </p:spPr>
        <p:txBody>
          <a:bodyPr/>
          <a:lstStyle/>
          <a:p>
            <a:pPr marL="0" indent="0">
              <a:buNone/>
            </a:pPr>
            <a:r>
              <a:rPr lang="en-US" dirty="0">
                <a:solidFill>
                  <a:schemeClr val="bg1"/>
                </a:solidFill>
                <a:latin typeface="Eras Demi ITC" pitchFamily="34" charset="0"/>
              </a:rPr>
              <a:t>Two manuals completed in March 2012:</a:t>
            </a:r>
          </a:p>
          <a:p>
            <a:pPr lvl="1">
              <a:buFont typeface="Wingdings" pitchFamily="2" charset="2"/>
              <a:buChar char="§"/>
            </a:pPr>
            <a:r>
              <a:rPr lang="en-US" dirty="0">
                <a:solidFill>
                  <a:schemeClr val="bg1"/>
                </a:solidFill>
                <a:latin typeface="Eras Demi ITC" pitchFamily="34" charset="0"/>
              </a:rPr>
              <a:t>6310 – Conducting Wilderness Characteristics Inventory</a:t>
            </a:r>
          </a:p>
          <a:p>
            <a:pPr lvl="1">
              <a:buFont typeface="Wingdings" pitchFamily="2" charset="2"/>
              <a:buChar char="§"/>
            </a:pPr>
            <a:r>
              <a:rPr lang="en-US" dirty="0">
                <a:solidFill>
                  <a:schemeClr val="bg1"/>
                </a:solidFill>
                <a:latin typeface="Eras Demi ITC" pitchFamily="34" charset="0"/>
              </a:rPr>
              <a:t>6320 – Considering Lands with Wilderness Characteristics in Land Use Plans</a:t>
            </a:r>
          </a:p>
        </p:txBody>
      </p:sp>
    </p:spTree>
  </p:cSld>
  <p:clrMapOvr>
    <a:masterClrMapping/>
  </p:clrMapOvr>
  <p:transition spd="slow" advTm="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Inventory Maintenance</a:t>
            </a:r>
          </a:p>
        </p:txBody>
      </p:sp>
      <p:sp>
        <p:nvSpPr>
          <p:cNvPr id="18435" name="Rectangle 3"/>
          <p:cNvSpPr>
            <a:spLocks noGrp="1" noChangeArrowheads="1"/>
          </p:cNvSpPr>
          <p:nvPr>
            <p:ph type="body" idx="1"/>
          </p:nvPr>
        </p:nvSpPr>
        <p:spPr>
          <a:xfrm>
            <a:off x="457200" y="1570037"/>
            <a:ext cx="8229600" cy="4525963"/>
          </a:xfrm>
        </p:spPr>
        <p:txBody>
          <a:bodyPr/>
          <a:lstStyle/>
          <a:p>
            <a:pPr marL="0" indent="0" algn="ctr">
              <a:lnSpc>
                <a:spcPct val="150000"/>
              </a:lnSpc>
              <a:buNone/>
            </a:pPr>
            <a:r>
              <a:rPr lang="en-US" dirty="0">
                <a:solidFill>
                  <a:schemeClr val="bg1"/>
                </a:solidFill>
                <a:latin typeface="Eras Demi ITC" pitchFamily="34" charset="0"/>
              </a:rPr>
              <a:t>Public does NOT have to use FOIA</a:t>
            </a:r>
          </a:p>
          <a:p>
            <a:pPr marL="0" indent="0" algn="ctr">
              <a:lnSpc>
                <a:spcPct val="150000"/>
              </a:lnSpc>
              <a:buNone/>
            </a:pPr>
            <a:r>
              <a:rPr lang="en-US" dirty="0">
                <a:solidFill>
                  <a:schemeClr val="bg1"/>
                </a:solidFill>
                <a:latin typeface="Eras Demi ITC" pitchFamily="34" charset="0"/>
              </a:rPr>
              <a:t>Inventory findings cannot be appealed</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41395324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90500"/>
            <a:ext cx="8229600" cy="2133600"/>
          </a:xfrm>
        </p:spPr>
        <p:txBody>
          <a:bodyPr/>
          <a:lstStyle/>
          <a:p>
            <a:r>
              <a:rPr lang="en-US" sz="3600" dirty="0">
                <a:solidFill>
                  <a:schemeClr val="bg1"/>
                </a:solidFill>
                <a:latin typeface="Eras Demi ITC" pitchFamily="34" charset="0"/>
              </a:rPr>
              <a:t>Considering Lands with Wilderness Characteristics in Land Use Plans  Manual 6320</a:t>
            </a:r>
          </a:p>
        </p:txBody>
      </p:sp>
      <p:sp>
        <p:nvSpPr>
          <p:cNvPr id="18435" name="Rectangle 3"/>
          <p:cNvSpPr>
            <a:spLocks noGrp="1" noChangeArrowheads="1"/>
          </p:cNvSpPr>
          <p:nvPr>
            <p:ph type="body" idx="1"/>
          </p:nvPr>
        </p:nvSpPr>
        <p:spPr>
          <a:xfrm>
            <a:off x="457200" y="2819400"/>
            <a:ext cx="8229600" cy="3306763"/>
          </a:xfrm>
        </p:spPr>
        <p:txBody>
          <a:bodyPr/>
          <a:lstStyle/>
          <a:p>
            <a:pPr>
              <a:buFont typeface="Wingdings" pitchFamily="2" charset="2"/>
              <a:buChar char="§"/>
            </a:pPr>
            <a:r>
              <a:rPr lang="en-US" dirty="0">
                <a:solidFill>
                  <a:schemeClr val="bg1"/>
                </a:solidFill>
                <a:latin typeface="Eras Demi ITC" pitchFamily="34" charset="0"/>
              </a:rPr>
              <a:t>Establishes BLM policy on considering lands with wilderness characteristics in land use plans and land use plan amendments or revisions.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141041233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500"/>
                                        <p:tgtEl>
                                          <p:spTgt spid="184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fade">
                                      <p:cBhvr>
                                        <p:cTn id="11"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905000"/>
          </a:xfrm>
        </p:spPr>
        <p:txBody>
          <a:bodyPr/>
          <a:lstStyle/>
          <a:p>
            <a:r>
              <a:rPr lang="en-US" sz="3600" dirty="0">
                <a:solidFill>
                  <a:schemeClr val="bg1"/>
                </a:solidFill>
                <a:latin typeface="Eras Demi ITC" pitchFamily="34" charset="0"/>
              </a:rPr>
              <a:t>Considering Lands with Wilderness Characteristics in Land Use Plans </a:t>
            </a:r>
            <a:br>
              <a:rPr lang="en-US" sz="3600" dirty="0">
                <a:solidFill>
                  <a:schemeClr val="bg1"/>
                </a:solidFill>
                <a:latin typeface="Eras Demi ITC" pitchFamily="34" charset="0"/>
              </a:rPr>
            </a:br>
            <a:endParaRPr lang="en-US" sz="3600" dirty="0">
              <a:solidFill>
                <a:schemeClr val="bg1"/>
              </a:solidFill>
              <a:latin typeface="Eras Demi ITC" pitchFamily="34" charset="0"/>
            </a:endParaRPr>
          </a:p>
        </p:txBody>
      </p:sp>
      <p:sp>
        <p:nvSpPr>
          <p:cNvPr id="18435" name="Rectangle 3"/>
          <p:cNvSpPr>
            <a:spLocks noGrp="1" noChangeArrowheads="1"/>
          </p:cNvSpPr>
          <p:nvPr>
            <p:ph type="body" idx="1"/>
          </p:nvPr>
        </p:nvSpPr>
        <p:spPr>
          <a:xfrm>
            <a:off x="457200" y="2057400"/>
            <a:ext cx="8229600" cy="3505200"/>
          </a:xfrm>
        </p:spPr>
        <p:txBody>
          <a:bodyPr/>
          <a:lstStyle/>
          <a:p>
            <a:pPr>
              <a:buFont typeface="Wingdings" pitchFamily="2" charset="2"/>
              <a:buChar char="§"/>
            </a:pPr>
            <a:r>
              <a:rPr lang="en-US" dirty="0">
                <a:solidFill>
                  <a:schemeClr val="bg1"/>
                </a:solidFill>
                <a:latin typeface="Eras Demi ITC" pitchFamily="34" charset="0"/>
              </a:rPr>
              <a:t>Consider a full range of alternatives</a:t>
            </a:r>
          </a:p>
          <a:p>
            <a:pPr>
              <a:buFont typeface="Wingdings" pitchFamily="2" charset="2"/>
              <a:buChar char="§"/>
            </a:pPr>
            <a:r>
              <a:rPr lang="en-US" dirty="0">
                <a:solidFill>
                  <a:schemeClr val="bg1"/>
                </a:solidFill>
                <a:latin typeface="Eras Demi ITC" pitchFamily="34" charset="0"/>
              </a:rPr>
              <a:t>Analyze the effects of...</a:t>
            </a:r>
          </a:p>
          <a:p>
            <a:pPr lvl="1">
              <a:buFont typeface="Wingdings" pitchFamily="2" charset="2"/>
              <a:buChar char="Ø"/>
            </a:pPr>
            <a:r>
              <a:rPr lang="en-US" dirty="0">
                <a:solidFill>
                  <a:schemeClr val="bg1"/>
                </a:solidFill>
                <a:latin typeface="Eras Demi ITC" pitchFamily="34" charset="0"/>
              </a:rPr>
              <a:t>plan alternatives on lands with wilderness characteristics </a:t>
            </a:r>
          </a:p>
          <a:p>
            <a:pPr lvl="1">
              <a:buFont typeface="Wingdings" pitchFamily="2" charset="2"/>
              <a:buChar char="Ø"/>
            </a:pPr>
            <a:r>
              <a:rPr lang="en-US" dirty="0">
                <a:solidFill>
                  <a:schemeClr val="bg1"/>
                </a:solidFill>
                <a:latin typeface="Eras Demi ITC" pitchFamily="34" charset="0"/>
              </a:rPr>
              <a:t>management of lands with wilderness characteristics on other resources and resource uses</a:t>
            </a:r>
          </a:p>
          <a:p>
            <a:endParaRPr lang="en-US" dirty="0">
              <a:solidFill>
                <a:schemeClr val="bg1"/>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17867115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500"/>
                                        <p:tgtEl>
                                          <p:spTgt spid="1843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435">
                                            <p:txEl>
                                              <p:pRg st="3" end="3"/>
                                            </p:txEl>
                                          </p:spTgt>
                                        </p:tgtEl>
                                        <p:attrNameLst>
                                          <p:attrName>style.visibility</p:attrName>
                                        </p:attrNameLst>
                                      </p:cBhvr>
                                      <p:to>
                                        <p:strVal val="visible"/>
                                      </p:to>
                                    </p:set>
                                    <p:animEffect transition="in" filter="fade">
                                      <p:cBhvr>
                                        <p:cTn id="20"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Grp="1" noChangeArrowheads="1"/>
          </p:cNvSpPr>
          <p:nvPr>
            <p:ph type="title" idx="4294967295"/>
          </p:nvPr>
        </p:nvSpPr>
        <p:spPr bwMode="auto">
          <a:xfrm>
            <a:off x="457200" y="304800"/>
            <a:ext cx="8229600" cy="19050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Eras Demi ITC" pitchFamily="34" charset="0"/>
                <a:ea typeface="+mj-ea"/>
                <a:cs typeface="+mj-cs"/>
              </a:rPr>
              <a:t>Considering Lands with Wilderness Characteristics in Land Use Plans </a:t>
            </a:r>
            <a:br>
              <a:rPr kumimoji="0" lang="en-US" sz="3600" b="0" i="0" u="none" strike="noStrike" kern="1200" cap="none" spc="0" normalizeH="0" baseline="0" noProof="0" dirty="0">
                <a:ln>
                  <a:noFill/>
                </a:ln>
                <a:solidFill>
                  <a:schemeClr val="bg1"/>
                </a:solidFill>
                <a:effectLst/>
                <a:uLnTx/>
                <a:uFillTx/>
                <a:latin typeface="Eras Demi ITC" pitchFamily="34" charset="0"/>
                <a:ea typeface="+mj-ea"/>
                <a:cs typeface="+mj-cs"/>
              </a:rPr>
            </a:br>
            <a:endParaRPr kumimoji="0" lang="en-US" sz="3600" b="0" i="0" u="none" strike="noStrike" kern="1200" cap="none" spc="0" normalizeH="0" baseline="0" noProof="0" dirty="0">
              <a:ln>
                <a:noFill/>
              </a:ln>
              <a:solidFill>
                <a:schemeClr val="bg1"/>
              </a:solidFill>
              <a:effectLst/>
              <a:uLnTx/>
              <a:uFillTx/>
              <a:latin typeface="Eras Demi ITC" pitchFamily="34" charset="0"/>
              <a:ea typeface="+mj-ea"/>
              <a:cs typeface="+mj-cs"/>
            </a:endParaRPr>
          </a:p>
        </p:txBody>
      </p:sp>
      <p:sp>
        <p:nvSpPr>
          <p:cNvPr id="18435" name="Rectangle 3"/>
          <p:cNvSpPr>
            <a:spLocks noGrp="1" noChangeArrowheads="1"/>
          </p:cNvSpPr>
          <p:nvPr>
            <p:ph type="body" idx="1"/>
          </p:nvPr>
        </p:nvSpPr>
        <p:spPr>
          <a:xfrm>
            <a:off x="457200" y="1905000"/>
            <a:ext cx="8229600" cy="4419600"/>
          </a:xfrm>
        </p:spPr>
        <p:txBody>
          <a:bodyPr/>
          <a:lstStyle/>
          <a:p>
            <a:pPr marL="0" indent="0">
              <a:buNone/>
            </a:pPr>
            <a:r>
              <a:rPr lang="en-US" dirty="0">
                <a:solidFill>
                  <a:schemeClr val="bg1"/>
                </a:solidFill>
                <a:latin typeface="Eras Demi ITC" pitchFamily="34" charset="0"/>
              </a:rPr>
              <a:t>Possible allocations include:</a:t>
            </a:r>
          </a:p>
          <a:p>
            <a:pPr lvl="1">
              <a:buFont typeface="Wingdings" pitchFamily="2" charset="2"/>
              <a:buChar char="§"/>
            </a:pPr>
            <a:r>
              <a:rPr lang="en-US" dirty="0">
                <a:solidFill>
                  <a:schemeClr val="bg1"/>
                </a:solidFill>
                <a:latin typeface="Eras Demi ITC" pitchFamily="34" charset="0"/>
              </a:rPr>
              <a:t>Emphasizing other multiple uses as a priority</a:t>
            </a:r>
          </a:p>
          <a:p>
            <a:pPr lvl="1">
              <a:buFont typeface="Wingdings" pitchFamily="2" charset="2"/>
              <a:buChar char="§"/>
            </a:pPr>
            <a:r>
              <a:rPr lang="en-US" dirty="0">
                <a:solidFill>
                  <a:schemeClr val="bg1"/>
                </a:solidFill>
                <a:latin typeface="Eras Demi ITC" pitchFamily="34" charset="0"/>
              </a:rPr>
              <a:t>Emphasizing other multiple uses while applying management restrictions</a:t>
            </a:r>
          </a:p>
          <a:p>
            <a:pPr lvl="1">
              <a:buFont typeface="Wingdings" pitchFamily="2" charset="2"/>
              <a:buChar char="§"/>
            </a:pPr>
            <a:r>
              <a:rPr lang="en-US" dirty="0">
                <a:solidFill>
                  <a:schemeClr val="bg1"/>
                </a:solidFill>
                <a:latin typeface="Eras Demi ITC" pitchFamily="34" charset="0"/>
              </a:rPr>
              <a:t>Protecting wilderness characteristics as a priority over other multiple uses</a:t>
            </a:r>
          </a:p>
          <a:p>
            <a:pPr lvl="1">
              <a:buFont typeface="Wingdings" pitchFamily="2" charset="2"/>
              <a:buChar char="§"/>
            </a:pPr>
            <a:r>
              <a:rPr lang="en-US" dirty="0">
                <a:solidFill>
                  <a:schemeClr val="bg1"/>
                </a:solidFill>
                <a:latin typeface="Eras Demi ITC" pitchFamily="34" charset="0"/>
              </a:rPr>
              <a:t>May be applied to all, none, or some LWCs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37733245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295400"/>
          </a:xfrm>
        </p:spPr>
        <p:txBody>
          <a:bodyPr/>
          <a:lstStyle/>
          <a:p>
            <a:r>
              <a:rPr lang="en-US" sz="3600" dirty="0">
                <a:solidFill>
                  <a:schemeClr val="bg1"/>
                </a:solidFill>
                <a:latin typeface="Eras Demi ITC" pitchFamily="34" charset="0"/>
              </a:rPr>
              <a:t>Factors to Consider</a:t>
            </a:r>
          </a:p>
        </p:txBody>
      </p:sp>
      <p:sp>
        <p:nvSpPr>
          <p:cNvPr id="18435" name="Rectangle 3"/>
          <p:cNvSpPr>
            <a:spLocks noGrp="1" noChangeArrowheads="1"/>
          </p:cNvSpPr>
          <p:nvPr>
            <p:ph type="body" idx="1"/>
          </p:nvPr>
        </p:nvSpPr>
        <p:spPr>
          <a:xfrm>
            <a:off x="457200" y="1752600"/>
            <a:ext cx="8229600" cy="3306763"/>
          </a:xfrm>
        </p:spPr>
        <p:txBody>
          <a:bodyPr/>
          <a:lstStyle/>
          <a:p>
            <a:pPr lvl="1">
              <a:buFont typeface="Wingdings" pitchFamily="2" charset="2"/>
              <a:buChar char="§"/>
            </a:pPr>
            <a:r>
              <a:rPr lang="en-US" sz="3200" dirty="0">
                <a:solidFill>
                  <a:schemeClr val="bg1"/>
                </a:solidFill>
                <a:latin typeface="Eras Demi ITC" pitchFamily="34" charset="0"/>
              </a:rPr>
              <a:t>Manageability </a:t>
            </a:r>
          </a:p>
          <a:p>
            <a:pPr lvl="1">
              <a:buFont typeface="Wingdings" pitchFamily="2" charset="2"/>
              <a:buChar char="§"/>
            </a:pPr>
            <a:r>
              <a:rPr lang="en-US" sz="3200" dirty="0">
                <a:solidFill>
                  <a:schemeClr val="bg1"/>
                </a:solidFill>
                <a:latin typeface="Eras Demi ITC" pitchFamily="34" charset="0"/>
              </a:rPr>
              <a:t>Resource Values and Uses</a:t>
            </a:r>
          </a:p>
          <a:p>
            <a:pPr lvl="2">
              <a:buFont typeface="Wingdings" pitchFamily="2" charset="2"/>
              <a:buChar char="Ø"/>
            </a:pPr>
            <a:r>
              <a:rPr lang="en-US" sz="2800" dirty="0">
                <a:solidFill>
                  <a:schemeClr val="bg1"/>
                </a:solidFill>
                <a:latin typeface="Eras Demi ITC" pitchFamily="34" charset="0"/>
              </a:rPr>
              <a:t> what would be lost</a:t>
            </a:r>
          </a:p>
          <a:p>
            <a:pPr lvl="2">
              <a:buFont typeface="Wingdings" pitchFamily="2" charset="2"/>
              <a:buChar char="Ø"/>
            </a:pPr>
            <a:r>
              <a:rPr lang="en-US" sz="2800" dirty="0">
                <a:solidFill>
                  <a:schemeClr val="bg1"/>
                </a:solidFill>
                <a:latin typeface="Eras Demi ITC" pitchFamily="34" charset="0"/>
              </a:rPr>
              <a:t> what would be gained</a:t>
            </a:r>
          </a:p>
          <a:p>
            <a:pPr lvl="1">
              <a:buFont typeface="Wingdings" pitchFamily="2" charset="2"/>
              <a:buChar char="§"/>
            </a:pPr>
            <a:r>
              <a:rPr lang="en-US" sz="3200" dirty="0">
                <a:solidFill>
                  <a:schemeClr val="bg1"/>
                </a:solidFill>
                <a:latin typeface="Eras Demi ITC" pitchFamily="34" charset="0"/>
              </a:rPr>
              <a:t>Congressional release of WSAs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40233637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fade">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500"/>
                                        <p:tgtEl>
                                          <p:spTgt spid="184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435">
                                            <p:txEl>
                                              <p:pRg st="4" end="4"/>
                                            </p:txEl>
                                          </p:spTgt>
                                        </p:tgtEl>
                                        <p:attrNameLst>
                                          <p:attrName>style.visibility</p:attrName>
                                        </p:attrNameLst>
                                      </p:cBhvr>
                                      <p:to>
                                        <p:strVal val="visible"/>
                                      </p:to>
                                    </p:set>
                                    <p:animEffect transition="in" filter="fade">
                                      <p:cBhvr>
                                        <p:cTn id="26"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295400"/>
          </a:xfrm>
        </p:spPr>
        <p:txBody>
          <a:bodyPr/>
          <a:lstStyle/>
          <a:p>
            <a:r>
              <a:rPr lang="en-US" sz="3600" dirty="0">
                <a:solidFill>
                  <a:schemeClr val="bg1"/>
                </a:solidFill>
                <a:latin typeface="Eras Demi ITC" pitchFamily="34" charset="0"/>
              </a:rPr>
              <a:t>Land Use Plan Alternatives</a:t>
            </a:r>
          </a:p>
        </p:txBody>
      </p:sp>
      <p:sp>
        <p:nvSpPr>
          <p:cNvPr id="18435" name="Rectangle 3"/>
          <p:cNvSpPr>
            <a:spLocks noGrp="1" noChangeArrowheads="1"/>
          </p:cNvSpPr>
          <p:nvPr>
            <p:ph type="body" idx="1"/>
          </p:nvPr>
        </p:nvSpPr>
        <p:spPr>
          <a:xfrm>
            <a:off x="457200" y="1600200"/>
            <a:ext cx="8229600" cy="4525963"/>
          </a:xfrm>
        </p:spPr>
        <p:txBody>
          <a:bodyPr/>
          <a:lstStyle/>
          <a:p>
            <a:pPr>
              <a:buFont typeface="Wingdings" pitchFamily="2" charset="2"/>
              <a:buChar char="§"/>
            </a:pPr>
            <a:r>
              <a:rPr lang="en-US" dirty="0">
                <a:solidFill>
                  <a:schemeClr val="bg1"/>
                </a:solidFill>
                <a:latin typeface="Eras Demi ITC" pitchFamily="34" charset="0"/>
              </a:rPr>
              <a:t>LWCs identified as discrete units</a:t>
            </a:r>
          </a:p>
          <a:p>
            <a:pPr>
              <a:buFont typeface="Wingdings" pitchFamily="2" charset="2"/>
              <a:buChar char="§"/>
            </a:pPr>
            <a:r>
              <a:rPr lang="en-US" dirty="0">
                <a:solidFill>
                  <a:schemeClr val="bg1"/>
                </a:solidFill>
                <a:latin typeface="Eras Demi ITC" pitchFamily="34" charset="0"/>
              </a:rPr>
              <a:t>NEPA document must contain a full range of reasonable alternatives</a:t>
            </a:r>
          </a:p>
          <a:p>
            <a:pPr>
              <a:buFont typeface="Wingdings" pitchFamily="2" charset="2"/>
              <a:buChar char="§"/>
            </a:pPr>
            <a:r>
              <a:rPr lang="en-US" dirty="0">
                <a:solidFill>
                  <a:schemeClr val="bg1"/>
                </a:solidFill>
                <a:latin typeface="Eras Demi ITC" pitchFamily="34" charset="0"/>
              </a:rPr>
              <a:t>Each alternative should include management actions, allowable uses, and restrictions</a:t>
            </a:r>
          </a:p>
          <a:p>
            <a:pPr>
              <a:buFont typeface="Wingdings" pitchFamily="2" charset="2"/>
              <a:buChar char="§"/>
            </a:pPr>
            <a:endParaRPr lang="en-US" dirty="0">
              <a:solidFill>
                <a:schemeClr val="bg1"/>
              </a:solidFill>
            </a:endParaRPr>
          </a:p>
          <a:p>
            <a:pPr>
              <a:buFont typeface="Wingdings" pitchFamily="2" charset="2"/>
              <a:buChar char="§"/>
            </a:pPr>
            <a:endParaRPr lang="en-US" dirty="0">
              <a:solidFill>
                <a:schemeClr val="bg1"/>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19743732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Grp="1" noChangeArrowheads="1"/>
          </p:cNvSpPr>
          <p:nvPr>
            <p:ph type="title" idx="4294967295"/>
          </p:nvPr>
        </p:nvSpPr>
        <p:spPr bwMode="auto">
          <a:xfrm>
            <a:off x="457200" y="304800"/>
            <a:ext cx="8229600" cy="12954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Eras Demi ITC" pitchFamily="34" charset="0"/>
                <a:ea typeface="+mj-ea"/>
                <a:cs typeface="+mj-cs"/>
              </a:rPr>
              <a:t>Land Use Plan Alternatives</a:t>
            </a:r>
          </a:p>
        </p:txBody>
      </p:sp>
      <p:sp>
        <p:nvSpPr>
          <p:cNvPr id="18435" name="Rectangle 3"/>
          <p:cNvSpPr>
            <a:spLocks noGrp="1" noChangeArrowheads="1"/>
          </p:cNvSpPr>
          <p:nvPr>
            <p:ph type="body" idx="1"/>
          </p:nvPr>
        </p:nvSpPr>
        <p:spPr>
          <a:xfrm>
            <a:off x="435056" y="1600200"/>
            <a:ext cx="8229600" cy="3306763"/>
          </a:xfrm>
        </p:spPr>
        <p:txBody>
          <a:bodyPr/>
          <a:lstStyle/>
          <a:p>
            <a:pPr marL="0" indent="0">
              <a:buNone/>
            </a:pPr>
            <a:r>
              <a:rPr lang="en-US" dirty="0">
                <a:solidFill>
                  <a:schemeClr val="bg1"/>
                </a:solidFill>
                <a:latin typeface="Eras Demi ITC" pitchFamily="34" charset="0"/>
              </a:rPr>
              <a:t>No uniform proscriptions across the BLM</a:t>
            </a:r>
          </a:p>
          <a:p>
            <a:pPr marL="0" indent="0">
              <a:buNone/>
            </a:pPr>
            <a:r>
              <a:rPr lang="en-US" dirty="0">
                <a:solidFill>
                  <a:schemeClr val="bg1"/>
                </a:solidFill>
                <a:latin typeface="Eras Demi ITC" pitchFamily="34" charset="0"/>
              </a:rPr>
              <a:t>Protection alternatives might include:</a:t>
            </a:r>
          </a:p>
          <a:p>
            <a:pPr marL="457200" indent="-228600">
              <a:buFont typeface="Wingdings" pitchFamily="2" charset="2"/>
              <a:buChar char="§"/>
            </a:pPr>
            <a:r>
              <a:rPr lang="en-US" dirty="0">
                <a:solidFill>
                  <a:schemeClr val="bg1"/>
                </a:solidFill>
                <a:latin typeface="Eras Demi ITC" pitchFamily="34" charset="0"/>
              </a:rPr>
              <a:t> Withdrawal from mineral entry</a:t>
            </a:r>
          </a:p>
          <a:p>
            <a:pPr marL="457200" indent="-228600">
              <a:buFont typeface="Wingdings" pitchFamily="2" charset="2"/>
              <a:buChar char="§"/>
            </a:pPr>
            <a:r>
              <a:rPr lang="en-US" dirty="0">
                <a:solidFill>
                  <a:schemeClr val="bg1"/>
                </a:solidFill>
                <a:latin typeface="Eras Demi ITC" pitchFamily="34" charset="0"/>
              </a:rPr>
              <a:t> Close to leasing, or allow leasing only with </a:t>
            </a:r>
            <a:r>
              <a:rPr lang="en-US" dirty="0" err="1">
                <a:solidFill>
                  <a:schemeClr val="bg1"/>
                </a:solidFill>
                <a:latin typeface="Eras Demi ITC" pitchFamily="34" charset="0"/>
              </a:rPr>
              <a:t>NSO</a:t>
            </a:r>
            <a:r>
              <a:rPr lang="en-US" dirty="0">
                <a:solidFill>
                  <a:schemeClr val="bg1"/>
                </a:solidFill>
                <a:latin typeface="Eras Demi ITC" pitchFamily="34" charset="0"/>
              </a:rPr>
              <a:t> - no exceptions</a:t>
            </a:r>
          </a:p>
          <a:p>
            <a:pPr marL="457200" indent="-228600">
              <a:buFont typeface="Wingdings" pitchFamily="2" charset="2"/>
              <a:buChar char="§"/>
            </a:pPr>
            <a:r>
              <a:rPr lang="en-US" dirty="0">
                <a:solidFill>
                  <a:schemeClr val="bg1"/>
                </a:solidFill>
                <a:latin typeface="Eras Demi ITC" pitchFamily="34" charset="0"/>
              </a:rPr>
              <a:t>Establish a ROW exclusion area</a:t>
            </a:r>
          </a:p>
          <a:p>
            <a:pPr marL="457200" indent="-228600">
              <a:buFont typeface="Wingdings" pitchFamily="2" charset="2"/>
              <a:buChar char="§"/>
            </a:pPr>
            <a:r>
              <a:rPr lang="en-US" dirty="0">
                <a:solidFill>
                  <a:schemeClr val="bg1"/>
                </a:solidFill>
                <a:latin typeface="Eras Demi ITC" pitchFamily="34" charset="0"/>
              </a:rPr>
              <a:t>Designate vehicle restrictions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20474471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fade">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219200"/>
          </a:xfrm>
        </p:spPr>
        <p:txBody>
          <a:bodyPr/>
          <a:lstStyle/>
          <a:p>
            <a:r>
              <a:rPr lang="en-US" sz="3600" dirty="0">
                <a:solidFill>
                  <a:schemeClr val="bg1"/>
                </a:solidFill>
                <a:latin typeface="Eras Demi ITC" pitchFamily="34" charset="0"/>
              </a:rPr>
              <a:t>LWCs and Project Planning</a:t>
            </a:r>
          </a:p>
        </p:txBody>
      </p:sp>
      <p:sp>
        <p:nvSpPr>
          <p:cNvPr id="18435" name="Rectangle 3"/>
          <p:cNvSpPr>
            <a:spLocks noGrp="1" noChangeArrowheads="1"/>
          </p:cNvSpPr>
          <p:nvPr>
            <p:ph type="body" idx="1"/>
          </p:nvPr>
        </p:nvSpPr>
        <p:spPr>
          <a:xfrm>
            <a:off x="457200" y="1524000"/>
            <a:ext cx="8382000" cy="4305300"/>
          </a:xfrm>
        </p:spPr>
        <p:txBody>
          <a:bodyPr/>
          <a:lstStyle/>
          <a:p>
            <a:pPr marL="171450" indent="-171450">
              <a:buFont typeface="Wingdings" pitchFamily="2" charset="2"/>
              <a:buChar char="§"/>
            </a:pPr>
            <a:r>
              <a:rPr lang="en-US" dirty="0">
                <a:solidFill>
                  <a:schemeClr val="bg1"/>
                </a:solidFill>
                <a:latin typeface="Eras Demi ITC" pitchFamily="34" charset="0"/>
              </a:rPr>
              <a:t> Analyze impacts to all identified LWCs</a:t>
            </a:r>
          </a:p>
          <a:p>
            <a:pPr marL="171450" indent="-171450">
              <a:buFont typeface="Wingdings" pitchFamily="2" charset="2"/>
              <a:buChar char="§"/>
            </a:pPr>
            <a:r>
              <a:rPr lang="en-US" dirty="0">
                <a:solidFill>
                  <a:schemeClr val="bg1"/>
                </a:solidFill>
                <a:latin typeface="Eras Demi ITC" pitchFamily="34" charset="0"/>
              </a:rPr>
              <a:t> Inventories should reflect </a:t>
            </a:r>
            <a:r>
              <a:rPr lang="en-US" dirty="0">
                <a:solidFill>
                  <a:srgbClr val="FFFF66"/>
                </a:solidFill>
                <a:latin typeface="Eras Demi ITC" pitchFamily="34" charset="0"/>
              </a:rPr>
              <a:t>current</a:t>
            </a:r>
            <a:r>
              <a:rPr lang="en-US" dirty="0">
                <a:solidFill>
                  <a:schemeClr val="bg1"/>
                </a:solidFill>
                <a:latin typeface="Eras Demi ITC" pitchFamily="34" charset="0"/>
              </a:rPr>
              <a:t> conditions – not the conditions that “should” be or could be</a:t>
            </a:r>
          </a:p>
          <a:p>
            <a:pPr marL="171450" indent="-171450">
              <a:buFont typeface="Wingdings" pitchFamily="2" charset="2"/>
              <a:buChar char="§"/>
            </a:pPr>
            <a:r>
              <a:rPr lang="en-US" dirty="0">
                <a:solidFill>
                  <a:schemeClr val="bg1"/>
                </a:solidFill>
                <a:latin typeface="Eras Demi ITC" pitchFamily="34" charset="0"/>
              </a:rPr>
              <a:t> If new LWC’s identified – protection alternative can be considered in NEPA</a:t>
            </a:r>
          </a:p>
          <a:p>
            <a:pPr marL="171450" indent="-171450">
              <a:buFont typeface="Wingdings" pitchFamily="2" charset="2"/>
              <a:buChar char="§"/>
            </a:pPr>
            <a:r>
              <a:rPr lang="en-US" dirty="0">
                <a:solidFill>
                  <a:schemeClr val="bg1"/>
                </a:solidFill>
                <a:latin typeface="Eras Demi ITC" pitchFamily="34" charset="0"/>
              </a:rPr>
              <a:t> Minimize impacts to wilderness characteristics in LWCs not protected</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92672698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title" idx="4294967295"/>
          </p:nvPr>
        </p:nvSpPr>
        <p:spPr bwMode="auto">
          <a:xfrm>
            <a:off x="457200" y="990600"/>
            <a:ext cx="4040188" cy="639763"/>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a:ln>
                  <a:noFill/>
                </a:ln>
                <a:solidFill>
                  <a:schemeClr val="bg1"/>
                </a:solidFill>
                <a:effectLst/>
                <a:uLnTx/>
                <a:uFillTx/>
                <a:latin typeface="Eras Demi ITC" pitchFamily="34" charset="0"/>
                <a:ea typeface="+mn-ea"/>
                <a:cs typeface="+mn-cs"/>
              </a:rPr>
              <a:t>LWCs</a:t>
            </a:r>
          </a:p>
        </p:txBody>
      </p:sp>
      <p:sp>
        <p:nvSpPr>
          <p:cNvPr id="6" name="Content Placeholder 5"/>
          <p:cNvSpPr>
            <a:spLocks noGrp="1"/>
          </p:cNvSpPr>
          <p:nvPr>
            <p:ph sz="half" idx="2"/>
          </p:nvPr>
        </p:nvSpPr>
        <p:spPr>
          <a:xfrm>
            <a:off x="457200" y="1828800"/>
            <a:ext cx="4040188" cy="3951288"/>
          </a:xfrm>
        </p:spPr>
        <p:txBody>
          <a:bodyPr/>
          <a:lstStyle/>
          <a:p>
            <a:pPr marL="114300" indent="-114300">
              <a:buFont typeface="Arial" pitchFamily="34" charset="0"/>
              <a:buChar char="•"/>
            </a:pPr>
            <a:r>
              <a:rPr lang="en-US" dirty="0">
                <a:solidFill>
                  <a:schemeClr val="bg1"/>
                </a:solidFill>
                <a:latin typeface="Eras Demi ITC" pitchFamily="34" charset="0"/>
              </a:rPr>
              <a:t>Manuals 6310 and 6320</a:t>
            </a:r>
          </a:p>
          <a:p>
            <a:pPr marL="114300" indent="-114300">
              <a:buFont typeface="Arial" pitchFamily="34" charset="0"/>
              <a:buChar char="•"/>
            </a:pPr>
            <a:r>
              <a:rPr lang="en-US" dirty="0">
                <a:solidFill>
                  <a:schemeClr val="bg1"/>
                </a:solidFill>
                <a:latin typeface="Eras Demi ITC" pitchFamily="34" charset="0"/>
              </a:rPr>
              <a:t>No uniform management direction; each LWC may be managed differently</a:t>
            </a:r>
          </a:p>
          <a:p>
            <a:pPr marL="114300" indent="-114300">
              <a:buFont typeface="Arial" pitchFamily="34" charset="0"/>
              <a:buChar char="•"/>
            </a:pPr>
            <a:endParaRPr lang="en-US" dirty="0">
              <a:solidFill>
                <a:schemeClr val="bg1"/>
              </a:solidFill>
              <a:latin typeface="Eras Demi ITC" pitchFamily="34" charset="0"/>
            </a:endParaRPr>
          </a:p>
          <a:p>
            <a:pPr marL="114300" indent="-114300">
              <a:buFont typeface="Arial" pitchFamily="34" charset="0"/>
              <a:buChar char="•"/>
            </a:pPr>
            <a:r>
              <a:rPr lang="en-US" dirty="0">
                <a:solidFill>
                  <a:schemeClr val="bg1"/>
                </a:solidFill>
                <a:latin typeface="Eras Demi ITC" pitchFamily="34" charset="0"/>
              </a:rPr>
              <a:t>Reallocated during the planning process by an RMP revision or amendment</a:t>
            </a:r>
          </a:p>
        </p:txBody>
      </p:sp>
      <p:sp>
        <p:nvSpPr>
          <p:cNvPr id="7" name="Text Placeholder 6"/>
          <p:cNvSpPr>
            <a:spLocks noGrp="1"/>
          </p:cNvSpPr>
          <p:nvPr>
            <p:ph type="body" sz="quarter" idx="3"/>
          </p:nvPr>
        </p:nvSpPr>
        <p:spPr>
          <a:xfrm>
            <a:off x="4645025" y="990600"/>
            <a:ext cx="4041775" cy="639762"/>
          </a:xfrm>
        </p:spPr>
        <p:txBody>
          <a:bodyPr/>
          <a:lstStyle/>
          <a:p>
            <a:pPr algn="ctr"/>
            <a:r>
              <a:rPr lang="en-US" sz="3200" dirty="0">
                <a:solidFill>
                  <a:schemeClr val="bg1"/>
                </a:solidFill>
                <a:latin typeface="Eras Demi ITC" pitchFamily="34" charset="0"/>
              </a:rPr>
              <a:t>WSAs</a:t>
            </a:r>
          </a:p>
        </p:txBody>
      </p:sp>
      <p:sp>
        <p:nvSpPr>
          <p:cNvPr id="8" name="Content Placeholder 7"/>
          <p:cNvSpPr>
            <a:spLocks noGrp="1"/>
          </p:cNvSpPr>
          <p:nvPr>
            <p:ph sz="quarter" idx="4"/>
          </p:nvPr>
        </p:nvSpPr>
        <p:spPr>
          <a:xfrm>
            <a:off x="4645025" y="1828800"/>
            <a:ext cx="4041775" cy="3951288"/>
          </a:xfrm>
        </p:spPr>
        <p:txBody>
          <a:bodyPr/>
          <a:lstStyle/>
          <a:p>
            <a:pPr marL="114300" indent="-114300"/>
            <a:r>
              <a:rPr lang="en-US" dirty="0">
                <a:solidFill>
                  <a:schemeClr val="bg1"/>
                </a:solidFill>
                <a:latin typeface="Eras Demi ITC" pitchFamily="34" charset="0"/>
              </a:rPr>
              <a:t>Manual 6330</a:t>
            </a:r>
          </a:p>
          <a:p>
            <a:pPr marL="114300" indent="-114300">
              <a:spcBef>
                <a:spcPts val="672"/>
              </a:spcBef>
              <a:buFont typeface="Arial" pitchFamily="34" charset="0"/>
              <a:buChar char="•"/>
            </a:pPr>
            <a:r>
              <a:rPr lang="en-US" dirty="0">
                <a:solidFill>
                  <a:schemeClr val="bg1"/>
                </a:solidFill>
                <a:latin typeface="Eras Demi ITC" pitchFamily="34" charset="0"/>
              </a:rPr>
              <a:t>Uniform  management direction; all WSAs managed the same</a:t>
            </a:r>
          </a:p>
          <a:p>
            <a:pPr marL="114300" indent="-114300">
              <a:spcBef>
                <a:spcPts val="672"/>
              </a:spcBef>
              <a:buFont typeface="Arial" pitchFamily="34" charset="0"/>
              <a:buChar char="•"/>
            </a:pPr>
            <a:endParaRPr lang="en-US" dirty="0">
              <a:solidFill>
                <a:schemeClr val="bg1"/>
              </a:solidFill>
              <a:latin typeface="Eras Demi ITC" pitchFamily="34" charset="0"/>
            </a:endParaRPr>
          </a:p>
          <a:p>
            <a:pPr marL="114300" indent="-114300">
              <a:spcBef>
                <a:spcPts val="672"/>
              </a:spcBef>
              <a:buFont typeface="Arial" pitchFamily="34" charset="0"/>
              <a:buChar char="•"/>
            </a:pPr>
            <a:r>
              <a:rPr lang="en-US" dirty="0">
                <a:solidFill>
                  <a:schemeClr val="bg1"/>
                </a:solidFill>
                <a:latin typeface="Eras Demi ITC" pitchFamily="34" charset="0"/>
              </a:rPr>
              <a:t>Released only by an act of Congress</a:t>
            </a:r>
          </a:p>
        </p:txBody>
      </p:sp>
    </p:spTree>
    <p:extLst>
      <p:ext uri="{BB962C8B-B14F-4D97-AF65-F5344CB8AC3E}">
        <p14:creationId xmlns:p14="http://schemas.microsoft.com/office/powerpoint/2010/main" val="19067254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fad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5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Effect transition="in" filter="fade">
                                      <p:cBhvr>
                                        <p:cTn id="4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94C4-CF7D-488B-9948-845182E5B6A5}"/>
              </a:ext>
            </a:extLst>
          </p:cNvPr>
          <p:cNvSpPr>
            <a:spLocks noGrp="1"/>
          </p:cNvSpPr>
          <p:nvPr>
            <p:ph type="title" idx="4294967295"/>
          </p:nvPr>
        </p:nvSpPr>
        <p:spPr>
          <a:xfrm>
            <a:off x="304800" y="2553325"/>
            <a:ext cx="8534400"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rgbClr val="FFFFFF"/>
                </a:solidFill>
                <a:effectLst/>
                <a:uLnTx/>
                <a:uFillTx/>
                <a:latin typeface="Eras Demi ITC" pitchFamily="34" charset="0"/>
                <a:ea typeface="+mj-ea"/>
                <a:cs typeface="+mj-cs"/>
              </a:rPr>
              <a:t>Wilderness Characteristics</a:t>
            </a:r>
            <a:br>
              <a:rPr kumimoji="0" lang="en-US" sz="4400" b="1" i="0" u="none" strike="noStrike" kern="0" cap="none" spc="0" normalizeH="0" baseline="0" noProof="0" dirty="0">
                <a:ln>
                  <a:noFill/>
                </a:ln>
                <a:solidFill>
                  <a:srgbClr val="FFFFFF"/>
                </a:solidFill>
                <a:effectLst/>
                <a:uLnTx/>
                <a:uFillTx/>
                <a:latin typeface="Eras Demi ITC" pitchFamily="34" charset="0"/>
                <a:ea typeface="+mj-ea"/>
                <a:cs typeface="+mj-cs"/>
              </a:rPr>
            </a:br>
            <a:r>
              <a:rPr kumimoji="0" lang="en-US" sz="4400" b="1" i="0" u="none" strike="noStrike" kern="0" cap="none" spc="0" normalizeH="0" baseline="0" noProof="0" dirty="0">
                <a:ln>
                  <a:noFill/>
                </a:ln>
                <a:solidFill>
                  <a:srgbClr val="FFFFFF"/>
                </a:solidFill>
                <a:effectLst/>
                <a:uLnTx/>
                <a:uFillTx/>
                <a:latin typeface="Eras Demi ITC" pitchFamily="34" charset="0"/>
                <a:ea typeface="+mj-ea"/>
                <a:cs typeface="+mj-cs"/>
              </a:rPr>
              <a:t>Policy &amp; Guidance for the BLM</a:t>
            </a:r>
            <a:endParaRPr kumimoji="0" lang="en-US" sz="1800" b="0" i="0" u="none" strike="noStrike" kern="1200" cap="none" spc="0" normalizeH="0" baseline="0" noProof="0" dirty="0">
              <a:ln>
                <a:noFill/>
              </a:ln>
              <a:solidFill>
                <a:schemeClr val="tx1"/>
              </a:solidFill>
              <a:effectLst/>
              <a:uLnTx/>
              <a:uFillTx/>
              <a:latin typeface="Eras Light ITC" pitchFamily="34" charset="0"/>
              <a:ea typeface="+mn-ea"/>
              <a:cs typeface="+mn-cs"/>
            </a:endParaRPr>
          </a:p>
        </p:txBody>
      </p:sp>
      <p:sp>
        <p:nvSpPr>
          <p:cNvPr id="7" name="Rectangle 6">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tx2">
              <a:lumMod val="65000"/>
              <a:lumOff val="35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64612654"/>
      </p:ext>
    </p:extLst>
  </p:cSld>
  <p:clrMapOvr>
    <a:masterClrMapping/>
  </p:clrMapOvr>
  <mc:AlternateContent xmlns:mc="http://schemas.openxmlformats.org/markup-compatibility/2006" xmlns:p14="http://schemas.microsoft.com/office/powerpoint/2010/main">
    <mc:Choice Requires="p14">
      <p:transition spd="slow" p14:dur="30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Authorities from FLPMA</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Section 201(a)</a:t>
            </a:r>
          </a:p>
          <a:p>
            <a:pPr lvl="1">
              <a:buFontTx/>
              <a:buNone/>
            </a:pPr>
            <a:r>
              <a:rPr lang="en-US" b="1" dirty="0">
                <a:solidFill>
                  <a:schemeClr val="bg1"/>
                </a:solidFill>
                <a:latin typeface="Times New Roman" pitchFamily="18" charset="0"/>
              </a:rPr>
              <a:t>“…prepare and maintain on a continuing basis an inventory of all public lands and their resource and other values….This inventory shall be kept current so as to reflect changes in conditions and to identify new and emerging…values.”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fade">
                                      <p:cBhvr>
                                        <p:cTn id="11"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Authorities from FLPMA</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Section 201(a)</a:t>
            </a:r>
          </a:p>
          <a:p>
            <a:pPr lvl="1">
              <a:buFontTx/>
              <a:buNone/>
            </a:pPr>
            <a:r>
              <a:rPr lang="en-US" b="1" dirty="0">
                <a:solidFill>
                  <a:schemeClr val="bg1"/>
                </a:solidFill>
                <a:latin typeface="Times New Roman" pitchFamily="18" charset="0"/>
              </a:rPr>
              <a:t>“…prepare and maintain on a continuing basis an inventory of all public lands and their resource and other values….This inventory shall be kept current so as to reflect changes in </a:t>
            </a:r>
            <a:r>
              <a:rPr lang="en-US" b="1" u="sng" dirty="0">
                <a:solidFill>
                  <a:srgbClr val="FFFF00"/>
                </a:solidFill>
                <a:latin typeface="Times New Roman" pitchFamily="18" charset="0"/>
              </a:rPr>
              <a:t>conditions </a:t>
            </a:r>
            <a:r>
              <a:rPr lang="en-US" b="1" dirty="0">
                <a:solidFill>
                  <a:schemeClr val="bg1"/>
                </a:solidFill>
                <a:latin typeface="Times New Roman" pitchFamily="18" charset="0"/>
              </a:rPr>
              <a:t>and to identify new and emerging…</a:t>
            </a:r>
            <a:r>
              <a:rPr lang="en-US" b="1" u="sng" dirty="0">
                <a:solidFill>
                  <a:srgbClr val="FFFF00"/>
                </a:solidFill>
                <a:latin typeface="Times New Roman" pitchFamily="18" charset="0"/>
              </a:rPr>
              <a:t>values</a:t>
            </a:r>
            <a:r>
              <a:rPr lang="en-US" b="1" dirty="0">
                <a:solidFill>
                  <a:srgbClr val="FFFF00"/>
                </a:solidFill>
                <a:latin typeface="Times New Roman" pitchFamily="18" charset="0"/>
              </a:rPr>
              <a:t>.”</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extLst>
      <p:ext uri="{BB962C8B-B14F-4D97-AF65-F5344CB8AC3E}">
        <p14:creationId xmlns:p14="http://schemas.microsoft.com/office/powerpoint/2010/main" val="32923675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r>
              <a:rPr lang="en-US" dirty="0">
                <a:solidFill>
                  <a:schemeClr val="bg1"/>
                </a:solidFill>
                <a:latin typeface="Eras Demi ITC" pitchFamily="34" charset="0"/>
              </a:rPr>
              <a:t>Authorities from FLPMA</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Section 201(a)</a:t>
            </a:r>
          </a:p>
          <a:p>
            <a:pPr lvl="1">
              <a:buFontTx/>
              <a:buNone/>
            </a:pPr>
            <a:r>
              <a:rPr lang="en-US" b="1" dirty="0">
                <a:solidFill>
                  <a:schemeClr val="bg1"/>
                </a:solidFill>
                <a:latin typeface="Times New Roman" pitchFamily="18" charset="0"/>
              </a:rPr>
              <a:t>“The…identification of such areas shall not, of itself, change or prevent change of the management…of public lands.”</a:t>
            </a:r>
          </a:p>
          <a:p>
            <a:pPr lvl="1">
              <a:buFontTx/>
              <a:buNone/>
            </a:pPr>
            <a:r>
              <a:rPr lang="en-US" dirty="0">
                <a:solidFill>
                  <a:schemeClr val="bg1"/>
                </a:solidFill>
                <a:latin typeface="Eras Demi ITC" pitchFamily="34" charset="0"/>
              </a:rPr>
              <a:t>Such changes are regulated through land use plans, as outlined in Section 202</a:t>
            </a:r>
          </a:p>
          <a:p>
            <a:pPr lvl="1">
              <a:buFontTx/>
              <a:buNone/>
            </a:pPr>
            <a:endParaRPr lang="en-US" sz="2400" dirty="0">
              <a:solidFill>
                <a:schemeClr val="bg1"/>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a:solidFill>
                  <a:schemeClr val="bg1"/>
                </a:solidFill>
                <a:latin typeface="Eras Demi ITC" pitchFamily="34" charset="0"/>
              </a:rPr>
              <a:t>Wilderness Characteristics Inventory Process- Manual 6310</a:t>
            </a:r>
          </a:p>
        </p:txBody>
      </p:sp>
      <p:sp>
        <p:nvSpPr>
          <p:cNvPr id="18435" name="Rectangle 3"/>
          <p:cNvSpPr>
            <a:spLocks noGrp="1" noChangeArrowheads="1"/>
          </p:cNvSpPr>
          <p:nvPr>
            <p:ph type="body" idx="1"/>
          </p:nvPr>
        </p:nvSpPr>
        <p:spPr/>
        <p:txBody>
          <a:bodyPr/>
          <a:lstStyle/>
          <a:p>
            <a:pPr>
              <a:buFont typeface="Wingdings" pitchFamily="2" charset="2"/>
              <a:buChar char="v"/>
            </a:pPr>
            <a:r>
              <a:rPr lang="en-US" dirty="0">
                <a:solidFill>
                  <a:schemeClr val="bg1"/>
                </a:solidFill>
                <a:latin typeface="Eras Demi ITC" pitchFamily="34" charset="0"/>
              </a:rPr>
              <a:t> Wilderness Act, Section 2(c)</a:t>
            </a:r>
          </a:p>
          <a:p>
            <a:pPr marL="908050" lvl="1" indent="-444500">
              <a:buFont typeface="+mj-lt"/>
              <a:buAutoNum type="arabicParenR"/>
            </a:pPr>
            <a:r>
              <a:rPr lang="en-US" dirty="0">
                <a:solidFill>
                  <a:schemeClr val="bg1"/>
                </a:solidFill>
                <a:latin typeface="Eras Demi ITC" pitchFamily="34" charset="0"/>
              </a:rPr>
              <a:t>Size</a:t>
            </a:r>
          </a:p>
          <a:p>
            <a:pPr marL="908050" lvl="1" indent="-444500">
              <a:buFont typeface="+mj-lt"/>
              <a:buAutoNum type="arabicParenR"/>
            </a:pPr>
            <a:r>
              <a:rPr lang="en-US" dirty="0">
                <a:solidFill>
                  <a:schemeClr val="bg1"/>
                </a:solidFill>
                <a:latin typeface="Eras Demi ITC" pitchFamily="34" charset="0"/>
              </a:rPr>
              <a:t>Naturalness</a:t>
            </a:r>
          </a:p>
          <a:p>
            <a:pPr marL="908050" lvl="1" indent="-444500">
              <a:buFont typeface="+mj-lt"/>
              <a:buAutoNum type="arabicParenR"/>
            </a:pPr>
            <a:r>
              <a:rPr lang="en-US" dirty="0">
                <a:solidFill>
                  <a:schemeClr val="bg1"/>
                </a:solidFill>
                <a:latin typeface="Eras Demi ITC" pitchFamily="34" charset="0"/>
              </a:rPr>
              <a:t>Outstanding Opportunities for Solitude </a:t>
            </a:r>
            <a:r>
              <a:rPr lang="en-US" dirty="0">
                <a:solidFill>
                  <a:srgbClr val="FFFFFF"/>
                </a:solidFill>
                <a:latin typeface="Eras Bold ITC" pitchFamily="34" charset="0"/>
              </a:rPr>
              <a:t>or</a:t>
            </a:r>
            <a:r>
              <a:rPr lang="en-US" dirty="0">
                <a:solidFill>
                  <a:schemeClr val="bg1"/>
                </a:solidFill>
                <a:latin typeface="Eras Demi ITC" pitchFamily="34" charset="0"/>
              </a:rPr>
              <a:t> Primitive &amp; Unconfined Recreation</a:t>
            </a:r>
          </a:p>
          <a:p>
            <a:pPr marL="908050" lvl="1" indent="-444500">
              <a:buFont typeface="+mj-lt"/>
              <a:buAutoNum type="arabicParenR"/>
            </a:pPr>
            <a:r>
              <a:rPr lang="en-US" dirty="0">
                <a:solidFill>
                  <a:schemeClr val="bg1"/>
                </a:solidFill>
                <a:latin typeface="Eras Demi ITC" pitchFamily="34" charset="0"/>
              </a:rPr>
              <a:t>Other supplemental values ?</a:t>
            </a:r>
          </a:p>
          <a:p>
            <a:pPr>
              <a:buFont typeface="Wingdings" pitchFamily="2" charset="2"/>
              <a:buChar char="v"/>
            </a:pPr>
            <a:r>
              <a:rPr lang="en-US" dirty="0">
                <a:solidFill>
                  <a:schemeClr val="bg1"/>
                </a:solidFill>
                <a:latin typeface="Eras Demi ITC" pitchFamily="34" charset="0"/>
              </a:rPr>
              <a:t> If 1-3 present = land with wilderness characteristics (LWC)</a:t>
            </a:r>
          </a:p>
          <a:p>
            <a:pPr lvl="1">
              <a:buFontTx/>
              <a:buNone/>
            </a:pPr>
            <a:endParaRPr lang="en-US" sz="2400" dirty="0">
              <a:solidFill>
                <a:schemeClr val="bg1"/>
              </a:solidFill>
              <a:latin typeface="Eras Demi ITC" pitchFamily="34" charset="0"/>
            </a:endParaRP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fade">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When to Inventory</a:t>
            </a:r>
          </a:p>
        </p:txBody>
      </p:sp>
      <p:sp>
        <p:nvSpPr>
          <p:cNvPr id="18435" name="Rectangle 3"/>
          <p:cNvSpPr>
            <a:spLocks noGrp="1" noChangeArrowheads="1"/>
          </p:cNvSpPr>
          <p:nvPr>
            <p:ph type="body" idx="1"/>
          </p:nvPr>
        </p:nvSpPr>
        <p:spPr/>
        <p:txBody>
          <a:bodyPr/>
          <a:lstStyle/>
          <a:p>
            <a:pPr marL="0" indent="0">
              <a:buNone/>
            </a:pPr>
            <a:r>
              <a:rPr lang="en-US" dirty="0">
                <a:solidFill>
                  <a:schemeClr val="bg1"/>
                </a:solidFill>
                <a:latin typeface="Eras Demi ITC" pitchFamily="34" charset="0"/>
              </a:rPr>
              <a:t> Three basic circumstances</a:t>
            </a:r>
          </a:p>
          <a:p>
            <a:pPr marL="0" indent="0">
              <a:buNone/>
            </a:pPr>
            <a:r>
              <a:rPr lang="en-US" dirty="0">
                <a:solidFill>
                  <a:schemeClr val="bg1"/>
                </a:solidFill>
                <a:latin typeface="Eras Demi ITC" pitchFamily="34" charset="0"/>
              </a:rPr>
              <a:t>1. Wilderness Characteristics identified as an issue in NEPA scoping</a:t>
            </a:r>
          </a:p>
          <a:p>
            <a:pPr marL="920750" lvl="1" indent="-457200">
              <a:buFont typeface="Wingdings" pitchFamily="2" charset="2"/>
              <a:buChar char="§"/>
            </a:pPr>
            <a:r>
              <a:rPr lang="en-US" dirty="0">
                <a:solidFill>
                  <a:schemeClr val="bg1"/>
                </a:solidFill>
                <a:latin typeface="Eras Demi ITC" pitchFamily="34" charset="0"/>
              </a:rPr>
              <a:t>During RMP, RMP Amendment</a:t>
            </a:r>
          </a:p>
          <a:p>
            <a:pPr marL="63500" indent="0">
              <a:buNone/>
            </a:pPr>
            <a:r>
              <a:rPr lang="en-US" dirty="0">
                <a:solidFill>
                  <a:schemeClr val="bg1"/>
                </a:solidFill>
                <a:latin typeface="Eras Demi ITC" pitchFamily="34" charset="0"/>
              </a:rPr>
              <a:t>2. Project proposal where inventory is not current or missing</a:t>
            </a:r>
          </a:p>
          <a:p>
            <a:pPr marL="920750" lvl="1" indent="-457200">
              <a:buFont typeface="Wingdings" pitchFamily="2" charset="2"/>
              <a:buChar char="§"/>
            </a:pPr>
            <a:r>
              <a:rPr lang="en-US" dirty="0">
                <a:solidFill>
                  <a:schemeClr val="bg1"/>
                </a:solidFill>
                <a:latin typeface="Eras Demi ITC" pitchFamily="34" charset="0"/>
              </a:rPr>
              <a:t>Newly acquired lands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When to Inventory</a:t>
            </a:r>
          </a:p>
        </p:txBody>
      </p:sp>
      <p:sp>
        <p:nvSpPr>
          <p:cNvPr id="18435" name="Rectangle 3"/>
          <p:cNvSpPr>
            <a:spLocks noGrp="1" noChangeArrowheads="1"/>
          </p:cNvSpPr>
          <p:nvPr>
            <p:ph type="body" idx="1"/>
          </p:nvPr>
        </p:nvSpPr>
        <p:spPr/>
        <p:txBody>
          <a:bodyPr/>
          <a:lstStyle/>
          <a:p>
            <a:pPr marL="0" indent="0">
              <a:buNone/>
            </a:pPr>
            <a:r>
              <a:rPr lang="en-US" dirty="0">
                <a:solidFill>
                  <a:schemeClr val="bg1"/>
                </a:solidFill>
                <a:latin typeface="Eras Demi ITC" pitchFamily="34" charset="0"/>
              </a:rPr>
              <a:t>3. New information from the public outside specific NEPA analysis</a:t>
            </a:r>
          </a:p>
          <a:p>
            <a:pPr>
              <a:buFont typeface="Wingdings" pitchFamily="2" charset="2"/>
              <a:buChar char="§"/>
            </a:pPr>
            <a:r>
              <a:rPr lang="en-US" dirty="0">
                <a:solidFill>
                  <a:schemeClr val="bg1"/>
                </a:solidFill>
                <a:latin typeface="Eras Demi ITC" pitchFamily="34" charset="0"/>
              </a:rPr>
              <a:t>Public needs to supply:</a:t>
            </a:r>
          </a:p>
          <a:p>
            <a:pPr marL="920750" lvl="1" indent="-457200">
              <a:buFont typeface="Wingdings" pitchFamily="2" charset="2"/>
              <a:buChar char="Ø"/>
            </a:pPr>
            <a:r>
              <a:rPr lang="en-US" dirty="0">
                <a:solidFill>
                  <a:schemeClr val="bg1"/>
                </a:solidFill>
                <a:latin typeface="Eras Demi ITC" pitchFamily="34" charset="0"/>
              </a:rPr>
              <a:t>map</a:t>
            </a:r>
          </a:p>
          <a:p>
            <a:pPr marL="920750" lvl="1" indent="-457200">
              <a:buFont typeface="Wingdings" pitchFamily="2" charset="2"/>
              <a:buChar char="Ø"/>
            </a:pPr>
            <a:r>
              <a:rPr lang="en-US" dirty="0">
                <a:solidFill>
                  <a:schemeClr val="bg1"/>
                </a:solidFill>
                <a:latin typeface="Eras Demi ITC" pitchFamily="34" charset="0"/>
              </a:rPr>
              <a:t>narrative explaining how new info substantially differs from BLM’s info</a:t>
            </a:r>
          </a:p>
          <a:p>
            <a:pPr marL="920750" lvl="1" indent="-457200">
              <a:buFont typeface="Wingdings" pitchFamily="2" charset="2"/>
              <a:buChar char="Ø"/>
            </a:pPr>
            <a:r>
              <a:rPr lang="en-US" dirty="0">
                <a:solidFill>
                  <a:schemeClr val="bg1"/>
                </a:solidFill>
                <a:latin typeface="Eras Demi ITC" pitchFamily="34" charset="0"/>
              </a:rPr>
              <a:t>photos</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fade">
                                      <p:cBhvr>
                                        <p:cTn id="17" dur="5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fade">
                                      <p:cBhvr>
                                        <p:cTn id="22"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When to Inventory</a:t>
            </a:r>
          </a:p>
        </p:txBody>
      </p:sp>
      <p:sp>
        <p:nvSpPr>
          <p:cNvPr id="18435" name="Rectangle 3"/>
          <p:cNvSpPr>
            <a:spLocks noGrp="1" noChangeArrowheads="1"/>
          </p:cNvSpPr>
          <p:nvPr>
            <p:ph type="body" idx="1"/>
          </p:nvPr>
        </p:nvSpPr>
        <p:spPr>
          <a:xfrm>
            <a:off x="457200" y="1600200"/>
            <a:ext cx="8229600" cy="4800600"/>
          </a:xfrm>
        </p:spPr>
        <p:txBody>
          <a:bodyPr/>
          <a:lstStyle/>
          <a:p>
            <a:pPr marL="0" indent="0" algn="ctr">
              <a:buNone/>
            </a:pPr>
            <a:r>
              <a:rPr lang="en-US" dirty="0">
                <a:solidFill>
                  <a:schemeClr val="bg1"/>
                </a:solidFill>
                <a:latin typeface="Eras Demi ITC" pitchFamily="34" charset="0"/>
              </a:rPr>
              <a:t> Frequently enough to maintain inventories as “current”</a:t>
            </a:r>
          </a:p>
          <a:p>
            <a:pPr algn="ctr">
              <a:buNone/>
            </a:pPr>
            <a:endParaRPr lang="en-US" sz="1600" dirty="0">
              <a:solidFill>
                <a:schemeClr val="bg1"/>
              </a:solidFill>
              <a:latin typeface="Eras Demi ITC" pitchFamily="34" charset="0"/>
            </a:endParaRPr>
          </a:p>
          <a:p>
            <a:pPr marL="0" indent="0" algn="ctr">
              <a:buNone/>
            </a:pPr>
            <a:r>
              <a:rPr lang="en-US" dirty="0">
                <a:solidFill>
                  <a:schemeClr val="bg1"/>
                </a:solidFill>
                <a:latin typeface="Eras Demi ITC" pitchFamily="34" charset="0"/>
              </a:rPr>
              <a:t>“Maintain” does NOT mean to discard previous inventories and start over</a:t>
            </a:r>
          </a:p>
          <a:p>
            <a:pPr algn="ctr">
              <a:buNone/>
            </a:pPr>
            <a:endParaRPr lang="en-US" sz="1600" dirty="0">
              <a:solidFill>
                <a:schemeClr val="bg1"/>
              </a:solidFill>
              <a:latin typeface="Eras Demi ITC" pitchFamily="34" charset="0"/>
            </a:endParaRPr>
          </a:p>
          <a:p>
            <a:pPr marL="0" indent="0" algn="ctr">
              <a:buNone/>
            </a:pPr>
            <a:r>
              <a:rPr lang="en-US" dirty="0">
                <a:solidFill>
                  <a:schemeClr val="bg1"/>
                </a:solidFill>
                <a:latin typeface="Eras Demi ITC" pitchFamily="34" charset="0"/>
              </a:rPr>
              <a:t>Use available information (if current)</a:t>
            </a:r>
          </a:p>
          <a:p>
            <a:pPr marL="0" indent="0" algn="ctr">
              <a:spcBef>
                <a:spcPts val="0"/>
              </a:spcBef>
              <a:buNone/>
            </a:pPr>
            <a:r>
              <a:rPr lang="en-US" dirty="0">
                <a:solidFill>
                  <a:schemeClr val="bg1"/>
                </a:solidFill>
                <a:latin typeface="Eras Demi ITC" pitchFamily="34" charset="0"/>
              </a:rPr>
              <a:t>and field check as necessary</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fade">
                                      <p:cBhvr>
                                        <p:cTn id="17" dur="500"/>
                                        <p:tgtEl>
                                          <p:spTgt spid="1843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8435">
                                            <p:txEl>
                                              <p:pRg st="5" end="5"/>
                                            </p:txEl>
                                          </p:spTgt>
                                        </p:tgtEl>
                                        <p:attrNameLst>
                                          <p:attrName>style.visibility</p:attrName>
                                        </p:attrNameLst>
                                      </p:cBhvr>
                                      <p:to>
                                        <p:strVal val="visible"/>
                                      </p:to>
                                    </p:set>
                                    <p:animEffect transition="in" filter="fade">
                                      <p:cBhvr>
                                        <p:cTn id="20"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bg1"/>
                </a:solidFill>
                <a:latin typeface="Eras Demi ITC" pitchFamily="34" charset="0"/>
              </a:rPr>
              <a:t>Inventory Maintenance</a:t>
            </a:r>
          </a:p>
        </p:txBody>
      </p:sp>
      <p:sp>
        <p:nvSpPr>
          <p:cNvPr id="18435" name="Rectangle 3"/>
          <p:cNvSpPr>
            <a:spLocks noGrp="1" noChangeArrowheads="1"/>
          </p:cNvSpPr>
          <p:nvPr>
            <p:ph type="body" idx="1"/>
          </p:nvPr>
        </p:nvSpPr>
        <p:spPr>
          <a:xfrm>
            <a:off x="457200" y="1295400"/>
            <a:ext cx="8229600" cy="4525963"/>
          </a:xfrm>
        </p:spPr>
        <p:txBody>
          <a:bodyPr/>
          <a:lstStyle/>
          <a:p>
            <a:pPr>
              <a:lnSpc>
                <a:spcPct val="150000"/>
              </a:lnSpc>
              <a:buFont typeface="Wingdings" pitchFamily="2" charset="2"/>
              <a:buChar char="§"/>
            </a:pPr>
            <a:r>
              <a:rPr lang="en-US" dirty="0">
                <a:solidFill>
                  <a:schemeClr val="bg1"/>
                </a:solidFill>
                <a:latin typeface="Eras Demi ITC" pitchFamily="34" charset="0"/>
              </a:rPr>
              <a:t>Compare existing data with new data</a:t>
            </a:r>
          </a:p>
          <a:p>
            <a:pPr>
              <a:lnSpc>
                <a:spcPct val="150000"/>
              </a:lnSpc>
              <a:buFont typeface="Wingdings" pitchFamily="2" charset="2"/>
              <a:buChar char="§"/>
            </a:pPr>
            <a:r>
              <a:rPr lang="en-US" dirty="0">
                <a:solidFill>
                  <a:schemeClr val="bg1"/>
                </a:solidFill>
                <a:latin typeface="Eras Demi ITC" pitchFamily="34" charset="0"/>
              </a:rPr>
              <a:t>Does previous conclusion remain valid?</a:t>
            </a:r>
          </a:p>
          <a:p>
            <a:pPr>
              <a:lnSpc>
                <a:spcPct val="150000"/>
              </a:lnSpc>
              <a:buFont typeface="Wingdings" pitchFamily="2" charset="2"/>
              <a:buChar char="§"/>
            </a:pPr>
            <a:r>
              <a:rPr lang="en-US" dirty="0">
                <a:solidFill>
                  <a:schemeClr val="bg1"/>
                </a:solidFill>
                <a:latin typeface="Eras Demi ITC" pitchFamily="34" charset="0"/>
              </a:rPr>
              <a:t>Document &amp; add to Permanent Files</a:t>
            </a:r>
          </a:p>
          <a:p>
            <a:pPr>
              <a:buFont typeface="Wingdings" pitchFamily="2" charset="2"/>
              <a:buChar char="§"/>
            </a:pPr>
            <a:r>
              <a:rPr lang="en-US" dirty="0">
                <a:solidFill>
                  <a:schemeClr val="bg1"/>
                </a:solidFill>
                <a:latin typeface="Eras Demi ITC" pitchFamily="34" charset="0"/>
              </a:rPr>
              <a:t>Make findings available to the public after finalizing and approval</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2866</TotalTime>
  <Words>3466</Words>
  <Application>Microsoft Office PowerPoint</Application>
  <PresentationFormat>On-screen Show (4:3)</PresentationFormat>
  <Paragraphs>282</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Eras Bold ITC</vt:lpstr>
      <vt:lpstr>Eras Demi ITC</vt:lpstr>
      <vt:lpstr>Eras Light ITC</vt:lpstr>
      <vt:lpstr>Times New Roman</vt:lpstr>
      <vt:lpstr>Wingdings</vt:lpstr>
      <vt:lpstr>Default Design</vt:lpstr>
      <vt:lpstr>Wilderness Characteristics Policy &amp; Guidance for the BLM</vt:lpstr>
      <vt:lpstr>Authorities from FLPMA</vt:lpstr>
      <vt:lpstr>Authorities from FLPMA</vt:lpstr>
      <vt:lpstr>Authorities from FLPMA</vt:lpstr>
      <vt:lpstr>Wilderness Characteristics Inventory Process- Manual 6310</vt:lpstr>
      <vt:lpstr>When to Inventory</vt:lpstr>
      <vt:lpstr>When to Inventory</vt:lpstr>
      <vt:lpstr>When to Inventory</vt:lpstr>
      <vt:lpstr>Inventory Maintenance</vt:lpstr>
      <vt:lpstr>Inventory Maintenance</vt:lpstr>
      <vt:lpstr>Considering Lands with Wilderness Characteristics in Land Use Plans  Manual 6320</vt:lpstr>
      <vt:lpstr>Considering Lands with Wilderness Characteristics in Land Use Plans  </vt:lpstr>
      <vt:lpstr>Considering Lands with Wilderness Characteristics in Land Use Plans  </vt:lpstr>
      <vt:lpstr>Factors to Consider</vt:lpstr>
      <vt:lpstr>Land Use Plan Alternatives</vt:lpstr>
      <vt:lpstr>Land Use Plan Alternatives</vt:lpstr>
      <vt:lpstr>LWCs and Project Planning</vt:lpstr>
      <vt:lpstr>LWCs</vt:lpstr>
      <vt:lpstr>Wilderness Characteristics Policy &amp; Guidance for the BLM</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FSDefaultUser</dc:creator>
  <cp:lastModifiedBy>Sky Gennette</cp:lastModifiedBy>
  <cp:revision>171</cp:revision>
  <cp:lastPrinted>2012-12-17T15:26:46Z</cp:lastPrinted>
  <dcterms:created xsi:type="dcterms:W3CDTF">2007-05-10T16:47:24Z</dcterms:created>
  <dcterms:modified xsi:type="dcterms:W3CDTF">2020-06-25T23:53:12Z</dcterms:modified>
</cp:coreProperties>
</file>