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 id="2147483754" r:id="rId2"/>
    <p:sldMasterId id="2147483729" r:id="rId3"/>
    <p:sldMasterId id="2147483704" r:id="rId4"/>
    <p:sldMasterId id="2147483665" r:id="rId5"/>
    <p:sldMasterId id="2147483767" r:id="rId6"/>
    <p:sldMasterId id="2147483807" r:id="rId7"/>
  </p:sldMasterIdLst>
  <p:notesMasterIdLst>
    <p:notesMasterId r:id="rId27"/>
  </p:notesMasterIdLst>
  <p:handoutMasterIdLst>
    <p:handoutMasterId r:id="rId28"/>
  </p:handoutMasterIdLst>
  <p:sldIdLst>
    <p:sldId id="604" r:id="rId8"/>
    <p:sldId id="586" r:id="rId9"/>
    <p:sldId id="611" r:id="rId10"/>
    <p:sldId id="452" r:id="rId11"/>
    <p:sldId id="453" r:id="rId12"/>
    <p:sldId id="454" r:id="rId13"/>
    <p:sldId id="457" r:id="rId14"/>
    <p:sldId id="582" r:id="rId15"/>
    <p:sldId id="570" r:id="rId16"/>
    <p:sldId id="456" r:id="rId17"/>
    <p:sldId id="529" r:id="rId18"/>
    <p:sldId id="612" r:id="rId19"/>
    <p:sldId id="522" r:id="rId20"/>
    <p:sldId id="523" r:id="rId21"/>
    <p:sldId id="524" r:id="rId22"/>
    <p:sldId id="458" r:id="rId23"/>
    <p:sldId id="414" r:id="rId24"/>
    <p:sldId id="402" r:id="rId25"/>
    <p:sldId id="306" r:id="rId2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00"/>
    <a:srgbClr val="D3F5D9"/>
    <a:srgbClr val="D9F3EC"/>
    <a:srgbClr val="009900"/>
    <a:srgbClr val="34A824"/>
    <a:srgbClr val="33CC33"/>
    <a:srgbClr val="DBE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8" autoAdjust="0"/>
    <p:restoredTop sz="79750" autoAdjust="0"/>
  </p:normalViewPr>
  <p:slideViewPr>
    <p:cSldViewPr>
      <p:cViewPr varScale="1">
        <p:scale>
          <a:sx n="57" d="100"/>
          <a:sy n="57" d="100"/>
        </p:scale>
        <p:origin x="1548" y="48"/>
      </p:cViewPr>
      <p:guideLst>
        <p:guide orient="horz" pos="2160"/>
        <p:guide pos="2880"/>
      </p:guideLst>
    </p:cSldViewPr>
  </p:slideViewPr>
  <p:outlineViewPr>
    <p:cViewPr>
      <p:scale>
        <a:sx n="33" d="100"/>
        <a:sy n="33" d="100"/>
      </p:scale>
      <p:origin x="0" y="-8068"/>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12288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2288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12288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3503AE18-1018-4276-9D46-E8B9FE28A21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defTabSz="932515">
              <a:defRPr sz="1200">
                <a:latin typeface="Arial" charset="0"/>
              </a:defRPr>
            </a:lvl1pPr>
          </a:lstStyle>
          <a:p>
            <a:pPr>
              <a:defRPr/>
            </a:pPr>
            <a:endParaRPr lang="en-US"/>
          </a:p>
        </p:txBody>
      </p:sp>
      <p:sp>
        <p:nvSpPr>
          <p:cNvPr id="92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lvl1pPr algn="r" defTabSz="932515">
              <a:defRPr sz="1200">
                <a:latin typeface="Arial" charset="0"/>
              </a:defRPr>
            </a:lvl1pPr>
          </a:lstStyle>
          <a:p>
            <a:pPr>
              <a:defRPr/>
            </a:pPr>
            <a:endParaRPr lang="en-US"/>
          </a:p>
        </p:txBody>
      </p:sp>
      <p:sp>
        <p:nvSpPr>
          <p:cNvPr id="1126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59" tIns="46580" rIns="93159" bIns="4658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defTabSz="932515">
              <a:defRPr sz="1200">
                <a:latin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59" tIns="46580" rIns="93159" bIns="46580" numCol="1" anchor="b" anchorCtr="0" compatLnSpc="1">
            <a:prstTxWarp prst="textNoShape">
              <a:avLst/>
            </a:prstTxWarp>
          </a:bodyPr>
          <a:lstStyle>
            <a:lvl1pPr algn="r" defTabSz="932515">
              <a:defRPr sz="1200">
                <a:latin typeface="Arial" charset="0"/>
              </a:defRPr>
            </a:lvl1pPr>
          </a:lstStyle>
          <a:p>
            <a:pPr>
              <a:defRPr/>
            </a:pPr>
            <a:fld id="{BD957486-7987-4663-9DEF-87D2DD1CE5C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pPr defTabSz="931863"/>
            <a:fld id="{A0AEADBA-3366-4ED4-A10D-7BE0574B5B67}" type="slidenum">
              <a:rPr lang="en-US" smtClean="0"/>
              <a:pPr defTabSz="931863"/>
              <a:t>2</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pPr defTabSz="931863"/>
            <a:fld id="{94F9CC17-B206-4D16-8DD2-630A882FEC1D}" type="slidenum">
              <a:rPr lang="en-US" smtClean="0"/>
              <a:pPr defTabSz="931863"/>
              <a:t>11</a:t>
            </a:fld>
            <a:endParaRPr lang="en-US"/>
          </a:p>
        </p:txBody>
      </p:sp>
      <p:sp>
        <p:nvSpPr>
          <p:cNvPr id="161795" name="Rectangle 2"/>
          <p:cNvSpPr>
            <a:spLocks noGrp="1" noRot="1" noChangeAspect="1" noChangeArrowheads="1" noTextEdit="1"/>
          </p:cNvSpPr>
          <p:nvPr>
            <p:ph type="sldImg"/>
          </p:nvPr>
        </p:nvSpPr>
        <p:spPr>
          <a:xfrm>
            <a:off x="1182688" y="696913"/>
            <a:ext cx="4645025" cy="3484562"/>
          </a:xfrm>
          <a:ln/>
        </p:spPr>
      </p:sp>
      <p:sp>
        <p:nvSpPr>
          <p:cNvPr id="161796" name="Rectangle 3"/>
          <p:cNvSpPr>
            <a:spLocks noGrp="1" noChangeArrowheads="1"/>
          </p:cNvSpPr>
          <p:nvPr>
            <p:ph type="body" idx="1"/>
          </p:nvPr>
        </p:nvSpPr>
        <p:spPr>
          <a:xfrm>
            <a:off x="700088" y="4413250"/>
            <a:ext cx="5610225" cy="4186238"/>
          </a:xfrm>
          <a:noFill/>
          <a:ln/>
        </p:spPr>
        <p:txBody>
          <a:bodyPr/>
          <a:lstStyle/>
          <a:p>
            <a:pPr eaLnBrk="1" hangingPunct="1"/>
            <a:r>
              <a:rPr lang="en-US" dirty="0"/>
              <a:t>MRDG developed as a tool to help implement policy.</a:t>
            </a:r>
          </a:p>
          <a:p>
            <a:pPr eaLnBrk="1" hangingPunct="1"/>
            <a:endParaRPr lang="en-US" dirty="0"/>
          </a:p>
          <a:p>
            <a:pPr eaLnBrk="1" hangingPunct="1"/>
            <a:r>
              <a:rPr lang="en-US" dirty="0"/>
              <a:t>Available from wilderness.net – frequent updates based on feedback from users.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www.wilderness.net</a:t>
            </a:r>
          </a:p>
        </p:txBody>
      </p:sp>
      <p:sp>
        <p:nvSpPr>
          <p:cNvPr id="4" name="Slide Number Placeholder 3"/>
          <p:cNvSpPr>
            <a:spLocks noGrp="1"/>
          </p:cNvSpPr>
          <p:nvPr>
            <p:ph type="sldNum" sz="quarter" idx="10"/>
          </p:nvPr>
        </p:nvSpPr>
        <p:spPr/>
        <p:txBody>
          <a:bodyPr/>
          <a:lstStyle/>
          <a:p>
            <a:pPr>
              <a:defRPr/>
            </a:pPr>
            <a:fld id="{BD957486-7987-4663-9DEF-87D2DD1CE5C5}" type="slidenum">
              <a:rPr lang="en-US" smtClean="0"/>
              <a:pPr>
                <a:defRPr/>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pPr defTabSz="931863"/>
            <a:fld id="{498B2337-0A9B-4FD8-AA83-9DC5C8CD2DC8}" type="slidenum">
              <a:rPr lang="en-US" smtClean="0"/>
              <a:pPr defTabSz="931863"/>
              <a:t>16</a:t>
            </a:fld>
            <a:endParaRPr lang="en-US"/>
          </a:p>
        </p:txBody>
      </p:sp>
      <p:sp>
        <p:nvSpPr>
          <p:cNvPr id="162819" name="Rectangle 2"/>
          <p:cNvSpPr>
            <a:spLocks noGrp="1" noRot="1" noChangeAspect="1" noChangeArrowheads="1" noTextEdit="1"/>
          </p:cNvSpPr>
          <p:nvPr>
            <p:ph type="sldImg"/>
          </p:nvPr>
        </p:nvSpPr>
        <p:spPr>
          <a:xfrm>
            <a:off x="1182688" y="696913"/>
            <a:ext cx="4645025" cy="3484562"/>
          </a:xfrm>
          <a:ln/>
        </p:spPr>
      </p:sp>
      <p:sp>
        <p:nvSpPr>
          <p:cNvPr id="162820" name="Rectangle 3"/>
          <p:cNvSpPr>
            <a:spLocks noGrp="1" noChangeArrowheads="1"/>
          </p:cNvSpPr>
          <p:nvPr>
            <p:ph type="body" idx="1"/>
          </p:nvPr>
        </p:nvSpPr>
        <p:spPr>
          <a:xfrm>
            <a:off x="700088" y="4413250"/>
            <a:ext cx="5610225" cy="4186238"/>
          </a:xfrm>
          <a:noFill/>
          <a:ln/>
        </p:spPr>
        <p:txBody>
          <a:bodyPr/>
          <a:lstStyle/>
          <a:p>
            <a:pPr eaLnBrk="1" hangingPunct="1"/>
            <a:r>
              <a:rPr lang="en-US"/>
              <a:t>Minimum Requirements on-line training has been developed.</a:t>
            </a:r>
          </a:p>
          <a:p>
            <a:pPr eaLnBrk="1" hangingPunct="1"/>
            <a:endParaRPr lang="en-US"/>
          </a:p>
          <a:p>
            <a:pPr eaLnBrk="1" hangingPunct="1"/>
            <a:r>
              <a:rPr lang="en-US"/>
              <a:t>Available from wilderness.net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pPr defTabSz="931863"/>
            <a:fld id="{40DC1454-8D40-402F-8DE0-915693FEA1B0}" type="slidenum">
              <a:rPr lang="en-US" smtClean="0"/>
              <a:pPr defTabSz="931863"/>
              <a:t>17</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pPr defTabSz="931863"/>
            <a:fld id="{A0AEADBA-3366-4ED4-A10D-7BE0574B5B67}" type="slidenum">
              <a:rPr lang="en-US" smtClean="0"/>
              <a:pPr defTabSz="931863"/>
              <a:t>3</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pPr defTabSz="931863"/>
            <a:fld id="{F251C6FE-A2ED-4219-A010-6CABEA274829}" type="slidenum">
              <a:rPr lang="en-US" smtClean="0"/>
              <a:pPr defTabSz="931863"/>
              <a:t>4</a:t>
            </a:fld>
            <a:endParaRPr lang="en-US"/>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1012825" y="4416425"/>
            <a:ext cx="5295900" cy="4183063"/>
          </a:xfrm>
          <a:noFill/>
          <a:ln/>
        </p:spPr>
        <p:txBody>
          <a:bodyPr/>
          <a:lstStyle/>
          <a:p>
            <a:pPr>
              <a:spcBef>
                <a:spcPct val="5000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pPr defTabSz="931863"/>
            <a:fld id="{9F810882-30BF-4045-AF11-A4E5DBBBBD0A}" type="slidenum">
              <a:rPr lang="en-US" smtClean="0"/>
              <a:pPr defTabSz="931863"/>
              <a:t>5</a:t>
            </a:fld>
            <a:endParaRPr lang="en-US"/>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1012825" y="4416425"/>
            <a:ext cx="5295900" cy="4183063"/>
          </a:xfrm>
          <a:noFill/>
          <a:ln/>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pPr defTabSz="931863"/>
            <a:fld id="{105884F0-1B7C-47BC-B457-C2F23666A89F}" type="slidenum">
              <a:rPr lang="en-US" smtClean="0"/>
              <a:pPr defTabSz="931863"/>
              <a:t>6</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701675" y="4416425"/>
            <a:ext cx="5608638" cy="4183063"/>
          </a:xfrm>
          <a:noFill/>
          <a:ln/>
        </p:spPr>
        <p:txBody>
          <a:bodyPr/>
          <a:lstStyle/>
          <a:p>
            <a:pPr eaLnBrk="1" hangingPunct="1"/>
            <a:r>
              <a:rPr lang="en-US" dirty="0"/>
              <a:t>The</a:t>
            </a:r>
            <a:r>
              <a:rPr lang="en-US" baseline="0" dirty="0"/>
              <a:t> MRDG </a:t>
            </a:r>
            <a:r>
              <a:rPr lang="en-US" dirty="0"/>
              <a:t>process is applicable to actions which include, but are not limited to the following: Maintenance and rehabilitation; Scientific monitoring, or research; Recreational developments, such as trails, bridges and signs; and activities related to special provisions mandated by the 1964 Wilderness Act or subsequent legislation, such as grazing, exercising mineral rights, access to </a:t>
            </a:r>
            <a:r>
              <a:rPr lang="en-US" dirty="0" err="1"/>
              <a:t>inholdings</a:t>
            </a:r>
            <a:r>
              <a:rPr lang="en-US" dirty="0"/>
              <a:t>, maintenance of water developments, and commercial services.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pPr defTabSz="931863"/>
            <a:fld id="{B86CA82E-8E28-4658-AFB6-A76CDC0ACE57}" type="slidenum">
              <a:rPr lang="en-US" smtClean="0"/>
              <a:pPr defTabSz="931863"/>
              <a:t>7</a:t>
            </a:fld>
            <a:endParaRPr lang="en-US"/>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701675" y="4416425"/>
            <a:ext cx="5608638" cy="4183063"/>
          </a:xfrm>
          <a:noFill/>
          <a:ln/>
        </p:spPr>
        <p:txBody>
          <a:bodyPr/>
          <a:lstStyle/>
          <a:p>
            <a:pPr eaLnBrk="1" hangingPunct="1"/>
            <a:r>
              <a:rPr lang="en-US"/>
              <a:t>This process is NOT a substitute for NEPA analysis, which may be required by either agency policy or the scope of the proposed action.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pPr defTabSz="931863"/>
            <a:fld id="{A07D27AC-0D44-4F87-BB22-9CDEA8FB1E0B}" type="slidenum">
              <a:rPr lang="en-US" smtClean="0"/>
              <a:pPr defTabSz="931863"/>
              <a:t>8</a:t>
            </a:fld>
            <a:endParaRPr lang="en-US"/>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701675" y="4416425"/>
            <a:ext cx="5608638" cy="4183063"/>
          </a:xfrm>
          <a:noFill/>
          <a:ln/>
        </p:spPr>
        <p:txBody>
          <a:bodyPr/>
          <a:lstStyle/>
          <a:p>
            <a:pPr eaLnBrk="1" hangingPunct="1"/>
            <a:r>
              <a:rPr lang="en-US"/>
              <a:t>This process should NOT be used for actions required during emergencies involving the health and safety of persons within the wilderness area. This process does NOT alter or diminish the need for taking actions in a manner that places priority on the safety of wilderness visitors, employees, volunteers, and contractors.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pPr defTabSz="931863"/>
            <a:fld id="{95BE9430-9F64-4308-9D13-A617DA983C85}" type="slidenum">
              <a:rPr lang="en-US" smtClean="0"/>
              <a:pPr defTabSz="931863"/>
              <a:t>9</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701675" y="4416425"/>
            <a:ext cx="5608638" cy="4183063"/>
          </a:xfrm>
          <a:noFill/>
          <a:ln/>
        </p:spPr>
        <p:txBody>
          <a:bodyPr/>
          <a:lstStyle/>
          <a:p>
            <a:pPr eaLnBrk="1" hangingPunct="1"/>
            <a:r>
              <a:rPr lang="en-US"/>
              <a:t>This process should NOT be used for actions required during emergencies involving the health and safety of persons within the wilderness area. This process does NOT alter or diminish the need for taking actions in a manner that places priority on the safety of wilderness visitors, employees, volunteers, and contractors.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pPr defTabSz="931863"/>
            <a:fld id="{4A6CE3CE-5C23-4B96-92B9-B5EF33DA34E2}" type="slidenum">
              <a:rPr lang="en-US" smtClean="0"/>
              <a:pPr defTabSz="931863"/>
              <a:t>10</a:t>
            </a:fld>
            <a:endParaRPr lang="en-US"/>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xfrm>
            <a:off x="701675" y="4416425"/>
            <a:ext cx="5608638" cy="4183063"/>
          </a:xfrm>
          <a:noFill/>
          <a:ln/>
        </p:spPr>
        <p:txBody>
          <a:bodyPr/>
          <a:lstStyle/>
          <a:p>
            <a:pPr eaLnBrk="1" hangingPunct="1"/>
            <a:r>
              <a:rPr lang="en-US" dirty="0"/>
              <a:t>The MRDP outline process in the AFWA Policies and Guidelines is somewhat different than the MRA process described in the MRDG.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304129-1B92-4E41-9F3B-0DA3A8CA3DB2}"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04129-1B92-4E41-9F3B-0DA3A8CA3DB2}"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04129-1B92-4E41-9F3B-0DA3A8CA3DB2}"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C19638-8B79-4538-B18D-E5532E096DBB}"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19638-8B79-4538-B18D-E5532E096DBB}"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C19638-8B79-4538-B18D-E5532E096DBB}"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C19638-8B79-4538-B18D-E5532E096DBB}"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C19638-8B79-4538-B18D-E5532E096DBB}" type="datetimeFigureOut">
              <a:rPr lang="en-US" smtClean="0"/>
              <a:pPr/>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C19638-8B79-4538-B18D-E5532E096DBB}"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C19638-8B79-4538-B18D-E5532E096DBB}" type="datetimeFigureOut">
              <a:rPr lang="en-US" smtClean="0"/>
              <a:pPr/>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C19638-8B79-4538-B18D-E5532E096DBB}"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304129-1B92-4E41-9F3B-0DA3A8CA3DB2}"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C19638-8B79-4538-B18D-E5532E096DBB}"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19638-8B79-4538-B18D-E5532E096DBB}"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C19638-8B79-4538-B18D-E5532E096DBB}"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MR_F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C19638-8B79-4538-B18D-E5532E096DBB}"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CD68D-0367-4259-BBA2-B69CD5B272F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395BD7A-688F-41C1-A2EF-6EAB5DB446B1}"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5BD7A-688F-41C1-A2EF-6EAB5DB446B1}"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95BD7A-688F-41C1-A2EF-6EAB5DB446B1}"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5BD7A-688F-41C1-A2EF-6EAB5DB446B1}"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95BD7A-688F-41C1-A2EF-6EAB5DB446B1}" type="datetimeFigureOut">
              <a:rPr lang="en-US" smtClean="0"/>
              <a:pPr/>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95BD7A-688F-41C1-A2EF-6EAB5DB446B1}"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304129-1B92-4E41-9F3B-0DA3A8CA3DB2}"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95BD7A-688F-41C1-A2EF-6EAB5DB446B1}" type="datetimeFigureOut">
              <a:rPr lang="en-US" smtClean="0"/>
              <a:pPr/>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5BD7A-688F-41C1-A2EF-6EAB5DB446B1}"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95BD7A-688F-41C1-A2EF-6EAB5DB446B1}"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5BD7A-688F-41C1-A2EF-6EAB5DB446B1}"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5BD7A-688F-41C1-A2EF-6EAB5DB446B1}"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7FF60-384E-4758-AE1C-397F9405294C}"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4AAD19-4386-491F-BA63-BEFD18CBD3E4}"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AAD19-4386-491F-BA63-BEFD18CBD3E4}"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4AAD19-4386-491F-BA63-BEFD18CBD3E4}"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4AAD19-4386-491F-BA63-BEFD18CBD3E4}"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4AAD19-4386-491F-BA63-BEFD18CBD3E4}" type="datetimeFigureOut">
              <a:rPr lang="en-US" smtClean="0"/>
              <a:pPr/>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304129-1B92-4E41-9F3B-0DA3A8CA3DB2}"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4AAD19-4386-491F-BA63-BEFD18CBD3E4}"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4AAD19-4386-491F-BA63-BEFD18CBD3E4}" type="datetimeFigureOut">
              <a:rPr lang="en-US" smtClean="0"/>
              <a:pPr/>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4AAD19-4386-491F-BA63-BEFD18CBD3E4}"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4AAD19-4386-491F-BA63-BEFD18CBD3E4}"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AAD19-4386-491F-BA63-BEFD18CBD3E4}"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4AAD19-4386-491F-BA63-BEFD18CBD3E4}"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4AAD19-4386-491F-BA63-BEFD18CBD3E4}"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D0C054-59B1-4DBF-9158-CD0EA0E8202B}"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6675E2A-57AC-47DA-AEF3-2A62784DDC90}"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75E2A-57AC-47DA-AEF3-2A62784DDC90}"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675E2A-57AC-47DA-AEF3-2A62784DDC90}"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304129-1B92-4E41-9F3B-0DA3A8CA3DB2}" type="datetimeFigureOut">
              <a:rPr lang="en-US" smtClean="0"/>
              <a:pPr/>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675E2A-57AC-47DA-AEF3-2A62784DDC90}"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675E2A-57AC-47DA-AEF3-2A62784DDC90}" type="datetimeFigureOut">
              <a:rPr lang="en-US" smtClean="0"/>
              <a:pPr/>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675E2A-57AC-47DA-AEF3-2A62784DDC90}"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675E2A-57AC-47DA-AEF3-2A62784DDC90}" type="datetimeFigureOut">
              <a:rPr lang="en-US" smtClean="0"/>
              <a:pPr/>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675E2A-57AC-47DA-AEF3-2A62784DDC90}"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675E2A-57AC-47DA-AEF3-2A62784DDC90}"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75E2A-57AC-47DA-AEF3-2A62784DDC90}"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675E2A-57AC-47DA-AEF3-2A62784DDC90}"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675E2A-57AC-47DA-AEF3-2A62784DDC90}"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7E2EFE-77F7-4BA0-ACE7-3791E581649A}" type="slidenum">
              <a:rPr lang="en-US" smtClean="0"/>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74CBEAF9-9E58-4CC8-A6FF-6DD8A58DEEA4}" type="datetimeFigureOut">
              <a:rPr lang="en-US" smtClean="0"/>
              <a:pPr/>
              <a:t>6/18/2020</a:t>
            </a:fld>
            <a:endParaRPr lang="en-US"/>
          </a:p>
        </p:txBody>
      </p:sp>
      <p:sp>
        <p:nvSpPr>
          <p:cNvPr id="2" name="Footer Placeholder 1"/>
          <p:cNvSpPr>
            <a:spLocks noGrp="1"/>
          </p:cNvSpPr>
          <p:nvPr>
            <p:ph type="ftr" sz="quarter" idx="11"/>
          </p:nvPr>
        </p:nvSpPr>
        <p:spPr/>
        <p:txBody>
          <a:bodyPr/>
          <a:lstStyle/>
          <a:p>
            <a:endParaRPr kumimoji="0" lang="en-US"/>
          </a:p>
        </p:txBody>
      </p:sp>
      <p:sp>
        <p:nvSpPr>
          <p:cNvPr id="15" name="Slide Number Placeholder 14"/>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304129-1B92-4E41-9F3B-0DA3A8CA3DB2}"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obj" preserve="1">
  <p:cSld name="MR2">
    <p:spTree>
      <p:nvGrpSpPr>
        <p:cNvPr id="1" name=""/>
        <p:cNvGrpSpPr/>
        <p:nvPr/>
      </p:nvGrpSpPr>
      <p:grpSpPr>
        <a:xfrm>
          <a:off x="0" y="0"/>
          <a:ext cx="0" cy="0"/>
          <a:chOff x="0" y="0"/>
          <a:chExt cx="0" cy="0"/>
        </a:xfrm>
      </p:grpSpPr>
      <p:sp>
        <p:nvSpPr>
          <p:cNvPr id="22" name="Title 21"/>
          <p:cNvSpPr>
            <a:spLocks noGrp="1"/>
          </p:cNvSpPr>
          <p:nvPr>
            <p:ph type="title" hasCustomPrompt="1"/>
          </p:nvPr>
        </p:nvSpPr>
        <p:spPr/>
        <p:txBody>
          <a:bodyPr>
            <a:normAutofit/>
          </a:bodyPr>
          <a:lstStyle>
            <a:lvl1pPr>
              <a:defRPr sz="3200"/>
            </a:lvl1pPr>
          </a:lstStyle>
          <a:p>
            <a:r>
              <a:rPr kumimoji="0" lang="en-US" dirty="0"/>
              <a:t>Minimum Requirements Analysis</a:t>
            </a:r>
          </a:p>
        </p:txBody>
      </p:sp>
      <p:sp>
        <p:nvSpPr>
          <p:cNvPr id="27" name="Content Placeholder 26"/>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25" name="Date Placeholder 24"/>
          <p:cNvSpPr>
            <a:spLocks noGrp="1"/>
          </p:cNvSpPr>
          <p:nvPr>
            <p:ph type="dt" sz="half" idx="10"/>
          </p:nvPr>
        </p:nvSpPr>
        <p:spPr/>
        <p:txBody>
          <a:bodyPr/>
          <a:lstStyle/>
          <a:p>
            <a:fld id="{74CBEAF9-9E58-4CC8-A6FF-6DD8A58DEEA4}" type="datetimeFigureOut">
              <a:rPr lang="en-US" smtClean="0"/>
              <a:pPr/>
              <a:t>6/18/2020</a:t>
            </a:fld>
            <a:endParaRPr lang="en-US"/>
          </a:p>
        </p:txBody>
      </p:sp>
      <p:sp>
        <p:nvSpPr>
          <p:cNvPr id="19" name="Footer Placeholder 18"/>
          <p:cNvSpPr>
            <a:spLocks noGrp="1"/>
          </p:cNvSpPr>
          <p:nvPr>
            <p:ph type="ftr" sz="quarter" idx="11"/>
          </p:nvPr>
        </p:nvSpPr>
        <p:spPr>
          <a:xfrm>
            <a:off x="304800" y="6400800"/>
            <a:ext cx="4267200" cy="288925"/>
          </a:xfrm>
        </p:spPr>
        <p:txBody>
          <a:bodyPr/>
          <a:lstStyle/>
          <a:p>
            <a:r>
              <a:rPr lang="en-US" dirty="0"/>
              <a:t>Arthur </a:t>
            </a:r>
            <a:r>
              <a:rPr lang="en-US" dirty="0" err="1"/>
              <a:t>Carhart</a:t>
            </a:r>
            <a:r>
              <a:rPr lang="en-US" dirty="0"/>
              <a:t> National Wilderness Training Center</a:t>
            </a:r>
          </a:p>
        </p:txBody>
      </p:sp>
      <p:sp>
        <p:nvSpPr>
          <p:cNvPr id="16" name="Slide Number Placeholder 15"/>
          <p:cNvSpPr>
            <a:spLocks noGrp="1"/>
          </p:cNvSpPr>
          <p:nvPr>
            <p:ph type="sldNum" sz="quarter" idx="12"/>
          </p:nvPr>
        </p:nvSpPr>
        <p:spPr>
          <a:xfrm>
            <a:off x="8229600" y="6473952"/>
            <a:ext cx="758952" cy="246888"/>
          </a:xfrm>
        </p:spPr>
        <p:txBody>
          <a:bodyPr/>
          <a:lstStyle/>
          <a:p>
            <a:fld id="{CA15C064-DD44-4CAC-873E-2D1F54821676}" type="slidenum">
              <a:rPr kumimoji="0" lang="en-US" smtClean="0"/>
              <a:pPr/>
              <a:t>‹#›</a:t>
            </a:fld>
            <a:endParaRPr kumimoji="0" lang="en-US" dirty="0"/>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lgn="l" eaLnBrk="1" latinLnBrk="0" hangingPunct="1"/>
            <a:fld id="{74CBEAF9-9E58-4CC8-A6FF-6DD8A58DEEA4}" type="datetimeFigureOut">
              <a:rPr lang="en-US" smtClean="0"/>
              <a:pPr algn="l" eaLnBrk="1" latinLnBrk="0" hangingPunct="1"/>
              <a:t>6/18/2020</a:t>
            </a:fld>
            <a:endParaRPr lang="en-US" dirty="0">
              <a:solidFill>
                <a:schemeClr val="accent1">
                  <a:shade val="75000"/>
                </a:schemeClr>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lgn="l" eaLnBrk="1" latinLnBrk="0" hangingPunct="1"/>
            <a:fld id="{74CBEAF9-9E58-4CC8-A6FF-6DD8A58DEEA4}" type="datetimeFigureOut">
              <a:rPr lang="en-US" smtClean="0"/>
              <a:pPr algn="l" eaLnBrk="1" latinLnBrk="0" hangingPunct="1"/>
              <a:t>6/18/2020</a:t>
            </a:fld>
            <a:endParaRPr lang="en-US" dirty="0">
              <a:solidFill>
                <a:schemeClr val="accent1">
                  <a:shade val="75000"/>
                </a:schemeClr>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12"/>
          </p:nvPr>
        </p:nvSpPr>
        <p:spPr/>
        <p:txBody>
          <a:bodyPr/>
          <a:lstStyle/>
          <a:p>
            <a:fld id="{CA15C064-DD44-4CAC-873E-2D1F54821676}" type="slidenum">
              <a:rPr kumimoji="0" lang="en-US" smtClean="0"/>
              <a:pPr/>
              <a:t>‹#›</a:t>
            </a:fld>
            <a:endParaRPr kumimoji="0" lang="en-US" dirty="0">
              <a:solidFill>
                <a:schemeClr val="accent1">
                  <a:shade val="75000"/>
                </a:schemeClr>
              </a:solidFill>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74CBEAF9-9E58-4CC8-A6FF-6DD8A58DEEA4}" type="datetimeFigureOut">
              <a:rPr lang="en-US" smtClean="0"/>
              <a:pPr/>
              <a:t>6/18/2020</a:t>
            </a:fld>
            <a:endParaRPr lang="en-US"/>
          </a:p>
        </p:txBody>
      </p:sp>
      <p:sp>
        <p:nvSpPr>
          <p:cNvPr id="11" name="Footer Placeholder 10"/>
          <p:cNvSpPr>
            <a:spLocks noGrp="1"/>
          </p:cNvSpPr>
          <p:nvPr>
            <p:ph type="ftr" sz="quarter" idx="11"/>
          </p:nvPr>
        </p:nvSpPr>
        <p:spPr/>
        <p:txBody>
          <a:bodyPr/>
          <a:lstStyle/>
          <a:p>
            <a:endParaRPr kumimoji="0" lang="en-US"/>
          </a:p>
        </p:txBody>
      </p:sp>
      <p:sp>
        <p:nvSpPr>
          <p:cNvPr id="16" name="Slide Number Placeholder 15"/>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74CBEAF9-9E58-4CC8-A6FF-6DD8A58DEEA4}" type="datetimeFigureOut">
              <a:rPr lang="en-US" smtClean="0"/>
              <a:pPr/>
              <a:t>6/18/2020</a:t>
            </a:fld>
            <a:endParaRPr lang="en-US"/>
          </a:p>
        </p:txBody>
      </p:sp>
      <p:sp>
        <p:nvSpPr>
          <p:cNvPr id="10" name="Footer Placeholder 9"/>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74CBEAF9-9E58-4CC8-A6FF-6DD8A58DEEA4}"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229600" y="6477000"/>
            <a:ext cx="762000" cy="246888"/>
          </a:xfrm>
        </p:spPr>
        <p:txBody>
          <a:bodyPr/>
          <a:lstStyle/>
          <a:p>
            <a:fld id="{CA15C064-DD44-4CAC-873E-2D1F54821676}" type="slidenum">
              <a:rPr kumimoji="0" lang="en-US" smtClean="0"/>
              <a:pPr/>
              <a:t>‹#›</a:t>
            </a:fld>
            <a:endParaRPr kumimoji="0"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74CBEAF9-9E58-4CC8-A6FF-6DD8A58DEEA4}" type="datetimeFigureOut">
              <a:rPr lang="en-US" smtClean="0"/>
              <a:pPr/>
              <a:t>6/18/2020</a:t>
            </a:fld>
            <a:endParaRPr lang="en-US"/>
          </a:p>
        </p:txBody>
      </p:sp>
      <p:sp>
        <p:nvSpPr>
          <p:cNvPr id="21" name="Footer Placeholder 20"/>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CBEAF9-9E58-4CC8-A6FF-6DD8A58DEEA4}" type="datetimeFigureOut">
              <a:rPr lang="en-US" smtClean="0"/>
              <a:pPr/>
              <a:t>6/18/2020</a:t>
            </a:fld>
            <a:endParaRPr lang="en-US"/>
          </a:p>
        </p:txBody>
      </p:sp>
      <p:sp>
        <p:nvSpPr>
          <p:cNvPr id="24" name="Footer Placeholder 23"/>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74CBEAF9-9E58-4CC8-A6FF-6DD8A58DEEA4}" type="datetimeFigureOut">
              <a:rPr lang="en-US" smtClean="0"/>
              <a:pPr/>
              <a:t>6/18/2020</a:t>
            </a:fld>
            <a:endParaRPr lang="en-US"/>
          </a:p>
        </p:txBody>
      </p:sp>
      <p:sp>
        <p:nvSpPr>
          <p:cNvPr id="29" name="Footer Placeholder 28"/>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74CBEAF9-9E58-4CC8-A6FF-6DD8A58DEEA4}"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31" name="Slide Number Placeholder 30"/>
          <p:cNvSpPr>
            <a:spLocks noGrp="1"/>
          </p:cNvSpPr>
          <p:nvPr>
            <p:ph type="sldNum" sz="quarter" idx="12"/>
          </p:nvPr>
        </p:nvSpPr>
        <p:spPr/>
        <p:txBody>
          <a:bodyPr/>
          <a:lstStyle/>
          <a:p>
            <a:fld id="{CA15C064-DD44-4CAC-873E-2D1F54821676}" type="slidenum">
              <a:rPr kumimoji="0" lang="en-US" smtClean="0"/>
              <a:pPr/>
              <a:t>‹#›</a:t>
            </a:fld>
            <a:endParaRPr kumimoji="0"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304129-1B92-4E41-9F3B-0DA3A8CA3DB2}" type="datetimeFigureOut">
              <a:rPr lang="en-US" smtClean="0"/>
              <a:pPr/>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CBEAF9-9E58-4CC8-A6FF-6DD8A58DEEA4}"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CA15C064-DD44-4CAC-873E-2D1F54821676}" type="slidenum">
              <a:rPr kumimoji="0" lang="en-US" smtClean="0"/>
              <a:pPr/>
              <a:t>‹#›</a:t>
            </a:fld>
            <a:endParaRPr kumimoji="0" lang="en-US"/>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DDA8267-BE75-4232-BF7D-80553094EC88}"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DA8267-BE75-4232-BF7D-80553094EC88}"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DDA8267-BE75-4232-BF7D-80553094EC88}"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DDA8267-BE75-4232-BF7D-80553094EC88}"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304129-1B92-4E41-9F3B-0DA3A8CA3DB2}"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DA8267-BE75-4232-BF7D-80553094EC88}" type="datetimeFigureOut">
              <a:rPr lang="en-US" smtClean="0"/>
              <a:pPr/>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DA8267-BE75-4232-BF7D-80553094EC88}" type="datetimeFigureOut">
              <a:rPr lang="en-US" smtClean="0"/>
              <a:pPr/>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DA8267-BE75-4232-BF7D-80553094EC88}" type="datetimeFigureOut">
              <a:rPr lang="en-US" smtClean="0"/>
              <a:pPr/>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DA8267-BE75-4232-BF7D-80553094EC88}"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DA8267-BE75-4232-BF7D-80553094EC88}"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DA8267-BE75-4232-BF7D-80553094EC88}"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DA8267-BE75-4232-BF7D-80553094EC88}" type="datetimeFigureOut">
              <a:rPr lang="en-US" smtClean="0"/>
              <a:pPr/>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58F787-3A02-4CF5-B4CC-F427A067C9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C304129-1B92-4E41-9F3B-0DA3A8CA3DB2}" type="datetimeFigureOut">
              <a:rPr lang="en-US" smtClean="0"/>
              <a:pPr/>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D34CD-3ACE-4F95-A285-A19310E64A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6.xml"/><Relationship Id="rId3" Type="http://schemas.openxmlformats.org/officeDocument/2006/relationships/slideLayout" Target="../slideLayouts/slideLayout61.xml"/><Relationship Id="rId21" Type="http://schemas.openxmlformats.org/officeDocument/2006/relationships/image" Target="../media/image5.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4.pn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image" Target="../media/image7.wmf"/><Relationship Id="rId10" Type="http://schemas.openxmlformats.org/officeDocument/2006/relationships/slideLayout" Target="../slideLayouts/slideLayout68.xml"/><Relationship Id="rId19" Type="http://schemas.openxmlformats.org/officeDocument/2006/relationships/image" Target="../media/image3.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304129-1B92-4E41-9F3B-0DA3A8CA3DB2}" type="datetimeFigureOut">
              <a:rPr lang="en-US" smtClean="0"/>
              <a:pPr/>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D34CD-3ACE-4F95-A285-A19310E64A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C19638-8B79-4538-B18D-E5532E096DBB}" type="datetimeFigureOut">
              <a:rPr lang="en-US" smtClean="0"/>
              <a:pPr/>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CD68D-0367-4259-BBA2-B69CD5B272F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5BD7A-688F-41C1-A2EF-6EAB5DB446B1}" type="datetimeFigureOut">
              <a:rPr lang="en-US" smtClean="0"/>
              <a:pPr/>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7FF60-384E-4758-AE1C-397F940529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AAD19-4386-491F-BA63-BEFD18CBD3E4}" type="datetimeFigureOut">
              <a:rPr lang="en-US" smtClean="0"/>
              <a:pPr/>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D0C054-59B1-4DBF-9158-CD0EA0E820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675E2A-57AC-47DA-AEF3-2A62784DDC90}" type="datetimeFigureOut">
              <a:rPr lang="en-US" smtClean="0"/>
              <a:pPr/>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E2EFE-77F7-4BA0-ACE7-3791E58164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6/18/2020</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Rectangle 3"/>
          <p:cNvSpPr>
            <a:spLocks noChangeArrowheads="1"/>
          </p:cNvSpPr>
          <p:nvPr/>
        </p:nvSpPr>
        <p:spPr bwMode="auto">
          <a:xfrm>
            <a:off x="0" y="838200"/>
            <a:ext cx="914400" cy="6019800"/>
          </a:xfrm>
          <a:prstGeom prst="rect">
            <a:avLst/>
          </a:prstGeom>
          <a:gradFill rotWithShape="1">
            <a:gsLst>
              <a:gs pos="0">
                <a:srgbClr val="87BD9F"/>
              </a:gs>
              <a:gs pos="100000">
                <a:srgbClr val="87BD9F">
                  <a:gamma/>
                  <a:tint val="18039"/>
                  <a:invGamma/>
                </a:srgbClr>
              </a:gs>
            </a:gsLst>
            <a:lin ang="5400000" scaled="1"/>
          </a:gradFill>
          <a:ln w="9525">
            <a:noFill/>
            <a:miter lim="800000"/>
            <a:headEnd/>
            <a:tailEnd/>
          </a:ln>
          <a:effectLst/>
        </p:spPr>
        <p:txBody>
          <a:bodyPr wrap="none" anchor="ctr"/>
          <a:lstStyle/>
          <a:p>
            <a:pPr>
              <a:defRPr/>
            </a:pPr>
            <a:endParaRPr lang="en-US"/>
          </a:p>
        </p:txBody>
      </p:sp>
      <p:sp>
        <p:nvSpPr>
          <p:cNvPr id="14" name="Rectangle 4"/>
          <p:cNvSpPr>
            <a:spLocks noChangeArrowheads="1"/>
          </p:cNvSpPr>
          <p:nvPr/>
        </p:nvSpPr>
        <p:spPr bwMode="auto">
          <a:xfrm>
            <a:off x="0" y="4648200"/>
            <a:ext cx="914400" cy="1257300"/>
          </a:xfrm>
          <a:prstGeom prst="rect">
            <a:avLst/>
          </a:prstGeom>
          <a:noFill/>
          <a:ln w="9525">
            <a:noFill/>
            <a:miter lim="800000"/>
            <a:headEnd/>
            <a:tailEnd/>
          </a:ln>
          <a:effectLst/>
        </p:spPr>
        <p:txBody>
          <a:bodyPr/>
          <a:lstStyle/>
          <a:p>
            <a:pPr algn="ctr">
              <a:defRPr/>
            </a:pPr>
            <a:r>
              <a:rPr lang="en-US" sz="1200" b="1">
                <a:solidFill>
                  <a:srgbClr val="A33B11"/>
                </a:solidFill>
                <a:latin typeface="Maiandra GD" pitchFamily="34" charset="0"/>
              </a:rPr>
              <a:t>Arthur Carhart</a:t>
            </a:r>
          </a:p>
          <a:p>
            <a:pPr algn="ctr">
              <a:defRPr/>
            </a:pPr>
            <a:r>
              <a:rPr lang="en-US" sz="1200" b="1">
                <a:solidFill>
                  <a:srgbClr val="A33B11"/>
                </a:solidFill>
                <a:latin typeface="Maiandra GD" pitchFamily="34" charset="0"/>
              </a:rPr>
              <a:t>National Wilderness Training Center</a:t>
            </a:r>
          </a:p>
        </p:txBody>
      </p:sp>
      <p:sp>
        <p:nvSpPr>
          <p:cNvPr id="15" name="Rectangle 5"/>
          <p:cNvSpPr>
            <a:spLocks noChangeArrowheads="1"/>
          </p:cNvSpPr>
          <p:nvPr/>
        </p:nvSpPr>
        <p:spPr bwMode="auto">
          <a:xfrm>
            <a:off x="0" y="-11113"/>
            <a:ext cx="9144000" cy="923926"/>
          </a:xfrm>
          <a:prstGeom prst="rect">
            <a:avLst/>
          </a:prstGeom>
          <a:gradFill rotWithShape="1">
            <a:gsLst>
              <a:gs pos="0">
                <a:srgbClr val="87BD9F"/>
              </a:gs>
              <a:gs pos="100000">
                <a:srgbClr val="87BD9F">
                  <a:gamma/>
                  <a:tint val="30196"/>
                  <a:invGamma/>
                </a:srgbClr>
              </a:gs>
            </a:gsLst>
            <a:lin ang="0" scaled="1"/>
          </a:gradFill>
          <a:ln w="9525">
            <a:noFill/>
            <a:miter lim="800000"/>
            <a:headEnd/>
            <a:tailEnd/>
          </a:ln>
          <a:effectLst/>
        </p:spPr>
        <p:txBody>
          <a:bodyPr anchor="ctr"/>
          <a:lstStyle/>
          <a:p>
            <a:pPr>
              <a:defRPr/>
            </a:pPr>
            <a:endParaRPr lang="en-US" sz="3600" b="1">
              <a:solidFill>
                <a:srgbClr val="000000"/>
              </a:solidFill>
            </a:endParaRPr>
          </a:p>
        </p:txBody>
      </p:sp>
      <p:grpSp>
        <p:nvGrpSpPr>
          <p:cNvPr id="16" name="Group 6"/>
          <p:cNvGrpSpPr>
            <a:grpSpLocks/>
          </p:cNvGrpSpPr>
          <p:nvPr/>
        </p:nvGrpSpPr>
        <p:grpSpPr bwMode="auto">
          <a:xfrm>
            <a:off x="44450" y="5943600"/>
            <a:ext cx="817563" cy="798513"/>
            <a:chOff x="28" y="624"/>
            <a:chExt cx="515" cy="503"/>
          </a:xfrm>
        </p:grpSpPr>
        <p:grpSp>
          <p:nvGrpSpPr>
            <p:cNvPr id="17" name="Group 7"/>
            <p:cNvGrpSpPr>
              <a:grpSpLocks/>
            </p:cNvGrpSpPr>
            <p:nvPr userDrawn="1"/>
          </p:nvGrpSpPr>
          <p:grpSpPr bwMode="auto">
            <a:xfrm>
              <a:off x="64" y="1022"/>
              <a:ext cx="482" cy="105"/>
              <a:chOff x="432" y="3168"/>
              <a:chExt cx="4594" cy="1014"/>
            </a:xfrm>
          </p:grpSpPr>
          <p:pic>
            <p:nvPicPr>
              <p:cNvPr id="19" name="Picture 8" descr="arowhead flat"/>
              <p:cNvPicPr>
                <a:picLocks noChangeAspect="1" noChangeArrowheads="1"/>
              </p:cNvPicPr>
              <p:nvPr/>
            </p:nvPicPr>
            <p:blipFill>
              <a:blip r:embed="rId19" cstate="print"/>
              <a:srcRect/>
              <a:stretch>
                <a:fillRect/>
              </a:stretch>
            </p:blipFill>
            <p:spPr bwMode="auto">
              <a:xfrm>
                <a:off x="4320" y="3168"/>
                <a:ext cx="706" cy="912"/>
              </a:xfrm>
              <a:prstGeom prst="rect">
                <a:avLst/>
              </a:prstGeom>
              <a:noFill/>
              <a:ln w="9525">
                <a:noFill/>
                <a:miter lim="800000"/>
                <a:headEnd/>
                <a:tailEnd/>
              </a:ln>
            </p:spPr>
          </p:pic>
          <p:pic>
            <p:nvPicPr>
              <p:cNvPr id="20" name="Picture 9" descr="blmlogo"/>
              <p:cNvPicPr>
                <a:picLocks noChangeAspect="1" noChangeArrowheads="1"/>
              </p:cNvPicPr>
              <p:nvPr/>
            </p:nvPicPr>
            <p:blipFill>
              <a:blip r:embed="rId20" cstate="print"/>
              <a:srcRect/>
              <a:stretch>
                <a:fillRect/>
              </a:stretch>
            </p:blipFill>
            <p:spPr bwMode="auto">
              <a:xfrm>
                <a:off x="432" y="3264"/>
                <a:ext cx="1056" cy="918"/>
              </a:xfrm>
              <a:prstGeom prst="rect">
                <a:avLst/>
              </a:prstGeom>
              <a:noFill/>
              <a:ln w="9525">
                <a:noFill/>
                <a:miter lim="800000"/>
                <a:headEnd/>
                <a:tailEnd/>
              </a:ln>
            </p:spPr>
          </p:pic>
          <p:pic>
            <p:nvPicPr>
              <p:cNvPr id="21" name="Picture 10" descr="F+Wlogo"/>
              <p:cNvPicPr>
                <a:picLocks noChangeAspect="1" noChangeArrowheads="1"/>
              </p:cNvPicPr>
              <p:nvPr/>
            </p:nvPicPr>
            <p:blipFill>
              <a:blip r:embed="rId21" cstate="print"/>
              <a:srcRect/>
              <a:stretch>
                <a:fillRect/>
              </a:stretch>
            </p:blipFill>
            <p:spPr bwMode="auto">
              <a:xfrm>
                <a:off x="1872" y="3264"/>
                <a:ext cx="766" cy="912"/>
              </a:xfrm>
              <a:prstGeom prst="rect">
                <a:avLst/>
              </a:prstGeom>
              <a:noFill/>
              <a:ln w="9525">
                <a:noFill/>
                <a:miter lim="800000"/>
                <a:headEnd/>
                <a:tailEnd/>
              </a:ln>
            </p:spPr>
          </p:pic>
          <p:pic>
            <p:nvPicPr>
              <p:cNvPr id="22" name="Picture 11" descr="usfslogo"/>
              <p:cNvPicPr>
                <a:picLocks noChangeAspect="1" noChangeArrowheads="1"/>
              </p:cNvPicPr>
              <p:nvPr/>
            </p:nvPicPr>
            <p:blipFill>
              <a:blip r:embed="rId22" cstate="print"/>
              <a:srcRect/>
              <a:stretch>
                <a:fillRect/>
              </a:stretch>
            </p:blipFill>
            <p:spPr bwMode="auto">
              <a:xfrm>
                <a:off x="3168" y="3216"/>
                <a:ext cx="820" cy="912"/>
              </a:xfrm>
              <a:prstGeom prst="rect">
                <a:avLst/>
              </a:prstGeom>
              <a:noFill/>
              <a:ln w="9525">
                <a:noFill/>
                <a:miter lim="800000"/>
                <a:headEnd/>
                <a:tailEnd/>
              </a:ln>
            </p:spPr>
          </p:pic>
        </p:grpSp>
        <p:pic>
          <p:nvPicPr>
            <p:cNvPr id="18" name="Picture 12"/>
            <p:cNvPicPr>
              <a:picLocks noChangeAspect="1" noChangeArrowheads="1"/>
            </p:cNvPicPr>
            <p:nvPr userDrawn="1"/>
          </p:nvPicPr>
          <p:blipFill>
            <a:blip r:embed="rId23" cstate="print"/>
            <a:srcRect/>
            <a:stretch>
              <a:fillRect/>
            </a:stretch>
          </p:blipFill>
          <p:spPr bwMode="auto">
            <a:xfrm>
              <a:off x="28" y="624"/>
              <a:ext cx="508" cy="360"/>
            </a:xfrm>
            <a:prstGeom prst="rect">
              <a:avLst/>
            </a:prstGeom>
            <a:noFill/>
            <a:ln w="9525">
              <a:noFill/>
              <a:miter lim="800000"/>
              <a:headEnd/>
              <a:tailEnd/>
            </a:ln>
          </p:spPr>
        </p:pic>
      </p:grpSp>
      <p:sp>
        <p:nvSpPr>
          <p:cNvPr id="23" name="Text Box 13"/>
          <p:cNvSpPr txBox="1">
            <a:spLocks noChangeArrowheads="1"/>
          </p:cNvSpPr>
          <p:nvPr/>
        </p:nvSpPr>
        <p:spPr bwMode="auto">
          <a:xfrm>
            <a:off x="838200" y="233363"/>
            <a:ext cx="6400800" cy="579437"/>
          </a:xfrm>
          <a:prstGeom prst="rect">
            <a:avLst/>
          </a:prstGeom>
          <a:noFill/>
          <a:ln w="12700" algn="ctr">
            <a:noFill/>
            <a:miter lim="800000"/>
            <a:headEnd/>
            <a:tailEnd/>
          </a:ln>
          <a:effectLst/>
        </p:spPr>
        <p:txBody>
          <a:bodyPr>
            <a:spAutoFit/>
          </a:bodyPr>
          <a:lstStyle/>
          <a:p>
            <a:pPr marL="285750" indent="-285750" eaLnBrk="0" hangingPunct="0">
              <a:spcBef>
                <a:spcPct val="50000"/>
              </a:spcBef>
              <a:buFont typeface="Wingdings" pitchFamily="2" charset="2"/>
              <a:buNone/>
              <a:defRPr/>
            </a:pPr>
            <a:r>
              <a:rPr lang="en-US" sz="3200" b="1">
                <a:solidFill>
                  <a:srgbClr val="003300"/>
                </a:solidFill>
                <a:latin typeface="Maiandra GD" pitchFamily="34" charset="0"/>
              </a:rPr>
              <a:t>Minimum Requirements Decisions</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821" r:id="rId3"/>
    <p:sldLayoutId id="214748381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81" r:id="rId14"/>
    <p:sldLayoutId id="2147483782" r:id="rId15"/>
    <p:sldLayoutId id="2147483656" r:id="rId16"/>
    <p:sldLayoutId id="2147483753" r:id="rId17"/>
  </p:sldLayoutIdLst>
  <p:transition>
    <p:fad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A8267-BE75-4232-BF7D-80553094EC88}" type="datetimeFigureOut">
              <a:rPr lang="en-US" smtClean="0"/>
              <a:pPr/>
              <a:t>6/18/2020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58F787-3A02-4CF5-B4CC-F427A067C94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wilderness.net/fs/" TargetMode="External"/><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0.xml"/><Relationship Id="rId1" Type="http://schemas.openxmlformats.org/officeDocument/2006/relationships/tags" Target="../tags/tag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hyperlink" Target="http://www.google.com/imgres?imgurl=http://www.trophyracklodge.com/images/white_tail_buck3.jpg&amp;imgrefurl=http://www.trophyracklodge.com/hunts.html&amp;h=326&amp;w=333&amp;sz=20&amp;tbnid=lyaHmW3Bhf75gM:&amp;tbnh=116&amp;tbnw=119&amp;prev=/images?q=white+tail+deer+pictures&amp;hl=en&amp;usg=__RBc6ZdzkNYPUz7W_OYO8evl4gV4=&amp;ei=uTcVS7yOKoWqtgPhys2rDQ&amp;sa=X&amp;oi=image_result&amp;resnum=3&amp;ct=image&amp;ved=0CA4Q9QEwA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7.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6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7.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3.xml"/><Relationship Id="rId7" Type="http://schemas.openxmlformats.org/officeDocument/2006/relationships/image" Target="../media/image8.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3.xml"/><Relationship Id="rId1" Type="http://schemas.openxmlformats.org/officeDocument/2006/relationships/tags" Target="../tags/tag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jpeg"/><Relationship Id="rId2" Type="http://schemas.openxmlformats.org/officeDocument/2006/relationships/slideLayout" Target="../slideLayouts/slideLayout60.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0.xml"/><Relationship Id="rId1" Type="http://schemas.openxmlformats.org/officeDocument/2006/relationships/tags" Target="../tags/tag4.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0.xml"/><Relationship Id="rId1" Type="http://schemas.openxmlformats.org/officeDocument/2006/relationships/tags" Target="../tags/tag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0.xml"/><Relationship Id="rId1" Type="http://schemas.openxmlformats.org/officeDocument/2006/relationships/tags" Target="../tags/tag6.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1219200" y="1219200"/>
            <a:ext cx="7391400" cy="5355312"/>
          </a:xfrm>
          <a:prstGeom prst="rect">
            <a:avLst/>
          </a:prstGeom>
          <a:noFill/>
        </p:spPr>
        <p:txBody>
          <a:bodyPr wrap="square" rtlCol="0">
            <a:spAutoFit/>
          </a:bodyPr>
          <a:lstStyle/>
          <a:p>
            <a:r>
              <a:rPr lang="en-US" dirty="0"/>
              <a:t>Note to presenters - </a:t>
            </a:r>
          </a:p>
          <a:p>
            <a:endParaRPr lang="en-US" dirty="0"/>
          </a:p>
          <a:p>
            <a:r>
              <a:rPr lang="en-US" dirty="0"/>
              <a:t>This file is part of the FS Resources section at: </a:t>
            </a:r>
            <a:r>
              <a:rPr lang="en-US" dirty="0">
                <a:hlinkClick r:id="rId2"/>
              </a:rPr>
              <a:t>http://www.wilderness.net/fs/</a:t>
            </a:r>
            <a:endParaRPr lang="en-US" dirty="0"/>
          </a:p>
          <a:p>
            <a:endParaRPr lang="en-US" dirty="0"/>
          </a:p>
          <a:p>
            <a:r>
              <a:rPr lang="en-US" dirty="0"/>
              <a:t>This presentation should be reviewed and revised as needed to match the training objectives and target audience and to insert local images as needed.</a:t>
            </a:r>
          </a:p>
          <a:p>
            <a:endParaRPr lang="en-US" dirty="0"/>
          </a:p>
          <a:p>
            <a:r>
              <a:rPr lang="en-US" dirty="0"/>
              <a:t>The Minimum Requirements Analysis training presentations are posted in 6 parts which may be combined and used as needed:</a:t>
            </a:r>
          </a:p>
          <a:p>
            <a:pPr lvl="1">
              <a:buFont typeface="Arial" pitchFamily="34" charset="0"/>
              <a:buChar char="•"/>
            </a:pPr>
            <a:r>
              <a:rPr lang="en-US" dirty="0"/>
              <a:t>Introduction</a:t>
            </a:r>
          </a:p>
          <a:p>
            <a:pPr lvl="1">
              <a:buFont typeface="Arial" pitchFamily="34" charset="0"/>
              <a:buChar char="•"/>
            </a:pPr>
            <a:r>
              <a:rPr lang="en-US" dirty="0"/>
              <a:t>Basis in Law and Policy</a:t>
            </a:r>
          </a:p>
          <a:p>
            <a:pPr lvl="1">
              <a:buFont typeface="Arial" pitchFamily="34" charset="0"/>
              <a:buChar char="•"/>
            </a:pPr>
            <a:r>
              <a:rPr lang="en-US" dirty="0"/>
              <a:t>Definitions</a:t>
            </a:r>
          </a:p>
          <a:p>
            <a:pPr lvl="1">
              <a:buFont typeface="Arial" pitchFamily="34" charset="0"/>
              <a:buChar char="•"/>
            </a:pPr>
            <a:r>
              <a:rPr lang="en-US" dirty="0"/>
              <a:t>Minimum Requirements process </a:t>
            </a:r>
          </a:p>
          <a:p>
            <a:pPr lvl="2">
              <a:buFont typeface="Arial" pitchFamily="34" charset="0"/>
              <a:buChar char="•"/>
            </a:pPr>
            <a:r>
              <a:rPr lang="en-US" dirty="0"/>
              <a:t>Step 1</a:t>
            </a:r>
          </a:p>
          <a:p>
            <a:pPr lvl="2">
              <a:buFont typeface="Arial" pitchFamily="34" charset="0"/>
              <a:buChar char="•"/>
            </a:pPr>
            <a:r>
              <a:rPr lang="en-US" dirty="0"/>
              <a:t>Step 2</a:t>
            </a:r>
          </a:p>
          <a:p>
            <a:pPr lvl="1">
              <a:buFont typeface="Arial" pitchFamily="34" charset="0"/>
              <a:buChar char="•"/>
            </a:pPr>
            <a:r>
              <a:rPr lang="en-US" b="1" i="1" dirty="0">
                <a:solidFill>
                  <a:srgbClr val="0000FF"/>
                </a:solidFill>
              </a:rPr>
              <a:t>Use of the MRA process</a:t>
            </a:r>
          </a:p>
          <a:p>
            <a:pPr lvl="1">
              <a:buFont typeface="Arial" pitchFamily="34" charset="0"/>
              <a:buChar char="•"/>
            </a:pPr>
            <a:r>
              <a:rPr lang="en-US" dirty="0"/>
              <a:t>Use of Traditional Skills and Tools </a:t>
            </a:r>
          </a:p>
        </p:txBody>
      </p:sp>
      <p:sp>
        <p:nvSpPr>
          <p:cNvPr id="3" name="Title 21"/>
          <p:cNvSpPr txBox="1">
            <a:spLocks noGrp="1"/>
          </p:cNvSpPr>
          <p:nvPr>
            <p:ph type="title" idx="4294967295"/>
          </p:nvPr>
        </p:nvSpPr>
        <p:spPr>
          <a:xfrm>
            <a:off x="304800" y="4572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rPr>
              <a:t>Minimum Requirements Analysis</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 name="Title 21"/>
          <p:cNvSpPr txBox="1">
            <a:spLocks/>
          </p:cNvSpPr>
          <p:nvPr/>
        </p:nvSpPr>
        <p:spPr>
          <a:xfrm>
            <a:off x="228600" y="228600"/>
            <a:ext cx="8686800" cy="838200"/>
          </a:xfrm>
          <a:prstGeom prst="rect">
            <a:avLst/>
          </a:prstGeom>
        </p:spPr>
        <p:txBody>
          <a:bodyPr>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74754" name="Rectangle 2"/>
          <p:cNvSpPr>
            <a:spLocks noGrp="1" noChangeArrowheads="1"/>
          </p:cNvSpPr>
          <p:nvPr>
            <p:ph type="title"/>
          </p:nvPr>
        </p:nvSpPr>
        <p:spPr bwMode="auto">
          <a:xfrm>
            <a:off x="304800" y="838200"/>
            <a:ext cx="8534400" cy="639763"/>
          </a:xfrm>
          <a:solidFill>
            <a:srgbClr val="99CC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2400" b="0" dirty="0">
                <a:effectLst/>
              </a:rPr>
              <a:t>The Minimum Requirements Decision Guide (MRDG)</a:t>
            </a:r>
          </a:p>
        </p:txBody>
      </p:sp>
      <p:sp>
        <p:nvSpPr>
          <p:cNvPr id="357379" name="Rectangle 3"/>
          <p:cNvSpPr>
            <a:spLocks noGrp="1" noChangeArrowheads="1"/>
          </p:cNvSpPr>
          <p:nvPr>
            <p:ph idx="1"/>
          </p:nvPr>
        </p:nvSpPr>
        <p:spPr bwMode="auto">
          <a:xfrm>
            <a:off x="381000" y="1676400"/>
            <a:ext cx="8534400" cy="366871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2500"/>
          </a:bodyPr>
          <a:lstStyle/>
          <a:p>
            <a:pPr eaLnBrk="1" hangingPunct="1">
              <a:buFont typeface="Wingdings" pitchFamily="2" charset="2"/>
              <a:buNone/>
              <a:defRPr/>
            </a:pPr>
            <a:r>
              <a:rPr lang="en-US" sz="2600" b="1" u="sng" dirty="0">
                <a:solidFill>
                  <a:srgbClr val="CC0000"/>
                </a:solidFill>
                <a:effectLst>
                  <a:outerShdw blurRad="38100" dist="38100" dir="2700000" algn="tl">
                    <a:srgbClr val="C0C0C0"/>
                  </a:outerShdw>
                </a:effectLst>
              </a:rPr>
              <a:t>Inappropriate Uses of the MRDG</a:t>
            </a:r>
            <a:endParaRPr lang="en-US" sz="800" b="1" u="sng" dirty="0">
              <a:solidFill>
                <a:srgbClr val="CC0000"/>
              </a:solidFill>
              <a:effectLst>
                <a:outerShdw blurRad="38100" dist="38100" dir="2700000" algn="tl">
                  <a:srgbClr val="C0C0C0"/>
                </a:outerShdw>
              </a:effectLst>
            </a:endParaRPr>
          </a:p>
          <a:p>
            <a:pPr eaLnBrk="1" hangingPunct="1">
              <a:buFont typeface="Wingdings" pitchFamily="2" charset="2"/>
              <a:buNone/>
              <a:defRPr/>
            </a:pPr>
            <a:r>
              <a:rPr lang="en-US" sz="2600" b="1" u="sng" dirty="0">
                <a:solidFill>
                  <a:srgbClr val="CC0000"/>
                </a:solidFill>
                <a:effectLst>
                  <a:outerShdw blurRad="38100" dist="38100" dir="2700000" algn="tl">
                    <a:srgbClr val="C0C0C0"/>
                  </a:outerShdw>
                </a:effectLst>
              </a:rPr>
              <a:t> </a:t>
            </a:r>
            <a:endParaRPr lang="en-US" sz="2600" b="1" i="1" u="sng" dirty="0">
              <a:solidFill>
                <a:srgbClr val="F77525"/>
              </a:solidFill>
              <a:effectLst>
                <a:outerShdw blurRad="38100" dist="38100" dir="2700000" algn="tl">
                  <a:srgbClr val="C0C0C0"/>
                </a:outerShdw>
              </a:effectLst>
            </a:endParaRPr>
          </a:p>
          <a:p>
            <a:pPr eaLnBrk="1" hangingPunct="1">
              <a:buFont typeface="Wingdings" pitchFamily="2" charset="2"/>
              <a:buNone/>
              <a:defRPr/>
            </a:pPr>
            <a:r>
              <a:rPr lang="en-US" sz="2600" dirty="0">
                <a:solidFill>
                  <a:srgbClr val="0000FF"/>
                </a:solidFill>
              </a:rPr>
              <a:t>5) Fish and wildlife management projects with prohibited uses</a:t>
            </a:r>
          </a:p>
          <a:p>
            <a:pPr lvl="1" eaLnBrk="1" hangingPunct="1">
              <a:defRPr/>
            </a:pPr>
            <a:r>
              <a:rPr lang="en-US" sz="2600" i="1" dirty="0">
                <a:solidFill>
                  <a:srgbClr val="000000"/>
                </a:solidFill>
              </a:rPr>
              <a:t>Use the Minimum Requirements Decision Process (MRDP) from the FS Policies and Guidelines (AFWA)</a:t>
            </a:r>
          </a:p>
          <a:p>
            <a:pPr lvl="1" eaLnBrk="1" hangingPunct="1">
              <a:defRPr/>
            </a:pPr>
            <a:r>
              <a:rPr lang="en-US" sz="2600" i="1" dirty="0">
                <a:solidFill>
                  <a:srgbClr val="000000"/>
                </a:solidFill>
              </a:rPr>
              <a:t>Follow the process described in the state </a:t>
            </a:r>
            <a:r>
              <a:rPr lang="en-US" sz="2600" i="1" dirty="0" err="1">
                <a:solidFill>
                  <a:srgbClr val="000000"/>
                </a:solidFill>
              </a:rPr>
              <a:t>MoU</a:t>
            </a:r>
            <a:endParaRPr lang="en-US" sz="2600" i="1" dirty="0">
              <a:solidFill>
                <a:srgbClr val="000000"/>
              </a:solidFill>
            </a:endParaRPr>
          </a:p>
          <a:p>
            <a:pPr lvl="1" eaLnBrk="1" hangingPunct="1">
              <a:defRPr/>
            </a:pPr>
            <a:r>
              <a:rPr lang="en-US" sz="2600" i="1" dirty="0">
                <a:solidFill>
                  <a:srgbClr val="000000"/>
                </a:solidFill>
              </a:rPr>
              <a:t>Obey the law – preserve wilderness character</a:t>
            </a:r>
          </a:p>
        </p:txBody>
      </p:sp>
      <p:pic>
        <p:nvPicPr>
          <p:cNvPr id="64519" name="Picture 7" descr="A deer with antlers ">
            <a:hlinkClick r:id="rId4"/>
          </p:cNvPr>
          <p:cNvPicPr>
            <a:picLocks noChangeAspect="1" noChangeArrowheads="1"/>
          </p:cNvPicPr>
          <p:nvPr/>
        </p:nvPicPr>
        <p:blipFill>
          <a:blip r:embed="rId5" cstate="print"/>
          <a:srcRect/>
          <a:stretch>
            <a:fillRect/>
          </a:stretch>
        </p:blipFill>
        <p:spPr bwMode="auto">
          <a:xfrm>
            <a:off x="3810000" y="5029200"/>
            <a:ext cx="1700185" cy="1665288"/>
          </a:xfrm>
          <a:prstGeom prst="rect">
            <a:avLst/>
          </a:prstGeom>
          <a:noFill/>
          <a:ln w="9525">
            <a:solidFill>
              <a:srgbClr val="000000"/>
            </a:solidFill>
            <a:miter lim="800000"/>
            <a:headEnd/>
            <a:tailEnd/>
          </a:ln>
        </p:spPr>
      </p:pic>
      <p:pic>
        <p:nvPicPr>
          <p:cNvPr id="64516" name="Picture 5" descr="Person throwing a bucket of fish into a body of water "/>
          <p:cNvPicPr>
            <a:picLocks noChangeAspect="1" noChangeArrowheads="1"/>
          </p:cNvPicPr>
          <p:nvPr/>
        </p:nvPicPr>
        <p:blipFill>
          <a:blip r:embed="rId6" cstate="print"/>
          <a:srcRect l="10715" t="11063"/>
          <a:stretch>
            <a:fillRect/>
          </a:stretch>
        </p:blipFill>
        <p:spPr bwMode="auto">
          <a:xfrm>
            <a:off x="6248400" y="5005520"/>
            <a:ext cx="2514600" cy="1695318"/>
          </a:xfrm>
          <a:prstGeom prst="rect">
            <a:avLst/>
          </a:prstGeom>
          <a:noFill/>
          <a:ln w="9525">
            <a:solidFill>
              <a:srgbClr val="000000"/>
            </a:solid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57379">
                                            <p:bg/>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4519"/>
                                        </p:tgtEl>
                                        <p:attrNameLst>
                                          <p:attrName>style.visibility</p:attrName>
                                        </p:attrNameLst>
                                      </p:cBhvr>
                                      <p:to>
                                        <p:strVal val="visible"/>
                                      </p:to>
                                    </p:set>
                                    <p:animEffect transition="in" filter="fade">
                                      <p:cBhvr>
                                        <p:cTn id="9" dur="1000"/>
                                        <p:tgtEl>
                                          <p:spTgt spid="64519"/>
                                        </p:tgtEl>
                                      </p:cBhvr>
                                    </p:animEffect>
                                  </p:childTnLst>
                                </p:cTn>
                              </p:par>
                              <p:par>
                                <p:cTn id="10" presetID="10" presetClass="entr" presetSubtype="0" fill="hold" nodeType="withEffect">
                                  <p:stCondLst>
                                    <p:cond delay="0"/>
                                  </p:stCondLst>
                                  <p:childTnLst>
                                    <p:set>
                                      <p:cBhvr>
                                        <p:cTn id="11" dur="1" fill="hold">
                                          <p:stCondLst>
                                            <p:cond delay="0"/>
                                          </p:stCondLst>
                                        </p:cTn>
                                        <p:tgtEl>
                                          <p:spTgt spid="64516"/>
                                        </p:tgtEl>
                                        <p:attrNameLst>
                                          <p:attrName>style.visibility</p:attrName>
                                        </p:attrNameLst>
                                      </p:cBhvr>
                                      <p:to>
                                        <p:strVal val="visible"/>
                                      </p:to>
                                    </p:set>
                                    <p:animEffect transition="in" filter="fade">
                                      <p:cBhvr>
                                        <p:cTn id="12" dur="1000"/>
                                        <p:tgtEl>
                                          <p:spTgt spid="645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7379">
                                            <p:txEl>
                                              <p:pRg st="3" end="3"/>
                                            </p:txEl>
                                          </p:spTgt>
                                        </p:tgtEl>
                                        <p:attrNameLst>
                                          <p:attrName>style.visibility</p:attrName>
                                        </p:attrNameLst>
                                      </p:cBhvr>
                                      <p:to>
                                        <p:strVal val="visible"/>
                                      </p:to>
                                    </p:set>
                                    <p:animEffect transition="in" filter="fade">
                                      <p:cBhvr>
                                        <p:cTn id="17" dur="1000"/>
                                        <p:tgtEl>
                                          <p:spTgt spid="35737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7379">
                                            <p:txEl>
                                              <p:pRg st="4" end="4"/>
                                            </p:txEl>
                                          </p:spTgt>
                                        </p:tgtEl>
                                        <p:attrNameLst>
                                          <p:attrName>style.visibility</p:attrName>
                                        </p:attrNameLst>
                                      </p:cBhvr>
                                      <p:to>
                                        <p:strVal val="visible"/>
                                      </p:to>
                                    </p:set>
                                    <p:animEffect transition="in" filter="fade">
                                      <p:cBhvr>
                                        <p:cTn id="22" dur="1000"/>
                                        <p:tgtEl>
                                          <p:spTgt spid="35737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7379">
                                            <p:txEl>
                                              <p:pRg st="5" end="5"/>
                                            </p:txEl>
                                          </p:spTgt>
                                        </p:tgtEl>
                                        <p:attrNameLst>
                                          <p:attrName>style.visibility</p:attrName>
                                        </p:attrNameLst>
                                      </p:cBhvr>
                                      <p:to>
                                        <p:strVal val="visible"/>
                                      </p:to>
                                    </p:set>
                                    <p:animEffect transition="in" filter="fade">
                                      <p:cBhvr>
                                        <p:cTn id="27" dur="1000"/>
                                        <p:tgtEl>
                                          <p:spTgt spid="3573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allAtOnce"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21"/>
          <p:cNvSpPr txBox="1">
            <a:spLocks noGrp="1"/>
          </p:cNvSpPr>
          <p:nvPr>
            <p:ph type="title" idx="4294967295"/>
          </p:nvPr>
        </p:nvSpPr>
        <p:spPr>
          <a:xfrm>
            <a:off x="228600" y="2286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361477" name="Text Box 5"/>
          <p:cNvSpPr txBox="1">
            <a:spLocks noChangeArrowheads="1"/>
          </p:cNvSpPr>
          <p:nvPr/>
        </p:nvSpPr>
        <p:spPr bwMode="auto">
          <a:xfrm>
            <a:off x="685800" y="1219200"/>
            <a:ext cx="8001000" cy="3108543"/>
          </a:xfrm>
          <a:prstGeom prst="rect">
            <a:avLst/>
          </a:prstGeom>
          <a:noFill/>
          <a:ln w="9525">
            <a:noFill/>
            <a:miter lim="800000"/>
            <a:headEnd/>
            <a:tailEnd/>
          </a:ln>
          <a:effectLst/>
        </p:spPr>
        <p:txBody>
          <a:bodyPr wrap="square">
            <a:spAutoFit/>
          </a:bodyPr>
          <a:lstStyle/>
          <a:p>
            <a:pPr eaLnBrk="0" hangingPunct="0">
              <a:spcBef>
                <a:spcPct val="50000"/>
              </a:spcBef>
              <a:defRPr/>
            </a:pPr>
            <a:r>
              <a:rPr lang="en-US" sz="2800" u="sng" dirty="0">
                <a:effectLst>
                  <a:outerShdw blurRad="38100" dist="38100" dir="2700000" algn="tl">
                    <a:srgbClr val="C0C0C0"/>
                  </a:outerShdw>
                </a:effectLst>
                <a:latin typeface="+mj-lt"/>
              </a:rPr>
              <a:t>Minimum Requirements Decision Guide (MRDG)</a:t>
            </a:r>
            <a:r>
              <a:rPr lang="en-US" sz="2800" dirty="0">
                <a:latin typeface="+mj-lt"/>
              </a:rPr>
              <a:t> </a:t>
            </a:r>
          </a:p>
          <a:p>
            <a:pPr eaLnBrk="0" hangingPunct="0">
              <a:spcBef>
                <a:spcPct val="50000"/>
              </a:spcBef>
              <a:defRPr/>
            </a:pPr>
            <a:r>
              <a:rPr lang="en-US" sz="2400" dirty="0">
                <a:solidFill>
                  <a:srgbClr val="003300"/>
                </a:solidFill>
                <a:latin typeface="+mj-lt"/>
              </a:rPr>
              <a:t>Available at:  								</a:t>
            </a:r>
          </a:p>
          <a:p>
            <a:pPr eaLnBrk="0" hangingPunct="0">
              <a:spcBef>
                <a:spcPct val="50000"/>
              </a:spcBef>
              <a:defRPr/>
            </a:pPr>
            <a:r>
              <a:rPr lang="en-US" sz="2400" dirty="0">
                <a:solidFill>
                  <a:srgbClr val="003300"/>
                </a:solidFill>
                <a:latin typeface="+mj-lt"/>
              </a:rPr>
              <a:t>	</a:t>
            </a:r>
            <a:r>
              <a:rPr lang="en-US" sz="2400" u="sng" dirty="0">
                <a:solidFill>
                  <a:srgbClr val="003300"/>
                </a:solidFill>
                <a:latin typeface="+mj-lt"/>
              </a:rPr>
              <a:t>http://</a:t>
            </a:r>
            <a:r>
              <a:rPr lang="en-US" sz="2400" u="sng" dirty="0">
                <a:solidFill>
                  <a:srgbClr val="003300"/>
                </a:solidFill>
                <a:effectLst>
                  <a:outerShdw blurRad="38100" dist="38100" dir="2700000" algn="tl">
                    <a:srgbClr val="C0C0C0"/>
                  </a:outerShdw>
                </a:effectLst>
                <a:latin typeface="+mj-lt"/>
              </a:rPr>
              <a:t>www.wilderness.net/mrdg/</a:t>
            </a:r>
          </a:p>
          <a:p>
            <a:pPr eaLnBrk="0" hangingPunct="0">
              <a:spcBef>
                <a:spcPct val="50000"/>
              </a:spcBef>
              <a:defRPr/>
            </a:pPr>
            <a:r>
              <a:rPr lang="en-US" sz="2400" dirty="0">
                <a:solidFill>
                  <a:srgbClr val="003300"/>
                </a:solidFill>
                <a:latin typeface="+mj-lt"/>
              </a:rPr>
              <a:t>	-MS Word format</a:t>
            </a:r>
          </a:p>
          <a:p>
            <a:pPr eaLnBrk="0" hangingPunct="0">
              <a:spcBef>
                <a:spcPct val="50000"/>
              </a:spcBef>
              <a:defRPr/>
            </a:pPr>
            <a:r>
              <a:rPr lang="en-US" sz="2400" dirty="0">
                <a:solidFill>
                  <a:srgbClr val="003300"/>
                </a:solidFill>
                <a:latin typeface="+mj-lt"/>
              </a:rPr>
              <a:t>	-Revised January 2009</a:t>
            </a:r>
          </a:p>
        </p:txBody>
      </p:sp>
      <p:pic>
        <p:nvPicPr>
          <p:cNvPr id="361482" name="Picture 10" descr="&quot;Wilderness.net&quot;"/>
          <p:cNvPicPr>
            <a:picLocks noChangeAspect="1" noChangeArrowheads="1"/>
          </p:cNvPicPr>
          <p:nvPr/>
        </p:nvPicPr>
        <p:blipFill>
          <a:blip r:embed="rId3" cstate="print"/>
          <a:srcRect l="3125" t="18750" r="58594" b="70834"/>
          <a:stretch>
            <a:fillRect/>
          </a:stretch>
        </p:blipFill>
        <p:spPr bwMode="auto">
          <a:xfrm>
            <a:off x="3124200" y="1752600"/>
            <a:ext cx="3733800" cy="762000"/>
          </a:xfrm>
          <a:prstGeom prst="rect">
            <a:avLst/>
          </a:prstGeom>
          <a:noFill/>
          <a:ln w="9525">
            <a:solidFill>
              <a:schemeClr val="tx1"/>
            </a:solidFill>
            <a:miter lim="800000"/>
            <a:headEnd/>
            <a:tailEnd/>
          </a:ln>
        </p:spPr>
      </p:pic>
      <p:sp>
        <p:nvSpPr>
          <p:cNvPr id="75778" name="Line 2">
            <a:extLst>
              <a:ext uri="{C183D7F6-B498-43B3-948B-1728B52AA6E4}">
                <adec:decorative xmlns:adec="http://schemas.microsoft.com/office/drawing/2017/decorative" val="1"/>
              </a:ext>
            </a:extLst>
          </p:cNvPr>
          <p:cNvSpPr>
            <a:spLocks noChangeShapeType="1"/>
          </p:cNvSpPr>
          <p:nvPr/>
        </p:nvSpPr>
        <p:spPr bwMode="auto">
          <a:xfrm>
            <a:off x="1676400" y="4343400"/>
            <a:ext cx="5943600" cy="0"/>
          </a:xfrm>
          <a:prstGeom prst="line">
            <a:avLst/>
          </a:prstGeom>
          <a:noFill/>
          <a:ln w="19050">
            <a:solidFill>
              <a:srgbClr val="000000"/>
            </a:solidFill>
            <a:round/>
            <a:headEnd/>
            <a:tailEnd/>
          </a:ln>
        </p:spPr>
        <p:txBody>
          <a:bodyPr/>
          <a:lstStyle/>
          <a:p>
            <a:endParaRPr lang="en-US"/>
          </a:p>
        </p:txBody>
      </p:sp>
      <p:pic>
        <p:nvPicPr>
          <p:cNvPr id="75782" name="Picture 6" descr="Bureau of Land Management emblem"/>
          <p:cNvPicPr>
            <a:picLocks noChangeAspect="1" noChangeArrowheads="1"/>
          </p:cNvPicPr>
          <p:nvPr/>
        </p:nvPicPr>
        <p:blipFill>
          <a:blip r:embed="rId4" cstate="print"/>
          <a:srcRect/>
          <a:stretch>
            <a:fillRect/>
          </a:stretch>
        </p:blipFill>
        <p:spPr bwMode="auto">
          <a:xfrm>
            <a:off x="1371600" y="5410200"/>
            <a:ext cx="1295400" cy="1125538"/>
          </a:xfrm>
          <a:prstGeom prst="rect">
            <a:avLst/>
          </a:prstGeom>
          <a:noFill/>
          <a:ln w="9525">
            <a:noFill/>
            <a:miter lim="800000"/>
            <a:headEnd/>
            <a:tailEnd/>
          </a:ln>
        </p:spPr>
      </p:pic>
      <p:pic>
        <p:nvPicPr>
          <p:cNvPr id="75783" name="Picture 7" descr="U.S. Fish and Wildlife Service logo"/>
          <p:cNvPicPr>
            <a:picLocks noChangeAspect="1" noChangeArrowheads="1"/>
          </p:cNvPicPr>
          <p:nvPr/>
        </p:nvPicPr>
        <p:blipFill>
          <a:blip r:embed="rId5" cstate="print"/>
          <a:srcRect/>
          <a:stretch>
            <a:fillRect/>
          </a:stretch>
        </p:blipFill>
        <p:spPr bwMode="auto">
          <a:xfrm>
            <a:off x="3505200" y="5410200"/>
            <a:ext cx="1023938" cy="1219200"/>
          </a:xfrm>
          <a:prstGeom prst="rect">
            <a:avLst/>
          </a:prstGeom>
          <a:noFill/>
          <a:ln w="9525">
            <a:noFill/>
            <a:miter lim="800000"/>
            <a:headEnd/>
            <a:tailEnd/>
          </a:ln>
        </p:spPr>
      </p:pic>
      <p:pic>
        <p:nvPicPr>
          <p:cNvPr id="75784" name="Picture 8" descr="U.S. Forest Service logo"/>
          <p:cNvPicPr>
            <a:picLocks noChangeAspect="1" noChangeArrowheads="1"/>
          </p:cNvPicPr>
          <p:nvPr/>
        </p:nvPicPr>
        <p:blipFill>
          <a:blip r:embed="rId6" cstate="print"/>
          <a:srcRect/>
          <a:stretch>
            <a:fillRect/>
          </a:stretch>
        </p:blipFill>
        <p:spPr bwMode="auto">
          <a:xfrm>
            <a:off x="5486400" y="5334000"/>
            <a:ext cx="1096963" cy="1295400"/>
          </a:xfrm>
          <a:prstGeom prst="rect">
            <a:avLst/>
          </a:prstGeom>
          <a:noFill/>
          <a:ln w="9525">
            <a:noFill/>
            <a:miter lim="800000"/>
            <a:headEnd/>
            <a:tailEnd/>
          </a:ln>
        </p:spPr>
      </p:pic>
      <p:pic>
        <p:nvPicPr>
          <p:cNvPr id="75785" name="Picture 9" descr="National Park Service emblem"/>
          <p:cNvPicPr>
            <a:picLocks noChangeAspect="1" noChangeArrowheads="1"/>
          </p:cNvPicPr>
          <p:nvPr/>
        </p:nvPicPr>
        <p:blipFill>
          <a:blip r:embed="rId7" cstate="print"/>
          <a:srcRect/>
          <a:stretch>
            <a:fillRect/>
          </a:stretch>
        </p:blipFill>
        <p:spPr bwMode="auto">
          <a:xfrm>
            <a:off x="7391400" y="5334000"/>
            <a:ext cx="1001713" cy="1295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477">
                                            <p:txEl>
                                              <p:pRg st="1" end="1"/>
                                            </p:txEl>
                                          </p:spTgt>
                                        </p:tgtEl>
                                        <p:attrNameLst>
                                          <p:attrName>style.visibility</p:attrName>
                                        </p:attrNameLst>
                                      </p:cBhvr>
                                      <p:to>
                                        <p:strVal val="visible"/>
                                      </p:to>
                                    </p:set>
                                    <p:animEffect transition="in" filter="fade">
                                      <p:cBhvr>
                                        <p:cTn id="7" dur="1000"/>
                                        <p:tgtEl>
                                          <p:spTgt spid="36147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1482"/>
                                        </p:tgtEl>
                                        <p:attrNameLst>
                                          <p:attrName>style.visibility</p:attrName>
                                        </p:attrNameLst>
                                      </p:cBhvr>
                                      <p:to>
                                        <p:strVal val="visible"/>
                                      </p:to>
                                    </p:set>
                                    <p:animEffect transition="in" filter="fade">
                                      <p:cBhvr>
                                        <p:cTn id="10" dur="1000"/>
                                        <p:tgtEl>
                                          <p:spTgt spid="3614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1477">
                                            <p:txEl>
                                              <p:pRg st="2" end="2"/>
                                            </p:txEl>
                                          </p:spTgt>
                                        </p:tgtEl>
                                        <p:attrNameLst>
                                          <p:attrName>style.visibility</p:attrName>
                                        </p:attrNameLst>
                                      </p:cBhvr>
                                      <p:to>
                                        <p:strVal val="visible"/>
                                      </p:to>
                                    </p:set>
                                    <p:animEffect transition="in" filter="fade">
                                      <p:cBhvr>
                                        <p:cTn id="15" dur="1000"/>
                                        <p:tgtEl>
                                          <p:spTgt spid="361477">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61477">
                                            <p:txEl>
                                              <p:pRg st="3" end="3"/>
                                            </p:txEl>
                                          </p:spTgt>
                                        </p:tgtEl>
                                        <p:attrNameLst>
                                          <p:attrName>style.visibility</p:attrName>
                                        </p:attrNameLst>
                                      </p:cBhvr>
                                      <p:to>
                                        <p:strVal val="visible"/>
                                      </p:to>
                                    </p:set>
                                    <p:animEffect transition="in" filter="fade">
                                      <p:cBhvr>
                                        <p:cTn id="18" dur="1000"/>
                                        <p:tgtEl>
                                          <p:spTgt spid="36147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1477">
                                            <p:txEl>
                                              <p:pRg st="4" end="4"/>
                                            </p:txEl>
                                          </p:spTgt>
                                        </p:tgtEl>
                                        <p:attrNameLst>
                                          <p:attrName>style.visibility</p:attrName>
                                        </p:attrNameLst>
                                      </p:cBhvr>
                                      <p:to>
                                        <p:strVal val="visible"/>
                                      </p:to>
                                    </p:set>
                                    <p:animEffect transition="in" filter="fade">
                                      <p:cBhvr>
                                        <p:cTn id="21" dur="1000"/>
                                        <p:tgtEl>
                                          <p:spTgt spid="36147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1"/>
          <p:cNvSpPr txBox="1">
            <a:spLocks noGrp="1"/>
          </p:cNvSpPr>
          <p:nvPr>
            <p:ph type="title" idx="4294967295"/>
          </p:nvPr>
        </p:nvSpPr>
        <p:spPr>
          <a:xfrm>
            <a:off x="228600" y="2286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3" name="TextBox 2"/>
          <p:cNvSpPr txBox="1"/>
          <p:nvPr/>
        </p:nvSpPr>
        <p:spPr>
          <a:xfrm>
            <a:off x="381000" y="1600200"/>
            <a:ext cx="8077200" cy="1569660"/>
          </a:xfrm>
          <a:prstGeom prst="rect">
            <a:avLst/>
          </a:prstGeom>
          <a:solidFill>
            <a:schemeClr val="bg2"/>
          </a:solidFill>
          <a:ln>
            <a:solidFill>
              <a:srgbClr val="000000"/>
            </a:solidFill>
          </a:ln>
        </p:spPr>
        <p:txBody>
          <a:bodyPr wrap="square" rtlCol="0">
            <a:spAutoFit/>
          </a:bodyPr>
          <a:lstStyle/>
          <a:p>
            <a:pPr algn="ctr"/>
            <a:r>
              <a:rPr lang="en-US" sz="3200" dirty="0">
                <a:latin typeface="+mj-lt"/>
              </a:rPr>
              <a:t>Information Resources </a:t>
            </a:r>
          </a:p>
          <a:p>
            <a:pPr algn="ctr"/>
            <a:r>
              <a:rPr lang="en-US" sz="3200" dirty="0">
                <a:latin typeface="+mj-lt"/>
              </a:rPr>
              <a:t>for </a:t>
            </a:r>
          </a:p>
          <a:p>
            <a:pPr algn="ctr"/>
            <a:r>
              <a:rPr lang="en-US" sz="3200" dirty="0">
                <a:latin typeface="+mj-lt"/>
              </a:rPr>
              <a:t>Minimum Requirements Analysis</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23373-2A38-4F32-B7CE-8CE209BBA329}"/>
              </a:ext>
            </a:extLst>
          </p:cNvPr>
          <p:cNvSpPr>
            <a:spLocks noGrp="1"/>
          </p:cNvSpPr>
          <p:nvPr>
            <p:ph type="title" idx="4294967295"/>
          </p:nvPr>
        </p:nvSpPr>
        <p:spPr>
          <a:xfrm>
            <a:off x="304800" y="-838200"/>
            <a:ext cx="8686800" cy="838200"/>
          </a:xfrm>
        </p:spPr>
        <p:txBody>
          <a:bodyPr vert="horz" anchor="b">
            <a:normAutofit/>
          </a:bodyPr>
          <a:lstStyle/>
          <a:p>
            <a:r>
              <a:rPr lang="en-US" cap="none" dirty="0" err="1">
                <a:solidFill>
                  <a:schemeClr val="tx1"/>
                </a:solidFill>
                <a:effectLst/>
              </a:rPr>
              <a:t>Wilderness.Net</a:t>
            </a:r>
            <a:endParaRPr lang="en-US" cap="none" dirty="0">
              <a:solidFill>
                <a:schemeClr val="tx1"/>
              </a:solidFill>
              <a:effectLst/>
            </a:endParaRPr>
          </a:p>
        </p:txBody>
      </p:sp>
      <p:pic>
        <p:nvPicPr>
          <p:cNvPr id="76802" name="Picture 5" descr="Screenshot of the Wilderness.net webpage"/>
          <p:cNvPicPr>
            <a:picLocks noChangeAspect="1" noChangeArrowheads="1"/>
          </p:cNvPicPr>
          <p:nvPr/>
        </p:nvPicPr>
        <p:blipFill>
          <a:blip r:embed="rId3" cstate="print"/>
          <a:srcRect l="1563" t="14583" r="3125" b="8333"/>
          <a:stretch>
            <a:fillRect/>
          </a:stretch>
        </p:blipFill>
        <p:spPr bwMode="auto">
          <a:xfrm>
            <a:off x="0" y="0"/>
            <a:ext cx="9144000" cy="6858000"/>
          </a:xfrm>
          <a:prstGeom prst="rect">
            <a:avLst/>
          </a:prstGeom>
          <a:noFill/>
          <a:ln w="9525">
            <a:noFill/>
            <a:miter lim="800000"/>
            <a:headEnd/>
            <a:tailEnd/>
          </a:ln>
        </p:spPr>
      </p:pic>
      <p:sp>
        <p:nvSpPr>
          <p:cNvPr id="458758" name="Rectangle 6" descr="Box outlining 'Tools for Managers' on the navigation bar on the Wilderness.net webpage"/>
          <p:cNvSpPr>
            <a:spLocks noChangeArrowheads="1"/>
          </p:cNvSpPr>
          <p:nvPr/>
        </p:nvSpPr>
        <p:spPr bwMode="auto">
          <a:xfrm>
            <a:off x="152400" y="2590800"/>
            <a:ext cx="2057400" cy="381000"/>
          </a:xfrm>
          <a:prstGeom prst="rect">
            <a:avLst/>
          </a:prstGeom>
          <a:noFill/>
          <a:ln w="47625">
            <a:solidFill>
              <a:srgbClr val="FF6600"/>
            </a:solidFill>
            <a:miter lim="800000"/>
            <a:headEnd/>
            <a:tailEnd/>
          </a:ln>
        </p:spPr>
        <p:txBody>
          <a:bodyPr wrap="none" anchor="ctr"/>
          <a:lstStyle/>
          <a:p>
            <a:endParaRPr lang="en-US"/>
          </a:p>
        </p:txBody>
      </p:sp>
      <p:sp>
        <p:nvSpPr>
          <p:cNvPr id="4" name="Rectangle 6" descr="Box outlining 'Minimum Requirements Analysis' on the navigation bar on the Wilderness.net webpage"/>
          <p:cNvSpPr>
            <a:spLocks noChangeArrowheads="1"/>
          </p:cNvSpPr>
          <p:nvPr/>
        </p:nvSpPr>
        <p:spPr bwMode="auto">
          <a:xfrm>
            <a:off x="228600" y="3962400"/>
            <a:ext cx="2057400" cy="609600"/>
          </a:xfrm>
          <a:prstGeom prst="rect">
            <a:avLst/>
          </a:prstGeom>
          <a:noFill/>
          <a:ln w="47625">
            <a:solidFill>
              <a:srgbClr val="FF6600"/>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8758"/>
                                        </p:tgtEl>
                                        <p:attrNameLst>
                                          <p:attrName>style.visibility</p:attrName>
                                        </p:attrNameLst>
                                      </p:cBhvr>
                                      <p:to>
                                        <p:strVal val="visible"/>
                                      </p:to>
                                    </p:set>
                                    <p:animEffect transition="in" filter="fade">
                                      <p:cBhvr>
                                        <p:cTn id="7" dur="1000"/>
                                        <p:tgtEl>
                                          <p:spTgt spid="4587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8"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1"/>
          <p:cNvSpPr txBox="1">
            <a:spLocks noGrp="1"/>
          </p:cNvSpPr>
          <p:nvPr>
            <p:ph type="title" idx="4294967295"/>
          </p:nvPr>
        </p:nvSpPr>
        <p:spPr>
          <a:xfrm>
            <a:off x="228600" y="2286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pic>
        <p:nvPicPr>
          <p:cNvPr id="77826" name="Picture 4" descr="A page titled &quot;Minimum Requirements Decision Guide, 2009 Revision&quot;, with text"/>
          <p:cNvPicPr>
            <a:picLocks noChangeAspect="1" noChangeArrowheads="1"/>
          </p:cNvPicPr>
          <p:nvPr/>
        </p:nvPicPr>
        <p:blipFill>
          <a:blip r:embed="rId2" cstate="print"/>
          <a:srcRect l="24219" t="14583" r="5469" b="25558"/>
          <a:stretch>
            <a:fillRect/>
          </a:stretch>
        </p:blipFill>
        <p:spPr bwMode="auto">
          <a:xfrm>
            <a:off x="0" y="1295400"/>
            <a:ext cx="9144000" cy="5016500"/>
          </a:xfrm>
          <a:prstGeom prst="rect">
            <a:avLst/>
          </a:prstGeom>
          <a:noFill/>
          <a:ln w="9525">
            <a:noFill/>
            <a:miter lim="800000"/>
            <a:headEnd/>
            <a:tailEnd/>
          </a:ln>
        </p:spPr>
      </p:pic>
      <p:sp>
        <p:nvSpPr>
          <p:cNvPr id="459781" name="Rectangle 5" descr="Rectangle outlining a section of the page with a list of links and descriptions: 'Process Outline'; 'Overview'; 'Instructions'; 'Worksheets'. "/>
          <p:cNvSpPr>
            <a:spLocks noChangeArrowheads="1"/>
          </p:cNvSpPr>
          <p:nvPr/>
        </p:nvSpPr>
        <p:spPr bwMode="auto">
          <a:xfrm>
            <a:off x="381000" y="2971800"/>
            <a:ext cx="8763000" cy="2057400"/>
          </a:xfrm>
          <a:prstGeom prst="rect">
            <a:avLst/>
          </a:prstGeom>
          <a:noFill/>
          <a:ln w="38100">
            <a:solidFill>
              <a:srgbClr val="FF6600"/>
            </a:solidFill>
            <a:miter lim="800000"/>
            <a:headEnd/>
            <a:tailEnd/>
          </a:ln>
        </p:spPr>
        <p:txBody>
          <a:bodyPr wrap="none" anchor="ctr"/>
          <a:lstStyle/>
          <a:p>
            <a:endParaRPr lang="en-US"/>
          </a:p>
        </p:txBody>
      </p:sp>
      <p:sp>
        <p:nvSpPr>
          <p:cNvPr id="459782" name="Rectangle 6" descr="A box outlining the header of the page, &quot;Minimum Requirements Decision Guide, 2009 Revision&quot; "/>
          <p:cNvSpPr>
            <a:spLocks noChangeArrowheads="1"/>
          </p:cNvSpPr>
          <p:nvPr/>
        </p:nvSpPr>
        <p:spPr bwMode="auto">
          <a:xfrm>
            <a:off x="304800" y="1371600"/>
            <a:ext cx="5410200" cy="457200"/>
          </a:xfrm>
          <a:prstGeom prst="rect">
            <a:avLst/>
          </a:prstGeom>
          <a:noFill/>
          <a:ln w="38100">
            <a:solidFill>
              <a:srgbClr val="FF6600"/>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9782"/>
                                        </p:tgtEl>
                                        <p:attrNameLst>
                                          <p:attrName>style.visibility</p:attrName>
                                        </p:attrNameLst>
                                      </p:cBhvr>
                                      <p:to>
                                        <p:strVal val="visible"/>
                                      </p:to>
                                    </p:set>
                                    <p:animEffect transition="in" filter="fade">
                                      <p:cBhvr>
                                        <p:cTn id="7" dur="1000"/>
                                        <p:tgtEl>
                                          <p:spTgt spid="4597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9781"/>
                                        </p:tgtEl>
                                        <p:attrNameLst>
                                          <p:attrName>style.visibility</p:attrName>
                                        </p:attrNameLst>
                                      </p:cBhvr>
                                      <p:to>
                                        <p:strVal val="visible"/>
                                      </p:to>
                                    </p:set>
                                    <p:animEffect transition="in" filter="fade">
                                      <p:cBhvr>
                                        <p:cTn id="12" dur="1000"/>
                                        <p:tgtEl>
                                          <p:spTgt spid="459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1" grpId="0" animBg="1"/>
      <p:bldP spid="45978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8850" name="Picture 4" descr="A page with a list of links"/>
          <p:cNvPicPr>
            <a:picLocks noChangeAspect="1" noChangeArrowheads="1"/>
          </p:cNvPicPr>
          <p:nvPr/>
        </p:nvPicPr>
        <p:blipFill>
          <a:blip r:embed="rId2" cstate="print"/>
          <a:srcRect l="24219" t="14583" r="5469" b="8333"/>
          <a:stretch>
            <a:fillRect/>
          </a:stretch>
        </p:blipFill>
        <p:spPr bwMode="auto">
          <a:xfrm>
            <a:off x="0" y="228600"/>
            <a:ext cx="9144000" cy="6629400"/>
          </a:xfrm>
          <a:prstGeom prst="rect">
            <a:avLst/>
          </a:prstGeom>
          <a:noFill/>
          <a:ln w="9525">
            <a:noFill/>
            <a:miter lim="800000"/>
            <a:headEnd/>
            <a:tailEnd/>
          </a:ln>
        </p:spPr>
      </p:pic>
      <p:sp>
        <p:nvSpPr>
          <p:cNvPr id="460805" name="Rectangle 5" descr="A box outlining links listed under the header &quot;Agency Guidelines&quot;"/>
          <p:cNvSpPr>
            <a:spLocks noChangeArrowheads="1"/>
          </p:cNvSpPr>
          <p:nvPr/>
        </p:nvSpPr>
        <p:spPr bwMode="auto">
          <a:xfrm>
            <a:off x="228600" y="228600"/>
            <a:ext cx="4114800" cy="1295400"/>
          </a:xfrm>
          <a:prstGeom prst="rect">
            <a:avLst/>
          </a:prstGeom>
          <a:noFill/>
          <a:ln w="38100">
            <a:solidFill>
              <a:srgbClr val="FF6600"/>
            </a:solidFill>
            <a:miter lim="800000"/>
            <a:headEnd/>
            <a:tailEnd/>
          </a:ln>
        </p:spPr>
        <p:txBody>
          <a:bodyPr wrap="none" anchor="ctr"/>
          <a:lstStyle/>
          <a:p>
            <a:endParaRPr lang="en-US"/>
          </a:p>
        </p:txBody>
      </p:sp>
      <p:sp>
        <p:nvSpPr>
          <p:cNvPr id="460806" name="Rectangle 6" descr="A box outlining links listed under the header &quot;Case Study Examples&quot;"/>
          <p:cNvSpPr>
            <a:spLocks noChangeArrowheads="1"/>
          </p:cNvSpPr>
          <p:nvPr/>
        </p:nvSpPr>
        <p:spPr bwMode="auto">
          <a:xfrm>
            <a:off x="228600" y="1447800"/>
            <a:ext cx="6019800" cy="3962400"/>
          </a:xfrm>
          <a:prstGeom prst="rect">
            <a:avLst/>
          </a:prstGeom>
          <a:noFill/>
          <a:ln w="38100">
            <a:solidFill>
              <a:srgbClr val="FF6600"/>
            </a:solidFill>
            <a:miter lim="800000"/>
            <a:headEnd/>
            <a:tailEnd/>
          </a:ln>
        </p:spPr>
        <p:txBody>
          <a:bodyPr wrap="none" anchor="ctr"/>
          <a:lstStyle/>
          <a:p>
            <a:endParaRPr lang="en-US"/>
          </a:p>
        </p:txBody>
      </p:sp>
      <p:sp>
        <p:nvSpPr>
          <p:cNvPr id="460807" name="Rectangle 7" descr="A box outlining the link &quot;AFWA Minimum Requirement Decision Process Outline&quot;"/>
          <p:cNvSpPr>
            <a:spLocks noChangeArrowheads="1"/>
          </p:cNvSpPr>
          <p:nvPr/>
        </p:nvSpPr>
        <p:spPr bwMode="auto">
          <a:xfrm>
            <a:off x="304800" y="6019800"/>
            <a:ext cx="8077200" cy="838200"/>
          </a:xfrm>
          <a:prstGeom prst="rect">
            <a:avLst/>
          </a:prstGeom>
          <a:noFill/>
          <a:ln w="38100">
            <a:solidFill>
              <a:srgbClr val="FF6600"/>
            </a:solidFill>
            <a:miter lim="800000"/>
            <a:headEnd/>
            <a:tailEnd/>
          </a:ln>
        </p:spPr>
        <p:txBody>
          <a:bodyPr wrap="none" anchor="ctr"/>
          <a:lstStyle/>
          <a:p>
            <a:endParaRPr lang="en-US"/>
          </a:p>
        </p:txBody>
      </p:sp>
      <p:sp>
        <p:nvSpPr>
          <p:cNvPr id="460808" name="AutoShape 8"/>
          <p:cNvSpPr>
            <a:spLocks noGrp="1" noChangeArrowheads="1"/>
          </p:cNvSpPr>
          <p:nvPr>
            <p:ph type="title" idx="4294967295"/>
          </p:nvPr>
        </p:nvSpPr>
        <p:spPr bwMode="auto">
          <a:xfrm>
            <a:off x="5943600" y="2590800"/>
            <a:ext cx="3200400" cy="1600200"/>
          </a:xfrm>
          <a:prstGeom prst="irregularSeal1">
            <a:avLst/>
          </a:prstGeom>
          <a:solidFill>
            <a:schemeClr val="accent1"/>
          </a:solidFill>
          <a:ln w="9525">
            <a:solidFill>
              <a:schemeClr val="tx1"/>
            </a:solid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mn-ea"/>
                <a:cs typeface="+mn-cs"/>
              </a:rPr>
              <a:t>More examples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charset="0"/>
                <a:ea typeface="+mn-ea"/>
                <a:cs typeface="+mn-cs"/>
              </a:rPr>
              <a:t>coming soon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05"/>
                                        </p:tgtEl>
                                        <p:attrNameLst>
                                          <p:attrName>style.visibility</p:attrName>
                                        </p:attrNameLst>
                                      </p:cBhvr>
                                      <p:to>
                                        <p:strVal val="visible"/>
                                      </p:to>
                                    </p:set>
                                    <p:animEffect transition="in" filter="fade">
                                      <p:cBhvr>
                                        <p:cTn id="7" dur="1000"/>
                                        <p:tgtEl>
                                          <p:spTgt spid="4608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1000"/>
                                        <p:tgtEl>
                                          <p:spTgt spid="460805"/>
                                        </p:tgtEl>
                                      </p:cBhvr>
                                    </p:animEffect>
                                    <p:set>
                                      <p:cBhvr>
                                        <p:cTn id="12" dur="1" fill="hold">
                                          <p:stCondLst>
                                            <p:cond delay="999"/>
                                          </p:stCondLst>
                                        </p:cTn>
                                        <p:tgtEl>
                                          <p:spTgt spid="46080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460806"/>
                                        </p:tgtEl>
                                        <p:attrNameLst>
                                          <p:attrName>style.visibility</p:attrName>
                                        </p:attrNameLst>
                                      </p:cBhvr>
                                      <p:to>
                                        <p:strVal val="visible"/>
                                      </p:to>
                                    </p:set>
                                    <p:animEffect transition="in" filter="fade">
                                      <p:cBhvr>
                                        <p:cTn id="15" dur="1000"/>
                                        <p:tgtEl>
                                          <p:spTgt spid="460806"/>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460808"/>
                                        </p:tgtEl>
                                        <p:attrNameLst>
                                          <p:attrName>style.visibility</p:attrName>
                                        </p:attrNameLst>
                                      </p:cBhvr>
                                      <p:to>
                                        <p:strVal val="visible"/>
                                      </p:to>
                                    </p:set>
                                    <p:anim calcmode="lin" valueType="num">
                                      <p:cBhvr additive="base">
                                        <p:cTn id="18" dur="1000" fill="hold"/>
                                        <p:tgtEl>
                                          <p:spTgt spid="460808"/>
                                        </p:tgtEl>
                                        <p:attrNameLst>
                                          <p:attrName>ppt_x</p:attrName>
                                        </p:attrNameLst>
                                      </p:cBhvr>
                                      <p:tavLst>
                                        <p:tav tm="0">
                                          <p:val>
                                            <p:strVal val="#ppt_x"/>
                                          </p:val>
                                        </p:tav>
                                        <p:tav tm="100000">
                                          <p:val>
                                            <p:strVal val="#ppt_x"/>
                                          </p:val>
                                        </p:tav>
                                      </p:tavLst>
                                    </p:anim>
                                    <p:anim calcmode="lin" valueType="num">
                                      <p:cBhvr additive="base">
                                        <p:cTn id="19" dur="1000" fill="hold"/>
                                        <p:tgtEl>
                                          <p:spTgt spid="46080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1000"/>
                                        <p:tgtEl>
                                          <p:spTgt spid="460806"/>
                                        </p:tgtEl>
                                      </p:cBhvr>
                                    </p:animEffect>
                                    <p:set>
                                      <p:cBhvr>
                                        <p:cTn id="24" dur="1" fill="hold">
                                          <p:stCondLst>
                                            <p:cond delay="999"/>
                                          </p:stCondLst>
                                        </p:cTn>
                                        <p:tgtEl>
                                          <p:spTgt spid="460806"/>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1000"/>
                                        <p:tgtEl>
                                          <p:spTgt spid="460808"/>
                                        </p:tgtEl>
                                      </p:cBhvr>
                                    </p:animEffect>
                                    <p:set>
                                      <p:cBhvr>
                                        <p:cTn id="27" dur="1" fill="hold">
                                          <p:stCondLst>
                                            <p:cond delay="999"/>
                                          </p:stCondLst>
                                        </p:cTn>
                                        <p:tgtEl>
                                          <p:spTgt spid="460808"/>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460807"/>
                                        </p:tgtEl>
                                        <p:attrNameLst>
                                          <p:attrName>style.visibility</p:attrName>
                                        </p:attrNameLst>
                                      </p:cBhvr>
                                      <p:to>
                                        <p:strVal val="visible"/>
                                      </p:to>
                                    </p:set>
                                    <p:animEffect transition="in" filter="fade">
                                      <p:cBhvr>
                                        <p:cTn id="30" dur="1000"/>
                                        <p:tgtEl>
                                          <p:spTgt spid="460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5" grpId="0" animBg="1"/>
      <p:bldP spid="460805" grpId="1" animBg="1"/>
      <p:bldP spid="460806" grpId="0" animBg="1"/>
      <p:bldP spid="460806" grpId="1" animBg="1"/>
      <p:bldP spid="460807" grpId="0" animBg="1"/>
      <p:bldP spid="460808" grpId="0" animBg="1"/>
      <p:bldP spid="460808"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21"/>
          <p:cNvSpPr txBox="1">
            <a:spLocks noGrp="1"/>
          </p:cNvSpPr>
          <p:nvPr>
            <p:ph type="title" idx="4294967295"/>
          </p:nvPr>
        </p:nvSpPr>
        <p:spPr>
          <a:xfrm>
            <a:off x="228600" y="2286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361477" name="Text Box 5"/>
          <p:cNvSpPr txBox="1">
            <a:spLocks noChangeArrowheads="1"/>
          </p:cNvSpPr>
          <p:nvPr/>
        </p:nvSpPr>
        <p:spPr bwMode="auto">
          <a:xfrm>
            <a:off x="1219200" y="1143000"/>
            <a:ext cx="6858000" cy="3754438"/>
          </a:xfrm>
          <a:prstGeom prst="rect">
            <a:avLst/>
          </a:prstGeom>
          <a:noFill/>
          <a:ln w="9525">
            <a:noFill/>
            <a:miter lim="800000"/>
            <a:headEnd/>
            <a:tailEnd/>
          </a:ln>
          <a:effectLst/>
        </p:spPr>
        <p:txBody>
          <a:bodyPr>
            <a:spAutoFit/>
          </a:bodyPr>
          <a:lstStyle/>
          <a:p>
            <a:pPr algn="ctr" eaLnBrk="0" hangingPunct="0">
              <a:spcBef>
                <a:spcPct val="50000"/>
              </a:spcBef>
              <a:defRPr/>
            </a:pPr>
            <a:r>
              <a:rPr lang="en-US" sz="2800" u="sng" dirty="0">
                <a:solidFill>
                  <a:srgbClr val="34A824"/>
                </a:solidFill>
                <a:effectLst>
                  <a:outerShdw blurRad="38100" dist="38100" dir="2700000" algn="tl">
                    <a:srgbClr val="000000">
                      <a:alpha val="43137"/>
                    </a:srgbClr>
                  </a:outerShdw>
                </a:effectLst>
                <a:latin typeface="+mj-lt"/>
              </a:rPr>
              <a:t>Minimum Requirements Analysis </a:t>
            </a:r>
          </a:p>
          <a:p>
            <a:pPr algn="ctr" eaLnBrk="0" hangingPunct="0">
              <a:spcBef>
                <a:spcPct val="50000"/>
              </a:spcBef>
              <a:defRPr/>
            </a:pPr>
            <a:r>
              <a:rPr lang="en-US" sz="2800" u="sng" dirty="0">
                <a:solidFill>
                  <a:srgbClr val="34A824"/>
                </a:solidFill>
                <a:effectLst>
                  <a:outerShdw blurRad="38100" dist="38100" dir="2700000" algn="tl">
                    <a:srgbClr val="000000">
                      <a:alpha val="43137"/>
                    </a:srgbClr>
                  </a:outerShdw>
                </a:effectLst>
                <a:latin typeface="+mj-lt"/>
              </a:rPr>
              <a:t>On-line Training Course</a:t>
            </a:r>
            <a:r>
              <a:rPr lang="en-US" sz="2800" dirty="0">
                <a:solidFill>
                  <a:srgbClr val="34A824"/>
                </a:solidFill>
                <a:effectLst>
                  <a:outerShdw blurRad="38100" dist="38100" dir="2700000" algn="tl">
                    <a:srgbClr val="000000">
                      <a:alpha val="43137"/>
                    </a:srgbClr>
                  </a:outerShdw>
                </a:effectLst>
                <a:latin typeface="+mj-lt"/>
              </a:rPr>
              <a:t> </a:t>
            </a:r>
          </a:p>
          <a:p>
            <a:pPr eaLnBrk="0" hangingPunct="0">
              <a:spcBef>
                <a:spcPct val="50000"/>
              </a:spcBef>
              <a:defRPr/>
            </a:pPr>
            <a:r>
              <a:rPr lang="en-US" sz="2400" dirty="0">
                <a:solidFill>
                  <a:srgbClr val="000000"/>
                </a:solidFill>
                <a:effectLst>
                  <a:outerShdw blurRad="38100" dist="38100" dir="2700000" algn="tl">
                    <a:srgbClr val="000000">
                      <a:alpha val="43137"/>
                    </a:srgbClr>
                  </a:outerShdw>
                </a:effectLst>
                <a:latin typeface="+mj-lt"/>
              </a:rPr>
              <a:t>Available at:  </a:t>
            </a:r>
            <a:r>
              <a:rPr lang="en-US" sz="2400" dirty="0">
                <a:solidFill>
                  <a:srgbClr val="34A824"/>
                </a:solidFill>
                <a:effectLst>
                  <a:outerShdw blurRad="38100" dist="38100" dir="2700000" algn="tl">
                    <a:srgbClr val="000000">
                      <a:alpha val="43137"/>
                    </a:srgbClr>
                  </a:outerShdw>
                </a:effectLst>
                <a:latin typeface="+mj-lt"/>
              </a:rPr>
              <a:t>					</a:t>
            </a:r>
            <a:r>
              <a:rPr lang="en-US" sz="2400" dirty="0">
                <a:solidFill>
                  <a:srgbClr val="003300"/>
                </a:solidFill>
                <a:latin typeface="+mj-lt"/>
              </a:rPr>
              <a:t>			</a:t>
            </a:r>
          </a:p>
          <a:p>
            <a:pPr eaLnBrk="0" hangingPunct="0">
              <a:spcBef>
                <a:spcPct val="50000"/>
              </a:spcBef>
              <a:defRPr/>
            </a:pPr>
            <a:r>
              <a:rPr lang="en-US" sz="2400" dirty="0">
                <a:solidFill>
                  <a:srgbClr val="003300"/>
                </a:solidFill>
                <a:latin typeface="+mj-lt"/>
              </a:rPr>
              <a:t>	</a:t>
            </a:r>
            <a:r>
              <a:rPr lang="en-US" sz="2400" u="sng" dirty="0">
                <a:solidFill>
                  <a:srgbClr val="003300"/>
                </a:solidFill>
                <a:latin typeface="+mj-lt"/>
              </a:rPr>
              <a:t>http://</a:t>
            </a:r>
            <a:r>
              <a:rPr lang="en-US" sz="2400" u="sng" dirty="0">
                <a:solidFill>
                  <a:srgbClr val="003300"/>
                </a:solidFill>
                <a:effectLst>
                  <a:outerShdw blurRad="38100" dist="38100" dir="2700000" algn="tl">
                    <a:srgbClr val="C0C0C0"/>
                  </a:outerShdw>
                </a:effectLst>
                <a:latin typeface="+mj-lt"/>
              </a:rPr>
              <a:t>www.carhart.wilderness.net/</a:t>
            </a:r>
          </a:p>
          <a:p>
            <a:pPr eaLnBrk="0" hangingPunct="0">
              <a:spcBef>
                <a:spcPct val="50000"/>
              </a:spcBef>
              <a:defRPr/>
            </a:pPr>
            <a:r>
              <a:rPr lang="en-US" sz="2400" dirty="0">
                <a:solidFill>
                  <a:srgbClr val="003300"/>
                </a:solidFill>
                <a:latin typeface="+mj-lt"/>
              </a:rPr>
              <a:t>	-Free, no time limit, open to everyone</a:t>
            </a:r>
          </a:p>
          <a:p>
            <a:pPr eaLnBrk="0" hangingPunct="0">
              <a:spcBef>
                <a:spcPct val="50000"/>
              </a:spcBef>
              <a:defRPr/>
            </a:pPr>
            <a:r>
              <a:rPr lang="en-US" sz="2400" dirty="0">
                <a:solidFill>
                  <a:srgbClr val="003300"/>
                </a:solidFill>
                <a:latin typeface="+mj-lt"/>
              </a:rPr>
              <a:t>	-Certificate of completion for </a:t>
            </a:r>
            <a:r>
              <a:rPr lang="en-US" sz="2400" dirty="0" err="1">
                <a:solidFill>
                  <a:srgbClr val="003300"/>
                </a:solidFill>
                <a:latin typeface="+mj-lt"/>
              </a:rPr>
              <a:t>AgLearn</a:t>
            </a:r>
            <a:endParaRPr lang="en-US" sz="2400" dirty="0">
              <a:solidFill>
                <a:srgbClr val="003300"/>
              </a:solidFill>
              <a:latin typeface="+mj-lt"/>
            </a:endParaRPr>
          </a:p>
        </p:txBody>
      </p:sp>
      <p:pic>
        <p:nvPicPr>
          <p:cNvPr id="361482" name="Picture 10" descr="&quot;Wilderness.net&quot;"/>
          <p:cNvPicPr>
            <a:picLocks noChangeAspect="1" noChangeArrowheads="1"/>
          </p:cNvPicPr>
          <p:nvPr/>
        </p:nvPicPr>
        <p:blipFill>
          <a:blip r:embed="rId3" cstate="print"/>
          <a:srcRect l="3125" t="18750" r="58594" b="70834"/>
          <a:stretch>
            <a:fillRect/>
          </a:stretch>
        </p:blipFill>
        <p:spPr bwMode="auto">
          <a:xfrm>
            <a:off x="3352800" y="2438400"/>
            <a:ext cx="3733800" cy="762000"/>
          </a:xfrm>
          <a:prstGeom prst="rect">
            <a:avLst/>
          </a:prstGeom>
          <a:noFill/>
          <a:ln w="9525">
            <a:solidFill>
              <a:schemeClr val="tx1"/>
            </a:solidFill>
            <a:miter lim="800000"/>
            <a:headEnd/>
            <a:tailEnd/>
          </a:ln>
        </p:spPr>
      </p:pic>
      <p:sp>
        <p:nvSpPr>
          <p:cNvPr id="79874" name="Line 2">
            <a:extLst>
              <a:ext uri="{C183D7F6-B498-43B3-948B-1728B52AA6E4}">
                <adec:decorative xmlns:adec="http://schemas.microsoft.com/office/drawing/2017/decorative" val="1"/>
              </a:ext>
            </a:extLst>
          </p:cNvPr>
          <p:cNvSpPr>
            <a:spLocks noChangeShapeType="1"/>
          </p:cNvSpPr>
          <p:nvPr/>
        </p:nvSpPr>
        <p:spPr bwMode="auto">
          <a:xfrm>
            <a:off x="1676400" y="5181600"/>
            <a:ext cx="5943600" cy="0"/>
          </a:xfrm>
          <a:prstGeom prst="line">
            <a:avLst/>
          </a:prstGeom>
          <a:noFill/>
          <a:ln w="19050">
            <a:solidFill>
              <a:srgbClr val="000000"/>
            </a:solidFill>
            <a:round/>
            <a:headEnd/>
            <a:tailEnd/>
          </a:ln>
        </p:spPr>
        <p:txBody>
          <a:bodyPr/>
          <a:lstStyle/>
          <a:p>
            <a:endParaRPr lang="en-US"/>
          </a:p>
        </p:txBody>
      </p:sp>
      <p:pic>
        <p:nvPicPr>
          <p:cNvPr id="79878" name="Picture 6" descr="Bureau of Land Management emblem"/>
          <p:cNvPicPr>
            <a:picLocks noChangeAspect="1" noChangeArrowheads="1"/>
          </p:cNvPicPr>
          <p:nvPr/>
        </p:nvPicPr>
        <p:blipFill>
          <a:blip r:embed="rId4" cstate="print"/>
          <a:srcRect/>
          <a:stretch>
            <a:fillRect/>
          </a:stretch>
        </p:blipFill>
        <p:spPr bwMode="auto">
          <a:xfrm>
            <a:off x="1371600" y="5410200"/>
            <a:ext cx="1295400" cy="1125538"/>
          </a:xfrm>
          <a:prstGeom prst="rect">
            <a:avLst/>
          </a:prstGeom>
          <a:noFill/>
          <a:ln w="9525">
            <a:noFill/>
            <a:miter lim="800000"/>
            <a:headEnd/>
            <a:tailEnd/>
          </a:ln>
        </p:spPr>
      </p:pic>
      <p:pic>
        <p:nvPicPr>
          <p:cNvPr id="79879" name="Picture 7" descr="U.S. Fish and Wildlife emblem"/>
          <p:cNvPicPr>
            <a:picLocks noChangeAspect="1" noChangeArrowheads="1"/>
          </p:cNvPicPr>
          <p:nvPr/>
        </p:nvPicPr>
        <p:blipFill>
          <a:blip r:embed="rId5" cstate="print"/>
          <a:srcRect/>
          <a:stretch>
            <a:fillRect/>
          </a:stretch>
        </p:blipFill>
        <p:spPr bwMode="auto">
          <a:xfrm>
            <a:off x="3505200" y="5410200"/>
            <a:ext cx="1023938" cy="1219200"/>
          </a:xfrm>
          <a:prstGeom prst="rect">
            <a:avLst/>
          </a:prstGeom>
          <a:noFill/>
          <a:ln w="9525">
            <a:noFill/>
            <a:miter lim="800000"/>
            <a:headEnd/>
            <a:tailEnd/>
          </a:ln>
        </p:spPr>
      </p:pic>
      <p:pic>
        <p:nvPicPr>
          <p:cNvPr id="79880" name="Picture 8" descr="U.S. Forest Service shield"/>
          <p:cNvPicPr>
            <a:picLocks noChangeAspect="1" noChangeArrowheads="1"/>
          </p:cNvPicPr>
          <p:nvPr/>
        </p:nvPicPr>
        <p:blipFill>
          <a:blip r:embed="rId6" cstate="print"/>
          <a:srcRect/>
          <a:stretch>
            <a:fillRect/>
          </a:stretch>
        </p:blipFill>
        <p:spPr bwMode="auto">
          <a:xfrm>
            <a:off x="5486400" y="5334000"/>
            <a:ext cx="1096963" cy="1295400"/>
          </a:xfrm>
          <a:prstGeom prst="rect">
            <a:avLst/>
          </a:prstGeom>
          <a:noFill/>
          <a:ln w="9525">
            <a:noFill/>
            <a:miter lim="800000"/>
            <a:headEnd/>
            <a:tailEnd/>
          </a:ln>
        </p:spPr>
      </p:pic>
      <p:pic>
        <p:nvPicPr>
          <p:cNvPr id="79881" name="Picture 9" descr="National Park Service emblem"/>
          <p:cNvPicPr>
            <a:picLocks noChangeAspect="1" noChangeArrowheads="1"/>
          </p:cNvPicPr>
          <p:nvPr/>
        </p:nvPicPr>
        <p:blipFill>
          <a:blip r:embed="rId7" cstate="print"/>
          <a:srcRect/>
          <a:stretch>
            <a:fillRect/>
          </a:stretch>
        </p:blipFill>
        <p:spPr bwMode="auto">
          <a:xfrm>
            <a:off x="7391400" y="5334000"/>
            <a:ext cx="1001713" cy="12954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477">
                                            <p:txEl>
                                              <p:pRg st="2" end="2"/>
                                            </p:txEl>
                                          </p:spTgt>
                                        </p:tgtEl>
                                        <p:attrNameLst>
                                          <p:attrName>style.visibility</p:attrName>
                                        </p:attrNameLst>
                                      </p:cBhvr>
                                      <p:to>
                                        <p:strVal val="visible"/>
                                      </p:to>
                                    </p:set>
                                    <p:animEffect transition="in" filter="fade">
                                      <p:cBhvr>
                                        <p:cTn id="7" dur="1000"/>
                                        <p:tgtEl>
                                          <p:spTgt spid="36147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61482"/>
                                        </p:tgtEl>
                                        <p:attrNameLst>
                                          <p:attrName>style.visibility</p:attrName>
                                        </p:attrNameLst>
                                      </p:cBhvr>
                                      <p:to>
                                        <p:strVal val="visible"/>
                                      </p:to>
                                    </p:set>
                                    <p:animEffect transition="in" filter="fade">
                                      <p:cBhvr>
                                        <p:cTn id="10" dur="1000"/>
                                        <p:tgtEl>
                                          <p:spTgt spid="3614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1477">
                                            <p:txEl>
                                              <p:pRg st="3" end="3"/>
                                            </p:txEl>
                                          </p:spTgt>
                                        </p:tgtEl>
                                        <p:attrNameLst>
                                          <p:attrName>style.visibility</p:attrName>
                                        </p:attrNameLst>
                                      </p:cBhvr>
                                      <p:to>
                                        <p:strVal val="visible"/>
                                      </p:to>
                                    </p:set>
                                    <p:animEffect transition="in" filter="fade">
                                      <p:cBhvr>
                                        <p:cTn id="15" dur="1000"/>
                                        <p:tgtEl>
                                          <p:spTgt spid="36147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61477">
                                            <p:txEl>
                                              <p:pRg st="4" end="4"/>
                                            </p:txEl>
                                          </p:spTgt>
                                        </p:tgtEl>
                                        <p:attrNameLst>
                                          <p:attrName>style.visibility</p:attrName>
                                        </p:attrNameLst>
                                      </p:cBhvr>
                                      <p:to>
                                        <p:strVal val="visible"/>
                                      </p:to>
                                    </p:set>
                                    <p:animEffect transition="in" filter="fade">
                                      <p:cBhvr>
                                        <p:cTn id="18" dur="1000"/>
                                        <p:tgtEl>
                                          <p:spTgt spid="361477">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61477">
                                            <p:txEl>
                                              <p:pRg st="5" end="5"/>
                                            </p:txEl>
                                          </p:spTgt>
                                        </p:tgtEl>
                                        <p:attrNameLst>
                                          <p:attrName>style.visibility</p:attrName>
                                        </p:attrNameLst>
                                      </p:cBhvr>
                                      <p:to>
                                        <p:strVal val="visible"/>
                                      </p:to>
                                    </p:set>
                                    <p:animEffect transition="in" filter="fade">
                                      <p:cBhvr>
                                        <p:cTn id="21" dur="1000"/>
                                        <p:tgtEl>
                                          <p:spTgt spid="36147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1"/>
          <p:cNvSpPr txBox="1">
            <a:spLocks noGrp="1"/>
          </p:cNvSpPr>
          <p:nvPr>
            <p:ph type="title" idx="4294967295"/>
          </p:nvPr>
        </p:nvSpPr>
        <p:spPr>
          <a:xfrm>
            <a:off x="228600" y="1524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80898" name="Rectangle 2">
            <a:extLst>
              <a:ext uri="{C183D7F6-B498-43B3-948B-1728B52AA6E4}">
                <adec:decorative xmlns:adec="http://schemas.microsoft.com/office/drawing/2017/decorative" val="1"/>
              </a:ext>
            </a:extLst>
          </p:cNvPr>
          <p:cNvSpPr>
            <a:spLocks noChangeArrowheads="1"/>
          </p:cNvSpPr>
          <p:nvPr/>
        </p:nvSpPr>
        <p:spPr bwMode="auto">
          <a:xfrm>
            <a:off x="457200" y="838200"/>
            <a:ext cx="8153400" cy="6019800"/>
          </a:xfrm>
          <a:prstGeom prst="rect">
            <a:avLst/>
          </a:prstGeom>
          <a:noFill/>
          <a:ln w="12700" algn="ctr">
            <a:solidFill>
              <a:srgbClr val="000000"/>
            </a:solidFill>
            <a:miter lim="800000"/>
            <a:headEnd/>
            <a:tailEnd/>
          </a:ln>
        </p:spPr>
        <p:txBody>
          <a:bodyPr/>
          <a:lstStyle/>
          <a:p>
            <a:pPr eaLnBrk="0" hangingPunct="0"/>
            <a:endParaRPr lang="en-US" sz="2000" b="1">
              <a:solidFill>
                <a:srgbClr val="000000"/>
              </a:solidFill>
            </a:endParaRPr>
          </a:p>
          <a:p>
            <a:pPr eaLnBrk="0" hangingPunct="0"/>
            <a:endParaRPr lang="en-US" b="1">
              <a:solidFill>
                <a:srgbClr val="000000"/>
              </a:solidFill>
            </a:endParaRPr>
          </a:p>
        </p:txBody>
      </p:sp>
      <p:sp>
        <p:nvSpPr>
          <p:cNvPr id="288771" name="Rectangle 3"/>
          <p:cNvSpPr>
            <a:spLocks noChangeArrowheads="1"/>
          </p:cNvSpPr>
          <p:nvPr/>
        </p:nvSpPr>
        <p:spPr bwMode="auto">
          <a:xfrm>
            <a:off x="990600" y="1295400"/>
            <a:ext cx="7467600" cy="5105400"/>
          </a:xfrm>
          <a:prstGeom prst="rect">
            <a:avLst/>
          </a:prstGeom>
          <a:noFill/>
          <a:ln w="9525">
            <a:noFill/>
            <a:miter lim="800000"/>
            <a:headEnd/>
            <a:tailEnd/>
          </a:ln>
          <a:effectLst/>
        </p:spPr>
        <p:txBody>
          <a:bodyPr/>
          <a:lstStyle/>
          <a:p>
            <a:pPr marL="342900" indent="-342900">
              <a:spcBef>
                <a:spcPct val="20000"/>
              </a:spcBef>
              <a:spcAft>
                <a:spcPct val="30000"/>
              </a:spcAft>
              <a:buClr>
                <a:schemeClr val="hlink"/>
              </a:buClr>
              <a:buFont typeface="Wingdings" pitchFamily="2" charset="2"/>
              <a:buNone/>
              <a:defRPr/>
            </a:pPr>
            <a:r>
              <a:rPr lang="en-US" sz="2000" u="sng" dirty="0">
                <a:solidFill>
                  <a:srgbClr val="000000"/>
                </a:solidFill>
                <a:latin typeface="+mn-lt"/>
              </a:rPr>
              <a:t>Use a two step process</a:t>
            </a:r>
            <a:endParaRPr lang="en-US" sz="2000" dirty="0">
              <a:solidFill>
                <a:srgbClr val="000000"/>
              </a:solidFill>
              <a:latin typeface="+mn-lt"/>
            </a:endParaRPr>
          </a:p>
          <a:p>
            <a:pPr marL="342900" indent="-342900">
              <a:spcBef>
                <a:spcPct val="20000"/>
              </a:spcBef>
              <a:spcAft>
                <a:spcPct val="30000"/>
              </a:spcAft>
              <a:buClr>
                <a:schemeClr val="hlink"/>
              </a:buClr>
              <a:buFont typeface="Wingdings" pitchFamily="2" charset="2"/>
              <a:buNone/>
              <a:defRPr/>
            </a:pPr>
            <a:r>
              <a:rPr lang="en-US" sz="2000" b="1" dirty="0">
                <a:solidFill>
                  <a:srgbClr val="000000"/>
                </a:solidFill>
                <a:latin typeface="+mn-lt"/>
              </a:rPr>
              <a:t>Step 1:</a:t>
            </a:r>
            <a:r>
              <a:rPr lang="en-US" sz="2000" dirty="0">
                <a:solidFill>
                  <a:srgbClr val="000000"/>
                </a:solidFill>
                <a:latin typeface="+mn-lt"/>
              </a:rPr>
              <a:t> </a:t>
            </a:r>
            <a:r>
              <a:rPr lang="en-US" sz="2000" b="1" dirty="0">
                <a:solidFill>
                  <a:srgbClr val="0000CC"/>
                </a:solidFill>
                <a:latin typeface="+mn-lt"/>
              </a:rPr>
              <a:t>Determine if any administrative action is necessary.</a:t>
            </a:r>
          </a:p>
          <a:p>
            <a:pPr marL="742950" lvl="1" indent="-285750">
              <a:lnSpc>
                <a:spcPct val="80000"/>
              </a:lnSpc>
              <a:spcBef>
                <a:spcPct val="20000"/>
              </a:spcBef>
              <a:spcAft>
                <a:spcPct val="30000"/>
              </a:spcAft>
              <a:buClr>
                <a:schemeClr val="bg2"/>
              </a:buClr>
              <a:buFont typeface="Wingdings" pitchFamily="2" charset="2"/>
              <a:buNone/>
              <a:defRPr/>
            </a:pPr>
            <a:r>
              <a:rPr lang="en-US" sz="1600" dirty="0">
                <a:solidFill>
                  <a:srgbClr val="000000"/>
                </a:solidFill>
                <a:latin typeface="+mn-lt"/>
              </a:rPr>
              <a:t>A. Options outside of wilderness</a:t>
            </a:r>
          </a:p>
          <a:p>
            <a:pPr marL="742950" lvl="1" indent="-285750">
              <a:lnSpc>
                <a:spcPct val="80000"/>
              </a:lnSpc>
              <a:spcBef>
                <a:spcPct val="20000"/>
              </a:spcBef>
              <a:spcAft>
                <a:spcPct val="30000"/>
              </a:spcAft>
              <a:buClr>
                <a:schemeClr val="bg2"/>
              </a:buClr>
              <a:buFont typeface="Wingdings" pitchFamily="2" charset="2"/>
              <a:buNone/>
              <a:defRPr/>
            </a:pPr>
            <a:r>
              <a:rPr lang="en-US" sz="1600" dirty="0">
                <a:solidFill>
                  <a:srgbClr val="000000"/>
                </a:solidFill>
                <a:latin typeface="+mn-lt"/>
              </a:rPr>
              <a:t>B. Valid existing rights/special provisions in wilderness laws</a:t>
            </a:r>
          </a:p>
          <a:p>
            <a:pPr marL="742950" lvl="1" indent="-285750">
              <a:lnSpc>
                <a:spcPct val="80000"/>
              </a:lnSpc>
              <a:spcBef>
                <a:spcPct val="20000"/>
              </a:spcBef>
              <a:spcAft>
                <a:spcPct val="30000"/>
              </a:spcAft>
              <a:buClr>
                <a:schemeClr val="bg2"/>
              </a:buClr>
              <a:buFont typeface="Wingdings" pitchFamily="2" charset="2"/>
              <a:buNone/>
              <a:defRPr/>
            </a:pPr>
            <a:r>
              <a:rPr lang="en-US" sz="1600" dirty="0">
                <a:solidFill>
                  <a:srgbClr val="000000"/>
                </a:solidFill>
                <a:latin typeface="+mn-lt"/>
              </a:rPr>
              <a:t>C. Requirements of other legislation</a:t>
            </a:r>
          </a:p>
          <a:p>
            <a:pPr marL="742950" lvl="1" indent="-285750">
              <a:lnSpc>
                <a:spcPct val="80000"/>
              </a:lnSpc>
              <a:spcBef>
                <a:spcPct val="20000"/>
              </a:spcBef>
              <a:spcAft>
                <a:spcPct val="30000"/>
              </a:spcAft>
              <a:buClr>
                <a:schemeClr val="bg2"/>
              </a:buClr>
              <a:buFont typeface="Wingdings" pitchFamily="2" charset="2"/>
              <a:buNone/>
              <a:defRPr/>
            </a:pPr>
            <a:r>
              <a:rPr lang="en-US" sz="1600" dirty="0">
                <a:solidFill>
                  <a:srgbClr val="000000"/>
                </a:solidFill>
                <a:latin typeface="+mn-lt"/>
              </a:rPr>
              <a:t>D. Other guidance (policy, plans, etc.)</a:t>
            </a:r>
          </a:p>
          <a:p>
            <a:pPr marL="742950" lvl="1" indent="-285750">
              <a:lnSpc>
                <a:spcPct val="80000"/>
              </a:lnSpc>
              <a:spcBef>
                <a:spcPct val="20000"/>
              </a:spcBef>
              <a:spcAft>
                <a:spcPct val="30000"/>
              </a:spcAft>
              <a:buClr>
                <a:schemeClr val="bg2"/>
              </a:buClr>
              <a:buFont typeface="Wingdings" pitchFamily="2" charset="2"/>
              <a:buNone/>
              <a:defRPr/>
            </a:pPr>
            <a:r>
              <a:rPr lang="en-US" sz="1600" dirty="0">
                <a:solidFill>
                  <a:srgbClr val="000000"/>
                </a:solidFill>
                <a:latin typeface="+mn-lt"/>
              </a:rPr>
              <a:t>E. Wilderness character</a:t>
            </a:r>
          </a:p>
          <a:p>
            <a:pPr marL="742950" lvl="1" indent="-285750">
              <a:lnSpc>
                <a:spcPct val="80000"/>
              </a:lnSpc>
              <a:spcBef>
                <a:spcPct val="20000"/>
              </a:spcBef>
              <a:spcAft>
                <a:spcPct val="30000"/>
              </a:spcAft>
              <a:buClr>
                <a:schemeClr val="bg2"/>
              </a:buClr>
              <a:buFont typeface="Wingdings" pitchFamily="2" charset="2"/>
              <a:buNone/>
              <a:defRPr/>
            </a:pPr>
            <a:r>
              <a:rPr lang="en-US" sz="1600" dirty="0">
                <a:solidFill>
                  <a:srgbClr val="000000"/>
                </a:solidFill>
                <a:latin typeface="+mn-lt"/>
              </a:rPr>
              <a:t>F. Public purposes of wilderness</a:t>
            </a:r>
          </a:p>
          <a:p>
            <a:pPr marL="342900" indent="-342900">
              <a:lnSpc>
                <a:spcPct val="80000"/>
              </a:lnSpc>
              <a:spcBef>
                <a:spcPct val="20000"/>
              </a:spcBef>
              <a:spcAft>
                <a:spcPct val="30000"/>
              </a:spcAft>
              <a:buClr>
                <a:schemeClr val="hlink"/>
              </a:buClr>
              <a:buFont typeface="Wingdings" pitchFamily="2" charset="2"/>
              <a:buNone/>
              <a:defRPr/>
            </a:pPr>
            <a:r>
              <a:rPr lang="en-US" sz="2000" dirty="0">
                <a:solidFill>
                  <a:srgbClr val="000000"/>
                </a:solidFill>
                <a:latin typeface="+mn-lt"/>
              </a:rPr>
              <a:t>Conclusion: </a:t>
            </a:r>
            <a:r>
              <a:rPr lang="en-US" sz="2000" i="1" u="sng" dirty="0">
                <a:solidFill>
                  <a:srgbClr val="0000CC"/>
                </a:solidFill>
                <a:effectLst>
                  <a:outerShdw blurRad="38100" dist="38100" dir="2700000" algn="tl">
                    <a:srgbClr val="C0C0C0"/>
                  </a:outerShdw>
                </a:effectLst>
                <a:latin typeface="+mn-lt"/>
              </a:rPr>
              <a:t>Is the action necessary?</a:t>
            </a:r>
            <a:endParaRPr lang="en-US" sz="2000" i="1" dirty="0">
              <a:solidFill>
                <a:srgbClr val="0000CC"/>
              </a:solidFill>
              <a:effectLst>
                <a:outerShdw blurRad="38100" dist="38100" dir="2700000" algn="tl">
                  <a:srgbClr val="C0C0C0"/>
                </a:outerShdw>
              </a:effectLst>
              <a:latin typeface="+mn-lt"/>
            </a:endParaRPr>
          </a:p>
          <a:p>
            <a:pPr marL="342900" indent="-342900">
              <a:spcBef>
                <a:spcPct val="20000"/>
              </a:spcBef>
              <a:spcAft>
                <a:spcPct val="30000"/>
              </a:spcAft>
              <a:buClr>
                <a:schemeClr val="hlink"/>
              </a:buClr>
              <a:buFont typeface="Wingdings" pitchFamily="2" charset="2"/>
              <a:buNone/>
              <a:defRPr/>
            </a:pPr>
            <a:r>
              <a:rPr lang="en-US" sz="2000" b="1" dirty="0">
                <a:solidFill>
                  <a:srgbClr val="000000"/>
                </a:solidFill>
                <a:latin typeface="+mn-lt"/>
              </a:rPr>
              <a:t>Step 2</a:t>
            </a:r>
            <a:r>
              <a:rPr lang="en-US" sz="2000" dirty="0">
                <a:solidFill>
                  <a:srgbClr val="000000"/>
                </a:solidFill>
                <a:latin typeface="+mn-lt"/>
              </a:rPr>
              <a:t>:</a:t>
            </a:r>
            <a:r>
              <a:rPr lang="en-US" sz="1600" dirty="0">
                <a:solidFill>
                  <a:srgbClr val="000000"/>
                </a:solidFill>
                <a:latin typeface="+mn-lt"/>
              </a:rPr>
              <a:t> </a:t>
            </a:r>
            <a:r>
              <a:rPr lang="en-US" sz="2000" b="1" dirty="0">
                <a:solidFill>
                  <a:srgbClr val="0000CC"/>
                </a:solidFill>
                <a:latin typeface="+mn-lt"/>
              </a:rPr>
              <a:t>Determine the minimum activity</a:t>
            </a:r>
            <a:r>
              <a:rPr lang="en-US" sz="1600" b="1" dirty="0">
                <a:solidFill>
                  <a:srgbClr val="0000CC"/>
                </a:solidFill>
                <a:latin typeface="+mn-lt"/>
              </a:rPr>
              <a:t>.</a:t>
            </a:r>
          </a:p>
          <a:p>
            <a:pPr marL="742950" lvl="1" indent="-285750">
              <a:lnSpc>
                <a:spcPct val="90000"/>
              </a:lnSpc>
              <a:spcBef>
                <a:spcPct val="20000"/>
              </a:spcBef>
              <a:buClr>
                <a:schemeClr val="bg2"/>
              </a:buClr>
              <a:buSzPct val="70000"/>
              <a:buFont typeface="Wingdings" pitchFamily="2" charset="2"/>
              <a:buNone/>
              <a:defRPr/>
            </a:pPr>
            <a:r>
              <a:rPr lang="en-US" sz="1600" dirty="0">
                <a:solidFill>
                  <a:srgbClr val="000000"/>
                </a:solidFill>
                <a:effectLst>
                  <a:outerShdw blurRad="38100" dist="38100" dir="2700000" algn="tl">
                    <a:srgbClr val="C0C0C0"/>
                  </a:outerShdw>
                </a:effectLst>
                <a:latin typeface="+mn-lt"/>
              </a:rPr>
              <a:t>A. Describe alternatives</a:t>
            </a:r>
          </a:p>
          <a:p>
            <a:pPr marL="742950" lvl="1" indent="-285750">
              <a:lnSpc>
                <a:spcPct val="90000"/>
              </a:lnSpc>
              <a:spcBef>
                <a:spcPct val="20000"/>
              </a:spcBef>
              <a:buClr>
                <a:schemeClr val="bg2"/>
              </a:buClr>
              <a:buSzPct val="70000"/>
              <a:buFont typeface="Wingdings" pitchFamily="2" charset="2"/>
              <a:buNone/>
              <a:defRPr/>
            </a:pPr>
            <a:r>
              <a:rPr lang="en-US" sz="1600" dirty="0">
                <a:solidFill>
                  <a:srgbClr val="000000"/>
                </a:solidFill>
                <a:effectLst>
                  <a:outerShdw blurRad="38100" dist="38100" dir="2700000" algn="tl">
                    <a:srgbClr val="C0C0C0"/>
                  </a:outerShdw>
                </a:effectLst>
                <a:latin typeface="+mn-lt"/>
              </a:rPr>
              <a:t>B. Compare alternatives</a:t>
            </a:r>
          </a:p>
          <a:p>
            <a:pPr marL="742950" lvl="1" indent="-285750">
              <a:lnSpc>
                <a:spcPct val="90000"/>
              </a:lnSpc>
              <a:spcBef>
                <a:spcPct val="20000"/>
              </a:spcBef>
              <a:buClr>
                <a:schemeClr val="bg2"/>
              </a:buClr>
              <a:buSzPct val="70000"/>
              <a:buFont typeface="Wingdings" pitchFamily="2" charset="2"/>
              <a:buNone/>
              <a:defRPr/>
            </a:pPr>
            <a:r>
              <a:rPr lang="en-US" sz="1600" dirty="0">
                <a:solidFill>
                  <a:srgbClr val="000000"/>
                </a:solidFill>
                <a:effectLst>
                  <a:outerShdw blurRad="38100" dist="38100" dir="2700000" algn="tl">
                    <a:srgbClr val="C0C0C0"/>
                  </a:outerShdw>
                </a:effectLst>
                <a:latin typeface="+mn-lt"/>
              </a:rPr>
              <a:t>Decision: </a:t>
            </a:r>
            <a:r>
              <a:rPr lang="en-US" sz="2000" i="1" u="sng" dirty="0">
                <a:solidFill>
                  <a:srgbClr val="0000FF"/>
                </a:solidFill>
                <a:effectLst>
                  <a:outerShdw blurRad="38100" dist="38100" dir="2700000" algn="tl">
                    <a:srgbClr val="C0C0C0"/>
                  </a:outerShdw>
                </a:effectLst>
                <a:latin typeface="+mn-lt"/>
              </a:rPr>
              <a:t>What is the minimum activity (method or tool)?</a:t>
            </a:r>
            <a:endParaRPr lang="en-US" sz="2000" i="1" dirty="0">
              <a:solidFill>
                <a:srgbClr val="0000FF"/>
              </a:solidFill>
              <a:effectLst>
                <a:outerShdw blurRad="38100" dist="38100" dir="2700000" algn="tl">
                  <a:srgbClr val="C0C0C0"/>
                </a:outerShdw>
              </a:effectLst>
              <a:latin typeface="+mn-lt"/>
            </a:endParaRPr>
          </a:p>
          <a:p>
            <a:pPr marL="342900" indent="-342900">
              <a:lnSpc>
                <a:spcPct val="90000"/>
              </a:lnSpc>
              <a:spcBef>
                <a:spcPct val="20000"/>
              </a:spcBef>
              <a:buClr>
                <a:schemeClr val="hlink"/>
              </a:buClr>
              <a:buSzPct val="70000"/>
              <a:buFont typeface="Wingdings" pitchFamily="2" charset="2"/>
              <a:buNone/>
              <a:defRPr/>
            </a:pPr>
            <a:r>
              <a:rPr lang="en-US" sz="2000" i="1" dirty="0">
                <a:solidFill>
                  <a:srgbClr val="000000"/>
                </a:solidFill>
                <a:effectLst>
                  <a:outerShdw blurRad="38100" dist="38100" dir="2700000" algn="tl">
                    <a:srgbClr val="C0C0C0"/>
                  </a:outerShdw>
                </a:effectLst>
                <a:latin typeface="+mn-lt"/>
              </a:rPr>
              <a:t>Use rationale for the decision based on </a:t>
            </a:r>
            <a:r>
              <a:rPr lang="en-US" sz="2000" i="1" u="sng" dirty="0">
                <a:solidFill>
                  <a:srgbClr val="000000"/>
                </a:solidFill>
                <a:effectLst>
                  <a:outerShdw blurRad="38100" dist="38100" dir="2700000" algn="tl">
                    <a:srgbClr val="C0C0C0"/>
                  </a:outerShdw>
                </a:effectLst>
                <a:latin typeface="+mn-lt"/>
              </a:rPr>
              <a:t>law</a:t>
            </a:r>
            <a:r>
              <a:rPr lang="en-US" sz="2000" i="1" dirty="0">
                <a:solidFill>
                  <a:srgbClr val="000000"/>
                </a:solidFill>
                <a:effectLst>
                  <a:outerShdw blurRad="38100" dist="38100" dir="2700000" algn="tl">
                    <a:srgbClr val="C0C0C0"/>
                  </a:outerShdw>
                </a:effectLst>
                <a:latin typeface="+mn-lt"/>
              </a:rPr>
              <a:t> and </a:t>
            </a:r>
            <a:r>
              <a:rPr lang="en-US" sz="2000" i="1" u="sng" dirty="0">
                <a:solidFill>
                  <a:srgbClr val="000000"/>
                </a:solidFill>
                <a:effectLst>
                  <a:outerShdw blurRad="38100" dist="38100" dir="2700000" algn="tl">
                    <a:srgbClr val="C0C0C0"/>
                  </a:outerShdw>
                </a:effectLst>
                <a:latin typeface="+mn-lt"/>
              </a:rPr>
              <a:t>agency policy.</a:t>
            </a:r>
          </a:p>
        </p:txBody>
      </p:sp>
      <p:sp>
        <p:nvSpPr>
          <p:cNvPr id="80900" name="Rectangle 4"/>
          <p:cNvSpPr>
            <a:spLocks noChangeArrowheads="1"/>
          </p:cNvSpPr>
          <p:nvPr/>
        </p:nvSpPr>
        <p:spPr bwMode="auto">
          <a:xfrm>
            <a:off x="1219200" y="914400"/>
            <a:ext cx="6477000" cy="381000"/>
          </a:xfrm>
          <a:prstGeom prst="rect">
            <a:avLst/>
          </a:prstGeom>
          <a:noFill/>
          <a:ln w="9525">
            <a:noFill/>
            <a:miter lim="800000"/>
            <a:headEnd/>
            <a:tailEnd/>
          </a:ln>
        </p:spPr>
        <p:txBody>
          <a:bodyPr anchor="ctr" anchorCtr="1"/>
          <a:lstStyle/>
          <a:p>
            <a:r>
              <a:rPr lang="en-US" sz="2000" dirty="0">
                <a:solidFill>
                  <a:srgbClr val="000000"/>
                </a:solidFill>
                <a:latin typeface="+mj-lt"/>
              </a:rPr>
              <a:t>How is a Minimum Requirements Decision Made?</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21"/>
          <p:cNvSpPr txBox="1">
            <a:spLocks noGrp="1"/>
          </p:cNvSpPr>
          <p:nvPr>
            <p:ph type="title" idx="4294967295"/>
          </p:nvPr>
        </p:nvSpPr>
        <p:spPr>
          <a:xfrm>
            <a:off x="228600" y="2286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267266" name="Rectangle 2"/>
          <p:cNvSpPr>
            <a:spLocks noGrp="1" noChangeArrowheads="1"/>
          </p:cNvSpPr>
          <p:nvPr>
            <p:ph type="body" sz="half" idx="1"/>
          </p:nvPr>
        </p:nvSpPr>
        <p:spPr bwMode="auto">
          <a:xfrm>
            <a:off x="1066800" y="990600"/>
            <a:ext cx="7772400" cy="22098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buFont typeface="Wingdings" pitchFamily="2" charset="2"/>
              <a:buNone/>
              <a:defRPr/>
            </a:pPr>
            <a:r>
              <a:rPr lang="en-US" sz="2800" i="1">
                <a:effectLst>
                  <a:outerShdw blurRad="38100" dist="38100" dir="2700000" algn="tl">
                    <a:srgbClr val="C0C0C0"/>
                  </a:outerShdw>
                </a:effectLst>
                <a:latin typeface="Comic Sans MS" pitchFamily="66" charset="0"/>
              </a:rPr>
              <a:t>“A conservationist [wilderness steward] is one who is humbly aware that with each stroke he is writing his signature on the face of the land.”</a:t>
            </a:r>
            <a:r>
              <a:rPr lang="en-US" sz="2800">
                <a:effectLst>
                  <a:outerShdw blurRad="38100" dist="38100" dir="2700000" algn="tl">
                    <a:srgbClr val="C0C0C0"/>
                  </a:outerShdw>
                </a:effectLst>
                <a:latin typeface="Comic Sans MS" pitchFamily="66" charset="0"/>
              </a:rPr>
              <a:t> </a:t>
            </a:r>
          </a:p>
          <a:p>
            <a:pPr algn="r" eaLnBrk="1" hangingPunct="1">
              <a:lnSpc>
                <a:spcPct val="90000"/>
              </a:lnSpc>
              <a:buFont typeface="Wingdings" pitchFamily="2" charset="2"/>
              <a:buNone/>
              <a:defRPr/>
            </a:pPr>
            <a:r>
              <a:rPr lang="en-US" sz="2000">
                <a:effectLst>
                  <a:outerShdw blurRad="38100" dist="38100" dir="2700000" algn="tl">
                    <a:srgbClr val="C0C0C0"/>
                  </a:outerShdw>
                </a:effectLst>
              </a:rPr>
              <a:t>- </a:t>
            </a:r>
            <a:r>
              <a:rPr lang="en-US" sz="2000">
                <a:effectLst>
                  <a:outerShdw blurRad="38100" dist="38100" dir="2700000" algn="tl">
                    <a:srgbClr val="C0C0C0"/>
                  </a:outerShdw>
                </a:effectLst>
                <a:latin typeface="Comic Sans MS" pitchFamily="66" charset="0"/>
              </a:rPr>
              <a:t>Aldo Leopold, </a:t>
            </a:r>
            <a:r>
              <a:rPr lang="en-US" sz="2000" u="sng">
                <a:effectLst>
                  <a:outerShdw blurRad="38100" dist="38100" dir="2700000" algn="tl">
                    <a:srgbClr val="C0C0C0"/>
                  </a:outerShdw>
                </a:effectLst>
                <a:latin typeface="Comic Sans MS" pitchFamily="66" charset="0"/>
              </a:rPr>
              <a:t>A Sand County Almanac</a:t>
            </a:r>
            <a:r>
              <a:rPr lang="en-US" sz="2000">
                <a:effectLst>
                  <a:outerShdw blurRad="38100" dist="38100" dir="2700000" algn="tl">
                    <a:srgbClr val="C0C0C0"/>
                  </a:outerShdw>
                </a:effectLst>
                <a:latin typeface="Comic Sans MS" pitchFamily="66" charset="0"/>
              </a:rPr>
              <a:t>,</a:t>
            </a:r>
            <a:r>
              <a:rPr lang="en-US" sz="2000">
                <a:solidFill>
                  <a:schemeClr val="accent2"/>
                </a:solidFill>
                <a:effectLst>
                  <a:outerShdw blurRad="38100" dist="38100" dir="2700000" algn="tl">
                    <a:srgbClr val="C0C0C0"/>
                  </a:outerShdw>
                </a:effectLst>
                <a:latin typeface="Comic Sans MS" pitchFamily="66" charset="0"/>
              </a:rPr>
              <a:t> </a:t>
            </a:r>
            <a:r>
              <a:rPr lang="en-US" sz="2000">
                <a:effectLst>
                  <a:outerShdw blurRad="38100" dist="38100" dir="2700000" algn="tl">
                    <a:srgbClr val="C0C0C0"/>
                  </a:outerShdw>
                </a:effectLst>
                <a:latin typeface="Comic Sans MS" pitchFamily="66" charset="0"/>
              </a:rPr>
              <a:t>1949</a:t>
            </a:r>
          </a:p>
        </p:txBody>
      </p:sp>
      <p:pic>
        <p:nvPicPr>
          <p:cNvPr id="267270" name="Picture 6" descr="Photo of mountainous scenic, Great Smoky Mountains National Park"/>
          <p:cNvPicPr>
            <a:picLocks noChangeAspect="1" noChangeArrowheads="1"/>
          </p:cNvPicPr>
          <p:nvPr/>
        </p:nvPicPr>
        <p:blipFill>
          <a:blip r:embed="rId2" cstate="print"/>
          <a:srcRect t="1442" r="1357"/>
          <a:stretch>
            <a:fillRect/>
          </a:stretch>
        </p:blipFill>
        <p:spPr bwMode="auto">
          <a:xfrm>
            <a:off x="1066800" y="3429000"/>
            <a:ext cx="4038600" cy="3124200"/>
          </a:xfrm>
          <a:prstGeom prst="rect">
            <a:avLst/>
          </a:prstGeom>
          <a:noFill/>
          <a:ln w="9525">
            <a:solidFill>
              <a:srgbClr val="000000"/>
            </a:solidFill>
            <a:miter lim="800000"/>
            <a:headEnd/>
            <a:tailEnd/>
          </a:ln>
        </p:spPr>
      </p:pic>
      <p:pic>
        <p:nvPicPr>
          <p:cNvPr id="267269" name="Picture 5" descr="Text &quot;Keep Wilderness Wild&quot; under and illustration of howling wolves "/>
          <p:cNvPicPr preferRelativeResize="0">
            <a:picLocks noChangeArrowheads="1"/>
          </p:cNvPicPr>
          <p:nvPr/>
        </p:nvPicPr>
        <p:blipFill>
          <a:blip r:embed="rId3" cstate="print"/>
          <a:srcRect/>
          <a:stretch>
            <a:fillRect/>
          </a:stretch>
        </p:blipFill>
        <p:spPr bwMode="auto">
          <a:xfrm>
            <a:off x="5257800" y="3429000"/>
            <a:ext cx="3657600" cy="3124200"/>
          </a:xfrm>
          <a:prstGeom prst="rect">
            <a:avLst/>
          </a:prstGeom>
          <a:noFill/>
          <a:ln w="25400">
            <a:solidFill>
              <a:srgbClr val="000000"/>
            </a:solid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7266">
                                            <p:txEl>
                                              <p:pRg st="0" end="0"/>
                                            </p:txEl>
                                          </p:spTgt>
                                        </p:tgtEl>
                                        <p:attrNameLst>
                                          <p:attrName>style.visibility</p:attrName>
                                        </p:attrNameLst>
                                      </p:cBhvr>
                                      <p:to>
                                        <p:strVal val="visible"/>
                                      </p:to>
                                    </p:set>
                                    <p:animEffect transition="in" filter="wipe(left)">
                                      <p:cBhvr>
                                        <p:cTn id="7" dur="3000"/>
                                        <p:tgtEl>
                                          <p:spTgt spid="26726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67266">
                                            <p:txEl>
                                              <p:pRg st="1" end="1"/>
                                            </p:txEl>
                                          </p:spTgt>
                                        </p:tgtEl>
                                        <p:attrNameLst>
                                          <p:attrName>style.visibility</p:attrName>
                                        </p:attrNameLst>
                                      </p:cBhvr>
                                      <p:to>
                                        <p:strVal val="visible"/>
                                      </p:to>
                                    </p:set>
                                    <p:animEffect transition="in" filter="wipe(left)">
                                      <p:cBhvr>
                                        <p:cTn id="10" dur="3000"/>
                                        <p:tgtEl>
                                          <p:spTgt spid="26726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7270"/>
                                        </p:tgtEl>
                                        <p:attrNameLst>
                                          <p:attrName>style.visibility</p:attrName>
                                        </p:attrNameLst>
                                      </p:cBhvr>
                                      <p:to>
                                        <p:strVal val="visible"/>
                                      </p:to>
                                    </p:set>
                                    <p:animEffect transition="in" filter="fade">
                                      <p:cBhvr>
                                        <p:cTn id="13" dur="2000"/>
                                        <p:tgtEl>
                                          <p:spTgt spid="267270"/>
                                        </p:tgtEl>
                                      </p:cBhvr>
                                    </p:animEffect>
                                  </p:childTnLst>
                                </p:cTn>
                              </p:par>
                              <p:par>
                                <p:cTn id="14" presetID="10" presetClass="entr" presetSubtype="0" fill="hold" nodeType="withEffect">
                                  <p:stCondLst>
                                    <p:cond delay="0"/>
                                  </p:stCondLst>
                                  <p:childTnLst>
                                    <p:set>
                                      <p:cBhvr>
                                        <p:cTn id="15" dur="1" fill="hold">
                                          <p:stCondLst>
                                            <p:cond delay="0"/>
                                          </p:stCondLst>
                                        </p:cTn>
                                        <p:tgtEl>
                                          <p:spTgt spid="267269"/>
                                        </p:tgtEl>
                                        <p:attrNameLst>
                                          <p:attrName>style.visibility</p:attrName>
                                        </p:attrNameLst>
                                      </p:cBhvr>
                                      <p:to>
                                        <p:strVal val="visible"/>
                                      </p:to>
                                    </p:set>
                                    <p:animEffect transition="in" filter="fade">
                                      <p:cBhvr>
                                        <p:cTn id="16" dur="2000"/>
                                        <p:tgtEl>
                                          <p:spTgt spid="267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1"/>
          <p:cNvSpPr txBox="1">
            <a:spLocks noGrp="1"/>
          </p:cNvSpPr>
          <p:nvPr>
            <p:ph type="title" idx="4294967295"/>
          </p:nvPr>
        </p:nvSpPr>
        <p:spPr>
          <a:xfrm>
            <a:off x="228600" y="2286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68610" name="Rectangle 2" descr="Green marble"/>
          <p:cNvSpPr>
            <a:spLocks noChangeArrowheads="1"/>
          </p:cNvSpPr>
          <p:nvPr/>
        </p:nvSpPr>
        <p:spPr bwMode="auto">
          <a:xfrm>
            <a:off x="762000" y="1219200"/>
            <a:ext cx="7467600" cy="990600"/>
          </a:xfrm>
          <a:prstGeom prst="rect">
            <a:avLst/>
          </a:prstGeom>
          <a:blipFill dpi="0" rotWithShape="1">
            <a:blip r:embed="rId3" cstate="print">
              <a:alphaModFix amt="10000"/>
            </a:blip>
            <a:srcRect/>
            <a:tile tx="0" ty="0" sx="100000" sy="100000" flip="none" algn="tl"/>
          </a:blipFill>
          <a:ln w="25400">
            <a:solidFill>
              <a:srgbClr val="000000"/>
            </a:solidFill>
            <a:miter lim="800000"/>
            <a:headEnd/>
            <a:tailEnd/>
          </a:ln>
        </p:spPr>
        <p:txBody>
          <a:bodyPr anchor="ctr" anchorCtr="1"/>
          <a:lstStyle/>
          <a:p>
            <a:pPr algn="ctr"/>
            <a:r>
              <a:rPr lang="en-US" sz="2800" b="1">
                <a:solidFill>
                  <a:srgbClr val="000000"/>
                </a:solidFill>
              </a:rPr>
              <a:t>Applying </a:t>
            </a:r>
            <a:r>
              <a:rPr lang="en-US" sz="2800" b="1" dirty="0">
                <a:solidFill>
                  <a:srgbClr val="000000"/>
                </a:solidFill>
              </a:rPr>
              <a:t>the </a:t>
            </a:r>
          </a:p>
          <a:p>
            <a:pPr algn="ctr"/>
            <a:r>
              <a:rPr lang="en-US" sz="2800" b="1" dirty="0">
                <a:solidFill>
                  <a:srgbClr val="000000"/>
                </a:solidFill>
              </a:rPr>
              <a:t>Minimum Requirements Analysis Process</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1"/>
          <p:cNvSpPr txBox="1">
            <a:spLocks noGrp="1"/>
          </p:cNvSpPr>
          <p:nvPr>
            <p:ph type="title" idx="4294967295"/>
          </p:nvPr>
        </p:nvSpPr>
        <p:spPr>
          <a:xfrm>
            <a:off x="228600" y="2286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68610" name="Rectangle 2" descr="Green marble"/>
          <p:cNvSpPr>
            <a:spLocks noChangeArrowheads="1"/>
          </p:cNvSpPr>
          <p:nvPr/>
        </p:nvSpPr>
        <p:spPr bwMode="auto">
          <a:xfrm>
            <a:off x="609600" y="1143000"/>
            <a:ext cx="7467600" cy="762000"/>
          </a:xfrm>
          <a:prstGeom prst="rect">
            <a:avLst/>
          </a:prstGeom>
          <a:blipFill dpi="0" rotWithShape="1">
            <a:blip r:embed="rId3" cstate="print">
              <a:alphaModFix amt="10000"/>
            </a:blip>
            <a:srcRect/>
            <a:tile tx="0" ty="0" sx="100000" sy="100000" flip="none" algn="tl"/>
          </a:blipFill>
          <a:ln w="25400">
            <a:solidFill>
              <a:srgbClr val="000000"/>
            </a:solidFill>
            <a:miter lim="800000"/>
            <a:headEnd/>
            <a:tailEnd/>
          </a:ln>
        </p:spPr>
        <p:txBody>
          <a:bodyPr anchor="ctr" anchorCtr="1"/>
          <a:lstStyle/>
          <a:p>
            <a:r>
              <a:rPr lang="en-US" sz="2400" b="1" dirty="0">
                <a:solidFill>
                  <a:srgbClr val="000000"/>
                </a:solidFill>
                <a:latin typeface="+mj-lt"/>
              </a:rPr>
              <a:t>Is a Minimum Requirements Analysis </a:t>
            </a:r>
            <a:r>
              <a:rPr lang="en-US" sz="2400" b="1" i="1" u="sng" dirty="0">
                <a:solidFill>
                  <a:srgbClr val="000000"/>
                </a:solidFill>
                <a:latin typeface="+mj-lt"/>
              </a:rPr>
              <a:t>required</a:t>
            </a:r>
            <a:r>
              <a:rPr lang="en-US" sz="2400" b="1" dirty="0">
                <a:solidFill>
                  <a:srgbClr val="000000"/>
                </a:solidFill>
                <a:latin typeface="+mj-lt"/>
              </a:rPr>
              <a:t>?</a:t>
            </a:r>
          </a:p>
        </p:txBody>
      </p:sp>
      <p:sp>
        <p:nvSpPr>
          <p:cNvPr id="67587" name="Text Box 3" descr="Green marble"/>
          <p:cNvSpPr txBox="1">
            <a:spLocks noChangeArrowheads="1"/>
          </p:cNvSpPr>
          <p:nvPr/>
        </p:nvSpPr>
        <p:spPr bwMode="auto">
          <a:xfrm>
            <a:off x="685800" y="2209800"/>
            <a:ext cx="7924800" cy="4400550"/>
          </a:xfrm>
          <a:prstGeom prst="rect">
            <a:avLst/>
          </a:prstGeom>
          <a:blipFill dpi="0" rotWithShape="1">
            <a:blip r:embed="rId3" cstate="print">
              <a:alphaModFix amt="10000"/>
            </a:blip>
            <a:srcRect/>
            <a:tile tx="0" ty="0" sx="100000" sy="100000" flip="none" algn="tl"/>
          </a:blipFill>
          <a:ln w="25400" algn="ctr">
            <a:solidFill>
              <a:srgbClr val="000000"/>
            </a:solidFill>
            <a:miter lim="800000"/>
            <a:headEnd/>
            <a:tailEnd/>
          </a:ln>
        </p:spPr>
        <p:txBody>
          <a:bodyPr>
            <a:spAutoFit/>
          </a:bodyPr>
          <a:lstStyle/>
          <a:p>
            <a:pPr eaLnBrk="0" hangingPunct="0">
              <a:spcBef>
                <a:spcPct val="50000"/>
              </a:spcBef>
            </a:pPr>
            <a:r>
              <a:rPr lang="en-US" sz="2000" dirty="0">
                <a:solidFill>
                  <a:srgbClr val="002060"/>
                </a:solidFill>
                <a:latin typeface="+mn-lt"/>
              </a:rPr>
              <a:t>Law:</a:t>
            </a:r>
            <a:r>
              <a:rPr lang="en-US" sz="2000" dirty="0">
                <a:solidFill>
                  <a:srgbClr val="000000"/>
                </a:solidFill>
                <a:latin typeface="+mn-lt"/>
              </a:rPr>
              <a:t> Requires a determination of the minimum necessary</a:t>
            </a:r>
          </a:p>
          <a:p>
            <a:pPr eaLnBrk="0" hangingPunct="0">
              <a:spcBef>
                <a:spcPct val="50000"/>
              </a:spcBef>
            </a:pPr>
            <a:r>
              <a:rPr lang="en-US" sz="2000" dirty="0">
                <a:solidFill>
                  <a:srgbClr val="002060"/>
                </a:solidFill>
                <a:latin typeface="+mn-lt"/>
              </a:rPr>
              <a:t>FS Regulations:  </a:t>
            </a:r>
            <a:r>
              <a:rPr lang="en-US" sz="2000" dirty="0">
                <a:solidFill>
                  <a:srgbClr val="000000"/>
                </a:solidFill>
                <a:latin typeface="+mn-lt"/>
              </a:rPr>
              <a:t>No requirement for analysis or documentation</a:t>
            </a:r>
          </a:p>
          <a:p>
            <a:pPr eaLnBrk="0" hangingPunct="0">
              <a:spcBef>
                <a:spcPct val="50000"/>
              </a:spcBef>
            </a:pPr>
            <a:r>
              <a:rPr lang="en-US" sz="2000" dirty="0">
                <a:solidFill>
                  <a:srgbClr val="002060"/>
                </a:solidFill>
                <a:latin typeface="+mn-lt"/>
              </a:rPr>
              <a:t>FS Policy – FSM 2326.1:</a:t>
            </a:r>
          </a:p>
          <a:p>
            <a:pPr lvl="1" eaLnBrk="0" hangingPunct="0">
              <a:spcBef>
                <a:spcPct val="50000"/>
              </a:spcBef>
              <a:buFont typeface="Arial" charset="0"/>
              <a:buChar char="•"/>
            </a:pPr>
            <a:r>
              <a:rPr lang="en-US" sz="2000" dirty="0">
                <a:solidFill>
                  <a:srgbClr val="000000"/>
                </a:solidFill>
                <a:latin typeface="+mn-lt"/>
              </a:rPr>
              <a:t>“Specify …the places and circumstances in which motorized equipment, mechanical transport, or aircraft are necessary… in the forest plan.”</a:t>
            </a:r>
          </a:p>
          <a:p>
            <a:pPr lvl="1" eaLnBrk="0" hangingPunct="0">
              <a:spcBef>
                <a:spcPct val="50000"/>
              </a:spcBef>
              <a:buFont typeface="Arial" charset="0"/>
              <a:buChar char="•"/>
            </a:pPr>
            <a:r>
              <a:rPr lang="en-US" sz="2000" dirty="0">
                <a:solidFill>
                  <a:srgbClr val="000000"/>
                </a:solidFill>
                <a:latin typeface="+mn-lt"/>
              </a:rPr>
              <a:t>“The Line Officer approving the use…shall specify what uses … are suitable and will have the least lasting impact to the wilderness resource.”</a:t>
            </a:r>
          </a:p>
          <a:p>
            <a:pPr eaLnBrk="0" hangingPunct="0">
              <a:spcBef>
                <a:spcPct val="50000"/>
              </a:spcBef>
            </a:pPr>
            <a:r>
              <a:rPr lang="en-US" sz="2000" dirty="0">
                <a:solidFill>
                  <a:srgbClr val="002060"/>
                </a:solidFill>
                <a:latin typeface="+mn-lt"/>
              </a:rPr>
              <a:t>Chief’s Memo (2001):  </a:t>
            </a:r>
            <a:r>
              <a:rPr lang="en-US" sz="2000" dirty="0">
                <a:solidFill>
                  <a:srgbClr val="000000"/>
                </a:solidFill>
                <a:latin typeface="+mn-lt"/>
              </a:rPr>
              <a:t>“The MRDG is a tool that can be used.” </a:t>
            </a:r>
          </a:p>
          <a:p>
            <a:pPr eaLnBrk="0" hangingPunct="0">
              <a:spcBef>
                <a:spcPct val="50000"/>
              </a:spcBef>
            </a:pPr>
            <a:r>
              <a:rPr lang="en-US" sz="2000" dirty="0">
                <a:solidFill>
                  <a:srgbClr val="002060"/>
                </a:solidFill>
                <a:latin typeface="+mn-lt"/>
              </a:rPr>
              <a:t>Regional Forester approval </a:t>
            </a:r>
            <a:r>
              <a:rPr lang="en-US" sz="2000" dirty="0">
                <a:solidFill>
                  <a:srgbClr val="000000"/>
                </a:solidFill>
                <a:latin typeface="+mn-lt"/>
              </a:rPr>
              <a:t>- use of MRDG format recommended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fade">
                                      <p:cBhvr>
                                        <p:cTn id="7" dur="10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fade">
                                      <p:cBhvr>
                                        <p:cTn id="12" dur="10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fade">
                                      <p:cBhvr>
                                        <p:cTn id="17" dur="1000"/>
                                        <p:tgtEl>
                                          <p:spTgt spid="6758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7587">
                                            <p:txEl>
                                              <p:pRg st="3" end="3"/>
                                            </p:txEl>
                                          </p:spTgt>
                                        </p:tgtEl>
                                        <p:attrNameLst>
                                          <p:attrName>style.visibility</p:attrName>
                                        </p:attrNameLst>
                                      </p:cBhvr>
                                      <p:to>
                                        <p:strVal val="visible"/>
                                      </p:to>
                                    </p:set>
                                    <p:animEffect transition="in" filter="fade">
                                      <p:cBhvr>
                                        <p:cTn id="20" dur="1000"/>
                                        <p:tgtEl>
                                          <p:spTgt spid="6758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7587">
                                            <p:txEl>
                                              <p:pRg st="4" end="4"/>
                                            </p:txEl>
                                          </p:spTgt>
                                        </p:tgtEl>
                                        <p:attrNameLst>
                                          <p:attrName>style.visibility</p:attrName>
                                        </p:attrNameLst>
                                      </p:cBhvr>
                                      <p:to>
                                        <p:strVal val="visible"/>
                                      </p:to>
                                    </p:set>
                                    <p:animEffect transition="in" filter="fade">
                                      <p:cBhvr>
                                        <p:cTn id="25" dur="1000"/>
                                        <p:tgtEl>
                                          <p:spTgt spid="67587">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7587">
                                            <p:txEl>
                                              <p:pRg st="5" end="5"/>
                                            </p:txEl>
                                          </p:spTgt>
                                        </p:tgtEl>
                                        <p:attrNameLst>
                                          <p:attrName>style.visibility</p:attrName>
                                        </p:attrNameLst>
                                      </p:cBhvr>
                                      <p:to>
                                        <p:strVal val="visible"/>
                                      </p:to>
                                    </p:set>
                                    <p:animEffect transition="in" filter="fade">
                                      <p:cBhvr>
                                        <p:cTn id="30" dur="1000"/>
                                        <p:tgtEl>
                                          <p:spTgt spid="67587">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7587">
                                            <p:txEl>
                                              <p:pRg st="6" end="6"/>
                                            </p:txEl>
                                          </p:spTgt>
                                        </p:tgtEl>
                                        <p:attrNameLst>
                                          <p:attrName>style.visibility</p:attrName>
                                        </p:attrNameLst>
                                      </p:cBhvr>
                                      <p:to>
                                        <p:strVal val="visible"/>
                                      </p:to>
                                    </p:set>
                                    <p:animEffect transition="in" filter="fade">
                                      <p:cBhvr>
                                        <p:cTn id="35" dur="1000"/>
                                        <p:tgtEl>
                                          <p:spTgt spid="675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1"/>
          <p:cNvSpPr txBox="1">
            <a:spLocks noGrp="1"/>
          </p:cNvSpPr>
          <p:nvPr>
            <p:ph type="title" idx="4294967295"/>
          </p:nvPr>
        </p:nvSpPr>
        <p:spPr>
          <a:xfrm>
            <a:off x="228600" y="2286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349186" name="Rectangle 2"/>
          <p:cNvSpPr>
            <a:spLocks noChangeArrowheads="1"/>
          </p:cNvSpPr>
          <p:nvPr/>
        </p:nvSpPr>
        <p:spPr bwMode="auto">
          <a:xfrm>
            <a:off x="609600" y="2209800"/>
            <a:ext cx="7239000" cy="3108543"/>
          </a:xfrm>
          <a:prstGeom prst="rect">
            <a:avLst/>
          </a:prstGeom>
          <a:noFill/>
          <a:ln w="9525">
            <a:noFill/>
            <a:miter lim="800000"/>
            <a:headEnd/>
            <a:tailEnd/>
          </a:ln>
        </p:spPr>
        <p:txBody>
          <a:bodyPr>
            <a:spAutoFit/>
          </a:bodyPr>
          <a:lstStyle/>
          <a:p>
            <a:pPr eaLnBrk="0" hangingPunct="0">
              <a:spcBef>
                <a:spcPct val="50000"/>
              </a:spcBef>
              <a:buFontTx/>
              <a:buChar char="•"/>
            </a:pPr>
            <a:r>
              <a:rPr lang="en-US" sz="2000" dirty="0">
                <a:solidFill>
                  <a:srgbClr val="000000"/>
                </a:solidFill>
                <a:cs typeface="Times New Roman" pitchFamily="18" charset="0"/>
              </a:rPr>
              <a:t> </a:t>
            </a:r>
            <a:r>
              <a:rPr lang="en-US" sz="2800" dirty="0">
                <a:solidFill>
                  <a:srgbClr val="000000"/>
                </a:solidFill>
                <a:latin typeface="+mn-lt"/>
                <a:cs typeface="Times New Roman" pitchFamily="18" charset="0"/>
              </a:rPr>
              <a:t>Meets the direction of both the </a:t>
            </a:r>
            <a:r>
              <a:rPr lang="en-US" sz="2800" u="sng" dirty="0">
                <a:solidFill>
                  <a:srgbClr val="000000"/>
                </a:solidFill>
                <a:latin typeface="+mn-lt"/>
                <a:cs typeface="Times New Roman" pitchFamily="18" charset="0"/>
              </a:rPr>
              <a:t>law</a:t>
            </a:r>
            <a:r>
              <a:rPr lang="en-US" sz="2800" dirty="0">
                <a:solidFill>
                  <a:srgbClr val="000000"/>
                </a:solidFill>
                <a:latin typeface="+mn-lt"/>
                <a:cs typeface="Times New Roman" pitchFamily="18" charset="0"/>
              </a:rPr>
              <a:t> and agency </a:t>
            </a:r>
            <a:r>
              <a:rPr lang="en-US" sz="2800" u="sng" dirty="0">
                <a:solidFill>
                  <a:srgbClr val="000000"/>
                </a:solidFill>
                <a:latin typeface="+mn-lt"/>
                <a:cs typeface="Times New Roman" pitchFamily="18" charset="0"/>
              </a:rPr>
              <a:t>policy</a:t>
            </a:r>
            <a:r>
              <a:rPr lang="en-US" sz="2800" dirty="0">
                <a:solidFill>
                  <a:srgbClr val="000000"/>
                </a:solidFill>
                <a:latin typeface="+mn-lt"/>
                <a:cs typeface="Times New Roman" pitchFamily="18" charset="0"/>
              </a:rPr>
              <a:t>.</a:t>
            </a:r>
          </a:p>
          <a:p>
            <a:pPr eaLnBrk="0" hangingPunct="0">
              <a:spcBef>
                <a:spcPct val="50000"/>
              </a:spcBef>
            </a:pPr>
            <a:r>
              <a:rPr lang="en-US" sz="2800" dirty="0">
                <a:solidFill>
                  <a:srgbClr val="000000"/>
                </a:solidFill>
                <a:latin typeface="+mn-lt"/>
                <a:cs typeface="Times New Roman" pitchFamily="18" charset="0"/>
              </a:rPr>
              <a:t> Provides a process that is </a:t>
            </a:r>
            <a:r>
              <a:rPr lang="en-US" sz="2800" u="sng" dirty="0">
                <a:solidFill>
                  <a:srgbClr val="000000"/>
                </a:solidFill>
                <a:latin typeface="+mn-lt"/>
                <a:cs typeface="Times New Roman" pitchFamily="18" charset="0"/>
              </a:rPr>
              <a:t>flexible</a:t>
            </a:r>
            <a:r>
              <a:rPr lang="en-US" sz="2800" dirty="0">
                <a:solidFill>
                  <a:srgbClr val="000000"/>
                </a:solidFill>
                <a:latin typeface="+mn-lt"/>
                <a:cs typeface="Times New Roman" pitchFamily="18" charset="0"/>
              </a:rPr>
              <a:t> enough to meet a range of proposed actions.</a:t>
            </a:r>
          </a:p>
          <a:p>
            <a:pPr eaLnBrk="0" hangingPunct="0">
              <a:spcBef>
                <a:spcPct val="50000"/>
              </a:spcBef>
              <a:buFontTx/>
              <a:buChar char="•"/>
            </a:pPr>
            <a:r>
              <a:rPr lang="en-US" sz="2800" dirty="0">
                <a:solidFill>
                  <a:srgbClr val="000000"/>
                </a:solidFill>
                <a:latin typeface="+mn-lt"/>
                <a:cs typeface="Times New Roman" pitchFamily="18" charset="0"/>
              </a:rPr>
              <a:t> Creates a decision that is “</a:t>
            </a:r>
            <a:r>
              <a:rPr lang="en-US" sz="2800" u="sng" dirty="0">
                <a:solidFill>
                  <a:srgbClr val="000000"/>
                </a:solidFill>
                <a:latin typeface="+mn-lt"/>
                <a:cs typeface="Times New Roman" pitchFamily="18" charset="0"/>
              </a:rPr>
              <a:t>visible</a:t>
            </a:r>
            <a:r>
              <a:rPr lang="en-US" sz="2800" dirty="0">
                <a:solidFill>
                  <a:srgbClr val="000000"/>
                </a:solidFill>
                <a:latin typeface="+mn-lt"/>
                <a:cs typeface="Times New Roman" pitchFamily="18" charset="0"/>
              </a:rPr>
              <a:t>” to the public and defensible.</a:t>
            </a:r>
          </a:p>
        </p:txBody>
      </p:sp>
      <p:graphicFrame>
        <p:nvGraphicFramePr>
          <p:cNvPr id="349187" name="Object 3" descr="Illustration of a pair of eyes"/>
          <p:cNvGraphicFramePr>
            <a:graphicFrameLocks noChangeAspect="1"/>
          </p:cNvGraphicFramePr>
          <p:nvPr>
            <p:extLst>
              <p:ext uri="{D42A27DB-BD31-4B8C-83A1-F6EECF244321}">
                <p14:modId xmlns:p14="http://schemas.microsoft.com/office/powerpoint/2010/main" val="2834531930"/>
              </p:ext>
            </p:extLst>
          </p:nvPr>
        </p:nvGraphicFramePr>
        <p:xfrm>
          <a:off x="4800600" y="5105400"/>
          <a:ext cx="1768475" cy="1033463"/>
        </p:xfrm>
        <a:graphic>
          <a:graphicData uri="http://schemas.openxmlformats.org/presentationml/2006/ole">
            <mc:AlternateContent xmlns:mc="http://schemas.openxmlformats.org/markup-compatibility/2006">
              <mc:Choice xmlns:v="urn:schemas-microsoft-com:vml" Requires="v">
                <p:oleObj spid="_x0000_s6148" name="CorelDRAW" r:id="rId5" imgW="1762200" imgH="955800" progId="">
                  <p:embed/>
                </p:oleObj>
              </mc:Choice>
              <mc:Fallback>
                <p:oleObj name="CorelDRAW" r:id="rId5" imgW="1762200" imgH="955800" progId="">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5105400"/>
                        <a:ext cx="1768475"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Rectangle 4" descr="Green marble"/>
          <p:cNvSpPr>
            <a:spLocks noChangeArrowheads="1"/>
          </p:cNvSpPr>
          <p:nvPr/>
        </p:nvSpPr>
        <p:spPr bwMode="auto">
          <a:xfrm>
            <a:off x="533400" y="1066800"/>
            <a:ext cx="7108825" cy="838200"/>
          </a:xfrm>
          <a:prstGeom prst="rect">
            <a:avLst/>
          </a:prstGeom>
          <a:blipFill dpi="0" rotWithShape="1">
            <a:blip r:embed="rId7" cstate="print">
              <a:alphaModFix amt="10000"/>
            </a:blip>
            <a:srcRect/>
            <a:tile tx="0" ty="0" sx="100000" sy="100000" flip="none" algn="tl"/>
          </a:blipFill>
          <a:ln w="25400">
            <a:solidFill>
              <a:srgbClr val="000000"/>
            </a:solidFill>
            <a:miter lim="800000"/>
            <a:headEnd/>
            <a:tailEnd/>
          </a:ln>
        </p:spPr>
        <p:txBody>
          <a:bodyPr anchor="ctr" anchorCtr="1"/>
          <a:lstStyle/>
          <a:p>
            <a:r>
              <a:rPr lang="en-US" sz="2400" b="1" dirty="0">
                <a:solidFill>
                  <a:srgbClr val="000000"/>
                </a:solidFill>
                <a:latin typeface="+mj-lt"/>
              </a:rPr>
              <a:t>Minimum Requirements Process - Benefits</a:t>
            </a:r>
          </a:p>
        </p:txBody>
      </p:sp>
      <p:pic>
        <p:nvPicPr>
          <p:cNvPr id="349189" name="Picture 5" descr="U.S. Forest Service shield"/>
          <p:cNvPicPr>
            <a:picLocks noChangeAspect="1" noChangeArrowheads="1"/>
          </p:cNvPicPr>
          <p:nvPr/>
        </p:nvPicPr>
        <p:blipFill>
          <a:blip r:embed="rId8" cstate="print"/>
          <a:srcRect/>
          <a:stretch>
            <a:fillRect/>
          </a:stretch>
        </p:blipFill>
        <p:spPr bwMode="auto">
          <a:xfrm>
            <a:off x="7772400" y="2438400"/>
            <a:ext cx="1096108" cy="1219200"/>
          </a:xfrm>
          <a:prstGeom prst="rect">
            <a:avLst/>
          </a:prstGeom>
          <a:noFill/>
          <a:ln w="9525">
            <a:noFill/>
            <a:miter lim="800000"/>
            <a:headEnd/>
            <a:tailEnd/>
          </a:ln>
        </p:spPr>
      </p:pic>
    </p:spTree>
    <p:custDataLst>
      <p:tags r:id="rId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9186">
                                            <p:txEl>
                                              <p:pRg st="0" end="0"/>
                                            </p:txEl>
                                          </p:spTgt>
                                        </p:tgtEl>
                                        <p:attrNameLst>
                                          <p:attrName>style.visibility</p:attrName>
                                        </p:attrNameLst>
                                      </p:cBhvr>
                                      <p:to>
                                        <p:strVal val="visible"/>
                                      </p:to>
                                    </p:set>
                                    <p:animEffect transition="in" filter="fade">
                                      <p:cBhvr>
                                        <p:cTn id="7" dur="1000"/>
                                        <p:tgtEl>
                                          <p:spTgt spid="34918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49189"/>
                                        </p:tgtEl>
                                        <p:attrNameLst>
                                          <p:attrName>style.visibility</p:attrName>
                                        </p:attrNameLst>
                                      </p:cBhvr>
                                      <p:to>
                                        <p:strVal val="visible"/>
                                      </p:to>
                                    </p:set>
                                    <p:animEffect transition="in" filter="fade">
                                      <p:cBhvr>
                                        <p:cTn id="10" dur="1000"/>
                                        <p:tgtEl>
                                          <p:spTgt spid="34918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49186">
                                            <p:txEl>
                                              <p:pRg st="1" end="1"/>
                                            </p:txEl>
                                          </p:spTgt>
                                        </p:tgtEl>
                                        <p:attrNameLst>
                                          <p:attrName>style.visibility</p:attrName>
                                        </p:attrNameLst>
                                      </p:cBhvr>
                                      <p:to>
                                        <p:strVal val="visible"/>
                                      </p:to>
                                    </p:set>
                                    <p:animEffect transition="in" filter="fade">
                                      <p:cBhvr>
                                        <p:cTn id="15" dur="1000"/>
                                        <p:tgtEl>
                                          <p:spTgt spid="34918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9186">
                                            <p:txEl>
                                              <p:pRg st="2" end="2"/>
                                            </p:txEl>
                                          </p:spTgt>
                                        </p:tgtEl>
                                        <p:attrNameLst>
                                          <p:attrName>style.visibility</p:attrName>
                                        </p:attrNameLst>
                                      </p:cBhvr>
                                      <p:to>
                                        <p:strVal val="visible"/>
                                      </p:to>
                                    </p:set>
                                    <p:animEffect transition="in" filter="fade">
                                      <p:cBhvr>
                                        <p:cTn id="20" dur="1000"/>
                                        <p:tgtEl>
                                          <p:spTgt spid="349186">
                                            <p:txEl>
                                              <p:pRg st="2" end="2"/>
                                            </p:txEl>
                                          </p:spTgt>
                                        </p:tgtEl>
                                      </p:cBhvr>
                                    </p:animEffect>
                                  </p:childTnLst>
                                </p:cTn>
                              </p:par>
                              <p:par>
                                <p:cTn id="21" presetID="53" presetClass="entr" presetSubtype="0" fill="hold" nodeType="withEffect">
                                  <p:stCondLst>
                                    <p:cond delay="0"/>
                                  </p:stCondLst>
                                  <p:childTnLst>
                                    <p:set>
                                      <p:cBhvr>
                                        <p:cTn id="22" dur="1" fill="hold">
                                          <p:stCondLst>
                                            <p:cond delay="0"/>
                                          </p:stCondLst>
                                        </p:cTn>
                                        <p:tgtEl>
                                          <p:spTgt spid="349187"/>
                                        </p:tgtEl>
                                        <p:attrNameLst>
                                          <p:attrName>style.visibility</p:attrName>
                                        </p:attrNameLst>
                                      </p:cBhvr>
                                      <p:to>
                                        <p:strVal val="visible"/>
                                      </p:to>
                                    </p:set>
                                    <p:anim calcmode="lin" valueType="num">
                                      <p:cBhvr>
                                        <p:cTn id="23" dur="1000" fill="hold"/>
                                        <p:tgtEl>
                                          <p:spTgt spid="349187"/>
                                        </p:tgtEl>
                                        <p:attrNameLst>
                                          <p:attrName>ppt_w</p:attrName>
                                        </p:attrNameLst>
                                      </p:cBhvr>
                                      <p:tavLst>
                                        <p:tav tm="0">
                                          <p:val>
                                            <p:fltVal val="0"/>
                                          </p:val>
                                        </p:tav>
                                        <p:tav tm="100000">
                                          <p:val>
                                            <p:strVal val="#ppt_w"/>
                                          </p:val>
                                        </p:tav>
                                      </p:tavLst>
                                    </p:anim>
                                    <p:anim calcmode="lin" valueType="num">
                                      <p:cBhvr>
                                        <p:cTn id="24" dur="1000" fill="hold"/>
                                        <p:tgtEl>
                                          <p:spTgt spid="349187"/>
                                        </p:tgtEl>
                                        <p:attrNameLst>
                                          <p:attrName>ppt_h</p:attrName>
                                        </p:attrNameLst>
                                      </p:cBhvr>
                                      <p:tavLst>
                                        <p:tav tm="0">
                                          <p:val>
                                            <p:fltVal val="0"/>
                                          </p:val>
                                        </p:tav>
                                        <p:tav tm="100000">
                                          <p:val>
                                            <p:strVal val="#ppt_h"/>
                                          </p:val>
                                        </p:tav>
                                      </p:tavLst>
                                    </p:anim>
                                    <p:animEffect transition="in" filter="fade">
                                      <p:cBhvr>
                                        <p:cTn id="25" dur="1000"/>
                                        <p:tgtEl>
                                          <p:spTgt spid="349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21"/>
          <p:cNvSpPr txBox="1">
            <a:spLocks noGrp="1"/>
          </p:cNvSpPr>
          <p:nvPr>
            <p:ph type="title" idx="4294967295"/>
          </p:nvPr>
        </p:nvSpPr>
        <p:spPr>
          <a:xfrm>
            <a:off x="228600" y="2286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351234" name="Rectangle 2"/>
          <p:cNvSpPr>
            <a:spLocks noChangeArrowheads="1"/>
          </p:cNvSpPr>
          <p:nvPr/>
        </p:nvSpPr>
        <p:spPr bwMode="auto">
          <a:xfrm>
            <a:off x="609600" y="2362200"/>
            <a:ext cx="7848600" cy="3970318"/>
          </a:xfrm>
          <a:prstGeom prst="rect">
            <a:avLst/>
          </a:prstGeom>
          <a:noFill/>
          <a:ln w="9525">
            <a:noFill/>
            <a:miter lim="800000"/>
            <a:headEnd/>
            <a:tailEnd/>
          </a:ln>
        </p:spPr>
        <p:txBody>
          <a:bodyPr wrap="square">
            <a:spAutoFit/>
          </a:bodyPr>
          <a:lstStyle/>
          <a:p>
            <a:pPr eaLnBrk="0" hangingPunct="0">
              <a:spcBef>
                <a:spcPct val="50000"/>
              </a:spcBef>
              <a:buFontTx/>
              <a:buChar char="•"/>
            </a:pPr>
            <a:r>
              <a:rPr lang="en-US" sz="2000" dirty="0">
                <a:solidFill>
                  <a:srgbClr val="000000"/>
                </a:solidFill>
                <a:cs typeface="Times New Roman" pitchFamily="18" charset="0"/>
              </a:rPr>
              <a:t>  </a:t>
            </a:r>
            <a:r>
              <a:rPr lang="en-US" sz="2800" dirty="0">
                <a:solidFill>
                  <a:srgbClr val="000000"/>
                </a:solidFill>
                <a:latin typeface="+mn-lt"/>
                <a:cs typeface="Times New Roman" pitchFamily="18" charset="0"/>
              </a:rPr>
              <a:t>Helps </a:t>
            </a:r>
            <a:r>
              <a:rPr lang="en-US" sz="2800" u="sng" dirty="0">
                <a:solidFill>
                  <a:srgbClr val="000000"/>
                </a:solidFill>
                <a:latin typeface="+mn-lt"/>
                <a:cs typeface="Times New Roman" pitchFamily="18" charset="0"/>
              </a:rPr>
              <a:t>prevent “decision creep”</a:t>
            </a:r>
            <a:r>
              <a:rPr lang="en-US" sz="2800" dirty="0">
                <a:solidFill>
                  <a:srgbClr val="000000"/>
                </a:solidFill>
                <a:latin typeface="+mn-lt"/>
                <a:cs typeface="Times New Roman" pitchFamily="18" charset="0"/>
              </a:rPr>
              <a:t> – the tendency over time for the cumulative effect of multiple decisions to permanently erode wilderness character</a:t>
            </a:r>
          </a:p>
          <a:p>
            <a:pPr eaLnBrk="0" hangingPunct="0">
              <a:spcBef>
                <a:spcPct val="50000"/>
              </a:spcBef>
              <a:buFontTx/>
              <a:buChar char="•"/>
            </a:pPr>
            <a:r>
              <a:rPr lang="en-US" sz="2800" dirty="0">
                <a:solidFill>
                  <a:srgbClr val="000000"/>
                </a:solidFill>
                <a:latin typeface="+mn-lt"/>
                <a:cs typeface="Times New Roman" pitchFamily="18" charset="0"/>
              </a:rPr>
              <a:t>  Avoids tendency to </a:t>
            </a:r>
            <a:r>
              <a:rPr lang="en-US" sz="2800" u="sng" dirty="0">
                <a:solidFill>
                  <a:srgbClr val="000000"/>
                </a:solidFill>
                <a:latin typeface="+mn-lt"/>
                <a:cs typeface="Times New Roman" pitchFamily="18" charset="0"/>
              </a:rPr>
              <a:t>justify</a:t>
            </a:r>
            <a:r>
              <a:rPr lang="en-US" sz="2800" dirty="0">
                <a:solidFill>
                  <a:srgbClr val="000000"/>
                </a:solidFill>
                <a:latin typeface="+mn-lt"/>
                <a:cs typeface="Times New Roman" pitchFamily="18" charset="0"/>
              </a:rPr>
              <a:t> a pre-determined course of action</a:t>
            </a:r>
          </a:p>
          <a:p>
            <a:pPr eaLnBrk="0" hangingPunct="0">
              <a:spcBef>
                <a:spcPct val="50000"/>
              </a:spcBef>
              <a:buFontTx/>
              <a:buChar char="•"/>
            </a:pPr>
            <a:r>
              <a:rPr lang="en-US" sz="2800" dirty="0">
                <a:solidFill>
                  <a:srgbClr val="000000"/>
                </a:solidFill>
                <a:latin typeface="+mn-lt"/>
                <a:cs typeface="Times New Roman" pitchFamily="18" charset="0"/>
              </a:rPr>
              <a:t>  Helps make and support the </a:t>
            </a:r>
            <a:r>
              <a:rPr lang="en-US" sz="2800" u="sng" dirty="0">
                <a:solidFill>
                  <a:srgbClr val="000000"/>
                </a:solidFill>
                <a:latin typeface="+mn-lt"/>
                <a:cs typeface="Times New Roman" pitchFamily="18" charset="0"/>
              </a:rPr>
              <a:t>best</a:t>
            </a:r>
            <a:r>
              <a:rPr lang="en-US" sz="2800" dirty="0">
                <a:solidFill>
                  <a:srgbClr val="000000"/>
                </a:solidFill>
                <a:latin typeface="+mn-lt"/>
                <a:cs typeface="Times New Roman" pitchFamily="18" charset="0"/>
              </a:rPr>
              <a:t> decision for your wilderness.</a:t>
            </a:r>
          </a:p>
        </p:txBody>
      </p:sp>
      <p:sp>
        <p:nvSpPr>
          <p:cNvPr id="69635" name="Rectangle 3" descr="Green marble"/>
          <p:cNvSpPr>
            <a:spLocks noChangeArrowheads="1"/>
          </p:cNvSpPr>
          <p:nvPr/>
        </p:nvSpPr>
        <p:spPr bwMode="auto">
          <a:xfrm>
            <a:off x="533400" y="1143000"/>
            <a:ext cx="7108825" cy="838200"/>
          </a:xfrm>
          <a:prstGeom prst="rect">
            <a:avLst/>
          </a:prstGeom>
          <a:blipFill dpi="0" rotWithShape="1">
            <a:blip r:embed="rId4" cstate="print">
              <a:alphaModFix amt="10000"/>
            </a:blip>
            <a:srcRect/>
            <a:tile tx="0" ty="0" sx="100000" sy="100000" flip="none" algn="tl"/>
          </a:blipFill>
          <a:ln w="25400">
            <a:solidFill>
              <a:srgbClr val="000000"/>
            </a:solidFill>
            <a:miter lim="800000"/>
            <a:headEnd/>
            <a:tailEnd/>
          </a:ln>
        </p:spPr>
        <p:txBody>
          <a:bodyPr anchor="ctr" anchorCtr="1"/>
          <a:lstStyle/>
          <a:p>
            <a:pPr algn="ctr"/>
            <a:r>
              <a:rPr lang="en-US" sz="2400" b="1" dirty="0">
                <a:solidFill>
                  <a:srgbClr val="000000"/>
                </a:solidFill>
                <a:latin typeface="+mj-lt"/>
              </a:rPr>
              <a:t>Minimum Requirements Process - Benefits</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1234">
                                            <p:txEl>
                                              <p:pRg st="0" end="0"/>
                                            </p:txEl>
                                          </p:spTgt>
                                        </p:tgtEl>
                                        <p:attrNameLst>
                                          <p:attrName>style.visibility</p:attrName>
                                        </p:attrNameLst>
                                      </p:cBhvr>
                                      <p:to>
                                        <p:strVal val="visible"/>
                                      </p:to>
                                    </p:set>
                                    <p:animEffect transition="in" filter="fade">
                                      <p:cBhvr>
                                        <p:cTn id="7" dur="1000"/>
                                        <p:tgtEl>
                                          <p:spTgt spid="3512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1234">
                                            <p:txEl>
                                              <p:pRg st="1" end="1"/>
                                            </p:txEl>
                                          </p:spTgt>
                                        </p:tgtEl>
                                        <p:attrNameLst>
                                          <p:attrName>style.visibility</p:attrName>
                                        </p:attrNameLst>
                                      </p:cBhvr>
                                      <p:to>
                                        <p:strVal val="visible"/>
                                      </p:to>
                                    </p:set>
                                    <p:animEffect transition="in" filter="fade">
                                      <p:cBhvr>
                                        <p:cTn id="12" dur="1000"/>
                                        <p:tgtEl>
                                          <p:spTgt spid="3512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1234">
                                            <p:txEl>
                                              <p:pRg st="2" end="2"/>
                                            </p:txEl>
                                          </p:spTgt>
                                        </p:tgtEl>
                                        <p:attrNameLst>
                                          <p:attrName>style.visibility</p:attrName>
                                        </p:attrNameLst>
                                      </p:cBhvr>
                                      <p:to>
                                        <p:strVal val="visible"/>
                                      </p:to>
                                    </p:set>
                                    <p:animEffect transition="in" filter="fade">
                                      <p:cBhvr>
                                        <p:cTn id="17" dur="1000"/>
                                        <p:tgtEl>
                                          <p:spTgt spid="3512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bwMode="auto">
          <a:xfrm>
            <a:off x="304800" y="228600"/>
            <a:ext cx="8458200" cy="639763"/>
          </a:xfrm>
          <a:solidFill>
            <a:srgbClr val="99CC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2400" b="0" dirty="0">
                <a:effectLst/>
              </a:rPr>
              <a:t>The Minimum Requirements Decision Guide (MRDG)</a:t>
            </a:r>
          </a:p>
        </p:txBody>
      </p:sp>
      <p:sp>
        <p:nvSpPr>
          <p:cNvPr id="353283" name="Rectangle 3"/>
          <p:cNvSpPr>
            <a:spLocks noGrp="1" noChangeArrowheads="1"/>
          </p:cNvSpPr>
          <p:nvPr>
            <p:ph idx="1"/>
          </p:nvPr>
        </p:nvSpPr>
        <p:spPr bwMode="auto">
          <a:xfrm>
            <a:off x="304800" y="1066800"/>
            <a:ext cx="8001000" cy="414496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pPr eaLnBrk="1" hangingPunct="1">
              <a:buFont typeface="Wingdings" pitchFamily="2" charset="2"/>
              <a:buNone/>
              <a:defRPr/>
            </a:pPr>
            <a:r>
              <a:rPr lang="en-US" sz="2400" b="1" u="sng" dirty="0">
                <a:solidFill>
                  <a:srgbClr val="009900"/>
                </a:solidFill>
                <a:effectLst>
                  <a:outerShdw blurRad="38100" dist="38100" dir="2700000" algn="tl">
                    <a:srgbClr val="C0C0C0"/>
                  </a:outerShdw>
                </a:effectLst>
              </a:rPr>
              <a:t>Appropriate Uses of the MRDG</a:t>
            </a:r>
            <a:r>
              <a:rPr lang="en-US" sz="2400" b="1" dirty="0">
                <a:solidFill>
                  <a:srgbClr val="009900"/>
                </a:solidFill>
                <a:effectLst>
                  <a:outerShdw blurRad="38100" dist="38100" dir="2700000" algn="tl">
                    <a:srgbClr val="C0C0C0"/>
                  </a:outerShdw>
                </a:effectLst>
              </a:rPr>
              <a:t>:</a:t>
            </a:r>
          </a:p>
          <a:p>
            <a:pPr eaLnBrk="1" hangingPunct="1">
              <a:buFont typeface="Wingdings" pitchFamily="2" charset="2"/>
              <a:buNone/>
              <a:defRPr/>
            </a:pPr>
            <a:r>
              <a:rPr lang="en-US" sz="2800" dirty="0">
                <a:solidFill>
                  <a:srgbClr val="0000FF"/>
                </a:solidFill>
              </a:rPr>
              <a:t>Project level analysis :</a:t>
            </a:r>
          </a:p>
          <a:p>
            <a:pPr eaLnBrk="1" hangingPunct="1">
              <a:defRPr/>
            </a:pPr>
            <a:r>
              <a:rPr lang="en-US" sz="2400" dirty="0">
                <a:solidFill>
                  <a:srgbClr val="000000"/>
                </a:solidFill>
              </a:rPr>
              <a:t>Maintenance and restoration  </a:t>
            </a:r>
          </a:p>
          <a:p>
            <a:pPr eaLnBrk="1" hangingPunct="1">
              <a:defRPr/>
            </a:pPr>
            <a:r>
              <a:rPr lang="en-US" sz="2400" dirty="0">
                <a:solidFill>
                  <a:srgbClr val="000000"/>
                </a:solidFill>
              </a:rPr>
              <a:t>Scientific monitoring or research </a:t>
            </a:r>
          </a:p>
          <a:p>
            <a:pPr eaLnBrk="1" hangingPunct="1">
              <a:defRPr/>
            </a:pPr>
            <a:r>
              <a:rPr lang="en-US" sz="2400" dirty="0">
                <a:solidFill>
                  <a:srgbClr val="000000"/>
                </a:solidFill>
              </a:rPr>
              <a:t>Visitor use facilities or developments </a:t>
            </a:r>
          </a:p>
          <a:p>
            <a:pPr eaLnBrk="1" hangingPunct="1">
              <a:defRPr/>
            </a:pPr>
            <a:r>
              <a:rPr lang="en-US" sz="2400" dirty="0">
                <a:solidFill>
                  <a:srgbClr val="000000"/>
                </a:solidFill>
              </a:rPr>
              <a:t>Activities related to special provisions or              subsequent legislation</a:t>
            </a:r>
          </a:p>
        </p:txBody>
      </p:sp>
      <p:pic>
        <p:nvPicPr>
          <p:cNvPr id="353286" name="Picture 6" descr=" People using a crosscut saw to cut a log"/>
          <p:cNvPicPr>
            <a:picLocks noChangeAspect="1" noChangeArrowheads="1"/>
          </p:cNvPicPr>
          <p:nvPr/>
        </p:nvPicPr>
        <p:blipFill>
          <a:blip r:embed="rId4" cstate="print"/>
          <a:srcRect l="12962" t="11110" r="12962" b="11111"/>
          <a:stretch>
            <a:fillRect/>
          </a:stretch>
        </p:blipFill>
        <p:spPr bwMode="auto">
          <a:xfrm>
            <a:off x="3505200" y="4495800"/>
            <a:ext cx="2819400" cy="1973262"/>
          </a:xfrm>
          <a:prstGeom prst="rect">
            <a:avLst/>
          </a:prstGeom>
          <a:noFill/>
          <a:ln w="9525">
            <a:solidFill>
              <a:srgbClr val="000000"/>
            </a:solidFill>
            <a:miter lim="800000"/>
            <a:headEnd/>
            <a:tailEnd/>
          </a:ln>
        </p:spPr>
      </p:pic>
      <p:pic>
        <p:nvPicPr>
          <p:cNvPr id="353287" name="Picture 7" descr="A log cabin"/>
          <p:cNvPicPr>
            <a:picLocks noChangeAspect="1" noChangeArrowheads="1"/>
          </p:cNvPicPr>
          <p:nvPr/>
        </p:nvPicPr>
        <p:blipFill>
          <a:blip r:embed="rId5" cstate="print"/>
          <a:srcRect/>
          <a:stretch>
            <a:fillRect/>
          </a:stretch>
        </p:blipFill>
        <p:spPr bwMode="auto">
          <a:xfrm>
            <a:off x="6705600" y="3708502"/>
            <a:ext cx="2184400" cy="2911374"/>
          </a:xfrm>
          <a:prstGeom prst="rect">
            <a:avLst/>
          </a:prstGeom>
          <a:noFill/>
          <a:ln w="9525">
            <a:solidFill>
              <a:srgbClr val="000000"/>
            </a:solidFill>
            <a:miter lim="800000"/>
            <a:headEnd/>
            <a:tailEnd/>
          </a:ln>
        </p:spPr>
      </p:pic>
      <p:pic>
        <p:nvPicPr>
          <p:cNvPr id="8" name="Picture 6" descr="Person kneeling on the ground, using an instrument comprised of a funnel attached to a cylinder "/>
          <p:cNvPicPr>
            <a:picLocks noChangeAspect="1" noChangeArrowheads="1"/>
          </p:cNvPicPr>
          <p:nvPr/>
        </p:nvPicPr>
        <p:blipFill>
          <a:blip r:embed="rId6" cstate="print"/>
          <a:srcRect/>
          <a:stretch>
            <a:fillRect/>
          </a:stretch>
        </p:blipFill>
        <p:spPr bwMode="auto">
          <a:xfrm>
            <a:off x="457200" y="4572000"/>
            <a:ext cx="2717800" cy="2036763"/>
          </a:xfrm>
          <a:prstGeom prst="rect">
            <a:avLst/>
          </a:prstGeom>
          <a:noFill/>
          <a:ln w="9525">
            <a:solidFill>
              <a:srgbClr val="000000"/>
            </a:solidFill>
            <a:miter lim="800000"/>
            <a:headEnd/>
            <a:tailEnd/>
          </a:ln>
        </p:spPr>
      </p:pic>
      <p:pic>
        <p:nvPicPr>
          <p:cNvPr id="9" name="Picture 9" descr=" Person on a horse leading a pack mule over a wooden bridge"/>
          <p:cNvPicPr>
            <a:picLocks noChangeAspect="1" noChangeArrowheads="1"/>
          </p:cNvPicPr>
          <p:nvPr/>
        </p:nvPicPr>
        <p:blipFill>
          <a:blip r:embed="rId7" cstate="print"/>
          <a:srcRect l="19481" t="23294" r="29147" b="24080"/>
          <a:stretch>
            <a:fillRect/>
          </a:stretch>
        </p:blipFill>
        <p:spPr bwMode="auto">
          <a:xfrm>
            <a:off x="6096000" y="1219200"/>
            <a:ext cx="2819400" cy="2073275"/>
          </a:xfrm>
          <a:prstGeom prst="rect">
            <a:avLst/>
          </a:prstGeom>
          <a:noFill/>
          <a:ln w="9525">
            <a:solidFill>
              <a:srgbClr val="000000"/>
            </a:solid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283">
                                            <p:txEl>
                                              <p:pRg st="2" end="2"/>
                                            </p:txEl>
                                          </p:spTgt>
                                        </p:tgtEl>
                                        <p:attrNameLst>
                                          <p:attrName>style.visibility</p:attrName>
                                        </p:attrNameLst>
                                      </p:cBhvr>
                                      <p:to>
                                        <p:strVal val="visible"/>
                                      </p:to>
                                    </p:set>
                                    <p:animEffect transition="in" filter="fade">
                                      <p:cBhvr>
                                        <p:cTn id="7" dur="1000"/>
                                        <p:tgtEl>
                                          <p:spTgt spid="35328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3287"/>
                                        </p:tgtEl>
                                        <p:attrNameLst>
                                          <p:attrName>style.visibility</p:attrName>
                                        </p:attrNameLst>
                                      </p:cBhvr>
                                      <p:to>
                                        <p:strVal val="visible"/>
                                      </p:to>
                                    </p:set>
                                    <p:animEffect transition="in" filter="fade">
                                      <p:cBhvr>
                                        <p:cTn id="10" dur="1000"/>
                                        <p:tgtEl>
                                          <p:spTgt spid="353287"/>
                                        </p:tgtEl>
                                      </p:cBhvr>
                                    </p:animEffect>
                                  </p:childTnLst>
                                </p:cTn>
                              </p:par>
                              <p:par>
                                <p:cTn id="11" presetID="10" presetClass="entr" presetSubtype="0" fill="hold" nodeType="withEffect">
                                  <p:stCondLst>
                                    <p:cond delay="0"/>
                                  </p:stCondLst>
                                  <p:childTnLst>
                                    <p:set>
                                      <p:cBhvr>
                                        <p:cTn id="12" dur="1" fill="hold">
                                          <p:stCondLst>
                                            <p:cond delay="0"/>
                                          </p:stCondLst>
                                        </p:cTn>
                                        <p:tgtEl>
                                          <p:spTgt spid="353286"/>
                                        </p:tgtEl>
                                        <p:attrNameLst>
                                          <p:attrName>style.visibility</p:attrName>
                                        </p:attrNameLst>
                                      </p:cBhvr>
                                      <p:to>
                                        <p:strVal val="visible"/>
                                      </p:to>
                                    </p:set>
                                    <p:animEffect transition="in" filter="fade">
                                      <p:cBhvr>
                                        <p:cTn id="13" dur="1000"/>
                                        <p:tgtEl>
                                          <p:spTgt spid="35328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3283">
                                            <p:txEl>
                                              <p:pRg st="3" end="3"/>
                                            </p:txEl>
                                          </p:spTgt>
                                        </p:tgtEl>
                                        <p:attrNameLst>
                                          <p:attrName>style.visibility</p:attrName>
                                        </p:attrNameLst>
                                      </p:cBhvr>
                                      <p:to>
                                        <p:strVal val="visible"/>
                                      </p:to>
                                    </p:set>
                                    <p:animEffect transition="in" filter="fade">
                                      <p:cBhvr>
                                        <p:cTn id="18" dur="1000"/>
                                        <p:tgtEl>
                                          <p:spTgt spid="35328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3283">
                                            <p:txEl>
                                              <p:pRg st="4" end="4"/>
                                            </p:txEl>
                                          </p:spTgt>
                                        </p:tgtEl>
                                        <p:attrNameLst>
                                          <p:attrName>style.visibility</p:attrName>
                                        </p:attrNameLst>
                                      </p:cBhvr>
                                      <p:to>
                                        <p:strVal val="visible"/>
                                      </p:to>
                                    </p:set>
                                    <p:animEffect transition="in" filter="fade">
                                      <p:cBhvr>
                                        <p:cTn id="26" dur="1000"/>
                                        <p:tgtEl>
                                          <p:spTgt spid="35328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3283">
                                            <p:txEl>
                                              <p:pRg st="5" end="5"/>
                                            </p:txEl>
                                          </p:spTgt>
                                        </p:tgtEl>
                                        <p:attrNameLst>
                                          <p:attrName>style.visibility</p:attrName>
                                        </p:attrNameLst>
                                      </p:cBhvr>
                                      <p:to>
                                        <p:strVal val="visible"/>
                                      </p:to>
                                    </p:set>
                                    <p:animEffect transition="in" filter="fade">
                                      <p:cBhvr>
                                        <p:cTn id="34" dur="1000"/>
                                        <p:tgtEl>
                                          <p:spTgt spid="3532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bwMode="auto">
          <a:xfrm>
            <a:off x="304800" y="381000"/>
            <a:ext cx="8534400" cy="639763"/>
          </a:xfrm>
          <a:solidFill>
            <a:srgbClr val="99CC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2400" b="0" dirty="0">
                <a:effectLst/>
              </a:rPr>
              <a:t>The Minimum Requirements Decision Guide (MRDG)</a:t>
            </a:r>
          </a:p>
        </p:txBody>
      </p:sp>
      <p:sp>
        <p:nvSpPr>
          <p:cNvPr id="359427" name="Rectangle 3"/>
          <p:cNvSpPr>
            <a:spLocks noGrp="1" noChangeArrowheads="1"/>
          </p:cNvSpPr>
          <p:nvPr>
            <p:ph idx="1"/>
          </p:nvPr>
        </p:nvSpPr>
        <p:spPr bwMode="auto">
          <a:xfrm>
            <a:off x="381000" y="1295400"/>
            <a:ext cx="8153400" cy="4876800"/>
          </a:xfrm>
          <a:ln>
            <a:miter lim="800000"/>
            <a:headEnd/>
            <a:tailEnd/>
          </a:ln>
        </p:spPr>
        <p:txBody>
          <a:bodyPr vert="horz" wrap="square" lIns="91440" tIns="45720" rIns="91440" bIns="45720" numCol="1" anchor="t" anchorCtr="0" compatLnSpc="1">
            <a:prstTxWarp prst="textNoShape">
              <a:avLst/>
            </a:prstTxWarp>
            <a:normAutofit lnSpcReduction="10000"/>
          </a:bodyPr>
          <a:lstStyle/>
          <a:p>
            <a:pPr marL="419100" indent="-419100" eaLnBrk="1" hangingPunct="1">
              <a:buFont typeface="Wingdings" pitchFamily="2" charset="2"/>
              <a:buNone/>
              <a:defRPr/>
            </a:pPr>
            <a:r>
              <a:rPr lang="en-US" sz="3000" b="1" u="sng" dirty="0">
                <a:solidFill>
                  <a:srgbClr val="CC0000"/>
                </a:solidFill>
                <a:effectLst>
                  <a:outerShdw blurRad="38100" dist="38100" dir="2700000" algn="tl">
                    <a:srgbClr val="C0C0C0"/>
                  </a:outerShdw>
                </a:effectLst>
              </a:rPr>
              <a:t>Inappropriate Uses of the MRDG</a:t>
            </a:r>
          </a:p>
          <a:p>
            <a:pPr marL="419100" indent="-419100" eaLnBrk="1" hangingPunct="1">
              <a:buFont typeface="Wingdings" pitchFamily="2" charset="2"/>
              <a:buNone/>
              <a:defRPr/>
            </a:pPr>
            <a:endParaRPr lang="en-US" sz="900" b="1" u="sng" dirty="0">
              <a:solidFill>
                <a:srgbClr val="CC0000"/>
              </a:solidFill>
              <a:effectLst>
                <a:outerShdw blurRad="38100" dist="38100" dir="2700000" algn="tl">
                  <a:srgbClr val="C0C0C0"/>
                </a:outerShdw>
              </a:effectLst>
            </a:endParaRPr>
          </a:p>
          <a:p>
            <a:pPr marL="419100" indent="-419100" eaLnBrk="1" hangingPunct="1">
              <a:buFont typeface="Wingdings" pitchFamily="2" charset="2"/>
              <a:buNone/>
              <a:defRPr/>
            </a:pPr>
            <a:r>
              <a:rPr lang="en-US" sz="3000" dirty="0"/>
              <a:t>1) </a:t>
            </a:r>
            <a:r>
              <a:rPr lang="en-US" sz="3000" dirty="0">
                <a:solidFill>
                  <a:srgbClr val="0000FF"/>
                </a:solidFill>
              </a:rPr>
              <a:t>As a </a:t>
            </a:r>
            <a:r>
              <a:rPr lang="en-US" sz="3000" u="sng" dirty="0">
                <a:solidFill>
                  <a:srgbClr val="0000FF"/>
                </a:solidFill>
                <a:effectLst>
                  <a:outerShdw blurRad="38100" dist="38100" dir="2700000" algn="tl">
                    <a:srgbClr val="000000">
                      <a:alpha val="43137"/>
                    </a:srgbClr>
                  </a:outerShdw>
                </a:effectLst>
              </a:rPr>
              <a:t>substitute</a:t>
            </a:r>
            <a:r>
              <a:rPr lang="en-US" sz="3000" dirty="0">
                <a:solidFill>
                  <a:srgbClr val="0000FF"/>
                </a:solidFill>
              </a:rPr>
              <a:t> for a NEPA analysis, documentation or public involvement.</a:t>
            </a:r>
          </a:p>
          <a:p>
            <a:pPr marL="419100" indent="-419100" eaLnBrk="1" hangingPunct="1">
              <a:defRPr/>
            </a:pPr>
            <a:r>
              <a:rPr lang="en-US" sz="2600" i="1" dirty="0">
                <a:solidFill>
                  <a:srgbClr val="000000"/>
                </a:solidFill>
              </a:rPr>
              <a:t>Use the MRDG to support a NEPA analysis and decision</a:t>
            </a:r>
          </a:p>
          <a:p>
            <a:pPr marL="419100" indent="-419100" eaLnBrk="1" hangingPunct="1">
              <a:defRPr/>
            </a:pPr>
            <a:r>
              <a:rPr lang="en-US" sz="2600" i="1" dirty="0">
                <a:solidFill>
                  <a:srgbClr val="000000"/>
                </a:solidFill>
              </a:rPr>
              <a:t>The MRDG determination can be the proposed action for a NEPA analysis if needed.</a:t>
            </a:r>
          </a:p>
          <a:p>
            <a:pPr marL="419100" indent="-419100" eaLnBrk="1" hangingPunct="1">
              <a:buFont typeface="Wingdings" pitchFamily="2" charset="2"/>
              <a:buNone/>
              <a:defRPr/>
            </a:pPr>
            <a:r>
              <a:rPr lang="en-US" sz="3000" dirty="0"/>
              <a:t>2) </a:t>
            </a:r>
            <a:r>
              <a:rPr lang="en-US" sz="3000" dirty="0">
                <a:solidFill>
                  <a:srgbClr val="0000FF"/>
                </a:solidFill>
              </a:rPr>
              <a:t>As a substitute for programmatic wilderness planning (LAC or other process)</a:t>
            </a:r>
          </a:p>
          <a:p>
            <a:pPr marL="419100" indent="-419100" eaLnBrk="1" hangingPunct="1">
              <a:buFont typeface="Wingdings" pitchFamily="2" charset="2"/>
              <a:buNone/>
              <a:defRPr/>
            </a:pPr>
            <a:endParaRPr lang="en-US" dirty="0"/>
          </a:p>
        </p:txBody>
      </p:sp>
      <p:pic>
        <p:nvPicPr>
          <p:cNvPr id="359428" name="Picture 4" descr="Person flipping through documents at a table"/>
          <p:cNvPicPr>
            <a:picLocks noChangeAspect="1" noChangeArrowheads="1"/>
          </p:cNvPicPr>
          <p:nvPr/>
        </p:nvPicPr>
        <p:blipFill>
          <a:blip r:embed="rId4" cstate="print"/>
          <a:srcRect/>
          <a:stretch>
            <a:fillRect/>
          </a:stretch>
        </p:blipFill>
        <p:spPr bwMode="auto">
          <a:xfrm>
            <a:off x="4953000" y="5410200"/>
            <a:ext cx="1752600" cy="1312863"/>
          </a:xfrm>
          <a:prstGeom prst="rect">
            <a:avLst/>
          </a:prstGeom>
          <a:noFill/>
          <a:ln w="12700">
            <a:solidFill>
              <a:srgbClr val="000000"/>
            </a:solidFill>
            <a:miter lim="800000"/>
            <a:headEnd/>
            <a:tailEnd/>
          </a:ln>
          <a:effectLst>
            <a:outerShdw dist="107763" dir="2700000" algn="ctr" rotWithShape="0">
              <a:srgbClr val="808080">
                <a:alpha val="50000"/>
              </a:srgbClr>
            </a:outerShdw>
          </a:effectLst>
        </p:spPr>
      </p:pic>
      <p:pic>
        <p:nvPicPr>
          <p:cNvPr id="62469" name="Picture 5" descr="People sitting around a table, with one person reaching towards document laid on the table"/>
          <p:cNvPicPr>
            <a:picLocks noChangeAspect="1" noChangeArrowheads="1"/>
          </p:cNvPicPr>
          <p:nvPr/>
        </p:nvPicPr>
        <p:blipFill>
          <a:blip r:embed="rId5" cstate="print"/>
          <a:srcRect/>
          <a:stretch>
            <a:fillRect/>
          </a:stretch>
        </p:blipFill>
        <p:spPr bwMode="auto">
          <a:xfrm>
            <a:off x="7162800" y="5486400"/>
            <a:ext cx="1619250" cy="121920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427">
                                            <p:txEl>
                                              <p:pRg st="2" end="2"/>
                                            </p:txEl>
                                          </p:spTgt>
                                        </p:tgtEl>
                                        <p:attrNameLst>
                                          <p:attrName>style.visibility</p:attrName>
                                        </p:attrNameLst>
                                      </p:cBhvr>
                                      <p:to>
                                        <p:strVal val="visible"/>
                                      </p:to>
                                    </p:set>
                                    <p:animEffect transition="in" filter="fade">
                                      <p:cBhvr>
                                        <p:cTn id="7" dur="1000"/>
                                        <p:tgtEl>
                                          <p:spTgt spid="35942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9428"/>
                                        </p:tgtEl>
                                        <p:attrNameLst>
                                          <p:attrName>style.visibility</p:attrName>
                                        </p:attrNameLst>
                                      </p:cBhvr>
                                      <p:to>
                                        <p:strVal val="visible"/>
                                      </p:to>
                                    </p:set>
                                    <p:animEffect transition="in" filter="fade">
                                      <p:cBhvr>
                                        <p:cTn id="10" dur="1000"/>
                                        <p:tgtEl>
                                          <p:spTgt spid="359428"/>
                                        </p:tgtEl>
                                      </p:cBhvr>
                                    </p:animEffect>
                                  </p:childTnLst>
                                </p:cTn>
                              </p:par>
                              <p:par>
                                <p:cTn id="11" presetID="10" presetClass="entr" presetSubtype="0" fill="hold" nodeType="withEffect">
                                  <p:stCondLst>
                                    <p:cond delay="0"/>
                                  </p:stCondLst>
                                  <p:childTnLst>
                                    <p:set>
                                      <p:cBhvr>
                                        <p:cTn id="12" dur="1" fill="hold">
                                          <p:stCondLst>
                                            <p:cond delay="0"/>
                                          </p:stCondLst>
                                        </p:cTn>
                                        <p:tgtEl>
                                          <p:spTgt spid="62469"/>
                                        </p:tgtEl>
                                        <p:attrNameLst>
                                          <p:attrName>style.visibility</p:attrName>
                                        </p:attrNameLst>
                                      </p:cBhvr>
                                      <p:to>
                                        <p:strVal val="visible"/>
                                      </p:to>
                                    </p:set>
                                    <p:animEffect transition="in" filter="fade">
                                      <p:cBhvr>
                                        <p:cTn id="13" dur="1000"/>
                                        <p:tgtEl>
                                          <p:spTgt spid="6246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9427">
                                            <p:txEl>
                                              <p:pRg st="3" end="3"/>
                                            </p:txEl>
                                          </p:spTgt>
                                        </p:tgtEl>
                                        <p:attrNameLst>
                                          <p:attrName>style.visibility</p:attrName>
                                        </p:attrNameLst>
                                      </p:cBhvr>
                                      <p:to>
                                        <p:strVal val="visible"/>
                                      </p:to>
                                    </p:set>
                                    <p:animEffect transition="in" filter="fade">
                                      <p:cBhvr>
                                        <p:cTn id="18" dur="1000"/>
                                        <p:tgtEl>
                                          <p:spTgt spid="359427">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59427">
                                            <p:txEl>
                                              <p:pRg st="4" end="4"/>
                                            </p:txEl>
                                          </p:spTgt>
                                        </p:tgtEl>
                                        <p:attrNameLst>
                                          <p:attrName>style.visibility</p:attrName>
                                        </p:attrNameLst>
                                      </p:cBhvr>
                                      <p:to>
                                        <p:strVal val="visible"/>
                                      </p:to>
                                    </p:set>
                                    <p:animEffect transition="in" filter="fade">
                                      <p:cBhvr>
                                        <p:cTn id="21" dur="1000"/>
                                        <p:tgtEl>
                                          <p:spTgt spid="359427">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59427">
                                            <p:txEl>
                                              <p:pRg st="5" end="5"/>
                                            </p:txEl>
                                          </p:spTgt>
                                        </p:tgtEl>
                                        <p:attrNameLst>
                                          <p:attrName>style.visibility</p:attrName>
                                        </p:attrNameLst>
                                      </p:cBhvr>
                                      <p:to>
                                        <p:strVal val="visible"/>
                                      </p:to>
                                    </p:set>
                                    <p:animEffect transition="in" filter="fade">
                                      <p:cBhvr>
                                        <p:cTn id="26" dur="1000"/>
                                        <p:tgtEl>
                                          <p:spTgt spid="3594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21"/>
          <p:cNvSpPr txBox="1">
            <a:spLocks noGrp="1"/>
          </p:cNvSpPr>
          <p:nvPr>
            <p:ph type="title" idx="4294967295"/>
          </p:nvPr>
        </p:nvSpPr>
        <p:spPr>
          <a:xfrm>
            <a:off x="228600" y="228600"/>
            <a:ext cx="86868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355331" name="Rectangle 3"/>
          <p:cNvSpPr>
            <a:spLocks noGrp="1" noChangeArrowheads="1"/>
          </p:cNvSpPr>
          <p:nvPr>
            <p:ph idx="1"/>
          </p:nvPr>
        </p:nvSpPr>
        <p:spPr bwMode="auto">
          <a:xfrm>
            <a:off x="304800" y="838200"/>
            <a:ext cx="8839200" cy="5715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pPr eaLnBrk="1" hangingPunct="1">
              <a:buFont typeface="Wingdings" pitchFamily="2" charset="2"/>
              <a:buNone/>
              <a:defRPr/>
            </a:pPr>
            <a:r>
              <a:rPr lang="en-US" sz="2400" b="1" u="sng" dirty="0">
                <a:solidFill>
                  <a:srgbClr val="CC0000"/>
                </a:solidFill>
                <a:effectLst>
                  <a:outerShdw blurRad="38100" dist="38100" dir="2700000" algn="tl">
                    <a:srgbClr val="C0C0C0"/>
                  </a:outerShdw>
                </a:effectLst>
              </a:rPr>
              <a:t>Inappropriate Uses of the MRDG</a:t>
            </a:r>
          </a:p>
          <a:p>
            <a:pPr eaLnBrk="1" hangingPunct="1">
              <a:buFont typeface="Wingdings" pitchFamily="2" charset="2"/>
              <a:buNone/>
              <a:defRPr/>
            </a:pPr>
            <a:r>
              <a:rPr lang="en-US" sz="2400" dirty="0">
                <a:solidFill>
                  <a:srgbClr val="0000FF"/>
                </a:solidFill>
              </a:rPr>
              <a:t>3) As a decision process </a:t>
            </a:r>
            <a:r>
              <a:rPr lang="en-US" sz="2400" u="sng" dirty="0">
                <a:solidFill>
                  <a:srgbClr val="0000FF"/>
                </a:solidFill>
              </a:rPr>
              <a:t>during</a:t>
            </a:r>
            <a:r>
              <a:rPr lang="en-US" sz="2400" dirty="0">
                <a:solidFill>
                  <a:srgbClr val="0000FF"/>
                </a:solidFill>
              </a:rPr>
              <a:t> </a:t>
            </a:r>
            <a:r>
              <a:rPr lang="en-US" sz="2400" dirty="0" err="1">
                <a:solidFill>
                  <a:srgbClr val="0000FF"/>
                </a:solidFill>
                <a:effectLst>
                  <a:outerShdw blurRad="38100" dist="38100" dir="2700000" algn="tl">
                    <a:srgbClr val="000000">
                      <a:alpha val="43137"/>
                    </a:srgbClr>
                  </a:outerShdw>
                </a:effectLst>
              </a:rPr>
              <a:t>Wildland</a:t>
            </a:r>
            <a:r>
              <a:rPr lang="en-US" sz="2400" dirty="0">
                <a:solidFill>
                  <a:srgbClr val="0000FF"/>
                </a:solidFill>
                <a:effectLst>
                  <a:outerShdw blurRad="38100" dist="38100" dir="2700000" algn="tl">
                    <a:srgbClr val="000000">
                      <a:alpha val="43137"/>
                    </a:srgbClr>
                  </a:outerShdw>
                </a:effectLst>
              </a:rPr>
              <a:t> Fire Emergencies</a:t>
            </a:r>
          </a:p>
          <a:p>
            <a:pPr eaLnBrk="1" hangingPunct="1">
              <a:buFont typeface="Wingdings" pitchFamily="2" charset="2"/>
              <a:buNone/>
              <a:defRPr/>
            </a:pPr>
            <a:r>
              <a:rPr lang="en-US" sz="2400" dirty="0">
                <a:solidFill>
                  <a:srgbClr val="000000"/>
                </a:solidFill>
              </a:rPr>
              <a:t>Integrate a minimum requirements decision process into wildfire management planning and operations:</a:t>
            </a:r>
          </a:p>
          <a:p>
            <a:pPr eaLnBrk="1" hangingPunct="1">
              <a:defRPr/>
            </a:pPr>
            <a:r>
              <a:rPr lang="en-US" sz="2400" dirty="0">
                <a:solidFill>
                  <a:srgbClr val="000000"/>
                </a:solidFill>
              </a:rPr>
              <a:t>Forest LMP (direction) or FMP (information/guidelines)</a:t>
            </a:r>
          </a:p>
          <a:p>
            <a:pPr lvl="1" eaLnBrk="1" hangingPunct="1">
              <a:defRPr/>
            </a:pPr>
            <a:r>
              <a:rPr lang="en-US" sz="2400" dirty="0">
                <a:solidFill>
                  <a:srgbClr val="000000"/>
                </a:solidFill>
              </a:rPr>
              <a:t>MIST guidelines for local operations</a:t>
            </a:r>
          </a:p>
          <a:p>
            <a:pPr lvl="1" eaLnBrk="1" hangingPunct="1">
              <a:defRPr/>
            </a:pPr>
            <a:r>
              <a:rPr lang="en-US" sz="2400" dirty="0">
                <a:solidFill>
                  <a:srgbClr val="000000"/>
                </a:solidFill>
              </a:rPr>
              <a:t>Wilderness Fire Resource Advisors or Technical Specialists</a:t>
            </a:r>
          </a:p>
          <a:p>
            <a:pPr lvl="1" eaLnBrk="1" hangingPunct="1">
              <a:defRPr/>
            </a:pPr>
            <a:r>
              <a:rPr lang="en-US" sz="2400" dirty="0">
                <a:solidFill>
                  <a:srgbClr val="000000"/>
                </a:solidFill>
              </a:rPr>
              <a:t>Need and approval process for motor</a:t>
            </a:r>
            <a:r>
              <a:rPr lang="en-US" dirty="0">
                <a:solidFill>
                  <a:srgbClr val="000000"/>
                </a:solidFill>
              </a:rPr>
              <a:t>ized equipment</a:t>
            </a:r>
          </a:p>
        </p:txBody>
      </p:sp>
      <p:pic>
        <p:nvPicPr>
          <p:cNvPr id="15" name="Picture 4" descr="A bulldozer"/>
          <p:cNvPicPr>
            <a:picLocks noChangeAspect="1" noChangeArrowheads="1"/>
          </p:cNvPicPr>
          <p:nvPr/>
        </p:nvPicPr>
        <p:blipFill>
          <a:blip r:embed="rId4" cstate="print"/>
          <a:srcRect/>
          <a:stretch>
            <a:fillRect/>
          </a:stretch>
        </p:blipFill>
        <p:spPr bwMode="auto">
          <a:xfrm>
            <a:off x="0" y="4724400"/>
            <a:ext cx="2819400" cy="1989138"/>
          </a:xfrm>
          <a:prstGeom prst="rect">
            <a:avLst/>
          </a:prstGeom>
          <a:noFill/>
          <a:ln w="9525">
            <a:solidFill>
              <a:srgbClr val="000000"/>
            </a:solidFill>
            <a:miter lim="800000"/>
            <a:headEnd/>
            <a:tailEnd/>
          </a:ln>
        </p:spPr>
      </p:pic>
      <p:pic>
        <p:nvPicPr>
          <p:cNvPr id="63493" name="Picture 4" descr="Person holding mules by a rope, with smoke in the distance"/>
          <p:cNvPicPr>
            <a:picLocks noChangeAspect="1" noChangeArrowheads="1"/>
          </p:cNvPicPr>
          <p:nvPr/>
        </p:nvPicPr>
        <p:blipFill>
          <a:blip r:embed="rId5" cstate="print"/>
          <a:srcRect l="12402" t="10667" r="9921" b="3555"/>
          <a:stretch>
            <a:fillRect/>
          </a:stretch>
        </p:blipFill>
        <p:spPr bwMode="auto">
          <a:xfrm>
            <a:off x="3200400" y="4724400"/>
            <a:ext cx="2724150" cy="2017713"/>
          </a:xfrm>
          <a:prstGeom prst="rect">
            <a:avLst/>
          </a:prstGeom>
          <a:noFill/>
          <a:ln w="25400">
            <a:solidFill>
              <a:schemeClr val="tx1"/>
            </a:solidFill>
            <a:miter lim="800000"/>
            <a:headEnd/>
            <a:tailEnd/>
          </a:ln>
        </p:spPr>
      </p:pic>
      <p:pic>
        <p:nvPicPr>
          <p:cNvPr id="63492" name="Picture 2" descr="Person cutting down a tree with a chainsaw"/>
          <p:cNvPicPr>
            <a:picLocks noChangeAspect="1" noChangeArrowheads="1"/>
          </p:cNvPicPr>
          <p:nvPr/>
        </p:nvPicPr>
        <p:blipFill>
          <a:blip r:embed="rId6" cstate="print"/>
          <a:srcRect/>
          <a:stretch>
            <a:fillRect/>
          </a:stretch>
        </p:blipFill>
        <p:spPr bwMode="auto">
          <a:xfrm>
            <a:off x="6248400" y="4648200"/>
            <a:ext cx="2895600" cy="2089150"/>
          </a:xfrm>
          <a:prstGeom prst="rect">
            <a:avLst/>
          </a:prstGeom>
          <a:noFill/>
          <a:ln w="19050">
            <a:solidFill>
              <a:srgbClr val="FFFFCC"/>
            </a:solid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63493"/>
                                        </p:tgtEl>
                                        <p:attrNameLst>
                                          <p:attrName>style.visibility</p:attrName>
                                        </p:attrNameLst>
                                      </p:cBhvr>
                                      <p:to>
                                        <p:strVal val="visible"/>
                                      </p:to>
                                    </p:set>
                                    <p:animEffect transition="in" filter="fade">
                                      <p:cBhvr>
                                        <p:cTn id="10" dur="1000"/>
                                        <p:tgtEl>
                                          <p:spTgt spid="63493"/>
                                        </p:tgtEl>
                                      </p:cBhvr>
                                    </p:animEffect>
                                  </p:childTnLst>
                                </p:cTn>
                              </p:par>
                              <p:par>
                                <p:cTn id="11" presetID="10" presetClass="entr" presetSubtype="0" fill="hold" nodeType="withEffect">
                                  <p:stCondLst>
                                    <p:cond delay="0"/>
                                  </p:stCondLst>
                                  <p:childTnLst>
                                    <p:set>
                                      <p:cBhvr>
                                        <p:cTn id="12" dur="1" fill="hold">
                                          <p:stCondLst>
                                            <p:cond delay="0"/>
                                          </p:stCondLst>
                                        </p:cTn>
                                        <p:tgtEl>
                                          <p:spTgt spid="63492"/>
                                        </p:tgtEl>
                                        <p:attrNameLst>
                                          <p:attrName>style.visibility</p:attrName>
                                        </p:attrNameLst>
                                      </p:cBhvr>
                                      <p:to>
                                        <p:strVal val="visible"/>
                                      </p:to>
                                    </p:set>
                                    <p:animEffect transition="in" filter="fade">
                                      <p:cBhvr>
                                        <p:cTn id="13" dur="1000"/>
                                        <p:tgtEl>
                                          <p:spTgt spid="63492"/>
                                        </p:tgtEl>
                                      </p:cBhvr>
                                    </p:animEffect>
                                  </p:childTnLst>
                                </p:cTn>
                              </p:par>
                              <p:par>
                                <p:cTn id="14" presetID="10" presetClass="entr" presetSubtype="0" fill="hold" nodeType="withEffect">
                                  <p:stCondLst>
                                    <p:cond delay="0"/>
                                  </p:stCondLst>
                                  <p:childTnLst>
                                    <p:set>
                                      <p:cBhvr>
                                        <p:cTn id="15" dur="1" fill="hold">
                                          <p:stCondLst>
                                            <p:cond delay="0"/>
                                          </p:stCondLst>
                                        </p:cTn>
                                        <p:tgtEl>
                                          <p:spTgt spid="355331">
                                            <p:txEl>
                                              <p:pRg st="0" end="0"/>
                                            </p:txEl>
                                          </p:spTgt>
                                        </p:tgtEl>
                                        <p:attrNameLst>
                                          <p:attrName>style.visibility</p:attrName>
                                        </p:attrNameLst>
                                      </p:cBhvr>
                                      <p:to>
                                        <p:strVal val="visible"/>
                                      </p:to>
                                    </p:set>
                                    <p:animEffect transition="in" filter="fade">
                                      <p:cBhvr>
                                        <p:cTn id="16" dur="1000"/>
                                        <p:tgtEl>
                                          <p:spTgt spid="355331">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55331">
                                            <p:txEl>
                                              <p:pRg st="1" end="1"/>
                                            </p:txEl>
                                          </p:spTgt>
                                        </p:tgtEl>
                                        <p:attrNameLst>
                                          <p:attrName>style.visibility</p:attrName>
                                        </p:attrNameLst>
                                      </p:cBhvr>
                                      <p:to>
                                        <p:strVal val="visible"/>
                                      </p:to>
                                    </p:set>
                                    <p:animEffect transition="in" filter="fade">
                                      <p:cBhvr>
                                        <p:cTn id="19" dur="1000"/>
                                        <p:tgtEl>
                                          <p:spTgt spid="355331">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5331">
                                            <p:txEl>
                                              <p:pRg st="2" end="2"/>
                                            </p:txEl>
                                          </p:spTgt>
                                        </p:tgtEl>
                                        <p:attrNameLst>
                                          <p:attrName>style.visibility</p:attrName>
                                        </p:attrNameLst>
                                      </p:cBhvr>
                                      <p:to>
                                        <p:strVal val="visible"/>
                                      </p:to>
                                    </p:set>
                                    <p:animEffect transition="in" filter="fade">
                                      <p:cBhvr>
                                        <p:cTn id="24" dur="1000"/>
                                        <p:tgtEl>
                                          <p:spTgt spid="355331">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55331">
                                            <p:txEl>
                                              <p:pRg st="3" end="3"/>
                                            </p:txEl>
                                          </p:spTgt>
                                        </p:tgtEl>
                                        <p:attrNameLst>
                                          <p:attrName>style.visibility</p:attrName>
                                        </p:attrNameLst>
                                      </p:cBhvr>
                                      <p:to>
                                        <p:strVal val="visible"/>
                                      </p:to>
                                    </p:set>
                                    <p:animEffect transition="in" filter="fade">
                                      <p:cBhvr>
                                        <p:cTn id="29" dur="1000"/>
                                        <p:tgtEl>
                                          <p:spTgt spid="355331">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5331">
                                            <p:txEl>
                                              <p:pRg st="4" end="4"/>
                                            </p:txEl>
                                          </p:spTgt>
                                        </p:tgtEl>
                                        <p:attrNameLst>
                                          <p:attrName>style.visibility</p:attrName>
                                        </p:attrNameLst>
                                      </p:cBhvr>
                                      <p:to>
                                        <p:strVal val="visible"/>
                                      </p:to>
                                    </p:set>
                                    <p:animEffect transition="in" filter="fade">
                                      <p:cBhvr>
                                        <p:cTn id="34" dur="1000"/>
                                        <p:tgtEl>
                                          <p:spTgt spid="355331">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55331">
                                            <p:txEl>
                                              <p:pRg st="5" end="5"/>
                                            </p:txEl>
                                          </p:spTgt>
                                        </p:tgtEl>
                                        <p:attrNameLst>
                                          <p:attrName>style.visibility</p:attrName>
                                        </p:attrNameLst>
                                      </p:cBhvr>
                                      <p:to>
                                        <p:strVal val="visible"/>
                                      </p:to>
                                    </p:set>
                                    <p:animEffect transition="in" filter="fade">
                                      <p:cBhvr>
                                        <p:cTn id="39" dur="1000"/>
                                        <p:tgtEl>
                                          <p:spTgt spid="355331">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55331">
                                            <p:txEl>
                                              <p:pRg st="6" end="6"/>
                                            </p:txEl>
                                          </p:spTgt>
                                        </p:tgtEl>
                                        <p:attrNameLst>
                                          <p:attrName>style.visibility</p:attrName>
                                        </p:attrNameLst>
                                      </p:cBhvr>
                                      <p:to>
                                        <p:strVal val="visible"/>
                                      </p:to>
                                    </p:set>
                                    <p:animEffect transition="in" filter="fade">
                                      <p:cBhvr>
                                        <p:cTn id="44" dur="1000"/>
                                        <p:tgtEl>
                                          <p:spTgt spid="3553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1"/>
          <p:cNvSpPr txBox="1">
            <a:spLocks/>
          </p:cNvSpPr>
          <p:nvPr/>
        </p:nvSpPr>
        <p:spPr>
          <a:xfrm>
            <a:off x="228600" y="228600"/>
            <a:ext cx="8686800" cy="838200"/>
          </a:xfrm>
          <a:prstGeom prst="rect">
            <a:avLst/>
          </a:prstGeom>
        </p:spPr>
        <p:txBody>
          <a:bodyPr>
            <a:normAutofit/>
          </a:bodyPr>
          <a:lstStyle>
            <a:lvl1pPr>
              <a:defRPr sz="3200"/>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all" spc="0" normalizeH="0" baseline="0" noProof="0" dirty="0">
                <a:ln>
                  <a:noFill/>
                </a:ln>
                <a:solidFill>
                  <a:schemeClr val="tx2"/>
                </a:solidFill>
                <a:effectLst/>
                <a:uLnTx/>
                <a:uFillTx/>
                <a:latin typeface="+mj-lt"/>
                <a:ea typeface="+mj-ea"/>
                <a:cs typeface="+mj-cs"/>
              </a:rPr>
              <a:t>Minimum Requirements Analysis</a:t>
            </a:r>
          </a:p>
        </p:txBody>
      </p:sp>
      <p:sp>
        <p:nvSpPr>
          <p:cNvPr id="73730" name="Rectangle 2"/>
          <p:cNvSpPr>
            <a:spLocks noGrp="1" noChangeArrowheads="1"/>
          </p:cNvSpPr>
          <p:nvPr>
            <p:ph type="title"/>
          </p:nvPr>
        </p:nvSpPr>
        <p:spPr bwMode="auto">
          <a:xfrm>
            <a:off x="381000" y="838200"/>
            <a:ext cx="8534400" cy="639763"/>
          </a:xfrm>
          <a:solidFill>
            <a:srgbClr val="99CC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US" sz="2400" b="0" dirty="0">
                <a:effectLst/>
              </a:rPr>
              <a:t>The Minimum Requirements Decision Guide (MRDG)</a:t>
            </a:r>
          </a:p>
        </p:txBody>
      </p:sp>
      <p:sp>
        <p:nvSpPr>
          <p:cNvPr id="355331" name="Rectangle 3"/>
          <p:cNvSpPr>
            <a:spLocks noGrp="1" noChangeArrowheads="1"/>
          </p:cNvSpPr>
          <p:nvPr>
            <p:ph idx="1"/>
          </p:nvPr>
        </p:nvSpPr>
        <p:spPr bwMode="auto">
          <a:xfrm>
            <a:off x="381000" y="1600200"/>
            <a:ext cx="8534400" cy="359251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normAutofit/>
          </a:bodyPr>
          <a:lstStyle/>
          <a:p>
            <a:pPr eaLnBrk="1" hangingPunct="1">
              <a:buFont typeface="Wingdings" pitchFamily="2" charset="2"/>
              <a:buNone/>
              <a:defRPr/>
            </a:pPr>
            <a:r>
              <a:rPr lang="en-US" sz="2800" b="1" u="sng" dirty="0">
                <a:solidFill>
                  <a:srgbClr val="CC0000"/>
                </a:solidFill>
                <a:effectLst>
                  <a:outerShdw blurRad="38100" dist="38100" dir="2700000" algn="tl">
                    <a:srgbClr val="C0C0C0"/>
                  </a:outerShdw>
                </a:effectLst>
              </a:rPr>
              <a:t>Inappropriate Uses of the MRDG</a:t>
            </a:r>
          </a:p>
          <a:p>
            <a:pPr eaLnBrk="1" hangingPunct="1">
              <a:buFont typeface="Wingdings" pitchFamily="2" charset="2"/>
              <a:buNone/>
              <a:defRPr/>
            </a:pPr>
            <a:endParaRPr lang="en-US" sz="800" b="1" u="sng" dirty="0">
              <a:solidFill>
                <a:srgbClr val="CC0000"/>
              </a:solidFill>
              <a:effectLst>
                <a:outerShdw blurRad="38100" dist="38100" dir="2700000" algn="tl">
                  <a:srgbClr val="C0C0C0"/>
                </a:outerShdw>
              </a:effectLst>
            </a:endParaRPr>
          </a:p>
          <a:p>
            <a:pPr eaLnBrk="1" hangingPunct="1">
              <a:buFont typeface="Wingdings" pitchFamily="2" charset="2"/>
              <a:buNone/>
              <a:defRPr/>
            </a:pPr>
            <a:r>
              <a:rPr lang="en-US" sz="2400" dirty="0">
                <a:solidFill>
                  <a:srgbClr val="0000FF"/>
                </a:solidFill>
              </a:rPr>
              <a:t>4) Emergencies involving health and safety and law enforcement.</a:t>
            </a:r>
          </a:p>
          <a:p>
            <a:pPr eaLnBrk="1" hangingPunct="1">
              <a:buFont typeface="Wingdings" pitchFamily="2" charset="2"/>
              <a:buNone/>
              <a:defRPr/>
            </a:pPr>
            <a:endParaRPr lang="en-US" sz="800" dirty="0"/>
          </a:p>
          <a:p>
            <a:pPr eaLnBrk="1" hangingPunct="1">
              <a:defRPr/>
            </a:pPr>
            <a:r>
              <a:rPr lang="en-US" sz="2400" i="1" dirty="0">
                <a:solidFill>
                  <a:srgbClr val="000000"/>
                </a:solidFill>
              </a:rPr>
              <a:t>Use the minimum requirements direction from the law in programmatic SAR planning and agreements</a:t>
            </a:r>
          </a:p>
        </p:txBody>
      </p:sp>
      <p:pic>
        <p:nvPicPr>
          <p:cNvPr id="355332" name="Picture 4" descr="Two people standing near a helicopter "/>
          <p:cNvPicPr>
            <a:picLocks noChangeAspect="1" noChangeArrowheads="1"/>
          </p:cNvPicPr>
          <p:nvPr/>
        </p:nvPicPr>
        <p:blipFill>
          <a:blip r:embed="rId4" cstate="print"/>
          <a:srcRect l="30769" t="23624" r="20648" b="11012"/>
          <a:stretch>
            <a:fillRect/>
          </a:stretch>
        </p:blipFill>
        <p:spPr bwMode="auto">
          <a:xfrm>
            <a:off x="1143000" y="4221163"/>
            <a:ext cx="3048000" cy="2336800"/>
          </a:xfrm>
          <a:prstGeom prst="rect">
            <a:avLst/>
          </a:prstGeom>
          <a:noFill/>
          <a:ln w="12700">
            <a:solidFill>
              <a:srgbClr val="000000"/>
            </a:solidFill>
            <a:miter lim="800000"/>
            <a:headEnd/>
            <a:tailEnd/>
          </a:ln>
          <a:effectLst>
            <a:outerShdw dist="107763" dir="2700000" algn="ctr" rotWithShape="0">
              <a:srgbClr val="808080">
                <a:alpha val="50000"/>
              </a:srgbClr>
            </a:outerShdw>
          </a:effectLst>
        </p:spPr>
      </p:pic>
      <p:pic>
        <p:nvPicPr>
          <p:cNvPr id="355334" name="Picture 6" descr=" Person riding a motorcycle on a trail"/>
          <p:cNvPicPr>
            <a:picLocks noChangeAspect="1" noChangeArrowheads="1"/>
          </p:cNvPicPr>
          <p:nvPr/>
        </p:nvPicPr>
        <p:blipFill>
          <a:blip r:embed="rId5" cstate="print"/>
          <a:srcRect l="6705" t="5244" r="37766"/>
          <a:stretch>
            <a:fillRect/>
          </a:stretch>
        </p:blipFill>
        <p:spPr bwMode="auto">
          <a:xfrm>
            <a:off x="5715000" y="4267200"/>
            <a:ext cx="1990725" cy="2286000"/>
          </a:xfrm>
          <a:prstGeom prst="rect">
            <a:avLst/>
          </a:prstGeom>
          <a:noFill/>
          <a:ln w="9525">
            <a:solidFill>
              <a:srgbClr val="000000"/>
            </a:solid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5331">
                                            <p:txEl>
                                              <p:pRg st="2" end="2"/>
                                            </p:txEl>
                                          </p:spTgt>
                                        </p:tgtEl>
                                        <p:attrNameLst>
                                          <p:attrName>style.visibility</p:attrName>
                                        </p:attrNameLst>
                                      </p:cBhvr>
                                      <p:to>
                                        <p:strVal val="visible"/>
                                      </p:to>
                                    </p:set>
                                    <p:animEffect transition="in" filter="fade">
                                      <p:cBhvr>
                                        <p:cTn id="7" dur="1000"/>
                                        <p:tgtEl>
                                          <p:spTgt spid="355331">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5332"/>
                                        </p:tgtEl>
                                        <p:attrNameLst>
                                          <p:attrName>style.visibility</p:attrName>
                                        </p:attrNameLst>
                                      </p:cBhvr>
                                      <p:to>
                                        <p:strVal val="visible"/>
                                      </p:to>
                                    </p:set>
                                    <p:animEffect transition="in" filter="fade">
                                      <p:cBhvr>
                                        <p:cTn id="10" dur="1000"/>
                                        <p:tgtEl>
                                          <p:spTgt spid="355332"/>
                                        </p:tgtEl>
                                      </p:cBhvr>
                                    </p:animEffect>
                                  </p:childTnLst>
                                </p:cTn>
                              </p:par>
                              <p:par>
                                <p:cTn id="11" presetID="10" presetClass="entr" presetSubtype="0" fill="hold" nodeType="withEffect">
                                  <p:stCondLst>
                                    <p:cond delay="0"/>
                                  </p:stCondLst>
                                  <p:childTnLst>
                                    <p:set>
                                      <p:cBhvr>
                                        <p:cTn id="12" dur="1" fill="hold">
                                          <p:stCondLst>
                                            <p:cond delay="0"/>
                                          </p:stCondLst>
                                        </p:cTn>
                                        <p:tgtEl>
                                          <p:spTgt spid="355334"/>
                                        </p:tgtEl>
                                        <p:attrNameLst>
                                          <p:attrName>style.visibility</p:attrName>
                                        </p:attrNameLst>
                                      </p:cBhvr>
                                      <p:to>
                                        <p:strVal val="visible"/>
                                      </p:to>
                                    </p:set>
                                    <p:animEffect transition="in" filter="fade">
                                      <p:cBhvr>
                                        <p:cTn id="13" dur="1000"/>
                                        <p:tgtEl>
                                          <p:spTgt spid="3553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55331">
                                            <p:txEl>
                                              <p:pRg st="4" end="4"/>
                                            </p:txEl>
                                          </p:spTgt>
                                        </p:tgtEl>
                                        <p:attrNameLst>
                                          <p:attrName>style.visibility</p:attrName>
                                        </p:attrNameLst>
                                      </p:cBhvr>
                                      <p:to>
                                        <p:strVal val="visible"/>
                                      </p:to>
                                    </p:set>
                                    <p:animEffect transition="in" filter="fade">
                                      <p:cBhvr>
                                        <p:cTn id="18" dur="1000"/>
                                        <p:tgtEl>
                                          <p:spTgt spid="355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Lst>
</file>

<file path=ppt/tags/tag3.xml><?xml version="1.0" encoding="utf-8"?>
<p:tagLst xmlns:a="http://schemas.openxmlformats.org/drawingml/2006/main" xmlns:r="http://schemas.openxmlformats.org/officeDocument/2006/relationships" xmlns:p="http://schemas.openxmlformats.org/presentationml/2006/main">
  <p:tag name="PPSNARRATION" val="132,-2057278187,C:\Documents and Settings\lisa.eidson\My Documents\DATA\projects\e-learning\MRDG\MRDG_9.17.07.ppc"/>
</p:tagLst>
</file>

<file path=ppt/tags/tag4.xml><?xml version="1.0" encoding="utf-8"?>
<p:tagLst xmlns:a="http://schemas.openxmlformats.org/drawingml/2006/main" xmlns:r="http://schemas.openxmlformats.org/officeDocument/2006/relationships" xmlns:p="http://schemas.openxmlformats.org/presentationml/2006/main">
  <p:tag name="PPSNARRATIONPROPS" val="D:\carhart\MRDP\Audio\Updates\slide134.wav"/>
  <p:tag name="PPSNARRATION" val="133,-2057278187,C:\Documents and Settings\lisa.eidson\My Documents\DATA\projects\e-learning\MRDG\MRDG_9.17.07.ppc"/>
</p:tagLst>
</file>

<file path=ppt/tags/tag5.xml><?xml version="1.0" encoding="utf-8"?>
<p:tagLst xmlns:a="http://schemas.openxmlformats.org/drawingml/2006/main" xmlns:r="http://schemas.openxmlformats.org/officeDocument/2006/relationships" xmlns:p="http://schemas.openxmlformats.org/presentationml/2006/main">
  <p:tag name="PPSNARRATIONPROPS" val="D:\carhart\MRDP\Audio\Updates\slide134.wav"/>
  <p:tag name="PPSNARRATION" val="133,-2057278187,C:\Documents and Settings\lisa.eidson\My Documents\DATA\projects\e-learning\MRDG\MRDG_9.17.07.ppc"/>
</p:tagLst>
</file>

<file path=ppt/tags/tag6.xml><?xml version="1.0" encoding="utf-8"?>
<p:tagLst xmlns:a="http://schemas.openxmlformats.org/drawingml/2006/main" xmlns:r="http://schemas.openxmlformats.org/officeDocument/2006/relationships" xmlns:p="http://schemas.openxmlformats.org/presentationml/2006/main">
  <p:tag name="PPSNARRATIONPROPS" val="D:\carhart\MRDP\Audio\Updates\slide134.wav"/>
  <p:tag name="PPSNARRATION" val="133,-2057278187,C:\Documents and Settings\lisa.eidson\My Documents\DATA\projects\e-learning\MRDG\MRDG_9.17.07.ppc"/>
</p:tagLst>
</file>

<file path=ppt/tags/tag7.xml><?xml version="1.0" encoding="utf-8"?>
<p:tagLst xmlns:a="http://schemas.openxmlformats.org/drawingml/2006/main" xmlns:r="http://schemas.openxmlformats.org/officeDocument/2006/relationships" xmlns:p="http://schemas.openxmlformats.org/presentationml/2006/main">
  <p:tag name="PPSNARRATIONPROPS" val="D:\carhart\MRDP\Audio\Updates\slide134.wav"/>
  <p:tag name="PPSNARRATION" val="133,-2057278187,C:\Documents and Settings\lisa.eidson\My Documents\DATA\projects\e-learning\MRDG\MRDG_9.17.07.ppc"/>
</p:tagLst>
</file>

<file path=ppt/theme/_rels/them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R_4-15-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Comic Sans MS"/>
        <a:ea typeface=""/>
        <a:cs typeface=""/>
      </a:majorFont>
      <a:minorFont>
        <a:latin typeface="Comic Sans MS"/>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7.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MR_4-15-10</Template>
  <TotalTime>101</TotalTime>
  <Words>1152</Words>
  <Application>Microsoft Office PowerPoint</Application>
  <PresentationFormat>On-screen Show (4:3)</PresentationFormat>
  <Paragraphs>140</Paragraphs>
  <Slides>19</Slides>
  <Notes>13</Notes>
  <HiddenSlides>0</HiddenSlides>
  <MMClips>0</MMClips>
  <ScaleCrop>false</ScaleCrop>
  <HeadingPairs>
    <vt:vector size="8" baseType="variant">
      <vt:variant>
        <vt:lpstr>Fonts Used</vt:lpstr>
      </vt:variant>
      <vt:variant>
        <vt:i4>6</vt:i4>
      </vt:variant>
      <vt:variant>
        <vt:lpstr>Theme</vt:lpstr>
      </vt:variant>
      <vt:variant>
        <vt:i4>7</vt:i4>
      </vt:variant>
      <vt:variant>
        <vt:lpstr>Embedded OLE Servers</vt:lpstr>
      </vt:variant>
      <vt:variant>
        <vt:i4>1</vt:i4>
      </vt:variant>
      <vt:variant>
        <vt:lpstr>Slide Titles</vt:lpstr>
      </vt:variant>
      <vt:variant>
        <vt:i4>19</vt:i4>
      </vt:variant>
    </vt:vector>
  </HeadingPairs>
  <TitlesOfParts>
    <vt:vector size="33" baseType="lpstr">
      <vt:lpstr>Arial</vt:lpstr>
      <vt:lpstr>Calibri</vt:lpstr>
      <vt:lpstr>Comic Sans MS</vt:lpstr>
      <vt:lpstr>Maiandra GD</vt:lpstr>
      <vt:lpstr>Wingdings</vt:lpstr>
      <vt:lpstr>Wingdings 2</vt:lpstr>
      <vt:lpstr>MR_4-15-10</vt:lpstr>
      <vt:lpstr>7_Custom Design</vt:lpstr>
      <vt:lpstr>5_Custom Design</vt:lpstr>
      <vt:lpstr>3_Custom Design</vt:lpstr>
      <vt:lpstr>Custom Design</vt:lpstr>
      <vt:lpstr>Trek</vt:lpstr>
      <vt:lpstr>10_Custom Design</vt:lpstr>
      <vt:lpstr>CorelDRAW</vt:lpstr>
      <vt:lpstr>Minimum Requirements Analysis</vt:lpstr>
      <vt:lpstr>Minimum Requirements Analysis</vt:lpstr>
      <vt:lpstr>Minimum Requirements Analysis</vt:lpstr>
      <vt:lpstr>Minimum Requirements Analysis</vt:lpstr>
      <vt:lpstr>Minimum Requirements Analysis</vt:lpstr>
      <vt:lpstr>The Minimum Requirements Decision Guide (MRDG)</vt:lpstr>
      <vt:lpstr>The Minimum Requirements Decision Guide (MRDG)</vt:lpstr>
      <vt:lpstr>Minimum Requirements Analysis</vt:lpstr>
      <vt:lpstr>The Minimum Requirements Decision Guide (MRDG)</vt:lpstr>
      <vt:lpstr>The Minimum Requirements Decision Guide (MRDG)</vt:lpstr>
      <vt:lpstr>Minimum Requirements Analysis</vt:lpstr>
      <vt:lpstr>Minimum Requirements Analysis</vt:lpstr>
      <vt:lpstr>Wilderness.Net</vt:lpstr>
      <vt:lpstr>Minimum Requirements Analysis</vt:lpstr>
      <vt:lpstr>More examples  coming soon !</vt:lpstr>
      <vt:lpstr>Minimum Requirements Analysis</vt:lpstr>
      <vt:lpstr>Minimum Requirements Analysis</vt:lpstr>
      <vt:lpstr>Minimum Requirements Analysis</vt:lpstr>
      <vt:lpstr>PowerPoint Presentation</vt:lpstr>
    </vt:vector>
  </TitlesOfParts>
  <Company>Forest Service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the Minimum Requirement Analysis Process</dc:title>
  <dc:creator/>
  <cp:lastModifiedBy>Sky Gennette</cp:lastModifiedBy>
  <cp:revision>16</cp:revision>
  <dcterms:created xsi:type="dcterms:W3CDTF">2010-04-16T16:28:54Z</dcterms:created>
  <dcterms:modified xsi:type="dcterms:W3CDTF">2020-06-18T22:44:39Z</dcterms:modified>
</cp:coreProperties>
</file>