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Masters/slideMaster7.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theme/theme4.xml" ContentType="application/vnd.openxmlformats-officedocument.theme+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theme/theme5.xml" ContentType="application/vnd.openxmlformats-officedocument.theme+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theme/theme6.xml" ContentType="application/vnd.openxmlformats-officedocument.theme+xml"/>
  <Override PartName="/ppt/slideLayouts/slideLayout74.xml" ContentType="application/vnd.openxmlformats-officedocument.presentationml.slideLayout+xml"/>
  <Override PartName="/ppt/slideLayouts/slideLayout75.xml" ContentType="application/vnd.openxmlformats-officedocument.presentationml.slideLayout+xml"/>
  <Override PartName="/ppt/slideLayouts/slideLayout76.xml" ContentType="application/vnd.openxmlformats-officedocument.presentationml.slideLayout+xml"/>
  <Override PartName="/ppt/slideLayouts/slideLayout77.xml" ContentType="application/vnd.openxmlformats-officedocument.presentationml.slideLayout+xml"/>
  <Override PartName="/ppt/slideLayouts/slideLayout78.xml" ContentType="application/vnd.openxmlformats-officedocument.presentationml.slideLayout+xml"/>
  <Override PartName="/ppt/slideLayouts/slideLayout79.xml" ContentType="application/vnd.openxmlformats-officedocument.presentationml.slideLayout+xml"/>
  <Override PartName="/ppt/slideLayouts/slideLayout80.xml" ContentType="application/vnd.openxmlformats-officedocument.presentationml.slideLayout+xml"/>
  <Override PartName="/ppt/slideLayouts/slideLayout81.xml" ContentType="application/vnd.openxmlformats-officedocument.presentationml.slideLayout+xml"/>
  <Override PartName="/ppt/slideLayouts/slideLayout82.xml" ContentType="application/vnd.openxmlformats-officedocument.presentationml.slideLayout+xml"/>
  <Override PartName="/ppt/slideLayouts/slideLayout83.xml" ContentType="application/vnd.openxmlformats-officedocument.presentationml.slideLayout+xml"/>
  <Override PartName="/ppt/slideLayouts/slideLayout84.xml" ContentType="application/vnd.openxmlformats-officedocument.presentationml.slideLayout+xml"/>
  <Override PartName="/ppt/theme/theme7.xml" ContentType="application/vnd.openxmlformats-officedocument.theme+xml"/>
  <Override PartName="/ppt/theme/theme8.xml" ContentType="application/vnd.openxmlformats-officedocument.theme+xml"/>
  <Override PartName="/ppt/theme/theme9.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41" r:id="rId1"/>
    <p:sldMasterId id="2147483754" r:id="rId2"/>
    <p:sldMasterId id="2147483729" r:id="rId3"/>
    <p:sldMasterId id="2147483704" r:id="rId4"/>
    <p:sldMasterId id="2147483665" r:id="rId5"/>
    <p:sldMasterId id="2147483767" r:id="rId6"/>
    <p:sldMasterId id="2147483807" r:id="rId7"/>
  </p:sldMasterIdLst>
  <p:notesMasterIdLst>
    <p:notesMasterId r:id="rId27"/>
  </p:notesMasterIdLst>
  <p:handoutMasterIdLst>
    <p:handoutMasterId r:id="rId28"/>
  </p:handoutMasterIdLst>
  <p:sldIdLst>
    <p:sldId id="604" r:id="rId8"/>
    <p:sldId id="549" r:id="rId9"/>
    <p:sldId id="606" r:id="rId10"/>
    <p:sldId id="563" r:id="rId11"/>
    <p:sldId id="564" r:id="rId12"/>
    <p:sldId id="317" r:id="rId13"/>
    <p:sldId id="509" r:id="rId14"/>
    <p:sldId id="566" r:id="rId15"/>
    <p:sldId id="331" r:id="rId16"/>
    <p:sldId id="609" r:id="rId17"/>
    <p:sldId id="610" r:id="rId18"/>
    <p:sldId id="616" r:id="rId19"/>
    <p:sldId id="612" r:id="rId20"/>
    <p:sldId id="613" r:id="rId21"/>
    <p:sldId id="614" r:id="rId22"/>
    <p:sldId id="615" r:id="rId23"/>
    <p:sldId id="618" r:id="rId24"/>
    <p:sldId id="617" r:id="rId25"/>
    <p:sldId id="607" r:id="rId26"/>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00"/>
    <a:srgbClr val="000000"/>
    <a:srgbClr val="D3F5D9"/>
    <a:srgbClr val="D9F3EC"/>
    <a:srgbClr val="0000FF"/>
    <a:srgbClr val="34A824"/>
    <a:srgbClr val="33CC33"/>
    <a:srgbClr val="DBEDDD"/>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25" autoAdjust="0"/>
    <p:restoredTop sz="73125" autoAdjust="0"/>
  </p:normalViewPr>
  <p:slideViewPr>
    <p:cSldViewPr>
      <p:cViewPr varScale="1">
        <p:scale>
          <a:sx n="52" d="100"/>
          <a:sy n="52" d="100"/>
        </p:scale>
        <p:origin x="1708" y="148"/>
      </p:cViewPr>
      <p:guideLst>
        <p:guide orient="horz" pos="2160"/>
        <p:guide pos="2880"/>
      </p:guideLst>
    </p:cSldViewPr>
  </p:slideViewPr>
  <p:outlineViewPr>
    <p:cViewPr>
      <p:scale>
        <a:sx n="33" d="100"/>
        <a:sy n="33" d="100"/>
      </p:scale>
      <p:origin x="0" y="-25272"/>
    </p:cViewPr>
  </p:outlineViewPr>
  <p:notesTextViewPr>
    <p:cViewPr>
      <p:scale>
        <a:sx n="100" d="100"/>
        <a:sy n="100" d="100"/>
      </p:scale>
      <p:origin x="0" y="0"/>
    </p:cViewPr>
  </p:notesTextViewPr>
  <p:sorterViewPr>
    <p:cViewPr>
      <p:scale>
        <a:sx n="75" d="100"/>
        <a:sy n="75"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slideMaster" Target="slideMasters/slideMaster3.xml"/><Relationship Id="rId21" Type="http://schemas.openxmlformats.org/officeDocument/2006/relationships/slide" Target="slides/slide14.xml"/><Relationship Id="rId7" Type="http://schemas.openxmlformats.org/officeDocument/2006/relationships/slideMaster" Target="slideMasters/slideMaster7.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slideMaster" Target="slideMasters/slideMaster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Master" Target="slideMasters/slideMaster6.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5.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9.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288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defRPr sz="1200">
                <a:latin typeface="Arial" charset="0"/>
              </a:defRPr>
            </a:lvl1pPr>
          </a:lstStyle>
          <a:p>
            <a:pPr>
              <a:defRPr/>
            </a:pPr>
            <a:endParaRPr lang="en-US"/>
          </a:p>
        </p:txBody>
      </p:sp>
      <p:sp>
        <p:nvSpPr>
          <p:cNvPr id="122883" name="Rectangle 3"/>
          <p:cNvSpPr>
            <a:spLocks noGrp="1" noChangeArrowheads="1"/>
          </p:cNvSpPr>
          <p:nvPr>
            <p:ph type="dt" sz="quarter" idx="1"/>
          </p:nvPr>
        </p:nvSpPr>
        <p:spPr bwMode="auto">
          <a:xfrm>
            <a:off x="3970338" y="0"/>
            <a:ext cx="3038475" cy="465138"/>
          </a:xfrm>
          <a:prstGeom prst="rect">
            <a:avLst/>
          </a:prstGeom>
          <a:noFill/>
          <a:ln w="9525">
            <a:noFill/>
            <a:miter lim="800000"/>
            <a:headEnd/>
            <a:tailEnd/>
          </a:ln>
          <a:effectLst/>
        </p:spPr>
        <p:txBody>
          <a:bodyPr vert="horz" wrap="square" lIns="91431" tIns="45715" rIns="91431" bIns="45715" numCol="1" anchor="t" anchorCtr="0" compatLnSpc="1">
            <a:prstTxWarp prst="textNoShape">
              <a:avLst/>
            </a:prstTxWarp>
          </a:bodyPr>
          <a:lstStyle>
            <a:lvl1pPr algn="r">
              <a:defRPr sz="1200">
                <a:latin typeface="Arial" charset="0"/>
              </a:defRPr>
            </a:lvl1pPr>
          </a:lstStyle>
          <a:p>
            <a:pPr>
              <a:defRPr/>
            </a:pPr>
            <a:endParaRPr lang="en-US"/>
          </a:p>
        </p:txBody>
      </p:sp>
      <p:sp>
        <p:nvSpPr>
          <p:cNvPr id="122884" name="Rectangle 4"/>
          <p:cNvSpPr>
            <a:spLocks noGrp="1" noChangeArrowheads="1"/>
          </p:cNvSpPr>
          <p:nvPr>
            <p:ph type="ftr" sz="quarter" idx="2"/>
          </p:nvPr>
        </p:nvSpPr>
        <p:spPr bwMode="auto">
          <a:xfrm>
            <a:off x="0"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defRPr sz="1200">
                <a:latin typeface="Arial" charset="0"/>
              </a:defRPr>
            </a:lvl1pPr>
          </a:lstStyle>
          <a:p>
            <a:pPr>
              <a:defRPr/>
            </a:pPr>
            <a:endParaRPr lang="en-US"/>
          </a:p>
        </p:txBody>
      </p:sp>
      <p:sp>
        <p:nvSpPr>
          <p:cNvPr id="122885" name="Rectangle 5"/>
          <p:cNvSpPr>
            <a:spLocks noGrp="1" noChangeArrowheads="1"/>
          </p:cNvSpPr>
          <p:nvPr>
            <p:ph type="sldNum" sz="quarter" idx="3"/>
          </p:nvPr>
        </p:nvSpPr>
        <p:spPr bwMode="auto">
          <a:xfrm>
            <a:off x="3970338" y="8829675"/>
            <a:ext cx="3038475" cy="465138"/>
          </a:xfrm>
          <a:prstGeom prst="rect">
            <a:avLst/>
          </a:prstGeom>
          <a:noFill/>
          <a:ln w="9525">
            <a:noFill/>
            <a:miter lim="800000"/>
            <a:headEnd/>
            <a:tailEnd/>
          </a:ln>
          <a:effectLst/>
        </p:spPr>
        <p:txBody>
          <a:bodyPr vert="horz" wrap="square" lIns="91431" tIns="45715" rIns="91431" bIns="45715" numCol="1" anchor="b" anchorCtr="0" compatLnSpc="1">
            <a:prstTxWarp prst="textNoShape">
              <a:avLst/>
            </a:prstTxWarp>
          </a:bodyPr>
          <a:lstStyle>
            <a:lvl1pPr algn="r">
              <a:defRPr sz="1200">
                <a:latin typeface="Arial" charset="0"/>
              </a:defRPr>
            </a:lvl1pPr>
          </a:lstStyle>
          <a:p>
            <a:pPr>
              <a:defRPr/>
            </a:pPr>
            <a:fld id="{3503AE18-1018-4276-9D46-E8B9FE28A214}" type="slidenum">
              <a:rPr lang="en-US"/>
              <a:pPr>
                <a:defRPr/>
              </a:pPr>
              <a:t>‹#›</a:t>
            </a:fld>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8.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218"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defTabSz="932515">
              <a:defRPr sz="1200">
                <a:latin typeface="Arial" charset="0"/>
              </a:defRPr>
            </a:lvl1pPr>
          </a:lstStyle>
          <a:p>
            <a:pPr>
              <a:defRPr/>
            </a:pPr>
            <a:endParaRPr lang="en-US"/>
          </a:p>
        </p:txBody>
      </p:sp>
      <p:sp>
        <p:nvSpPr>
          <p:cNvPr id="9219" name="Rectangle 3"/>
          <p:cNvSpPr>
            <a:spLocks noGrp="1" noChangeArrowheads="1"/>
          </p:cNvSpPr>
          <p:nvPr>
            <p:ph type="dt" idx="1"/>
          </p:nvPr>
        </p:nvSpPr>
        <p:spPr bwMode="auto">
          <a:xfrm>
            <a:off x="3970338" y="0"/>
            <a:ext cx="3038475" cy="465138"/>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lvl1pPr algn="r" defTabSz="932515">
              <a:defRPr sz="1200">
                <a:latin typeface="Arial" charset="0"/>
              </a:defRPr>
            </a:lvl1pPr>
          </a:lstStyle>
          <a:p>
            <a:pPr>
              <a:defRPr/>
            </a:pPr>
            <a:endParaRPr lang="en-US"/>
          </a:p>
        </p:txBody>
      </p:sp>
      <p:sp>
        <p:nvSpPr>
          <p:cNvPr id="112644"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9221" name="Rectangle 5"/>
          <p:cNvSpPr>
            <a:spLocks noGrp="1" noChangeArrowheads="1"/>
          </p:cNvSpPr>
          <p:nvPr>
            <p:ph type="body" sz="quarter" idx="3"/>
          </p:nvPr>
        </p:nvSpPr>
        <p:spPr bwMode="auto">
          <a:xfrm>
            <a:off x="701675" y="4416425"/>
            <a:ext cx="5607050" cy="4183063"/>
          </a:xfrm>
          <a:prstGeom prst="rect">
            <a:avLst/>
          </a:prstGeom>
          <a:noFill/>
          <a:ln w="9525">
            <a:noFill/>
            <a:miter lim="800000"/>
            <a:headEnd/>
            <a:tailEnd/>
          </a:ln>
          <a:effectLst/>
        </p:spPr>
        <p:txBody>
          <a:bodyPr vert="horz" wrap="square" lIns="93159" tIns="46580" rIns="93159" bIns="46580"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9222" name="Rectangle 6"/>
          <p:cNvSpPr>
            <a:spLocks noGrp="1" noChangeArrowheads="1"/>
          </p:cNvSpPr>
          <p:nvPr>
            <p:ph type="ftr" sz="quarter" idx="4"/>
          </p:nvPr>
        </p:nvSpPr>
        <p:spPr bwMode="auto">
          <a:xfrm>
            <a:off x="0" y="8829675"/>
            <a:ext cx="3038475" cy="4651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defTabSz="932515">
              <a:defRPr sz="1200">
                <a:latin typeface="Arial" charset="0"/>
              </a:defRPr>
            </a:lvl1pPr>
          </a:lstStyle>
          <a:p>
            <a:pPr>
              <a:defRPr/>
            </a:pPr>
            <a:endParaRPr lang="en-US"/>
          </a:p>
        </p:txBody>
      </p:sp>
      <p:sp>
        <p:nvSpPr>
          <p:cNvPr id="9223" name="Rectangle 7"/>
          <p:cNvSpPr>
            <a:spLocks noGrp="1" noChangeArrowheads="1"/>
          </p:cNvSpPr>
          <p:nvPr>
            <p:ph type="sldNum" sz="quarter" idx="5"/>
          </p:nvPr>
        </p:nvSpPr>
        <p:spPr bwMode="auto">
          <a:xfrm>
            <a:off x="3970338" y="8829675"/>
            <a:ext cx="3038475" cy="465138"/>
          </a:xfrm>
          <a:prstGeom prst="rect">
            <a:avLst/>
          </a:prstGeom>
          <a:noFill/>
          <a:ln w="9525">
            <a:noFill/>
            <a:miter lim="800000"/>
            <a:headEnd/>
            <a:tailEnd/>
          </a:ln>
          <a:effectLst/>
        </p:spPr>
        <p:txBody>
          <a:bodyPr vert="horz" wrap="square" lIns="93159" tIns="46580" rIns="93159" bIns="46580" numCol="1" anchor="b" anchorCtr="0" compatLnSpc="1">
            <a:prstTxWarp prst="textNoShape">
              <a:avLst/>
            </a:prstTxWarp>
          </a:bodyPr>
          <a:lstStyle>
            <a:lvl1pPr algn="r" defTabSz="932515">
              <a:defRPr sz="1200">
                <a:latin typeface="Arial" charset="0"/>
              </a:defRPr>
            </a:lvl1pPr>
          </a:lstStyle>
          <a:p>
            <a:pPr>
              <a:defRPr/>
            </a:pPr>
            <a:fld id="{BD957486-7987-4663-9DEF-87D2DD1CE5C5}" type="slidenum">
              <a:rPr lang="en-US"/>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FS Policy is found in FSM 2320 at: www.wilderness.net/fs/</a:t>
            </a:r>
          </a:p>
        </p:txBody>
      </p:sp>
      <p:sp>
        <p:nvSpPr>
          <p:cNvPr id="4" name="Slide Number Placeholder 3"/>
          <p:cNvSpPr>
            <a:spLocks noGrp="1"/>
          </p:cNvSpPr>
          <p:nvPr>
            <p:ph type="sldNum" sz="quarter" idx="10"/>
          </p:nvPr>
        </p:nvSpPr>
        <p:spPr/>
        <p:txBody>
          <a:bodyPr/>
          <a:lstStyle/>
          <a:p>
            <a:pPr>
              <a:defRPr/>
            </a:pPr>
            <a:fld id="{BD957486-7987-4663-9DEF-87D2DD1CE5C5}"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 Wilderness Act provides the requirements and constraints.  Policy and practice interpret and apply the law.</a:t>
            </a:r>
          </a:p>
        </p:txBody>
      </p:sp>
      <p:sp>
        <p:nvSpPr>
          <p:cNvPr id="4" name="Slide Number Placeholder 3"/>
          <p:cNvSpPr>
            <a:spLocks noGrp="1"/>
          </p:cNvSpPr>
          <p:nvPr>
            <p:ph type="sldNum" sz="quarter" idx="10"/>
          </p:nvPr>
        </p:nvSpPr>
        <p:spPr/>
        <p:txBody>
          <a:bodyPr/>
          <a:lstStyle/>
          <a:p>
            <a:pPr>
              <a:defRPr/>
            </a:pPr>
            <a:fld id="{BD957486-7987-4663-9DEF-87D2DD1CE5C5}" type="slidenum">
              <a:rPr lang="en-US" smtClean="0"/>
              <a:pPr>
                <a:defRPr/>
              </a:pPr>
              <a:t>3</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0834" name="Rectangle 7"/>
          <p:cNvSpPr>
            <a:spLocks noGrp="1" noChangeArrowheads="1"/>
          </p:cNvSpPr>
          <p:nvPr>
            <p:ph type="sldNum" sz="quarter" idx="5"/>
          </p:nvPr>
        </p:nvSpPr>
        <p:spPr>
          <a:noFill/>
        </p:spPr>
        <p:txBody>
          <a:bodyPr/>
          <a:lstStyle/>
          <a:p>
            <a:pPr defTabSz="931863"/>
            <a:fld id="{47148A08-4048-422E-8F76-C765E9FF0B05}" type="slidenum">
              <a:rPr lang="en-US" smtClean="0"/>
              <a:pPr defTabSz="931863"/>
              <a:t>4</a:t>
            </a:fld>
            <a:endParaRPr lang="en-US"/>
          </a:p>
        </p:txBody>
      </p:sp>
      <p:sp>
        <p:nvSpPr>
          <p:cNvPr id="120835" name="Rectangle 2"/>
          <p:cNvSpPr>
            <a:spLocks noGrp="1" noRot="1" noChangeAspect="1" noChangeArrowheads="1" noTextEdit="1"/>
          </p:cNvSpPr>
          <p:nvPr>
            <p:ph type="sldImg"/>
          </p:nvPr>
        </p:nvSpPr>
        <p:spPr>
          <a:ln/>
        </p:spPr>
      </p:sp>
      <p:sp>
        <p:nvSpPr>
          <p:cNvPr id="120836" name="Rectangle 3"/>
          <p:cNvSpPr>
            <a:spLocks noGrp="1" noChangeArrowheads="1"/>
          </p:cNvSpPr>
          <p:nvPr>
            <p:ph type="body" idx="1"/>
          </p:nvPr>
        </p:nvSpPr>
        <p:spPr>
          <a:xfrm>
            <a:off x="933450" y="4413250"/>
            <a:ext cx="5143500" cy="4186238"/>
          </a:xfrm>
          <a:noFill/>
          <a:ln/>
        </p:spPr>
        <p:txBody>
          <a:bodyPr/>
          <a:lstStyle/>
          <a:p>
            <a:pPr eaLnBrk="1" hangingPunct="1"/>
            <a:r>
              <a:rPr lang="en-US" dirty="0"/>
              <a:t>Sec 2a states the ‘purpose of wilderness. The reason the NWPS was created was to counter the advancing civilization before all </a:t>
            </a:r>
            <a:r>
              <a:rPr lang="en-US" dirty="0" err="1"/>
              <a:t>wildlands</a:t>
            </a:r>
            <a:r>
              <a:rPr lang="en-US" dirty="0"/>
              <a:t> were gone.  This is the main purpose for which wilderness was designated and it helps</a:t>
            </a:r>
            <a:r>
              <a:rPr lang="en-US" baseline="0" dirty="0"/>
              <a:t> understand why motorized equipment, structures, etc. are prohibited. </a:t>
            </a:r>
            <a:r>
              <a:rPr lang="en-US" dirty="0"/>
              <a:t>.</a:t>
            </a:r>
          </a:p>
          <a:p>
            <a:pPr eaLnBrk="1" hangingPunct="1"/>
            <a:endParaRPr lang="en-US" dirty="0"/>
          </a:p>
          <a:p>
            <a:pPr eaLnBrk="1" hangingPunct="1"/>
            <a:endParaRPr lang="en-US"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1858" name="Rectangle 7"/>
          <p:cNvSpPr>
            <a:spLocks noGrp="1" noChangeArrowheads="1"/>
          </p:cNvSpPr>
          <p:nvPr>
            <p:ph type="sldNum" sz="quarter" idx="5"/>
          </p:nvPr>
        </p:nvSpPr>
        <p:spPr>
          <a:noFill/>
        </p:spPr>
        <p:txBody>
          <a:bodyPr/>
          <a:lstStyle/>
          <a:p>
            <a:pPr defTabSz="931863"/>
            <a:fld id="{B2EE856D-C328-41CC-816D-089B59D470B2}" type="slidenum">
              <a:rPr lang="en-US" smtClean="0"/>
              <a:pPr defTabSz="931863"/>
              <a:t>5</a:t>
            </a:fld>
            <a:endParaRPr lang="en-US"/>
          </a:p>
        </p:txBody>
      </p:sp>
      <p:sp>
        <p:nvSpPr>
          <p:cNvPr id="121859" name="Rectangle 2"/>
          <p:cNvSpPr>
            <a:spLocks noGrp="1" noRot="1" noChangeAspect="1" noChangeArrowheads="1" noTextEdit="1"/>
          </p:cNvSpPr>
          <p:nvPr>
            <p:ph type="sldImg"/>
          </p:nvPr>
        </p:nvSpPr>
        <p:spPr>
          <a:ln/>
        </p:spPr>
      </p:sp>
      <p:sp>
        <p:nvSpPr>
          <p:cNvPr id="121860" name="Rectangle 3"/>
          <p:cNvSpPr>
            <a:spLocks noGrp="1" noChangeArrowheads="1"/>
          </p:cNvSpPr>
          <p:nvPr>
            <p:ph type="body" idx="1"/>
          </p:nvPr>
        </p:nvSpPr>
        <p:spPr>
          <a:xfrm>
            <a:off x="933450" y="4413250"/>
            <a:ext cx="5143500" cy="4186238"/>
          </a:xfrm>
          <a:noFill/>
          <a:ln/>
        </p:spPr>
        <p:txBody>
          <a:bodyPr/>
          <a:lstStyle/>
          <a:p>
            <a:pPr eaLnBrk="1" hangingPunct="1"/>
            <a:r>
              <a:rPr lang="en-US" dirty="0"/>
              <a:t>What does ‘in contrast mean?’</a:t>
            </a:r>
          </a:p>
          <a:p>
            <a:pPr eaLnBrk="1" hangingPunct="1"/>
            <a:r>
              <a:rPr lang="en-US" dirty="0"/>
              <a:t>Wilderness is in contrast to other more developed lands and areas where an “expanding civilization and increasing mechanization” dominate.</a:t>
            </a:r>
          </a:p>
          <a:p>
            <a:pPr eaLnBrk="1" hangingPunct="1"/>
            <a:r>
              <a:rPr lang="en-US" dirty="0"/>
              <a:t>Part of the meaning is that  humans are visitors, not residents or developers of the landscape. </a:t>
            </a:r>
          </a:p>
          <a:p>
            <a:pPr eaLnBrk="1" hangingPunct="1"/>
            <a:r>
              <a:rPr lang="en-US" dirty="0"/>
              <a:t>In addition it applies to how wilderness is managed, how we ‘work’ in wilderness and go about administrative activities and what tools we use. This has a lot to do with the ‘minimum requirements’ concept and the prohibition </a:t>
            </a:r>
            <a:r>
              <a:rPr lang="en-US" dirty="0" err="1"/>
              <a:t>aof</a:t>
            </a:r>
            <a:r>
              <a:rPr lang="en-US" baseline="0" dirty="0"/>
              <a:t> certain tools and practices in</a:t>
            </a:r>
            <a:r>
              <a:rPr lang="en-US" dirty="0"/>
              <a:t> Section 4(c).</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a:t>These are the prohibited uses</a:t>
            </a:r>
          </a:p>
        </p:txBody>
      </p:sp>
      <p:sp>
        <p:nvSpPr>
          <p:cNvPr id="4" name="Slide Number Placeholder 3"/>
          <p:cNvSpPr>
            <a:spLocks noGrp="1"/>
          </p:cNvSpPr>
          <p:nvPr>
            <p:ph type="sldNum" sz="quarter" idx="10"/>
          </p:nvPr>
        </p:nvSpPr>
        <p:spPr/>
        <p:txBody>
          <a:bodyPr/>
          <a:lstStyle/>
          <a:p>
            <a:pPr>
              <a:defRPr/>
            </a:pPr>
            <a:fld id="{BD957486-7987-4663-9DEF-87D2DD1CE5C5}" type="slidenum">
              <a:rPr lang="en-US" smtClean="0"/>
              <a:pPr>
                <a:defRPr/>
              </a:pPr>
              <a:t>6</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Slide Image Placeholder 1"/>
          <p:cNvSpPr>
            <a:spLocks noGrp="1" noRot="1" noChangeAspect="1" noTextEdit="1"/>
          </p:cNvSpPr>
          <p:nvPr>
            <p:ph type="sldImg"/>
          </p:nvPr>
        </p:nvSpPr>
        <p:spPr>
          <a:ln/>
        </p:spPr>
      </p:sp>
      <p:sp>
        <p:nvSpPr>
          <p:cNvPr id="122883" name="Notes Placeholder 2"/>
          <p:cNvSpPr>
            <a:spLocks noGrp="1"/>
          </p:cNvSpPr>
          <p:nvPr>
            <p:ph type="body" idx="1"/>
          </p:nvPr>
        </p:nvSpPr>
        <p:spPr>
          <a:noFill/>
          <a:ln/>
        </p:spPr>
        <p:txBody>
          <a:bodyPr/>
          <a:lstStyle/>
          <a:p>
            <a:r>
              <a:rPr lang="en-US"/>
              <a:t>The exception in the law first requires that we determine if the action is necessary and then what the minimum required action is.</a:t>
            </a:r>
          </a:p>
        </p:txBody>
      </p:sp>
      <p:sp>
        <p:nvSpPr>
          <p:cNvPr id="122884" name="Slide Number Placeholder 3"/>
          <p:cNvSpPr>
            <a:spLocks noGrp="1"/>
          </p:cNvSpPr>
          <p:nvPr>
            <p:ph type="sldNum" sz="quarter" idx="5"/>
          </p:nvPr>
        </p:nvSpPr>
        <p:spPr>
          <a:noFill/>
        </p:spPr>
        <p:txBody>
          <a:bodyPr/>
          <a:lstStyle/>
          <a:p>
            <a:pPr defTabSz="931863"/>
            <a:fld id="{5BFAEC18-BB26-433B-96D2-4202FFDF2DE0}" type="slidenum">
              <a:rPr lang="en-US" smtClean="0"/>
              <a:pPr defTabSz="931863"/>
              <a:t>7</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3906" name="Slide Image Placeholder 1"/>
          <p:cNvSpPr>
            <a:spLocks noGrp="1" noRot="1" noChangeAspect="1" noTextEdit="1"/>
          </p:cNvSpPr>
          <p:nvPr>
            <p:ph type="sldImg"/>
          </p:nvPr>
        </p:nvSpPr>
        <p:spPr>
          <a:ln/>
        </p:spPr>
      </p:sp>
      <p:sp>
        <p:nvSpPr>
          <p:cNvPr id="123907" name="Notes Placeholder 2"/>
          <p:cNvSpPr>
            <a:spLocks noGrp="1"/>
          </p:cNvSpPr>
          <p:nvPr>
            <p:ph type="body" idx="1"/>
          </p:nvPr>
        </p:nvSpPr>
        <p:spPr>
          <a:noFill/>
          <a:ln/>
        </p:spPr>
        <p:txBody>
          <a:bodyPr/>
          <a:lstStyle/>
          <a:p>
            <a:r>
              <a:rPr lang="en-US" dirty="0"/>
              <a:t>The exception in the law only applies to those uses that are necessary for administration of the area, not to visitor uses or to uses that</a:t>
            </a:r>
            <a:r>
              <a:rPr lang="en-US" baseline="0" dirty="0"/>
              <a:t> are not part of preserving wilderness character. </a:t>
            </a:r>
            <a:endParaRPr lang="en-US" dirty="0"/>
          </a:p>
        </p:txBody>
      </p:sp>
      <p:sp>
        <p:nvSpPr>
          <p:cNvPr id="123908" name="Slide Number Placeholder 3"/>
          <p:cNvSpPr>
            <a:spLocks noGrp="1"/>
          </p:cNvSpPr>
          <p:nvPr>
            <p:ph type="sldNum" sz="quarter" idx="5"/>
          </p:nvPr>
        </p:nvSpPr>
        <p:spPr>
          <a:noFill/>
        </p:spPr>
        <p:txBody>
          <a:bodyPr/>
          <a:lstStyle/>
          <a:p>
            <a:pPr defTabSz="931863"/>
            <a:fld id="{B83DB14E-5BC1-44D0-9899-967D83E2FDB9}" type="slidenum">
              <a:rPr lang="en-US" smtClean="0"/>
              <a:pPr defTabSz="931863"/>
              <a:t>8</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5954" name="Slide Image Placeholder 1"/>
          <p:cNvSpPr>
            <a:spLocks noGrp="1" noRot="1" noChangeAspect="1" noTextEdit="1"/>
          </p:cNvSpPr>
          <p:nvPr>
            <p:ph type="sldImg"/>
          </p:nvPr>
        </p:nvSpPr>
        <p:spPr>
          <a:ln/>
        </p:spPr>
      </p:sp>
      <p:sp>
        <p:nvSpPr>
          <p:cNvPr id="125955" name="Notes Placeholder 2"/>
          <p:cNvSpPr>
            <a:spLocks noGrp="1"/>
          </p:cNvSpPr>
          <p:nvPr>
            <p:ph type="body" idx="1"/>
          </p:nvPr>
        </p:nvSpPr>
        <p:spPr>
          <a:noFill/>
          <a:ln/>
        </p:spPr>
        <p:txBody>
          <a:bodyPr/>
          <a:lstStyle/>
          <a:p>
            <a:r>
              <a:rPr lang="en-US" dirty="0"/>
              <a:t>The exception applies to emergencies such as fire, search and rescue, or law enforcement in wilderness but, as explained later, these are typically not addressed through use of the Minimum Requirements Decision Guide.</a:t>
            </a:r>
          </a:p>
        </p:txBody>
      </p:sp>
      <p:sp>
        <p:nvSpPr>
          <p:cNvPr id="125956" name="Slide Number Placeholder 3"/>
          <p:cNvSpPr>
            <a:spLocks noGrp="1"/>
          </p:cNvSpPr>
          <p:nvPr>
            <p:ph type="sldNum" sz="quarter" idx="5"/>
          </p:nvPr>
        </p:nvSpPr>
        <p:spPr>
          <a:noFill/>
        </p:spPr>
        <p:txBody>
          <a:bodyPr/>
          <a:lstStyle/>
          <a:p>
            <a:pPr defTabSz="931863"/>
            <a:fld id="{03B57340-8598-4969-AB40-4DBF24548E30}" type="slidenum">
              <a:rPr lang="en-US" smtClean="0"/>
              <a:pPr defTabSz="931863"/>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4.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5.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5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8.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1.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2.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3.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7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5.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6.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7.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8.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79.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0.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1.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2.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3.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84.xml.rels><?xml version="1.0" encoding="UTF-8" standalone="yes"?>
<Relationships xmlns="http://schemas.openxmlformats.org/package/2006/relationships"><Relationship Id="rId1" Type="http://schemas.openxmlformats.org/officeDocument/2006/relationships/slideMaster" Target="../slideMasters/slideMaster7.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9C304129-1B92-4E41-9F3B-0DA3A8CA3DB2}"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304129-1B92-4E41-9F3B-0DA3A8CA3DB2}"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304129-1B92-4E41-9F3B-0DA3A8CA3DB2}"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C0C19638-8B79-4538-B18D-E5532E096DBB}"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C19638-8B79-4538-B18D-E5532E096DBB}"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0C19638-8B79-4538-B18D-E5532E096DBB}"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C0C19638-8B79-4538-B18D-E5532E096DBB}"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C19638-8B79-4538-B18D-E5532E096DBB}"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C19638-8B79-4538-B18D-E5532E096DBB}"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0C19638-8B79-4538-B18D-E5532E096DBB}"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C19638-8B79-4538-B18D-E5532E096DBB}"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9C304129-1B92-4E41-9F3B-0DA3A8CA3DB2}"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C0C19638-8B79-4538-B18D-E5532E096DBB}"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C19638-8B79-4538-B18D-E5532E096DBB}"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C0C19638-8B79-4538-B18D-E5532E096DBB}"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MR_F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C0C19638-8B79-4538-B18D-E5532E096DBB}"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0DCD68D-0367-4259-BBA2-B69CD5B272F4}" type="slidenum">
              <a:rPr lang="en-US" smtClean="0"/>
              <a:pPr/>
              <a:t>‹#›</a:t>
            </a:fld>
            <a:endParaRPr lang="en-US"/>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395BD7A-688F-41C1-A2EF-6EAB5DB446B1}"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5BD7A-688F-41C1-A2EF-6EAB5DB446B1}"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395BD7A-688F-41C1-A2EF-6EAB5DB446B1}"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395BD7A-688F-41C1-A2EF-6EAB5DB446B1}"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395BD7A-688F-41C1-A2EF-6EAB5DB446B1}"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395BD7A-688F-41C1-A2EF-6EAB5DB446B1}"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C304129-1B92-4E41-9F3B-0DA3A8CA3DB2}"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395BD7A-688F-41C1-A2EF-6EAB5DB446B1}"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95BD7A-688F-41C1-A2EF-6EAB5DB446B1}"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395BD7A-688F-41C1-A2EF-6EAB5DB446B1}"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5BD7A-688F-41C1-A2EF-6EAB5DB446B1}"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395BD7A-688F-41C1-A2EF-6EAB5DB446B1}"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2D7FF60-384E-4758-AE1C-397F9405294C}" type="slidenum">
              <a:rPr lang="en-US" smtClean="0"/>
              <a:pPr/>
              <a:t>‹#›</a:t>
            </a:fld>
            <a:endParaRPr lang="en-US"/>
          </a:p>
        </p:txBody>
      </p:sp>
    </p:spTree>
  </p:cSld>
  <p:clrMapOvr>
    <a:masterClrMapping/>
  </p:clrMapOvr>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D84AAD19-4386-491F-BA63-BEFD18CBD3E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4AAD19-4386-491F-BA63-BEFD18CBD3E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D84AAD19-4386-491F-BA63-BEFD18CBD3E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84AAD19-4386-491F-BA63-BEFD18CBD3E4}"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84AAD19-4386-491F-BA63-BEFD18CBD3E4}"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9C304129-1B92-4E41-9F3B-0DA3A8CA3DB2}"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4AAD19-4386-491F-BA63-BEFD18CBD3E4}"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84AAD19-4386-491F-BA63-BEFD18CBD3E4}"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4AAD19-4386-491F-BA63-BEFD18CBD3E4}"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D84AAD19-4386-491F-BA63-BEFD18CBD3E4}"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4AAD19-4386-491F-BA63-BEFD18CBD3E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5.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84AAD19-4386-491F-BA63-BEFD18CBD3E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84AAD19-4386-491F-BA63-BEFD18CBD3E4}"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BD0C054-59B1-4DBF-9158-CD0EA0E8202B}" type="slidenum">
              <a:rPr lang="en-US" smtClean="0"/>
              <a:pPr/>
              <a:t>‹#›</a:t>
            </a:fld>
            <a:endParaRPr lang="en-US"/>
          </a:p>
        </p:txBody>
      </p:sp>
    </p:spTree>
  </p:cSld>
  <p:clrMapOvr>
    <a:masterClrMapping/>
  </p:clrMapOvr>
</p:sldLayout>
</file>

<file path=ppt/slideLayouts/slideLayout47.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A6675E2A-57AC-47DA-AEF3-2A62784DDC90}"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48.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675E2A-57AC-47DA-AEF3-2A62784DDC90}"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49.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6675E2A-57AC-47DA-AEF3-2A62784DDC90}"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9C304129-1B92-4E41-9F3B-0DA3A8CA3DB2}"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6675E2A-57AC-47DA-AEF3-2A62784DDC90}"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6675E2A-57AC-47DA-AEF3-2A62784DDC90}"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675E2A-57AC-47DA-AEF3-2A62784DDC90}"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3.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6675E2A-57AC-47DA-AEF3-2A62784DDC90}"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4.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675E2A-57AC-47DA-AEF3-2A62784DDC90}"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5.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A6675E2A-57AC-47DA-AEF3-2A62784DDC90}"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6.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675E2A-57AC-47DA-AEF3-2A62784DDC90}"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6675E2A-57AC-47DA-AEF3-2A62784DDC90}"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8.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6675E2A-57AC-47DA-AEF3-2A62784DDC90}"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D7E2EFE-77F7-4BA0-ACE7-3791E581649A}" type="slidenum">
              <a:rPr lang="en-US" smtClean="0"/>
              <a:pPr/>
              <a:t>‹#›</a:t>
            </a:fld>
            <a:endParaRPr lang="en-US"/>
          </a:p>
        </p:txBody>
      </p:sp>
    </p:spTree>
  </p:cSld>
  <p:clrMapOvr>
    <a:masterClrMapping/>
  </p:clrMapOvr>
</p:sldLayout>
</file>

<file path=ppt/slideLayouts/slideLayout59.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a:t>Click to edit Master title style</a:t>
            </a:r>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16" name="Date Placeholder 15"/>
          <p:cNvSpPr>
            <a:spLocks noGrp="1"/>
          </p:cNvSpPr>
          <p:nvPr>
            <p:ph type="dt" sz="half" idx="10"/>
          </p:nvPr>
        </p:nvSpPr>
        <p:spPr/>
        <p:txBody>
          <a:bodyPr/>
          <a:lstStyle/>
          <a:p>
            <a:fld id="{74CBEAF9-9E58-4CC8-A6FF-6DD8A58DEEA4}" type="datetimeFigureOut">
              <a:rPr lang="en-US" smtClean="0"/>
              <a:pPr/>
              <a:t>6/19/2020</a:t>
            </a:fld>
            <a:endParaRPr lang="en-US"/>
          </a:p>
        </p:txBody>
      </p:sp>
      <p:sp>
        <p:nvSpPr>
          <p:cNvPr id="2" name="Footer Placeholder 1"/>
          <p:cNvSpPr>
            <a:spLocks noGrp="1"/>
          </p:cNvSpPr>
          <p:nvPr>
            <p:ph type="ftr" sz="quarter" idx="11"/>
          </p:nvPr>
        </p:nvSpPr>
        <p:spPr/>
        <p:txBody>
          <a:bodyPr/>
          <a:lstStyle/>
          <a:p>
            <a:endParaRPr kumimoji="0" lang="en-US"/>
          </a:p>
        </p:txBody>
      </p:sp>
      <p:sp>
        <p:nvSpPr>
          <p:cNvPr id="15" name="Slide Number Placeholder 14"/>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transition>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9C304129-1B92-4E41-9F3B-0DA3A8CA3DB2}"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showMasterSp="0" type="obj" preserve="1">
  <p:cSld name="MR2">
    <p:spTree>
      <p:nvGrpSpPr>
        <p:cNvPr id="1" name=""/>
        <p:cNvGrpSpPr/>
        <p:nvPr/>
      </p:nvGrpSpPr>
      <p:grpSpPr>
        <a:xfrm>
          <a:off x="0" y="0"/>
          <a:ext cx="0" cy="0"/>
          <a:chOff x="0" y="0"/>
          <a:chExt cx="0" cy="0"/>
        </a:xfrm>
      </p:grpSpPr>
      <p:sp>
        <p:nvSpPr>
          <p:cNvPr id="22" name="Title 21"/>
          <p:cNvSpPr>
            <a:spLocks noGrp="1"/>
          </p:cNvSpPr>
          <p:nvPr>
            <p:ph type="title" hasCustomPrompt="1"/>
          </p:nvPr>
        </p:nvSpPr>
        <p:spPr/>
        <p:txBody>
          <a:bodyPr>
            <a:normAutofit/>
          </a:bodyPr>
          <a:lstStyle>
            <a:lvl1pPr>
              <a:defRPr sz="3200"/>
            </a:lvl1pPr>
          </a:lstStyle>
          <a:p>
            <a:r>
              <a:rPr kumimoji="0" lang="en-US" dirty="0"/>
              <a:t>Minimum Requirements Analysis</a:t>
            </a:r>
          </a:p>
        </p:txBody>
      </p:sp>
      <p:sp>
        <p:nvSpPr>
          <p:cNvPr id="27" name="Content Placeholder 26"/>
          <p:cNvSpPr>
            <a:spLocks noGrp="1"/>
          </p:cNvSpPr>
          <p:nvPr>
            <p:ph idx="1"/>
          </p:nvPr>
        </p:nvSpPr>
        <p:spPr/>
        <p:txBody>
          <a:bodyPr/>
          <a:lstStyle/>
          <a:p>
            <a:pPr lvl="0" eaLnBrk="1" latinLnBrk="0" hangingPunct="1"/>
            <a:r>
              <a:rPr lang="en-US" dirty="0"/>
              <a:t>Click to edit Master text styles</a:t>
            </a:r>
          </a:p>
          <a:p>
            <a:pPr lvl="1" eaLnBrk="1" latinLnBrk="0" hangingPunct="1"/>
            <a:r>
              <a:rPr lang="en-US" dirty="0"/>
              <a:t>Second level</a:t>
            </a:r>
          </a:p>
          <a:p>
            <a:pPr lvl="2" eaLnBrk="1" latinLnBrk="0" hangingPunct="1"/>
            <a:r>
              <a:rPr lang="en-US" dirty="0"/>
              <a:t>Third level</a:t>
            </a:r>
          </a:p>
          <a:p>
            <a:pPr lvl="3" eaLnBrk="1" latinLnBrk="0" hangingPunct="1"/>
            <a:r>
              <a:rPr lang="en-US" dirty="0"/>
              <a:t>Fourth level</a:t>
            </a:r>
          </a:p>
          <a:p>
            <a:pPr lvl="4" eaLnBrk="1" latinLnBrk="0" hangingPunct="1"/>
            <a:r>
              <a:rPr lang="en-US" dirty="0"/>
              <a:t>Fifth level</a:t>
            </a:r>
            <a:endParaRPr kumimoji="0" lang="en-US" dirty="0"/>
          </a:p>
        </p:txBody>
      </p:sp>
      <p:sp>
        <p:nvSpPr>
          <p:cNvPr id="25" name="Date Placeholder 24"/>
          <p:cNvSpPr>
            <a:spLocks noGrp="1"/>
          </p:cNvSpPr>
          <p:nvPr>
            <p:ph type="dt" sz="half" idx="10"/>
          </p:nvPr>
        </p:nvSpPr>
        <p:spPr/>
        <p:txBody>
          <a:bodyPr/>
          <a:lstStyle/>
          <a:p>
            <a:fld id="{74CBEAF9-9E58-4CC8-A6FF-6DD8A58DEEA4}" type="datetimeFigureOut">
              <a:rPr lang="en-US" smtClean="0"/>
              <a:pPr/>
              <a:t>6/19/2020</a:t>
            </a:fld>
            <a:endParaRPr lang="en-US"/>
          </a:p>
        </p:txBody>
      </p:sp>
      <p:sp>
        <p:nvSpPr>
          <p:cNvPr id="19" name="Footer Placeholder 18"/>
          <p:cNvSpPr>
            <a:spLocks noGrp="1"/>
          </p:cNvSpPr>
          <p:nvPr>
            <p:ph type="ftr" sz="quarter" idx="11"/>
          </p:nvPr>
        </p:nvSpPr>
        <p:spPr>
          <a:xfrm>
            <a:off x="304800" y="6400800"/>
            <a:ext cx="4267200" cy="288925"/>
          </a:xfrm>
        </p:spPr>
        <p:txBody>
          <a:bodyPr/>
          <a:lstStyle/>
          <a:p>
            <a:r>
              <a:rPr lang="en-US" dirty="0"/>
              <a:t>Arthur </a:t>
            </a:r>
            <a:r>
              <a:rPr lang="en-US" dirty="0" err="1"/>
              <a:t>Carhart</a:t>
            </a:r>
            <a:r>
              <a:rPr lang="en-US" dirty="0"/>
              <a:t> National Wilderness Training Center</a:t>
            </a:r>
          </a:p>
        </p:txBody>
      </p:sp>
      <p:sp>
        <p:nvSpPr>
          <p:cNvPr id="16" name="Slide Number Placeholder 15"/>
          <p:cNvSpPr>
            <a:spLocks noGrp="1"/>
          </p:cNvSpPr>
          <p:nvPr>
            <p:ph type="sldNum" sz="quarter" idx="12"/>
          </p:nvPr>
        </p:nvSpPr>
        <p:spPr>
          <a:xfrm>
            <a:off x="8229600" y="6473952"/>
            <a:ext cx="758952" cy="246888"/>
          </a:xfrm>
        </p:spPr>
        <p:txBody>
          <a:bodyPr/>
          <a:lstStyle/>
          <a:p>
            <a:fld id="{CA15C064-DD44-4CAC-873E-2D1F54821676}" type="slidenum">
              <a:rPr kumimoji="0" lang="en-US" smtClean="0"/>
              <a:pPr/>
              <a:t>‹#›</a:t>
            </a:fld>
            <a:endParaRPr kumimoji="0" lang="en-US" dirty="0"/>
          </a:p>
        </p:txBody>
      </p:sp>
    </p:spTree>
  </p:cSld>
  <p:clrMapOvr>
    <a:masterClrMapping/>
  </p:clrMapOvr>
  <p:transition>
    <p:fade/>
  </p:transition>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6/19/2020</a:t>
            </a:fld>
            <a:endParaRPr lang="en-US" dirty="0">
              <a:solidFill>
                <a:schemeClr val="accent1">
                  <a:shade val="75000"/>
                </a:schemeClr>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a:t>
            </a:fld>
            <a:endParaRPr kumimoji="0" lang="en-US" dirty="0">
              <a:solidFill>
                <a:schemeClr val="accent1">
                  <a:shade val="75000"/>
                </a:schemeClr>
              </a:solidFill>
            </a:endParaRPr>
          </a:p>
        </p:txBody>
      </p:sp>
    </p:spTree>
  </p:cSld>
  <p:clrMapOvr>
    <a:masterClrMapping/>
  </p:clrMapOvr>
  <p:transition>
    <p:fade/>
  </p:transition>
</p:sldLayout>
</file>

<file path=ppt/slideLayouts/slideLayout62.xml><?xml version="1.0" encoding="utf-8"?>
<p:sldLayout xmlns:a="http://schemas.openxmlformats.org/drawingml/2006/main" xmlns:r="http://schemas.openxmlformats.org/officeDocument/2006/relationships" xmlns:p="http://schemas.openxmlformats.org/presentationml/2006/main" showMasterSp="0" preserve="1" userDrawn="1">
  <p:cSld name="1_Custom Layou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pPr algn="l" eaLnBrk="1" latinLnBrk="0" hangingPunct="1"/>
            <a:fld id="{74CBEAF9-9E58-4CC8-A6FF-6DD8A58DEEA4}" type="datetimeFigureOut">
              <a:rPr lang="en-US" smtClean="0"/>
              <a:pPr algn="l" eaLnBrk="1" latinLnBrk="0" hangingPunct="1"/>
              <a:t>6/19/2020</a:t>
            </a:fld>
            <a:endParaRPr lang="en-US" dirty="0">
              <a:solidFill>
                <a:schemeClr val="accent1">
                  <a:shade val="75000"/>
                </a:schemeClr>
              </a:solidFill>
            </a:endParaRPr>
          </a:p>
        </p:txBody>
      </p:sp>
      <p:sp>
        <p:nvSpPr>
          <p:cNvPr id="4" name="Footer Placeholder 3"/>
          <p:cNvSpPr>
            <a:spLocks noGrp="1"/>
          </p:cNvSpPr>
          <p:nvPr>
            <p:ph type="ftr" sz="quarter" idx="11"/>
          </p:nvPr>
        </p:nvSpPr>
        <p:spPr/>
        <p:txBody>
          <a:body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12"/>
          </p:nvPr>
        </p:nvSpPr>
        <p:spPr/>
        <p:txBody>
          <a:bodyPr/>
          <a:lstStyle/>
          <a:p>
            <a:fld id="{CA15C064-DD44-4CAC-873E-2D1F54821676}" type="slidenum">
              <a:rPr kumimoji="0" lang="en-US" smtClean="0"/>
              <a:pPr/>
              <a:t>‹#›</a:t>
            </a:fld>
            <a:endParaRPr kumimoji="0" lang="en-US" dirty="0">
              <a:solidFill>
                <a:schemeClr val="accent1">
                  <a:shade val="75000"/>
                </a:schemeClr>
              </a:solidFill>
            </a:endParaRPr>
          </a:p>
        </p:txBody>
      </p:sp>
    </p:spTree>
  </p:cSld>
  <p:clrMapOvr>
    <a:masterClrMapping/>
  </p:clrMapOvr>
  <p:transition>
    <p:fade/>
  </p:transition>
</p:sldLayout>
</file>

<file path=ppt/slideLayouts/slideLayout6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19" name="Date Placeholder 18"/>
          <p:cNvSpPr>
            <a:spLocks noGrp="1"/>
          </p:cNvSpPr>
          <p:nvPr>
            <p:ph type="dt" sz="half" idx="10"/>
          </p:nvPr>
        </p:nvSpPr>
        <p:spPr/>
        <p:txBody>
          <a:bodyPr/>
          <a:lstStyle/>
          <a:p>
            <a:fld id="{74CBEAF9-9E58-4CC8-A6FF-6DD8A58DEEA4}" type="datetimeFigureOut">
              <a:rPr lang="en-US" smtClean="0"/>
              <a:pPr/>
              <a:t>6/19/2020</a:t>
            </a:fld>
            <a:endParaRPr lang="en-US"/>
          </a:p>
        </p:txBody>
      </p:sp>
      <p:sp>
        <p:nvSpPr>
          <p:cNvPr id="11" name="Footer Placeholder 10"/>
          <p:cNvSpPr>
            <a:spLocks noGrp="1"/>
          </p:cNvSpPr>
          <p:nvPr>
            <p:ph type="ftr" sz="quarter" idx="11"/>
          </p:nvPr>
        </p:nvSpPr>
        <p:spPr/>
        <p:txBody>
          <a:bodyPr/>
          <a:lstStyle/>
          <a:p>
            <a:endParaRPr kumimoji="0" lang="en-US"/>
          </a:p>
        </p:txBody>
      </p:sp>
      <p:sp>
        <p:nvSpPr>
          <p:cNvPr id="16" name="Slide Number Placeholder 15"/>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a:t>Click to edit Master title style</a:t>
            </a:r>
          </a:p>
        </p:txBody>
      </p:sp>
    </p:spTree>
  </p:cSld>
  <p:clrMapOvr>
    <a:overrideClrMapping bg1="dk1" tx1="lt1" bg2="dk2" tx2="lt2" accent1="accent1" accent2="accent2" accent3="accent3" accent4="accent4" accent5="accent5" accent6="accent6" hlink="hlink" folHlink="folHlink"/>
  </p:clrMapOvr>
  <p:transition>
    <p:fade/>
  </p:transition>
</p:sldLayout>
</file>

<file path=ppt/slideLayouts/slideLayout6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a:t>Click to edit Master title style</a:t>
            </a:r>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0"/>
          </p:nvPr>
        </p:nvSpPr>
        <p:spPr/>
        <p:txBody>
          <a:bodyPr/>
          <a:lstStyle/>
          <a:p>
            <a:fld id="{74CBEAF9-9E58-4CC8-A6FF-6DD8A58DEEA4}" type="datetimeFigureOut">
              <a:rPr lang="en-US" smtClean="0"/>
              <a:pPr/>
              <a:t>6/19/2020</a:t>
            </a:fld>
            <a:endParaRPr lang="en-US"/>
          </a:p>
        </p:txBody>
      </p:sp>
      <p:sp>
        <p:nvSpPr>
          <p:cNvPr id="10" name="Footer Placeholder 9"/>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fade/>
  </p:transition>
</p:sldLayout>
</file>

<file path=ppt/slideLayouts/slideLayout6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a:t>Click to edit Master title style</a:t>
            </a:r>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0"/>
          </p:nvPr>
        </p:nvSpPr>
        <p:spPr/>
        <p:txBody>
          <a:bodyPr/>
          <a:lstStyle/>
          <a:p>
            <a:fld id="{74CBEAF9-9E58-4CC8-A6FF-6DD8A58DEEA4}"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a:xfrm>
            <a:off x="8229600" y="6477000"/>
            <a:ext cx="762000" cy="246888"/>
          </a:xfrm>
        </p:spPr>
        <p:txBody>
          <a:bodyPr/>
          <a:lstStyle/>
          <a:p>
            <a:fld id="{CA15C064-DD44-4CAC-873E-2D1F54821676}" type="slidenum">
              <a:rPr kumimoji="0" lang="en-US" smtClean="0"/>
              <a:pPr/>
              <a:t>‹#›</a:t>
            </a:fld>
            <a:endParaRPr kumimoji="0" lang="en-US" dirty="0"/>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transition>
    <p:fade/>
  </p:transition>
</p:sldLayout>
</file>

<file path=ppt/slideLayouts/slideLayout66.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a:t>Click to edit Master title style</a:t>
            </a:r>
          </a:p>
        </p:txBody>
      </p:sp>
      <p:sp>
        <p:nvSpPr>
          <p:cNvPr id="12" name="Date Placeholder 11"/>
          <p:cNvSpPr>
            <a:spLocks noGrp="1"/>
          </p:cNvSpPr>
          <p:nvPr>
            <p:ph type="dt" sz="half" idx="10"/>
          </p:nvPr>
        </p:nvSpPr>
        <p:spPr/>
        <p:txBody>
          <a:bodyPr/>
          <a:lstStyle/>
          <a:p>
            <a:fld id="{74CBEAF9-9E58-4CC8-A6FF-6DD8A58DEEA4}" type="datetimeFigureOut">
              <a:rPr lang="en-US" smtClean="0"/>
              <a:pPr/>
              <a:t>6/19/2020</a:t>
            </a:fld>
            <a:endParaRPr lang="en-US"/>
          </a:p>
        </p:txBody>
      </p:sp>
      <p:sp>
        <p:nvSpPr>
          <p:cNvPr id="21" name="Footer Placeholder 20"/>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fade/>
  </p:transition>
</p:sldLayout>
</file>

<file path=ppt/slideLayouts/slideLayout6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74CBEAF9-9E58-4CC8-A6FF-6DD8A58DEEA4}" type="datetimeFigureOut">
              <a:rPr lang="en-US" smtClean="0"/>
              <a:pPr/>
              <a:t>6/19/2020</a:t>
            </a:fld>
            <a:endParaRPr lang="en-US"/>
          </a:p>
        </p:txBody>
      </p:sp>
      <p:sp>
        <p:nvSpPr>
          <p:cNvPr id="24" name="Footer Placeholder 23"/>
          <p:cNvSpPr>
            <a:spLocks noGrp="1"/>
          </p:cNvSpPr>
          <p:nvPr>
            <p:ph type="ftr" sz="quarter" idx="11"/>
          </p:nvPr>
        </p:nvSpPr>
        <p:spPr/>
        <p:txBody>
          <a:bodyPr/>
          <a:lstStyle/>
          <a:p>
            <a:endParaRPr kumimoji="0" lang="en-US"/>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fade/>
  </p:transition>
</p:sldLayout>
</file>

<file path=ppt/slideLayouts/slideLayout6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5" name="Date Placeholder 24"/>
          <p:cNvSpPr>
            <a:spLocks noGrp="1"/>
          </p:cNvSpPr>
          <p:nvPr>
            <p:ph type="dt" sz="half" idx="10"/>
          </p:nvPr>
        </p:nvSpPr>
        <p:spPr/>
        <p:txBody>
          <a:bodyPr/>
          <a:lstStyle/>
          <a:p>
            <a:fld id="{74CBEAF9-9E58-4CC8-A6FF-6DD8A58DEEA4}" type="datetimeFigureOut">
              <a:rPr lang="en-US" smtClean="0"/>
              <a:pPr/>
              <a:t>6/19/2020</a:t>
            </a:fld>
            <a:endParaRPr lang="en-US"/>
          </a:p>
        </p:txBody>
      </p:sp>
      <p:sp>
        <p:nvSpPr>
          <p:cNvPr id="29" name="Footer Placeholder 28"/>
          <p:cNvSpPr>
            <a:spLocks noGrp="1"/>
          </p:cNvSpPr>
          <p:nvPr>
            <p:ph type="ftr" sz="quarter" idx="11"/>
          </p:nvPr>
        </p:nvSpPr>
        <p:spPr/>
        <p:txBody>
          <a:bodyPr/>
          <a:lstStyle/>
          <a:p>
            <a:endParaRPr kumimoji="0" lang="en-US" dirty="0"/>
          </a:p>
        </p:txBody>
      </p:sp>
      <p:sp>
        <p:nvSpPr>
          <p:cNvPr id="7" name="Slide Number Placeholder 6"/>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fade/>
  </p:transition>
</p:sldLayout>
</file>

<file path=ppt/slideLayouts/slideLayout6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a:t>Click icon to add picture</a:t>
            </a:r>
            <a:endParaRPr kumimoji="0" lang="en-US" dirty="0"/>
          </a:p>
        </p:txBody>
      </p:sp>
      <p:sp>
        <p:nvSpPr>
          <p:cNvPr id="7" name="Date Placeholder 6"/>
          <p:cNvSpPr>
            <a:spLocks noGrp="1"/>
          </p:cNvSpPr>
          <p:nvPr>
            <p:ph type="dt" sz="half" idx="10"/>
          </p:nvPr>
        </p:nvSpPr>
        <p:spPr/>
        <p:txBody>
          <a:bodyPr/>
          <a:lstStyle/>
          <a:p>
            <a:fld id="{74CBEAF9-9E58-4CC8-A6FF-6DD8A58DEEA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31" name="Slide Number Placeholder 30"/>
          <p:cNvSpPr>
            <a:spLocks noGrp="1"/>
          </p:cNvSpPr>
          <p:nvPr>
            <p:ph type="sldNum" sz="quarter" idx="12"/>
          </p:nvPr>
        </p:nvSpPr>
        <p:spPr/>
        <p:txBody>
          <a:bodyPr/>
          <a:lstStyle/>
          <a:p>
            <a:fld id="{CA15C064-DD44-4CAC-873E-2D1F54821676}" type="slidenum">
              <a:rPr kumimoji="0" lang="en-US" smtClean="0"/>
              <a:pPr/>
              <a:t>‹#›</a:t>
            </a:fld>
            <a:endParaRPr kumimoji="0"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a:t>Click to edit Master title style</a:t>
            </a:r>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Tree>
  </p:cSld>
  <p:clrMapOvr>
    <a:masterClrMapping/>
  </p:clrMapOvr>
  <p:transition>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C304129-1B92-4E41-9F3B-0DA3A8CA3DB2}"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70.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fade/>
  </p:transition>
</p:sldLayout>
</file>

<file path=ppt/slideLayouts/slideLayout7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74CBEAF9-9E58-4CC8-A6FF-6DD8A58DEEA4}"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kumimoji="0" lang="en-US"/>
          </a:p>
        </p:txBody>
      </p:sp>
      <p:sp>
        <p:nvSpPr>
          <p:cNvPr id="6" name="Slide Number Placeholder 5"/>
          <p:cNvSpPr>
            <a:spLocks noGrp="1"/>
          </p:cNvSpPr>
          <p:nvPr>
            <p:ph type="sldNum" sz="quarter" idx="12"/>
          </p:nvPr>
        </p:nvSpPr>
        <p:spPr/>
        <p:txBody>
          <a:bodyPr/>
          <a:lstStyle/>
          <a:p>
            <a:fld id="{CA15C064-DD44-4CAC-873E-2D1F54821676}" type="slidenum">
              <a:rPr kumimoji="0" lang="en-US" smtClean="0"/>
              <a:pPr/>
              <a:t>‹#›</a:t>
            </a:fld>
            <a:endParaRPr kumimoji="0" lang="en-US"/>
          </a:p>
        </p:txBody>
      </p:sp>
    </p:spTree>
  </p:cSld>
  <p:clrMapOvr>
    <a:masterClrMapping/>
  </p:clrMapOvr>
  <p:transition>
    <p:fade/>
  </p:transition>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1_Blank">
    <p:spTree>
      <p:nvGrpSpPr>
        <p:cNvPr id="1" name=""/>
        <p:cNvGrpSpPr/>
        <p:nvPr/>
      </p:nvGrpSpPr>
      <p:grpSpPr>
        <a:xfrm>
          <a:off x="0" y="0"/>
          <a:ext cx="0" cy="0"/>
          <a:chOff x="0" y="0"/>
          <a:chExt cx="0" cy="0"/>
        </a:xfrm>
      </p:grpSpPr>
    </p:spTree>
  </p:cSld>
  <p:clrMapOvr>
    <a:masterClrMapping/>
  </p:clrMapOvr>
  <p:transition>
    <p:fade/>
  </p:transition>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a:t>Click to edit Master title style</a:t>
            </a:r>
          </a:p>
        </p:txBody>
      </p:sp>
    </p:spTree>
  </p:cSld>
  <p:clrMapOvr>
    <a:masterClrMapping/>
  </p:clrMapOvr>
  <p:transition>
    <p:fade/>
  </p:transition>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5DDA8267-BE75-4232-BF7D-80553094EC88}"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75.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A8267-BE75-4232-BF7D-80553094EC88}"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76.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DDA8267-BE75-4232-BF7D-80553094EC88}"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77.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5DDA8267-BE75-4232-BF7D-80553094EC88}"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78.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5DDA8267-BE75-4232-BF7D-80553094EC88}" type="datetimeFigureOut">
              <a:rPr lang="en-US" smtClean="0"/>
              <a:pPr/>
              <a:t>6/19/2020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79.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5DDA8267-BE75-4232-BF7D-80553094EC88}" type="datetimeFigureOut">
              <a:rPr lang="en-US" smtClean="0"/>
              <a:pPr/>
              <a:t>6/19/2020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304129-1B92-4E41-9F3B-0DA3A8CA3DB2}"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Layouts/slideLayout8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DDA8267-BE75-4232-BF7D-80553094EC88}" type="datetimeFigureOut">
              <a:rPr lang="en-US" smtClean="0"/>
              <a:pPr/>
              <a:t>6/19/2020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8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A8267-BE75-4232-BF7D-80553094EC88}"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82.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DDA8267-BE75-4232-BF7D-80553094EC88}"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83.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A8267-BE75-4232-BF7D-80553094EC88}"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8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DDA8267-BE75-4232-BF7D-80553094EC88}" type="datetimeFigureOut">
              <a:rPr lang="en-US" smtClean="0"/>
              <a:pPr/>
              <a:t>6/19/2020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C58F787-3A02-4CF5-B4CC-F427A067C944}"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C304129-1B92-4E41-9F3B-0DA3A8CA3DB2}" type="datetimeFigureOut">
              <a:rPr lang="en-US" smtClean="0"/>
              <a:pPr/>
              <a:t>6/19/2020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3DD34CD-3ACE-4F95-A285-A19310E64AB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42.xml"/><Relationship Id="rId13" Type="http://schemas.openxmlformats.org/officeDocument/2006/relationships/theme" Target="../theme/theme4.xml"/><Relationship Id="rId3" Type="http://schemas.openxmlformats.org/officeDocument/2006/relationships/slideLayout" Target="../slideLayouts/slideLayout37.xml"/><Relationship Id="rId7" Type="http://schemas.openxmlformats.org/officeDocument/2006/relationships/slideLayout" Target="../slideLayouts/slideLayout41.xml"/><Relationship Id="rId12" Type="http://schemas.openxmlformats.org/officeDocument/2006/relationships/slideLayout" Target="../slideLayouts/slideLayout46.xml"/><Relationship Id="rId2" Type="http://schemas.openxmlformats.org/officeDocument/2006/relationships/slideLayout" Target="../slideLayouts/slideLayout36.xml"/><Relationship Id="rId1" Type="http://schemas.openxmlformats.org/officeDocument/2006/relationships/slideLayout" Target="../slideLayouts/slideLayout35.xml"/><Relationship Id="rId6" Type="http://schemas.openxmlformats.org/officeDocument/2006/relationships/slideLayout" Target="../slideLayouts/slideLayout40.xml"/><Relationship Id="rId11" Type="http://schemas.openxmlformats.org/officeDocument/2006/relationships/slideLayout" Target="../slideLayouts/slideLayout45.xml"/><Relationship Id="rId5" Type="http://schemas.openxmlformats.org/officeDocument/2006/relationships/slideLayout" Target="../slideLayouts/slideLayout39.xml"/><Relationship Id="rId10" Type="http://schemas.openxmlformats.org/officeDocument/2006/relationships/slideLayout" Target="../slideLayouts/slideLayout44.xml"/><Relationship Id="rId4" Type="http://schemas.openxmlformats.org/officeDocument/2006/relationships/slideLayout" Target="../slideLayouts/slideLayout38.xml"/><Relationship Id="rId9" Type="http://schemas.openxmlformats.org/officeDocument/2006/relationships/slideLayout" Target="../slideLayouts/slideLayout43.xml"/></Relationships>
</file>

<file path=ppt/slideMasters/_rels/slideMaster5.xml.rels><?xml version="1.0" encoding="UTF-8" standalone="yes"?>
<Relationships xmlns="http://schemas.openxmlformats.org/package/2006/relationships"><Relationship Id="rId8" Type="http://schemas.openxmlformats.org/officeDocument/2006/relationships/slideLayout" Target="../slideLayouts/slideLayout54.xml"/><Relationship Id="rId13" Type="http://schemas.openxmlformats.org/officeDocument/2006/relationships/theme" Target="../theme/theme5.xml"/><Relationship Id="rId3" Type="http://schemas.openxmlformats.org/officeDocument/2006/relationships/slideLayout" Target="../slideLayouts/slideLayout49.xml"/><Relationship Id="rId7" Type="http://schemas.openxmlformats.org/officeDocument/2006/relationships/slideLayout" Target="../slideLayouts/slideLayout53.xml"/><Relationship Id="rId12" Type="http://schemas.openxmlformats.org/officeDocument/2006/relationships/slideLayout" Target="../slideLayouts/slideLayout58.xml"/><Relationship Id="rId2" Type="http://schemas.openxmlformats.org/officeDocument/2006/relationships/slideLayout" Target="../slideLayouts/slideLayout48.xml"/><Relationship Id="rId1" Type="http://schemas.openxmlformats.org/officeDocument/2006/relationships/slideLayout" Target="../slideLayouts/slideLayout47.xml"/><Relationship Id="rId6" Type="http://schemas.openxmlformats.org/officeDocument/2006/relationships/slideLayout" Target="../slideLayouts/slideLayout52.xml"/><Relationship Id="rId11" Type="http://schemas.openxmlformats.org/officeDocument/2006/relationships/slideLayout" Target="../slideLayouts/slideLayout57.xml"/><Relationship Id="rId5" Type="http://schemas.openxmlformats.org/officeDocument/2006/relationships/slideLayout" Target="../slideLayouts/slideLayout51.xml"/><Relationship Id="rId10" Type="http://schemas.openxmlformats.org/officeDocument/2006/relationships/slideLayout" Target="../slideLayouts/slideLayout56.xml"/><Relationship Id="rId4" Type="http://schemas.openxmlformats.org/officeDocument/2006/relationships/slideLayout" Target="../slideLayouts/slideLayout50.xml"/><Relationship Id="rId9" Type="http://schemas.openxmlformats.org/officeDocument/2006/relationships/slideLayout" Target="../slideLayouts/slideLayout55.xml"/></Relationships>
</file>

<file path=ppt/slideMasters/_rels/slideMaster6.xml.rels><?xml version="1.0" encoding="UTF-8" standalone="yes"?>
<Relationships xmlns="http://schemas.openxmlformats.org/package/2006/relationships"><Relationship Id="rId8" Type="http://schemas.openxmlformats.org/officeDocument/2006/relationships/slideLayout" Target="../slideLayouts/slideLayout66.xml"/><Relationship Id="rId13" Type="http://schemas.openxmlformats.org/officeDocument/2006/relationships/slideLayout" Target="../slideLayouts/slideLayout71.xml"/><Relationship Id="rId18" Type="http://schemas.openxmlformats.org/officeDocument/2006/relationships/image" Target="../media/image4.png"/><Relationship Id="rId3" Type="http://schemas.openxmlformats.org/officeDocument/2006/relationships/slideLayout" Target="../slideLayouts/slideLayout61.xml"/><Relationship Id="rId21" Type="http://schemas.openxmlformats.org/officeDocument/2006/relationships/image" Target="../media/image7.wmf"/><Relationship Id="rId7" Type="http://schemas.openxmlformats.org/officeDocument/2006/relationships/slideLayout" Target="../slideLayouts/slideLayout65.xml"/><Relationship Id="rId12" Type="http://schemas.openxmlformats.org/officeDocument/2006/relationships/slideLayout" Target="../slideLayouts/slideLayout70.xml"/><Relationship Id="rId17" Type="http://schemas.openxmlformats.org/officeDocument/2006/relationships/image" Target="../media/image3.png"/><Relationship Id="rId2" Type="http://schemas.openxmlformats.org/officeDocument/2006/relationships/slideLayout" Target="../slideLayouts/slideLayout60.xml"/><Relationship Id="rId16" Type="http://schemas.openxmlformats.org/officeDocument/2006/relationships/theme" Target="../theme/theme6.xml"/><Relationship Id="rId20" Type="http://schemas.openxmlformats.org/officeDocument/2006/relationships/image" Target="../media/image6.png"/><Relationship Id="rId1" Type="http://schemas.openxmlformats.org/officeDocument/2006/relationships/slideLayout" Target="../slideLayouts/slideLayout59.xml"/><Relationship Id="rId6" Type="http://schemas.openxmlformats.org/officeDocument/2006/relationships/slideLayout" Target="../slideLayouts/slideLayout64.xml"/><Relationship Id="rId11" Type="http://schemas.openxmlformats.org/officeDocument/2006/relationships/slideLayout" Target="../slideLayouts/slideLayout69.xml"/><Relationship Id="rId5" Type="http://schemas.openxmlformats.org/officeDocument/2006/relationships/slideLayout" Target="../slideLayouts/slideLayout63.xml"/><Relationship Id="rId15" Type="http://schemas.openxmlformats.org/officeDocument/2006/relationships/slideLayout" Target="../slideLayouts/slideLayout73.xml"/><Relationship Id="rId10" Type="http://schemas.openxmlformats.org/officeDocument/2006/relationships/slideLayout" Target="../slideLayouts/slideLayout68.xml"/><Relationship Id="rId19" Type="http://schemas.openxmlformats.org/officeDocument/2006/relationships/image" Target="../media/image5.png"/><Relationship Id="rId4" Type="http://schemas.openxmlformats.org/officeDocument/2006/relationships/slideLayout" Target="../slideLayouts/slideLayout62.xml"/><Relationship Id="rId9" Type="http://schemas.openxmlformats.org/officeDocument/2006/relationships/slideLayout" Target="../slideLayouts/slideLayout67.xml"/><Relationship Id="rId14" Type="http://schemas.openxmlformats.org/officeDocument/2006/relationships/slideLayout" Target="../slideLayouts/slideLayout72.xml"/></Relationships>
</file>

<file path=ppt/slideMasters/_rels/slideMaster7.xml.rels><?xml version="1.0" encoding="UTF-8" standalone="yes"?>
<Relationships xmlns="http://schemas.openxmlformats.org/package/2006/relationships"><Relationship Id="rId8" Type="http://schemas.openxmlformats.org/officeDocument/2006/relationships/slideLayout" Target="../slideLayouts/slideLayout81.xml"/><Relationship Id="rId3" Type="http://schemas.openxmlformats.org/officeDocument/2006/relationships/slideLayout" Target="../slideLayouts/slideLayout76.xml"/><Relationship Id="rId7" Type="http://schemas.openxmlformats.org/officeDocument/2006/relationships/slideLayout" Target="../slideLayouts/slideLayout80.xml"/><Relationship Id="rId12" Type="http://schemas.openxmlformats.org/officeDocument/2006/relationships/theme" Target="../theme/theme7.xml"/><Relationship Id="rId2" Type="http://schemas.openxmlformats.org/officeDocument/2006/relationships/slideLayout" Target="../slideLayouts/slideLayout75.xml"/><Relationship Id="rId1" Type="http://schemas.openxmlformats.org/officeDocument/2006/relationships/slideLayout" Target="../slideLayouts/slideLayout74.xml"/><Relationship Id="rId6" Type="http://schemas.openxmlformats.org/officeDocument/2006/relationships/slideLayout" Target="../slideLayouts/slideLayout79.xml"/><Relationship Id="rId11" Type="http://schemas.openxmlformats.org/officeDocument/2006/relationships/slideLayout" Target="../slideLayouts/slideLayout84.xml"/><Relationship Id="rId5" Type="http://schemas.openxmlformats.org/officeDocument/2006/relationships/slideLayout" Target="../slideLayouts/slideLayout78.xml"/><Relationship Id="rId10" Type="http://schemas.openxmlformats.org/officeDocument/2006/relationships/slideLayout" Target="../slideLayouts/slideLayout83.xml"/><Relationship Id="rId4" Type="http://schemas.openxmlformats.org/officeDocument/2006/relationships/slideLayout" Target="../slideLayouts/slideLayout77.xml"/><Relationship Id="rId9" Type="http://schemas.openxmlformats.org/officeDocument/2006/relationships/slideLayout" Target="../slideLayouts/slideLayout8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C304129-1B92-4E41-9F3B-0DA3A8CA3DB2}" type="datetimeFigureOut">
              <a:rPr lang="en-US" smtClean="0"/>
              <a:pPr/>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DD34CD-3ACE-4F95-A285-A19310E64AB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0C19638-8B79-4538-B18D-E5532E096DBB}" type="datetimeFigureOut">
              <a:rPr lang="en-US" smtClean="0"/>
              <a:pPr/>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DCD68D-0367-4259-BBA2-B69CD5B272F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55" r:id="rId1"/>
    <p:sldLayoutId id="2147483756" r:id="rId2"/>
    <p:sldLayoutId id="2147483757" r:id="rId3"/>
    <p:sldLayoutId id="2147483758" r:id="rId4"/>
    <p:sldLayoutId id="2147483759" r:id="rId5"/>
    <p:sldLayoutId id="2147483760" r:id="rId6"/>
    <p:sldLayoutId id="2147483761" r:id="rId7"/>
    <p:sldLayoutId id="2147483762" r:id="rId8"/>
    <p:sldLayoutId id="2147483763" r:id="rId9"/>
    <p:sldLayoutId id="2147483764" r:id="rId10"/>
    <p:sldLayoutId id="2147483765" r:id="rId11"/>
    <p:sldLayoutId id="214748376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395BD7A-688F-41C1-A2EF-6EAB5DB446B1}" type="datetimeFigureOut">
              <a:rPr lang="en-US" smtClean="0"/>
              <a:pPr/>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2D7FF60-384E-4758-AE1C-397F9405294C}"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30" r:id="rId1"/>
    <p:sldLayoutId id="2147483731" r:id="rId2"/>
    <p:sldLayoutId id="2147483732" r:id="rId3"/>
    <p:sldLayoutId id="2147483733" r:id="rId4"/>
    <p:sldLayoutId id="2147483734" r:id="rId5"/>
    <p:sldLayoutId id="2147483735" r:id="rId6"/>
    <p:sldLayoutId id="2147483736" r:id="rId7"/>
    <p:sldLayoutId id="2147483737" r:id="rId8"/>
    <p:sldLayoutId id="2147483738" r:id="rId9"/>
    <p:sldLayoutId id="2147483739" r:id="rId10"/>
    <p:sldLayoutId id="2147483740"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4AAD19-4386-491F-BA63-BEFD18CBD3E4}" type="datetimeFigureOut">
              <a:rPr lang="en-US" smtClean="0"/>
              <a:pPr/>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D0C054-59B1-4DBF-9158-CD0EA0E820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705" r:id="rId1"/>
    <p:sldLayoutId id="2147483706" r:id="rId2"/>
    <p:sldLayoutId id="2147483707" r:id="rId3"/>
    <p:sldLayoutId id="2147483708" r:id="rId4"/>
    <p:sldLayoutId id="2147483709" r:id="rId5"/>
    <p:sldLayoutId id="2147483710" r:id="rId6"/>
    <p:sldLayoutId id="2147483711" r:id="rId7"/>
    <p:sldLayoutId id="2147483712" r:id="rId8"/>
    <p:sldLayoutId id="2147483713" r:id="rId9"/>
    <p:sldLayoutId id="2147483714" r:id="rId10"/>
    <p:sldLayoutId id="2147483715" r:id="rId11"/>
    <p:sldLayoutId id="2147483716"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reserve="1">
  <p:cSld>
    <p:bg>
      <p:bgPr>
        <a:gradFill flip="none" rotWithShape="1">
          <a:gsLst>
            <a:gs pos="0">
              <a:schemeClr val="bg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6675E2A-57AC-47DA-AEF3-2A62784DDC90}" type="datetimeFigureOut">
              <a:rPr lang="en-US" smtClean="0"/>
              <a:pPr/>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D7E2EFE-77F7-4BA0-ACE7-3791E581649A}"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6" r:id="rId1"/>
    <p:sldLayoutId id="2147483667" r:id="rId2"/>
    <p:sldLayoutId id="2147483668" r:id="rId3"/>
    <p:sldLayoutId id="2147483669" r:id="rId4"/>
    <p:sldLayoutId id="2147483670" r:id="rId5"/>
    <p:sldLayoutId id="2147483671" r:id="rId6"/>
    <p:sldLayoutId id="2147483672" r:id="rId7"/>
    <p:sldLayoutId id="2147483673" r:id="rId8"/>
    <p:sldLayoutId id="2147483674" r:id="rId9"/>
    <p:sldLayoutId id="2147483675" r:id="rId10"/>
    <p:sldLayoutId id="2147483676" r:id="rId11"/>
    <p:sldLayoutId id="2147483677"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gradFill flip="none" rotWithShape="1">
          <a:gsLst>
            <a:gs pos="0">
              <a:schemeClr val="bg2"/>
            </a:gs>
            <a:gs pos="50000">
              <a:schemeClr val="accent1">
                <a:tint val="44500"/>
                <a:satMod val="160000"/>
              </a:schemeClr>
            </a:gs>
            <a:gs pos="100000">
              <a:schemeClr val="accent1">
                <a:tint val="23500"/>
                <a:satMod val="160000"/>
              </a:schemeClr>
            </a:gs>
          </a:gsLst>
          <a:lin ang="5400000" scaled="0"/>
          <a:tileRect/>
        </a:gradFill>
        <a:effectLst/>
      </p:bgPr>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pPr algn="l" eaLnBrk="1" latinLnBrk="0" hangingPunct="1"/>
            <a:fld id="{74CBEAF9-9E58-4CC8-A6FF-6DD8A58DEEA4}" type="datetimeFigureOut">
              <a:rPr lang="en-US" smtClean="0"/>
              <a:pPr algn="l" eaLnBrk="1" latinLnBrk="0" hangingPunct="1"/>
              <a:t>6/19/2020</a:t>
            </a:fld>
            <a:endParaRPr lang="en-US" dirty="0">
              <a:solidFill>
                <a:schemeClr val="accent1">
                  <a:shade val="75000"/>
                </a:schemeClr>
              </a:solidFill>
            </a:endParaRPr>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pPr algn="r" eaLnBrk="1" latinLnBrk="0" hangingPunct="1"/>
            <a:endParaRPr kumimoji="0" lang="en-US" dirty="0">
              <a:solidFill>
                <a:schemeClr val="accent1">
                  <a:shade val="75000"/>
                </a:schemeClr>
              </a:solidFill>
            </a:endParaRPr>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CA15C064-DD44-4CAC-873E-2D1F54821676}" type="slidenum">
              <a:rPr kumimoji="0" lang="en-US" smtClean="0"/>
              <a:pPr/>
              <a:t>‹#›</a:t>
            </a:fld>
            <a:endParaRPr kumimoji="0" lang="en-US" dirty="0">
              <a:solidFill>
                <a:schemeClr val="accent1">
                  <a:shade val="75000"/>
                </a:schemeClr>
              </a:solidFill>
            </a:endParaRPr>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a:t>Click to edit Master title style</a:t>
            </a:r>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Rectangle 3"/>
          <p:cNvSpPr>
            <a:spLocks noChangeArrowheads="1"/>
          </p:cNvSpPr>
          <p:nvPr/>
        </p:nvSpPr>
        <p:spPr bwMode="auto">
          <a:xfrm>
            <a:off x="0" y="838200"/>
            <a:ext cx="914400" cy="6019800"/>
          </a:xfrm>
          <a:prstGeom prst="rect">
            <a:avLst/>
          </a:prstGeom>
          <a:gradFill rotWithShape="1">
            <a:gsLst>
              <a:gs pos="0">
                <a:srgbClr val="87BD9F"/>
              </a:gs>
              <a:gs pos="100000">
                <a:srgbClr val="87BD9F">
                  <a:gamma/>
                  <a:tint val="18039"/>
                  <a:invGamma/>
                </a:srgbClr>
              </a:gs>
            </a:gsLst>
            <a:lin ang="5400000" scaled="1"/>
          </a:gradFill>
          <a:ln w="9525">
            <a:noFill/>
            <a:miter lim="800000"/>
            <a:headEnd/>
            <a:tailEnd/>
          </a:ln>
          <a:effectLst/>
        </p:spPr>
        <p:txBody>
          <a:bodyPr wrap="none" anchor="ctr"/>
          <a:lstStyle/>
          <a:p>
            <a:pPr>
              <a:defRPr/>
            </a:pPr>
            <a:endParaRPr lang="en-US"/>
          </a:p>
        </p:txBody>
      </p:sp>
      <p:sp>
        <p:nvSpPr>
          <p:cNvPr id="14" name="Rectangle 4"/>
          <p:cNvSpPr>
            <a:spLocks noChangeArrowheads="1"/>
          </p:cNvSpPr>
          <p:nvPr/>
        </p:nvSpPr>
        <p:spPr bwMode="auto">
          <a:xfrm>
            <a:off x="0" y="4648200"/>
            <a:ext cx="914400" cy="1257300"/>
          </a:xfrm>
          <a:prstGeom prst="rect">
            <a:avLst/>
          </a:prstGeom>
          <a:noFill/>
          <a:ln w="9525">
            <a:noFill/>
            <a:miter lim="800000"/>
            <a:headEnd/>
            <a:tailEnd/>
          </a:ln>
          <a:effectLst/>
        </p:spPr>
        <p:txBody>
          <a:bodyPr/>
          <a:lstStyle/>
          <a:p>
            <a:pPr algn="ctr">
              <a:defRPr/>
            </a:pPr>
            <a:r>
              <a:rPr lang="en-US" sz="1200" b="1">
                <a:solidFill>
                  <a:srgbClr val="A33B11"/>
                </a:solidFill>
                <a:latin typeface="Maiandra GD" pitchFamily="34" charset="0"/>
              </a:rPr>
              <a:t>Arthur Carhart</a:t>
            </a:r>
          </a:p>
          <a:p>
            <a:pPr algn="ctr">
              <a:defRPr/>
            </a:pPr>
            <a:r>
              <a:rPr lang="en-US" sz="1200" b="1">
                <a:solidFill>
                  <a:srgbClr val="A33B11"/>
                </a:solidFill>
                <a:latin typeface="Maiandra GD" pitchFamily="34" charset="0"/>
              </a:rPr>
              <a:t>National Wilderness Training Center</a:t>
            </a:r>
          </a:p>
        </p:txBody>
      </p:sp>
      <p:sp>
        <p:nvSpPr>
          <p:cNvPr id="15" name="Rectangle 5"/>
          <p:cNvSpPr>
            <a:spLocks noChangeArrowheads="1"/>
          </p:cNvSpPr>
          <p:nvPr/>
        </p:nvSpPr>
        <p:spPr bwMode="auto">
          <a:xfrm>
            <a:off x="0" y="-11113"/>
            <a:ext cx="9144000" cy="923926"/>
          </a:xfrm>
          <a:prstGeom prst="rect">
            <a:avLst/>
          </a:prstGeom>
          <a:gradFill rotWithShape="1">
            <a:gsLst>
              <a:gs pos="0">
                <a:srgbClr val="87BD9F"/>
              </a:gs>
              <a:gs pos="100000">
                <a:srgbClr val="87BD9F">
                  <a:gamma/>
                  <a:tint val="30196"/>
                  <a:invGamma/>
                </a:srgbClr>
              </a:gs>
            </a:gsLst>
            <a:lin ang="0" scaled="1"/>
          </a:gradFill>
          <a:ln w="9525">
            <a:noFill/>
            <a:miter lim="800000"/>
            <a:headEnd/>
            <a:tailEnd/>
          </a:ln>
          <a:effectLst/>
        </p:spPr>
        <p:txBody>
          <a:bodyPr anchor="ctr"/>
          <a:lstStyle/>
          <a:p>
            <a:pPr>
              <a:defRPr/>
            </a:pPr>
            <a:endParaRPr lang="en-US" sz="3600" b="1">
              <a:solidFill>
                <a:srgbClr val="000000"/>
              </a:solidFill>
            </a:endParaRPr>
          </a:p>
        </p:txBody>
      </p:sp>
      <p:grpSp>
        <p:nvGrpSpPr>
          <p:cNvPr id="16" name="Group 6"/>
          <p:cNvGrpSpPr>
            <a:grpSpLocks/>
          </p:cNvGrpSpPr>
          <p:nvPr/>
        </p:nvGrpSpPr>
        <p:grpSpPr bwMode="auto">
          <a:xfrm>
            <a:off x="44450" y="5943600"/>
            <a:ext cx="817563" cy="798513"/>
            <a:chOff x="28" y="624"/>
            <a:chExt cx="515" cy="503"/>
          </a:xfrm>
        </p:grpSpPr>
        <p:grpSp>
          <p:nvGrpSpPr>
            <p:cNvPr id="17" name="Group 7"/>
            <p:cNvGrpSpPr>
              <a:grpSpLocks/>
            </p:cNvGrpSpPr>
            <p:nvPr userDrawn="1"/>
          </p:nvGrpSpPr>
          <p:grpSpPr bwMode="auto">
            <a:xfrm>
              <a:off x="64" y="1022"/>
              <a:ext cx="482" cy="105"/>
              <a:chOff x="432" y="3168"/>
              <a:chExt cx="4594" cy="1014"/>
            </a:xfrm>
          </p:grpSpPr>
          <p:pic>
            <p:nvPicPr>
              <p:cNvPr id="19" name="Picture 8" descr="arowhead flat"/>
              <p:cNvPicPr>
                <a:picLocks noChangeAspect="1" noChangeArrowheads="1"/>
              </p:cNvPicPr>
              <p:nvPr/>
            </p:nvPicPr>
            <p:blipFill>
              <a:blip r:embed="rId17" cstate="print"/>
              <a:srcRect/>
              <a:stretch>
                <a:fillRect/>
              </a:stretch>
            </p:blipFill>
            <p:spPr bwMode="auto">
              <a:xfrm>
                <a:off x="4320" y="3168"/>
                <a:ext cx="706" cy="912"/>
              </a:xfrm>
              <a:prstGeom prst="rect">
                <a:avLst/>
              </a:prstGeom>
              <a:noFill/>
              <a:ln w="9525">
                <a:noFill/>
                <a:miter lim="800000"/>
                <a:headEnd/>
                <a:tailEnd/>
              </a:ln>
            </p:spPr>
          </p:pic>
          <p:pic>
            <p:nvPicPr>
              <p:cNvPr id="20" name="Picture 9" descr="blmlogo"/>
              <p:cNvPicPr>
                <a:picLocks noChangeAspect="1" noChangeArrowheads="1"/>
              </p:cNvPicPr>
              <p:nvPr/>
            </p:nvPicPr>
            <p:blipFill>
              <a:blip r:embed="rId18" cstate="print"/>
              <a:srcRect/>
              <a:stretch>
                <a:fillRect/>
              </a:stretch>
            </p:blipFill>
            <p:spPr bwMode="auto">
              <a:xfrm>
                <a:off x="432" y="3264"/>
                <a:ext cx="1056" cy="918"/>
              </a:xfrm>
              <a:prstGeom prst="rect">
                <a:avLst/>
              </a:prstGeom>
              <a:noFill/>
              <a:ln w="9525">
                <a:noFill/>
                <a:miter lim="800000"/>
                <a:headEnd/>
                <a:tailEnd/>
              </a:ln>
            </p:spPr>
          </p:pic>
          <p:pic>
            <p:nvPicPr>
              <p:cNvPr id="21" name="Picture 10" descr="F+Wlogo"/>
              <p:cNvPicPr>
                <a:picLocks noChangeAspect="1" noChangeArrowheads="1"/>
              </p:cNvPicPr>
              <p:nvPr/>
            </p:nvPicPr>
            <p:blipFill>
              <a:blip r:embed="rId19" cstate="print"/>
              <a:srcRect/>
              <a:stretch>
                <a:fillRect/>
              </a:stretch>
            </p:blipFill>
            <p:spPr bwMode="auto">
              <a:xfrm>
                <a:off x="1872" y="3264"/>
                <a:ext cx="766" cy="912"/>
              </a:xfrm>
              <a:prstGeom prst="rect">
                <a:avLst/>
              </a:prstGeom>
              <a:noFill/>
              <a:ln w="9525">
                <a:noFill/>
                <a:miter lim="800000"/>
                <a:headEnd/>
                <a:tailEnd/>
              </a:ln>
            </p:spPr>
          </p:pic>
          <p:pic>
            <p:nvPicPr>
              <p:cNvPr id="22" name="Picture 11" descr="usfslogo"/>
              <p:cNvPicPr>
                <a:picLocks noChangeAspect="1" noChangeArrowheads="1"/>
              </p:cNvPicPr>
              <p:nvPr/>
            </p:nvPicPr>
            <p:blipFill>
              <a:blip r:embed="rId20" cstate="print"/>
              <a:srcRect/>
              <a:stretch>
                <a:fillRect/>
              </a:stretch>
            </p:blipFill>
            <p:spPr bwMode="auto">
              <a:xfrm>
                <a:off x="3168" y="3216"/>
                <a:ext cx="820" cy="912"/>
              </a:xfrm>
              <a:prstGeom prst="rect">
                <a:avLst/>
              </a:prstGeom>
              <a:noFill/>
              <a:ln w="9525">
                <a:noFill/>
                <a:miter lim="800000"/>
                <a:headEnd/>
                <a:tailEnd/>
              </a:ln>
            </p:spPr>
          </p:pic>
        </p:grpSp>
        <p:pic>
          <p:nvPicPr>
            <p:cNvPr id="18" name="Picture 12"/>
            <p:cNvPicPr>
              <a:picLocks noChangeAspect="1" noChangeArrowheads="1"/>
            </p:cNvPicPr>
            <p:nvPr userDrawn="1"/>
          </p:nvPicPr>
          <p:blipFill>
            <a:blip r:embed="rId21" cstate="print"/>
            <a:srcRect/>
            <a:stretch>
              <a:fillRect/>
            </a:stretch>
          </p:blipFill>
          <p:spPr bwMode="auto">
            <a:xfrm>
              <a:off x="28" y="624"/>
              <a:ext cx="508" cy="360"/>
            </a:xfrm>
            <a:prstGeom prst="rect">
              <a:avLst/>
            </a:prstGeom>
            <a:noFill/>
            <a:ln w="9525">
              <a:noFill/>
              <a:miter lim="800000"/>
              <a:headEnd/>
              <a:tailEnd/>
            </a:ln>
          </p:spPr>
        </p:pic>
      </p:grpSp>
      <p:sp>
        <p:nvSpPr>
          <p:cNvPr id="23" name="Text Box 13"/>
          <p:cNvSpPr txBox="1">
            <a:spLocks noChangeArrowheads="1"/>
          </p:cNvSpPr>
          <p:nvPr/>
        </p:nvSpPr>
        <p:spPr bwMode="auto">
          <a:xfrm>
            <a:off x="838200" y="233363"/>
            <a:ext cx="6400800" cy="579437"/>
          </a:xfrm>
          <a:prstGeom prst="rect">
            <a:avLst/>
          </a:prstGeom>
          <a:noFill/>
          <a:ln w="12700" algn="ctr">
            <a:noFill/>
            <a:miter lim="800000"/>
            <a:headEnd/>
            <a:tailEnd/>
          </a:ln>
          <a:effectLst/>
        </p:spPr>
        <p:txBody>
          <a:bodyPr>
            <a:spAutoFit/>
          </a:bodyPr>
          <a:lstStyle/>
          <a:p>
            <a:pPr marL="285750" indent="-285750" eaLnBrk="0" hangingPunct="0">
              <a:spcBef>
                <a:spcPct val="50000"/>
              </a:spcBef>
              <a:buFont typeface="Wingdings" pitchFamily="2" charset="2"/>
              <a:buNone/>
              <a:defRPr/>
            </a:pPr>
            <a:r>
              <a:rPr lang="en-US" sz="3200" b="1">
                <a:solidFill>
                  <a:srgbClr val="003300"/>
                </a:solidFill>
                <a:latin typeface="Maiandra GD" pitchFamily="34" charset="0"/>
              </a:rPr>
              <a:t>Minimum Requirements Decisions</a:t>
            </a:r>
          </a:p>
        </p:txBody>
      </p:sp>
    </p:spTree>
  </p:cSld>
  <p:clrMap bg1="lt1" tx1="dk1" bg2="lt2" tx2="dk2" accent1="accent1" accent2="accent2" accent3="accent3" accent4="accent4" accent5="accent5" accent6="accent6" hlink="hlink" folHlink="folHlink"/>
  <p:sldLayoutIdLst>
    <p:sldLayoutId id="2147483768" r:id="rId1"/>
    <p:sldLayoutId id="2147483769" r:id="rId2"/>
    <p:sldLayoutId id="2147483821" r:id="rId3"/>
    <p:sldLayoutId id="2147483819" r:id="rId4"/>
    <p:sldLayoutId id="2147483770" r:id="rId5"/>
    <p:sldLayoutId id="2147483771" r:id="rId6"/>
    <p:sldLayoutId id="2147483772" r:id="rId7"/>
    <p:sldLayoutId id="2147483773" r:id="rId8"/>
    <p:sldLayoutId id="2147483774" r:id="rId9"/>
    <p:sldLayoutId id="2147483775" r:id="rId10"/>
    <p:sldLayoutId id="2147483776" r:id="rId11"/>
    <p:sldLayoutId id="2147483777" r:id="rId12"/>
    <p:sldLayoutId id="2147483778" r:id="rId13"/>
    <p:sldLayoutId id="2147483656" r:id="rId14"/>
    <p:sldLayoutId id="2147483753" r:id="rId15"/>
  </p:sldLayoutIdLst>
  <p:transition>
    <p:fade/>
  </p:transition>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Masters/slideMaster7.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DDA8267-BE75-4232-BF7D-80553094EC88}" type="datetimeFigureOut">
              <a:rPr lang="en-US" smtClean="0"/>
              <a:pPr/>
              <a:t>6/19/2020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C58F787-3A02-4CF5-B4CC-F427A067C94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808" r:id="rId1"/>
    <p:sldLayoutId id="2147483809" r:id="rId2"/>
    <p:sldLayoutId id="2147483810" r:id="rId3"/>
    <p:sldLayoutId id="2147483811" r:id="rId4"/>
    <p:sldLayoutId id="2147483812" r:id="rId5"/>
    <p:sldLayoutId id="2147483813" r:id="rId6"/>
    <p:sldLayoutId id="2147483814" r:id="rId7"/>
    <p:sldLayoutId id="2147483815" r:id="rId8"/>
    <p:sldLayoutId id="2147483816" r:id="rId9"/>
    <p:sldLayoutId id="2147483817" r:id="rId10"/>
    <p:sldLayoutId id="2147483818"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http://www.wilderness.net/fs/" TargetMode="External"/><Relationship Id="rId1" Type="http://schemas.openxmlformats.org/officeDocument/2006/relationships/slideLayout" Target="../slideLayouts/slideLayout6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60.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7.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6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6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6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0.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0.xml"/></Relationships>
</file>

<file path=ppt/slides/_rels/slide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8.xml"/><Relationship Id="rId1" Type="http://schemas.openxmlformats.org/officeDocument/2006/relationships/slideLayout" Target="../slideLayouts/slideLayout60.xml"/><Relationship Id="rId4" Type="http://schemas.openxmlformats.org/officeDocument/2006/relationships/image" Target="../media/image9.jpeg"/></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 name="TextBox 1"/>
          <p:cNvSpPr txBox="1"/>
          <p:nvPr/>
        </p:nvSpPr>
        <p:spPr>
          <a:xfrm>
            <a:off x="1219200" y="1219200"/>
            <a:ext cx="7391400" cy="5355312"/>
          </a:xfrm>
          <a:prstGeom prst="rect">
            <a:avLst/>
          </a:prstGeom>
          <a:noFill/>
        </p:spPr>
        <p:txBody>
          <a:bodyPr wrap="square" rtlCol="0">
            <a:spAutoFit/>
          </a:bodyPr>
          <a:lstStyle/>
          <a:p>
            <a:r>
              <a:rPr lang="en-US" dirty="0"/>
              <a:t>Note to presenters - </a:t>
            </a:r>
          </a:p>
          <a:p>
            <a:endParaRPr lang="en-US" dirty="0"/>
          </a:p>
          <a:p>
            <a:r>
              <a:rPr lang="en-US" dirty="0"/>
              <a:t>This file is part of the FS Resources section at: </a:t>
            </a:r>
            <a:r>
              <a:rPr lang="en-US" dirty="0">
                <a:hlinkClick r:id="rId2"/>
              </a:rPr>
              <a:t>http://www.wilderness.net/fs/</a:t>
            </a:r>
            <a:endParaRPr lang="en-US" dirty="0"/>
          </a:p>
          <a:p>
            <a:endParaRPr lang="en-US" dirty="0"/>
          </a:p>
          <a:p>
            <a:r>
              <a:rPr lang="en-US" dirty="0"/>
              <a:t>This presentation should be reviewed and revised as needed to match the training objectives and target audience and local images inserted where needed.</a:t>
            </a:r>
          </a:p>
          <a:p>
            <a:endParaRPr lang="en-US" dirty="0"/>
          </a:p>
          <a:p>
            <a:r>
              <a:rPr lang="en-US" dirty="0"/>
              <a:t>The Minimum Requirements Analysis training presentations are posted in 6 parts which may be combined and used as needed:</a:t>
            </a:r>
          </a:p>
          <a:p>
            <a:pPr lvl="1">
              <a:buFont typeface="Arial" pitchFamily="34" charset="0"/>
              <a:buChar char="•"/>
            </a:pPr>
            <a:r>
              <a:rPr lang="en-US" dirty="0"/>
              <a:t>Introduction</a:t>
            </a:r>
          </a:p>
          <a:p>
            <a:pPr lvl="1">
              <a:buFont typeface="Arial" pitchFamily="34" charset="0"/>
              <a:buChar char="•"/>
            </a:pPr>
            <a:r>
              <a:rPr lang="en-US" b="1" i="1" dirty="0">
                <a:solidFill>
                  <a:srgbClr val="0070C0"/>
                </a:solidFill>
              </a:rPr>
              <a:t>Law and Policy</a:t>
            </a:r>
          </a:p>
          <a:p>
            <a:pPr lvl="1">
              <a:buFont typeface="Arial" pitchFamily="34" charset="0"/>
              <a:buChar char="•"/>
            </a:pPr>
            <a:r>
              <a:rPr lang="en-US" dirty="0"/>
              <a:t>Definitions</a:t>
            </a:r>
          </a:p>
          <a:p>
            <a:pPr lvl="1">
              <a:buFont typeface="Arial" pitchFamily="34" charset="0"/>
              <a:buChar char="•"/>
            </a:pPr>
            <a:r>
              <a:rPr lang="en-US" dirty="0"/>
              <a:t>Minimum Requirements process </a:t>
            </a:r>
          </a:p>
          <a:p>
            <a:pPr lvl="2">
              <a:buFont typeface="Arial" pitchFamily="34" charset="0"/>
              <a:buChar char="•"/>
            </a:pPr>
            <a:r>
              <a:rPr lang="en-US" dirty="0"/>
              <a:t>Step 1</a:t>
            </a:r>
          </a:p>
          <a:p>
            <a:pPr lvl="2">
              <a:buFont typeface="Arial" pitchFamily="34" charset="0"/>
              <a:buChar char="•"/>
            </a:pPr>
            <a:r>
              <a:rPr lang="en-US" dirty="0"/>
              <a:t>Step 2</a:t>
            </a:r>
          </a:p>
          <a:p>
            <a:pPr lvl="1">
              <a:buFont typeface="Arial" pitchFamily="34" charset="0"/>
              <a:buChar char="•"/>
            </a:pPr>
            <a:r>
              <a:rPr lang="en-US" dirty="0"/>
              <a:t>Use of the MRA process</a:t>
            </a:r>
          </a:p>
          <a:p>
            <a:pPr lvl="1">
              <a:buFont typeface="Arial" pitchFamily="34" charset="0"/>
              <a:buChar char="•"/>
            </a:pPr>
            <a:r>
              <a:rPr lang="en-US" dirty="0"/>
              <a:t>Use of Traditional Skills and Tools </a:t>
            </a:r>
          </a:p>
        </p:txBody>
      </p:sp>
      <p:sp>
        <p:nvSpPr>
          <p:cNvPr id="3" name="Title 21"/>
          <p:cNvSpPr txBox="1">
            <a:spLocks noGrp="1"/>
          </p:cNvSpPr>
          <p:nvPr>
            <p:ph type="title" idx="4294967295"/>
          </p:nvPr>
        </p:nvSpPr>
        <p:spPr>
          <a:xfrm>
            <a:off x="304800" y="457200"/>
            <a:ext cx="8686800"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Tree>
  </p:cSld>
  <p:clrMapOvr>
    <a:masterClrMapping/>
  </p:clrMapOvr>
  <p:transition>
    <p:fade/>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1219200"/>
            <a:ext cx="8686800" cy="5334000"/>
          </a:xfrm>
        </p:spPr>
        <p:txBody>
          <a:bodyPr>
            <a:normAutofit fontScale="92500" lnSpcReduction="20000"/>
          </a:bodyPr>
          <a:lstStyle/>
          <a:p>
            <a:pPr>
              <a:buNone/>
            </a:pPr>
            <a:r>
              <a:rPr lang="en-US" dirty="0">
                <a:solidFill>
                  <a:srgbClr val="009900"/>
                </a:solidFill>
              </a:rPr>
              <a:t>Forest Service Policy – FSM 2326</a:t>
            </a:r>
          </a:p>
          <a:p>
            <a:pPr>
              <a:buNone/>
            </a:pPr>
            <a:endParaRPr lang="en-US" dirty="0"/>
          </a:p>
          <a:p>
            <a:pPr>
              <a:buNone/>
            </a:pPr>
            <a:r>
              <a:rPr lang="en-US" u="sng" dirty="0"/>
              <a:t>2326.02</a:t>
            </a:r>
            <a:r>
              <a:rPr lang="en-US" dirty="0"/>
              <a:t> - </a:t>
            </a:r>
            <a:r>
              <a:rPr lang="en-US" u="sng" dirty="0"/>
              <a:t>Objectives</a:t>
            </a:r>
            <a:endParaRPr lang="en-US" dirty="0"/>
          </a:p>
          <a:p>
            <a:pPr>
              <a:buNone/>
            </a:pPr>
            <a:r>
              <a:rPr lang="en-US" dirty="0"/>
              <a:t> </a:t>
            </a:r>
          </a:p>
          <a:p>
            <a:pPr>
              <a:buNone/>
            </a:pPr>
            <a:r>
              <a:rPr lang="en-US" dirty="0"/>
              <a:t>	</a:t>
            </a:r>
            <a:r>
              <a:rPr lang="en-US" dirty="0">
                <a:solidFill>
                  <a:schemeClr val="tx1"/>
                </a:solidFill>
              </a:rPr>
              <a:t>1.  Accomplish management activities with </a:t>
            </a:r>
            <a:r>
              <a:rPr lang="en-US" dirty="0" err="1">
                <a:solidFill>
                  <a:schemeClr val="tx1"/>
                </a:solidFill>
              </a:rPr>
              <a:t>nonmotorized</a:t>
            </a:r>
            <a:r>
              <a:rPr lang="en-US" dirty="0">
                <a:solidFill>
                  <a:schemeClr val="tx1"/>
                </a:solidFill>
              </a:rPr>
              <a:t> equipment and </a:t>
            </a:r>
            <a:r>
              <a:rPr lang="en-US" dirty="0" err="1">
                <a:solidFill>
                  <a:schemeClr val="tx1"/>
                </a:solidFill>
              </a:rPr>
              <a:t>nonmechanical</a:t>
            </a:r>
            <a:r>
              <a:rPr lang="en-US" dirty="0">
                <a:solidFill>
                  <a:schemeClr val="tx1"/>
                </a:solidFill>
              </a:rPr>
              <a:t> transport of supplies and personnel.</a:t>
            </a:r>
          </a:p>
          <a:p>
            <a:pPr>
              <a:buNone/>
            </a:pPr>
            <a:r>
              <a:rPr lang="en-US" dirty="0">
                <a:solidFill>
                  <a:schemeClr val="tx1"/>
                </a:solidFill>
              </a:rPr>
              <a:t> </a:t>
            </a:r>
          </a:p>
          <a:p>
            <a:pPr>
              <a:buNone/>
            </a:pPr>
            <a:r>
              <a:rPr lang="en-US" dirty="0">
                <a:solidFill>
                  <a:schemeClr val="tx1"/>
                </a:solidFill>
              </a:rPr>
              <a:t>	2.  Exclude the sight, sound, and other tangible evidence of motorized equipment or mechanical transport within wilderness except where they are needed and justified.</a:t>
            </a:r>
          </a:p>
          <a:p>
            <a:pPr>
              <a:buNone/>
            </a:pPr>
            <a:endParaRPr lang="en-US" dirty="0"/>
          </a:p>
        </p:txBody>
      </p:sp>
    </p:spTree>
  </p:cSld>
  <p:clrMapOvr>
    <a:masterClrMapping/>
  </p:clrMapOvr>
  <p:transition>
    <p:fade/>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5791200"/>
          </a:xfrm>
        </p:spPr>
        <p:txBody>
          <a:bodyPr>
            <a:normAutofit/>
          </a:bodyPr>
          <a:lstStyle/>
          <a:p>
            <a:pPr>
              <a:buNone/>
            </a:pPr>
            <a:r>
              <a:rPr lang="en-US" dirty="0">
                <a:solidFill>
                  <a:srgbClr val="009900"/>
                </a:solidFill>
              </a:rPr>
              <a:t>Forest Service Policy – FSM 2326.03</a:t>
            </a:r>
          </a:p>
          <a:p>
            <a:pPr>
              <a:buNone/>
            </a:pPr>
            <a:endParaRPr lang="en-US" sz="1300" dirty="0"/>
          </a:p>
          <a:p>
            <a:pPr>
              <a:buNone/>
            </a:pPr>
            <a:endParaRPr lang="en-US" sz="1000" dirty="0"/>
          </a:p>
          <a:p>
            <a:pPr>
              <a:buNone/>
            </a:pPr>
            <a:r>
              <a:rPr lang="en-US" dirty="0"/>
              <a:t>	</a:t>
            </a:r>
            <a:r>
              <a:rPr lang="en-US" sz="3100" dirty="0">
                <a:solidFill>
                  <a:schemeClr val="tx1"/>
                </a:solidFill>
              </a:rPr>
              <a:t>1.  Ensure that Forest Service employees acquire and maintain necessary skills for primitive travel by foot, horse, canoe, or other </a:t>
            </a:r>
            <a:r>
              <a:rPr lang="en-US" sz="3100" dirty="0" err="1">
                <a:solidFill>
                  <a:schemeClr val="tx1"/>
                </a:solidFill>
              </a:rPr>
              <a:t>nonmechanical</a:t>
            </a:r>
            <a:r>
              <a:rPr lang="en-US" sz="3100" dirty="0">
                <a:solidFill>
                  <a:schemeClr val="tx1"/>
                </a:solidFill>
              </a:rPr>
              <a:t> means and the use of hand tools.  </a:t>
            </a:r>
          </a:p>
          <a:p>
            <a:pPr>
              <a:buNone/>
            </a:pPr>
            <a:r>
              <a:rPr lang="en-US" sz="3100" dirty="0"/>
              <a:t> </a:t>
            </a:r>
          </a:p>
          <a:p>
            <a:pPr>
              <a:buNone/>
            </a:pPr>
            <a:r>
              <a:rPr lang="en-US" sz="3100" dirty="0"/>
              <a:t>	</a:t>
            </a:r>
            <a:endParaRPr lang="en-US" sz="3100" dirty="0">
              <a:solidFill>
                <a:schemeClr val="tx1"/>
              </a:solidFill>
            </a:endParaRPr>
          </a:p>
        </p:txBody>
      </p:sp>
    </p:spTree>
  </p:cSld>
  <p:clrMapOvr>
    <a:masterClrMapping/>
  </p:clrMapOvr>
  <p:transition>
    <p:fade/>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5791200"/>
          </a:xfrm>
        </p:spPr>
        <p:txBody>
          <a:bodyPr>
            <a:normAutofit/>
          </a:bodyPr>
          <a:lstStyle/>
          <a:p>
            <a:pPr>
              <a:buNone/>
            </a:pPr>
            <a:r>
              <a:rPr lang="en-US" dirty="0">
                <a:solidFill>
                  <a:srgbClr val="009900"/>
                </a:solidFill>
              </a:rPr>
              <a:t>Forest Service Policy – FSM 2326.03</a:t>
            </a:r>
          </a:p>
          <a:p>
            <a:pPr>
              <a:buNone/>
            </a:pPr>
            <a:endParaRPr lang="en-US" sz="1300" dirty="0"/>
          </a:p>
          <a:p>
            <a:pPr>
              <a:buNone/>
            </a:pPr>
            <a:endParaRPr lang="en-US" sz="1000" dirty="0"/>
          </a:p>
          <a:p>
            <a:pPr>
              <a:buNone/>
            </a:pPr>
            <a:r>
              <a:rPr lang="en-US" dirty="0"/>
              <a:t>	</a:t>
            </a:r>
            <a:r>
              <a:rPr lang="en-US" sz="3100" dirty="0">
                <a:solidFill>
                  <a:schemeClr val="tx1"/>
                </a:solidFill>
              </a:rPr>
              <a:t>2.  Do not approve the use of motorized equipment or mechanical transport unless justified as described in 2326.1.  </a:t>
            </a:r>
          </a:p>
          <a:p>
            <a:pPr>
              <a:buNone/>
            </a:pPr>
            <a:r>
              <a:rPr lang="en-US" sz="3100" dirty="0">
                <a:solidFill>
                  <a:schemeClr val="tx1"/>
                </a:solidFill>
              </a:rPr>
              <a:t> </a:t>
            </a:r>
          </a:p>
          <a:p>
            <a:pPr>
              <a:buNone/>
            </a:pPr>
            <a:r>
              <a:rPr lang="en-US" sz="3100" dirty="0">
                <a:solidFill>
                  <a:schemeClr val="tx1"/>
                </a:solidFill>
              </a:rPr>
              <a:t>	3.  Discourage flights over wilderness within 2,000 feet of the ground surface, except in emergencies or for essential military missions.</a:t>
            </a:r>
          </a:p>
        </p:txBody>
      </p:sp>
    </p:spTree>
  </p:cSld>
  <p:clrMapOvr>
    <a:masterClrMapping/>
  </p:clrMapOvr>
  <p:transition>
    <p:fade/>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6019800"/>
          </a:xfrm>
        </p:spPr>
        <p:txBody>
          <a:bodyPr>
            <a:normAutofit lnSpcReduction="10000"/>
          </a:bodyPr>
          <a:lstStyle/>
          <a:p>
            <a:pPr>
              <a:buNone/>
            </a:pPr>
            <a:r>
              <a:rPr lang="en-US" dirty="0">
                <a:solidFill>
                  <a:srgbClr val="009900"/>
                </a:solidFill>
              </a:rPr>
              <a:t>Forest Service Policy – FSM 2326.1</a:t>
            </a:r>
          </a:p>
          <a:p>
            <a:pPr>
              <a:buNone/>
            </a:pPr>
            <a:endParaRPr lang="en-US" sz="1300" dirty="0"/>
          </a:p>
          <a:p>
            <a:pPr>
              <a:buNone/>
            </a:pPr>
            <a:r>
              <a:rPr lang="en-US" sz="2800" u="sng" dirty="0">
                <a:solidFill>
                  <a:schemeClr val="tx1"/>
                </a:solidFill>
              </a:rPr>
              <a:t>Conditions Under Which Use May Be Approved</a:t>
            </a:r>
            <a:r>
              <a:rPr lang="en-US" sz="2800" dirty="0">
                <a:solidFill>
                  <a:schemeClr val="tx1"/>
                </a:solidFill>
              </a:rPr>
              <a:t>.  Allow the use of motorized equipment or mechanical transport only for:</a:t>
            </a:r>
          </a:p>
          <a:p>
            <a:pPr>
              <a:buNone/>
            </a:pPr>
            <a:r>
              <a:rPr lang="en-US" sz="2800" dirty="0">
                <a:solidFill>
                  <a:schemeClr val="tx1"/>
                </a:solidFill>
              </a:rPr>
              <a:t> </a:t>
            </a:r>
          </a:p>
          <a:p>
            <a:pPr>
              <a:buNone/>
            </a:pPr>
            <a:r>
              <a:rPr lang="en-US" sz="2800" dirty="0">
                <a:solidFill>
                  <a:schemeClr val="tx1"/>
                </a:solidFill>
              </a:rPr>
              <a:t>	1.  Emergencies where the situation involves an inescapable urgency and temporary need for speed beyond that available by primitive means.  </a:t>
            </a:r>
          </a:p>
          <a:p>
            <a:pPr>
              <a:buNone/>
            </a:pPr>
            <a:r>
              <a:rPr lang="en-US" sz="2800" dirty="0">
                <a:solidFill>
                  <a:schemeClr val="tx1"/>
                </a:solidFill>
              </a:rPr>
              <a:t>	</a:t>
            </a:r>
          </a:p>
          <a:p>
            <a:pPr>
              <a:buNone/>
            </a:pPr>
            <a:r>
              <a:rPr lang="en-US" sz="2800" dirty="0">
                <a:solidFill>
                  <a:schemeClr val="tx1"/>
                </a:solidFill>
              </a:rPr>
              <a:t>	Categories include fire suppression, health and safety, law enforcement involving serious crime or fugitive pursuit, removal of deceased persons, and aircraft accident investigations.</a:t>
            </a:r>
            <a:endParaRPr lang="en-US" sz="2800" dirty="0"/>
          </a:p>
        </p:txBody>
      </p:sp>
    </p:spTree>
  </p:cSld>
  <p:clrMapOvr>
    <a:masterClrMapping/>
  </p:clrMapOvr>
  <p:transition>
    <p:fade/>
  </p:transition>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6019800"/>
          </a:xfrm>
        </p:spPr>
        <p:txBody>
          <a:bodyPr>
            <a:normAutofit lnSpcReduction="10000"/>
          </a:bodyPr>
          <a:lstStyle/>
          <a:p>
            <a:pPr>
              <a:buNone/>
            </a:pPr>
            <a:r>
              <a:rPr lang="en-US" dirty="0">
                <a:solidFill>
                  <a:srgbClr val="009900"/>
                </a:solidFill>
              </a:rPr>
              <a:t>Forest Service Policy – FSM 2326.1</a:t>
            </a:r>
          </a:p>
          <a:p>
            <a:pPr>
              <a:buNone/>
            </a:pPr>
            <a:endParaRPr lang="en-US" sz="1300" dirty="0"/>
          </a:p>
          <a:p>
            <a:pPr>
              <a:buNone/>
            </a:pPr>
            <a:r>
              <a:rPr lang="en-US" sz="2800" u="sng" dirty="0">
                <a:solidFill>
                  <a:schemeClr val="tx1"/>
                </a:solidFill>
              </a:rPr>
              <a:t>Conditions Under Which Use May Be Approved</a:t>
            </a:r>
            <a:r>
              <a:rPr lang="en-US" sz="2800" dirty="0">
                <a:solidFill>
                  <a:schemeClr val="tx1"/>
                </a:solidFill>
              </a:rPr>
              <a:t>.  </a:t>
            </a:r>
          </a:p>
          <a:p>
            <a:pPr>
              <a:buNone/>
            </a:pPr>
            <a:r>
              <a:rPr lang="en-US" sz="2800" dirty="0">
                <a:solidFill>
                  <a:schemeClr val="tx1"/>
                </a:solidFill>
              </a:rPr>
              <a:t> </a:t>
            </a:r>
          </a:p>
          <a:p>
            <a:pPr>
              <a:buNone/>
            </a:pPr>
            <a:r>
              <a:rPr lang="en-US" sz="2800" dirty="0">
                <a:solidFill>
                  <a:schemeClr val="tx1"/>
                </a:solidFill>
              </a:rPr>
              <a:t>	2.  Aircraft or motor boat use established before the area was designated as wilderness by the Act of 1964 or subsequent wilderness legislation.</a:t>
            </a:r>
          </a:p>
          <a:p>
            <a:pPr>
              <a:buNone/>
            </a:pPr>
            <a:r>
              <a:rPr lang="en-US" sz="2800" dirty="0">
                <a:solidFill>
                  <a:schemeClr val="tx1"/>
                </a:solidFill>
              </a:rPr>
              <a:t> </a:t>
            </a:r>
          </a:p>
          <a:p>
            <a:pPr>
              <a:buNone/>
            </a:pPr>
            <a:r>
              <a:rPr lang="en-US" sz="2800" dirty="0">
                <a:solidFill>
                  <a:schemeClr val="tx1"/>
                </a:solidFill>
              </a:rPr>
              <a:t>	3.  Exploration and development of valid existing mineral rights (FSM 2323.7).</a:t>
            </a:r>
          </a:p>
          <a:p>
            <a:pPr>
              <a:buNone/>
            </a:pPr>
            <a:r>
              <a:rPr lang="en-US" sz="2800" dirty="0">
                <a:solidFill>
                  <a:schemeClr val="tx1"/>
                </a:solidFill>
              </a:rPr>
              <a:t> </a:t>
            </a:r>
          </a:p>
          <a:p>
            <a:pPr>
              <a:buNone/>
            </a:pPr>
            <a:r>
              <a:rPr lang="en-US" sz="2800" dirty="0">
                <a:solidFill>
                  <a:schemeClr val="tx1"/>
                </a:solidFill>
              </a:rPr>
              <a:t>	4.  Access to surrounded State and private lands and valid occupancies (FSM 2326.13).</a:t>
            </a:r>
          </a:p>
          <a:p>
            <a:pPr>
              <a:buNone/>
            </a:pPr>
            <a:endParaRPr lang="en-US" sz="2400" dirty="0"/>
          </a:p>
          <a:p>
            <a:pPr>
              <a:buNone/>
            </a:pPr>
            <a:endParaRPr lang="en-US" sz="2400" dirty="0"/>
          </a:p>
        </p:txBody>
      </p:sp>
    </p:spTree>
  </p:cSld>
  <p:clrMapOvr>
    <a:masterClrMapping/>
  </p:clrMapOvr>
  <p:transition>
    <p:fade/>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228600" y="838200"/>
            <a:ext cx="8763000" cy="6019800"/>
          </a:xfrm>
        </p:spPr>
        <p:txBody>
          <a:bodyPr>
            <a:normAutofit/>
          </a:bodyPr>
          <a:lstStyle/>
          <a:p>
            <a:pPr>
              <a:buNone/>
            </a:pPr>
            <a:r>
              <a:rPr lang="en-US" sz="2400" u="sng" dirty="0">
                <a:solidFill>
                  <a:srgbClr val="009900"/>
                </a:solidFill>
              </a:rPr>
              <a:t>2326.1</a:t>
            </a:r>
            <a:r>
              <a:rPr lang="en-US" sz="2400" dirty="0">
                <a:solidFill>
                  <a:srgbClr val="009900"/>
                </a:solidFill>
              </a:rPr>
              <a:t> - </a:t>
            </a:r>
            <a:r>
              <a:rPr lang="en-US" sz="2400" u="sng" dirty="0">
                <a:solidFill>
                  <a:srgbClr val="009900"/>
                </a:solidFill>
              </a:rPr>
              <a:t>Conditions Under Which Use May Be Approved</a:t>
            </a:r>
            <a:r>
              <a:rPr lang="en-US" sz="2400" dirty="0">
                <a:solidFill>
                  <a:srgbClr val="009900"/>
                </a:solidFill>
              </a:rPr>
              <a:t>.  </a:t>
            </a:r>
          </a:p>
          <a:p>
            <a:pPr>
              <a:buNone/>
            </a:pPr>
            <a:endParaRPr lang="en-US" sz="1000" dirty="0"/>
          </a:p>
          <a:p>
            <a:pPr>
              <a:buNone/>
            </a:pPr>
            <a:r>
              <a:rPr lang="en-US" sz="2400" dirty="0"/>
              <a:t>	</a:t>
            </a:r>
            <a:r>
              <a:rPr lang="en-US" sz="2000" dirty="0">
                <a:solidFill>
                  <a:schemeClr val="tx1"/>
                </a:solidFill>
              </a:rPr>
              <a:t>5.  To meet minimum needs for protection and administration of the area as wilderness, only as follows:</a:t>
            </a:r>
          </a:p>
          <a:p>
            <a:pPr>
              <a:buNone/>
            </a:pPr>
            <a:r>
              <a:rPr lang="en-US" sz="900" dirty="0">
                <a:solidFill>
                  <a:schemeClr val="tx1"/>
                </a:solidFill>
              </a:rPr>
              <a:t> </a:t>
            </a:r>
          </a:p>
          <a:p>
            <a:pPr lvl="1">
              <a:buNone/>
            </a:pPr>
            <a:r>
              <a:rPr lang="en-US" sz="2000" dirty="0">
                <a:solidFill>
                  <a:schemeClr val="tx1"/>
                </a:solidFill>
              </a:rPr>
              <a:t>a.  A delivery or application problem necessary to meet wilderness objectives cannot be resolved within reason through the use of </a:t>
            </a:r>
            <a:r>
              <a:rPr lang="en-US" sz="2000" dirty="0" err="1">
                <a:solidFill>
                  <a:schemeClr val="tx1"/>
                </a:solidFill>
              </a:rPr>
              <a:t>nonmotorized</a:t>
            </a:r>
            <a:r>
              <a:rPr lang="en-US" sz="2000" dirty="0">
                <a:solidFill>
                  <a:schemeClr val="tx1"/>
                </a:solidFill>
              </a:rPr>
              <a:t> methods.</a:t>
            </a:r>
          </a:p>
          <a:p>
            <a:pPr lvl="1">
              <a:buNone/>
            </a:pPr>
            <a:r>
              <a:rPr lang="en-US" sz="900" dirty="0">
                <a:solidFill>
                  <a:schemeClr val="tx1"/>
                </a:solidFill>
              </a:rPr>
              <a:t> </a:t>
            </a:r>
          </a:p>
          <a:p>
            <a:pPr lvl="1">
              <a:buNone/>
            </a:pPr>
            <a:r>
              <a:rPr lang="en-US" sz="2000" dirty="0">
                <a:solidFill>
                  <a:schemeClr val="tx1"/>
                </a:solidFill>
              </a:rPr>
              <a:t>b.  An essential activity is impossible to accomplish by </a:t>
            </a:r>
            <a:r>
              <a:rPr lang="en-US" sz="2000" dirty="0" err="1">
                <a:solidFill>
                  <a:schemeClr val="tx1"/>
                </a:solidFill>
              </a:rPr>
              <a:t>nonmotorized</a:t>
            </a:r>
            <a:r>
              <a:rPr lang="en-US" sz="2000" dirty="0">
                <a:solidFill>
                  <a:schemeClr val="tx1"/>
                </a:solidFill>
              </a:rPr>
              <a:t> means because of such factors as time or season limitations, safety, or other material restrictions.</a:t>
            </a:r>
          </a:p>
          <a:p>
            <a:pPr lvl="1">
              <a:buNone/>
            </a:pPr>
            <a:r>
              <a:rPr lang="en-US" sz="900" dirty="0">
                <a:solidFill>
                  <a:schemeClr val="tx1"/>
                </a:solidFill>
              </a:rPr>
              <a:t> </a:t>
            </a:r>
          </a:p>
          <a:p>
            <a:pPr lvl="1">
              <a:buNone/>
            </a:pPr>
            <a:r>
              <a:rPr lang="en-US" sz="2000" dirty="0">
                <a:solidFill>
                  <a:schemeClr val="tx1"/>
                </a:solidFill>
              </a:rPr>
              <a:t>c.  A necessary and continuing program was established around the use of motorized equipment before the unit [was designated], and the continued use of motorized equipment is essential to continuation of the program.</a:t>
            </a:r>
          </a:p>
          <a:p>
            <a:pPr lvl="1">
              <a:buNone/>
            </a:pPr>
            <a:r>
              <a:rPr lang="en-US" sz="900" dirty="0">
                <a:solidFill>
                  <a:schemeClr val="tx1"/>
                </a:solidFill>
              </a:rPr>
              <a:t> </a:t>
            </a:r>
          </a:p>
          <a:p>
            <a:pPr lvl="1">
              <a:buNone/>
            </a:pPr>
            <a:r>
              <a:rPr lang="en-US" sz="2000" dirty="0">
                <a:solidFill>
                  <a:schemeClr val="tx1"/>
                </a:solidFill>
              </a:rPr>
              <a:t>d.  Removal of aircraft wreckage when </a:t>
            </a:r>
            <a:r>
              <a:rPr lang="en-US" sz="2000" dirty="0" err="1">
                <a:solidFill>
                  <a:schemeClr val="tx1"/>
                </a:solidFill>
              </a:rPr>
              <a:t>nonmotorized</a:t>
            </a:r>
            <a:r>
              <a:rPr lang="en-US" sz="2000" dirty="0">
                <a:solidFill>
                  <a:schemeClr val="tx1"/>
                </a:solidFill>
              </a:rPr>
              <a:t> methods are unsuitable.</a:t>
            </a:r>
          </a:p>
        </p:txBody>
      </p:sp>
    </p:spTree>
  </p:cSld>
  <p:clrMapOvr>
    <a:masterClrMapping/>
  </p:clrMapOvr>
  <p:transition>
    <p:fade/>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5715000"/>
          </a:xfrm>
        </p:spPr>
        <p:txBody>
          <a:bodyPr>
            <a:normAutofit lnSpcReduction="10000"/>
          </a:bodyPr>
          <a:lstStyle/>
          <a:p>
            <a:pPr>
              <a:buNone/>
            </a:pPr>
            <a:r>
              <a:rPr lang="en-US" dirty="0">
                <a:solidFill>
                  <a:srgbClr val="009900"/>
                </a:solidFill>
              </a:rPr>
              <a:t>Forest Service Policy – FSM 2326.11</a:t>
            </a:r>
          </a:p>
          <a:p>
            <a:pPr>
              <a:buNone/>
            </a:pPr>
            <a:endParaRPr lang="en-US" sz="1300" dirty="0"/>
          </a:p>
          <a:p>
            <a:pPr>
              <a:buNone/>
            </a:pPr>
            <a:r>
              <a:rPr lang="en-US" sz="2800" u="sng" dirty="0">
                <a:solidFill>
                  <a:schemeClr val="tx1"/>
                </a:solidFill>
              </a:rPr>
              <a:t>Use of Motorized Equipment by Other Government Agencies</a:t>
            </a:r>
            <a:r>
              <a:rPr lang="en-US" sz="2800" dirty="0">
                <a:solidFill>
                  <a:schemeClr val="tx1"/>
                </a:solidFill>
              </a:rPr>
              <a:t>.  </a:t>
            </a:r>
          </a:p>
          <a:p>
            <a:pPr>
              <a:buNone/>
            </a:pPr>
            <a:endParaRPr lang="en-US" sz="2800" dirty="0">
              <a:solidFill>
                <a:schemeClr val="tx1"/>
              </a:solidFill>
            </a:endParaRPr>
          </a:p>
          <a:p>
            <a:pPr>
              <a:buNone/>
            </a:pPr>
            <a:r>
              <a:rPr lang="en-US" sz="2800" dirty="0">
                <a:solidFill>
                  <a:schemeClr val="tx1"/>
                </a:solidFill>
              </a:rPr>
              <a:t>	Approve the use of motorized equipment, aircraft, or mechanical transport by other government agencies in National Forest wilderness in the same manner and under the same conditions stipulated for Forest Service use (sec. 2326.1).  Special provision is given for access to existing snow measurement sites (sec. 2323.44).</a:t>
            </a:r>
          </a:p>
          <a:p>
            <a:pPr>
              <a:buNone/>
            </a:pPr>
            <a:r>
              <a:rPr lang="en-US" sz="2400" dirty="0">
                <a:solidFill>
                  <a:schemeClr val="tx1"/>
                </a:solidFill>
              </a:rPr>
              <a:t> </a:t>
            </a:r>
          </a:p>
          <a:p>
            <a:pPr>
              <a:buNone/>
            </a:pPr>
            <a:endParaRPr lang="en-US" sz="2400" dirty="0"/>
          </a:p>
          <a:p>
            <a:pPr>
              <a:buNone/>
            </a:pPr>
            <a:endParaRPr lang="en-US" sz="2400" dirty="0"/>
          </a:p>
        </p:txBody>
      </p:sp>
    </p:spTree>
  </p:cSld>
  <p:clrMapOvr>
    <a:masterClrMapping/>
  </p:clrMapOvr>
  <p:transition>
    <p:fade/>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5715000"/>
          </a:xfrm>
        </p:spPr>
        <p:txBody>
          <a:bodyPr>
            <a:normAutofit/>
          </a:bodyPr>
          <a:lstStyle/>
          <a:p>
            <a:pPr>
              <a:buNone/>
            </a:pPr>
            <a:r>
              <a:rPr lang="en-US" dirty="0">
                <a:solidFill>
                  <a:srgbClr val="009900"/>
                </a:solidFill>
              </a:rPr>
              <a:t>Forest Service Policy – FSM 2326.12</a:t>
            </a:r>
          </a:p>
          <a:p>
            <a:pPr>
              <a:buNone/>
            </a:pPr>
            <a:endParaRPr lang="en-US" sz="1300" dirty="0"/>
          </a:p>
          <a:p>
            <a:pPr>
              <a:buNone/>
            </a:pPr>
            <a:r>
              <a:rPr lang="en-US" sz="2400" dirty="0">
                <a:solidFill>
                  <a:schemeClr val="tx1"/>
                </a:solidFill>
              </a:rPr>
              <a:t> </a:t>
            </a:r>
          </a:p>
          <a:p>
            <a:pPr>
              <a:buNone/>
            </a:pPr>
            <a:r>
              <a:rPr lang="en-US" sz="2800" u="sng" dirty="0">
                <a:solidFill>
                  <a:schemeClr val="tx1"/>
                </a:solidFill>
              </a:rPr>
              <a:t>2326.12</a:t>
            </a:r>
            <a:r>
              <a:rPr lang="en-US" sz="2800" dirty="0">
                <a:solidFill>
                  <a:schemeClr val="tx1"/>
                </a:solidFill>
              </a:rPr>
              <a:t> - </a:t>
            </a:r>
            <a:r>
              <a:rPr lang="en-US" sz="2800" u="sng" dirty="0">
                <a:solidFill>
                  <a:schemeClr val="tx1"/>
                </a:solidFill>
              </a:rPr>
              <a:t>Use of Motorized Equipment by Valid Occupants of National Forest Land</a:t>
            </a:r>
            <a:r>
              <a:rPr lang="en-US" sz="2800" dirty="0">
                <a:solidFill>
                  <a:schemeClr val="tx1"/>
                </a:solidFill>
              </a:rPr>
              <a:t>.  </a:t>
            </a:r>
          </a:p>
          <a:p>
            <a:pPr>
              <a:buNone/>
            </a:pPr>
            <a:endParaRPr lang="en-US" sz="2800" dirty="0">
              <a:solidFill>
                <a:schemeClr val="tx1"/>
              </a:solidFill>
            </a:endParaRPr>
          </a:p>
          <a:p>
            <a:pPr>
              <a:buNone/>
            </a:pPr>
            <a:r>
              <a:rPr lang="en-US" sz="2800" dirty="0">
                <a:solidFill>
                  <a:schemeClr val="tx1"/>
                </a:solidFill>
              </a:rPr>
              <a:t>	Approve the use of motorized equipment and/or mechanical transport by valid occupants of National Forest System lands in wilderness using criteria in section 2326.1.</a:t>
            </a:r>
          </a:p>
          <a:p>
            <a:pPr>
              <a:buNone/>
            </a:pPr>
            <a:endParaRPr lang="en-US" sz="2400" dirty="0"/>
          </a:p>
          <a:p>
            <a:pPr>
              <a:buNone/>
            </a:pPr>
            <a:endParaRPr lang="en-US" sz="2400" dirty="0"/>
          </a:p>
        </p:txBody>
      </p:sp>
    </p:spTree>
  </p:cSld>
  <p:clrMapOvr>
    <a:masterClrMapping/>
  </p:clrMapOvr>
  <p:transition>
    <p:fade/>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228600"/>
            <a:ext cx="8686800" cy="838200"/>
          </a:xfrm>
        </p:spPr>
        <p:txBody>
          <a:bodyPr>
            <a:normAutofit fontScale="90000"/>
          </a:bodyPr>
          <a:lstStyle/>
          <a:p>
            <a:pPr lvl="0"/>
            <a:r>
              <a:rPr lang="en-US" dirty="0"/>
              <a:t>Minimum Requirements Analysis</a:t>
            </a:r>
            <a:br>
              <a:rPr lang="en-US" dirty="0"/>
            </a:br>
            <a:endParaRPr lang="en-US" dirty="0"/>
          </a:p>
        </p:txBody>
      </p:sp>
      <p:sp>
        <p:nvSpPr>
          <p:cNvPr id="3" name="Content Placeholder 2"/>
          <p:cNvSpPr>
            <a:spLocks noGrp="1"/>
          </p:cNvSpPr>
          <p:nvPr>
            <p:ph idx="1"/>
          </p:nvPr>
        </p:nvSpPr>
        <p:spPr>
          <a:xfrm>
            <a:off x="304800" y="838200"/>
            <a:ext cx="8686800" cy="5715000"/>
          </a:xfrm>
        </p:spPr>
        <p:txBody>
          <a:bodyPr>
            <a:normAutofit lnSpcReduction="10000"/>
          </a:bodyPr>
          <a:lstStyle/>
          <a:p>
            <a:pPr>
              <a:buNone/>
            </a:pPr>
            <a:r>
              <a:rPr lang="en-US" dirty="0">
                <a:solidFill>
                  <a:srgbClr val="009900"/>
                </a:solidFill>
              </a:rPr>
              <a:t>Forest Service Policy – FSM 2326.04</a:t>
            </a:r>
          </a:p>
          <a:p>
            <a:pPr>
              <a:buNone/>
            </a:pPr>
            <a:endParaRPr lang="en-US" sz="1300" dirty="0"/>
          </a:p>
          <a:p>
            <a:pPr>
              <a:buNone/>
            </a:pPr>
            <a:r>
              <a:rPr lang="en-US" sz="2800" u="sng" dirty="0"/>
              <a:t>Responsibility (Authority)</a:t>
            </a:r>
          </a:p>
          <a:p>
            <a:pPr lvl="1">
              <a:buClrTx/>
              <a:buFont typeface="Wingdings" pitchFamily="2" charset="2"/>
              <a:buChar char="§"/>
            </a:pPr>
            <a:r>
              <a:rPr lang="en-US" dirty="0"/>
              <a:t>Unless delegated – check regional policy</a:t>
            </a:r>
          </a:p>
          <a:p>
            <a:pPr>
              <a:buNone/>
            </a:pPr>
            <a:endParaRPr lang="en-US" sz="2800" dirty="0"/>
          </a:p>
          <a:p>
            <a:pPr>
              <a:buNone/>
            </a:pPr>
            <a:r>
              <a:rPr lang="en-US" sz="2800" dirty="0">
                <a:solidFill>
                  <a:schemeClr val="tx1"/>
                </a:solidFill>
              </a:rPr>
              <a:t>Motorized equipment and mechanical transport:</a:t>
            </a:r>
          </a:p>
          <a:p>
            <a:pPr>
              <a:buNone/>
            </a:pPr>
            <a:endParaRPr lang="en-US" sz="2800" dirty="0">
              <a:solidFill>
                <a:schemeClr val="tx1"/>
              </a:solidFill>
            </a:endParaRPr>
          </a:p>
          <a:p>
            <a:pPr>
              <a:buClrTx/>
            </a:pPr>
            <a:r>
              <a:rPr lang="en-US" dirty="0">
                <a:solidFill>
                  <a:schemeClr val="tx1"/>
                </a:solidFill>
              </a:rPr>
              <a:t>Regional Forester</a:t>
            </a:r>
          </a:p>
          <a:p>
            <a:pPr lvl="1">
              <a:buClrTx/>
            </a:pPr>
            <a:r>
              <a:rPr lang="en-US" sz="2400" dirty="0">
                <a:solidFill>
                  <a:schemeClr val="tx1"/>
                </a:solidFill>
              </a:rPr>
              <a:t>All-non-emergency uses</a:t>
            </a:r>
          </a:p>
          <a:p>
            <a:pPr lvl="1">
              <a:buClrTx/>
            </a:pPr>
            <a:r>
              <a:rPr lang="en-US" sz="2400" dirty="0">
                <a:solidFill>
                  <a:schemeClr val="tx1"/>
                </a:solidFill>
              </a:rPr>
              <a:t>Tractors and bulldozers</a:t>
            </a:r>
          </a:p>
          <a:p>
            <a:pPr>
              <a:buClrTx/>
            </a:pPr>
            <a:r>
              <a:rPr lang="en-US" dirty="0">
                <a:solidFill>
                  <a:schemeClr val="tx1"/>
                </a:solidFill>
              </a:rPr>
              <a:t>Forest Supervisors</a:t>
            </a:r>
          </a:p>
          <a:p>
            <a:pPr lvl="1">
              <a:buClrTx/>
            </a:pPr>
            <a:r>
              <a:rPr lang="en-US" dirty="0">
                <a:solidFill>
                  <a:schemeClr val="tx1"/>
                </a:solidFill>
              </a:rPr>
              <a:t>Emergency uses</a:t>
            </a:r>
          </a:p>
        </p:txBody>
      </p:sp>
    </p:spTree>
  </p:cSld>
  <p:clrMapOvr>
    <a:masterClrMapping/>
  </p:clrMapOvr>
  <p:transition>
    <p:fade/>
  </p:transition>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ransition>
    <p:fade/>
  </p:transition>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itle 21"/>
          <p:cNvSpPr txBox="1">
            <a:spLocks noGrp="1"/>
          </p:cNvSpPr>
          <p:nvPr>
            <p:ph type="title" idx="4294967295"/>
          </p:nvPr>
        </p:nvSpPr>
        <p:spPr>
          <a:xfrm>
            <a:off x="304800" y="457200"/>
            <a:ext cx="8686800" cy="25146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fontScale="90000"/>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a:p>
            <a:pPr marL="0" marR="0" lvl="0" indent="0" algn="l" defTabSz="914400" rtl="0" eaLnBrk="1" fontAlgn="auto" latinLnBrk="0" hangingPunct="1">
              <a:lnSpc>
                <a:spcPct val="100000"/>
              </a:lnSpc>
              <a:spcBef>
                <a:spcPct val="0"/>
              </a:spcBef>
              <a:spcAft>
                <a:spcPts val="0"/>
              </a:spcAft>
              <a:buClrTx/>
              <a:buSzTx/>
              <a:buFontTx/>
              <a:buNone/>
              <a:tabLst/>
              <a:defRPr/>
            </a:pPr>
            <a:endPar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a:p>
            <a:pPr marL="0" marR="0" lvl="0" indent="0" algn="ctr"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1"/>
                </a:solidFill>
                <a:effectLst>
                  <a:reflection blurRad="12700" stA="48000" endA="300" endPos="55000" dir="5400000" sy="-90000" algn="bl" rotWithShape="0"/>
                </a:effectLst>
                <a:uLnTx/>
                <a:uFillTx/>
                <a:latin typeface="+mj-lt"/>
                <a:ea typeface="+mj-ea"/>
                <a:cs typeface="+mj-cs"/>
              </a:rPr>
              <a:t>Law and Forest Service Policy</a:t>
            </a:r>
          </a:p>
        </p:txBody>
      </p:sp>
    </p:spTree>
  </p:cSld>
  <p:clrMapOvr>
    <a:masterClrMapping/>
  </p:clrMapOvr>
  <p:transition>
    <p:fade/>
  </p:transition>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6386" name="TextBox 1"/>
          <p:cNvSpPr txBox="1">
            <a:spLocks noChangeArrowheads="1"/>
          </p:cNvSpPr>
          <p:nvPr/>
        </p:nvSpPr>
        <p:spPr bwMode="auto">
          <a:xfrm>
            <a:off x="1066800" y="1143000"/>
            <a:ext cx="7086600" cy="1384300"/>
          </a:xfrm>
          <a:prstGeom prst="rect">
            <a:avLst/>
          </a:prstGeom>
          <a:noFill/>
          <a:ln w="9525">
            <a:noFill/>
            <a:miter lim="800000"/>
            <a:headEnd/>
            <a:tailEnd/>
          </a:ln>
        </p:spPr>
        <p:txBody>
          <a:bodyPr>
            <a:spAutoFit/>
          </a:bodyPr>
          <a:lstStyle/>
          <a:p>
            <a:r>
              <a:rPr lang="en-US" sz="2800" b="1" u="sng">
                <a:solidFill>
                  <a:srgbClr val="000000"/>
                </a:solidFill>
                <a:latin typeface="Verdana" pitchFamily="34" charset="0"/>
              </a:rPr>
              <a:t>Why</a:t>
            </a:r>
            <a:r>
              <a:rPr lang="en-US" sz="2800">
                <a:latin typeface="Verdana" pitchFamily="34" charset="0"/>
              </a:rPr>
              <a:t> is a </a:t>
            </a:r>
            <a:r>
              <a:rPr lang="en-US" sz="2800" b="1" i="1">
                <a:latin typeface="Verdana" pitchFamily="34" charset="0"/>
              </a:rPr>
              <a:t>Minimum Requirements Analysis </a:t>
            </a:r>
            <a:r>
              <a:rPr lang="en-US" sz="2800">
                <a:latin typeface="Verdana" pitchFamily="34" charset="0"/>
              </a:rPr>
              <a:t>process necessary for wilderness?</a:t>
            </a:r>
          </a:p>
        </p:txBody>
      </p:sp>
      <p:sp>
        <p:nvSpPr>
          <p:cNvPr id="15363" name="Text Box 2"/>
          <p:cNvSpPr txBox="1">
            <a:spLocks noChangeArrowheads="1"/>
          </p:cNvSpPr>
          <p:nvPr/>
        </p:nvSpPr>
        <p:spPr bwMode="auto">
          <a:xfrm>
            <a:off x="3505200" y="2209800"/>
            <a:ext cx="4572000" cy="4124325"/>
          </a:xfrm>
          <a:prstGeom prst="rect">
            <a:avLst/>
          </a:prstGeom>
          <a:solidFill>
            <a:schemeClr val="bg1"/>
          </a:solidFill>
          <a:ln w="15875">
            <a:solidFill>
              <a:schemeClr val="tx1"/>
            </a:solidFill>
            <a:miter lim="800000"/>
            <a:headEnd/>
            <a:tailEnd/>
          </a:ln>
        </p:spPr>
        <p:txBody>
          <a:bodyPr>
            <a:spAutoFit/>
          </a:bodyPr>
          <a:lstStyle/>
          <a:p>
            <a:pPr algn="ctr" eaLnBrk="0" hangingPunct="0"/>
            <a:endParaRPr lang="en-US" sz="1000" dirty="0">
              <a:solidFill>
                <a:srgbClr val="000000"/>
              </a:solidFill>
              <a:latin typeface="Courier" pitchFamily="49" charset="0"/>
              <a:cs typeface="Times New Roman" pitchFamily="18" charset="0"/>
            </a:endParaRPr>
          </a:p>
          <a:p>
            <a:pPr algn="ctr" eaLnBrk="0" hangingPunct="0"/>
            <a:r>
              <a:rPr lang="en-US" sz="1200" b="1" dirty="0">
                <a:solidFill>
                  <a:srgbClr val="000000"/>
                </a:solidFill>
                <a:latin typeface="Times" pitchFamily="18" charset="0"/>
                <a:cs typeface="Times New Roman" pitchFamily="18" charset="0"/>
              </a:rPr>
              <a:t>Public Law 88-577 (16 U.S. C. 1131-1136)</a:t>
            </a:r>
            <a:endParaRPr lang="en-US" sz="1000" dirty="0">
              <a:solidFill>
                <a:srgbClr val="000000"/>
              </a:solidFill>
              <a:latin typeface="Courier" pitchFamily="49" charset="0"/>
              <a:cs typeface="Times New Roman" pitchFamily="18" charset="0"/>
            </a:endParaRPr>
          </a:p>
          <a:p>
            <a:pPr algn="ctr" eaLnBrk="0" hangingPunct="0"/>
            <a:r>
              <a:rPr lang="en-US" sz="1200" b="1" dirty="0">
                <a:solidFill>
                  <a:srgbClr val="000000"/>
                </a:solidFill>
                <a:latin typeface="Times" pitchFamily="18" charset="0"/>
                <a:cs typeface="Times New Roman" pitchFamily="18" charset="0"/>
              </a:rPr>
              <a:t> 88th Congress, Second Session</a:t>
            </a:r>
            <a:endParaRPr lang="en-US" sz="1000" dirty="0">
              <a:solidFill>
                <a:srgbClr val="000000"/>
              </a:solidFill>
              <a:latin typeface="Courier" pitchFamily="49" charset="0"/>
              <a:cs typeface="Times New Roman" pitchFamily="18" charset="0"/>
            </a:endParaRPr>
          </a:p>
          <a:p>
            <a:pPr algn="ctr" eaLnBrk="0" hangingPunct="0"/>
            <a:r>
              <a:rPr lang="en-US" sz="1200" b="1" dirty="0">
                <a:solidFill>
                  <a:srgbClr val="000000"/>
                </a:solidFill>
                <a:latin typeface="Times" pitchFamily="18" charset="0"/>
                <a:cs typeface="Times New Roman" pitchFamily="18" charset="0"/>
              </a:rPr>
              <a:t> September 3, 1964</a:t>
            </a:r>
            <a:endParaRPr lang="en-US" sz="1000" dirty="0">
              <a:solidFill>
                <a:srgbClr val="000000"/>
              </a:solidFill>
              <a:latin typeface="Courier" pitchFamily="49" charset="0"/>
              <a:cs typeface="Times New Roman" pitchFamily="18" charset="0"/>
            </a:endParaRPr>
          </a:p>
          <a:p>
            <a:pPr algn="ctr" eaLnBrk="0" hangingPunct="0"/>
            <a:r>
              <a:rPr lang="en-US" sz="1200" b="1" i="1" dirty="0">
                <a:solidFill>
                  <a:srgbClr val="000000"/>
                </a:solidFill>
                <a:latin typeface="Times" pitchFamily="18" charset="0"/>
                <a:cs typeface="Times New Roman" pitchFamily="18" charset="0"/>
              </a:rPr>
              <a:t>A N   A C T</a:t>
            </a:r>
            <a:endParaRPr lang="en-US" sz="1000" dirty="0">
              <a:solidFill>
                <a:srgbClr val="000000"/>
              </a:solidFill>
              <a:latin typeface="Courier" pitchFamily="49" charset="0"/>
              <a:cs typeface="Times New Roman" pitchFamily="18" charset="0"/>
            </a:endParaRPr>
          </a:p>
          <a:p>
            <a:pPr algn="ctr" eaLnBrk="0" hangingPunct="0"/>
            <a:r>
              <a:rPr lang="en-US" sz="1200" b="1" dirty="0">
                <a:solidFill>
                  <a:srgbClr val="000000"/>
                </a:solidFill>
                <a:latin typeface="Times" pitchFamily="18" charset="0"/>
                <a:cs typeface="Times New Roman" pitchFamily="18" charset="0"/>
              </a:rPr>
              <a:t>	To establish a National Wilderness Preservation System for the permanent good of the whole people, and for other purposes.</a:t>
            </a:r>
            <a:endParaRPr lang="en-US" sz="1000" dirty="0">
              <a:solidFill>
                <a:srgbClr val="000000"/>
              </a:solidFill>
              <a:latin typeface="Courier" pitchFamily="49" charset="0"/>
              <a:cs typeface="Times New Roman" pitchFamily="18" charset="0"/>
            </a:endParaRPr>
          </a:p>
          <a:p>
            <a:pPr algn="ctr" eaLnBrk="0" hangingPunct="0"/>
            <a:r>
              <a:rPr lang="en-US" sz="1200" i="1" dirty="0">
                <a:solidFill>
                  <a:srgbClr val="000000"/>
                </a:solidFill>
                <a:latin typeface="Times" pitchFamily="18" charset="0"/>
                <a:cs typeface="Times New Roman" pitchFamily="18" charset="0"/>
              </a:rPr>
              <a:t>	Be it enacted by the Senate and House of Representatives of the United States of America in Congress assembled.</a:t>
            </a:r>
            <a:endParaRPr lang="en-US" sz="1000" dirty="0">
              <a:solidFill>
                <a:srgbClr val="000000"/>
              </a:solidFill>
              <a:latin typeface="Courier" pitchFamily="49" charset="0"/>
              <a:cs typeface="Times New Roman" pitchFamily="18" charset="0"/>
            </a:endParaRPr>
          </a:p>
          <a:p>
            <a:pPr eaLnBrk="0" hangingPunct="0"/>
            <a:r>
              <a:rPr lang="en-US" sz="1200" dirty="0">
                <a:solidFill>
                  <a:srgbClr val="000000"/>
                </a:solidFill>
                <a:latin typeface="Times" pitchFamily="18" charset="0"/>
                <a:cs typeface="Times New Roman" pitchFamily="18" charset="0"/>
              </a:rPr>
              <a:t> </a:t>
            </a:r>
            <a:endParaRPr lang="en-US" sz="1000" dirty="0">
              <a:solidFill>
                <a:srgbClr val="000000"/>
              </a:solidFill>
              <a:latin typeface="Courier" pitchFamily="49" charset="0"/>
              <a:cs typeface="Times New Roman" pitchFamily="18" charset="0"/>
            </a:endParaRPr>
          </a:p>
          <a:p>
            <a:pPr algn="ctr" eaLnBrk="0" hangingPunct="0"/>
            <a:r>
              <a:rPr lang="en-US" sz="1200" b="1" dirty="0">
                <a:solidFill>
                  <a:srgbClr val="000000"/>
                </a:solidFill>
                <a:latin typeface="Times" pitchFamily="18" charset="0"/>
                <a:cs typeface="Times New Roman" pitchFamily="18" charset="0"/>
              </a:rPr>
              <a:t>SHORT TITLE </a:t>
            </a:r>
            <a:endParaRPr lang="en-US" sz="1000" dirty="0">
              <a:solidFill>
                <a:srgbClr val="000000"/>
              </a:solidFill>
              <a:latin typeface="Courier" pitchFamily="49" charset="0"/>
              <a:cs typeface="Times New Roman" pitchFamily="18" charset="0"/>
            </a:endParaRPr>
          </a:p>
          <a:p>
            <a:pPr algn="ctr" eaLnBrk="0" hangingPunct="0"/>
            <a:r>
              <a:rPr lang="en-US" sz="1200" u="sng" dirty="0">
                <a:solidFill>
                  <a:srgbClr val="000000"/>
                </a:solidFill>
                <a:latin typeface="Times" pitchFamily="18" charset="0"/>
                <a:cs typeface="Times New Roman" pitchFamily="18" charset="0"/>
              </a:rPr>
              <a:t>SECTION 1</a:t>
            </a:r>
            <a:r>
              <a:rPr lang="en-US" sz="1200" dirty="0">
                <a:solidFill>
                  <a:srgbClr val="000000"/>
                </a:solidFill>
                <a:latin typeface="Times" pitchFamily="18" charset="0"/>
                <a:cs typeface="Times New Roman" pitchFamily="18" charset="0"/>
              </a:rPr>
              <a:t>.  This Act may be cited as the "Wilderness Act." </a:t>
            </a:r>
            <a:endParaRPr lang="en-US" sz="1000" dirty="0">
              <a:solidFill>
                <a:srgbClr val="000000"/>
              </a:solidFill>
              <a:latin typeface="Courier" pitchFamily="49" charset="0"/>
              <a:cs typeface="Times New Roman" pitchFamily="18" charset="0"/>
            </a:endParaRPr>
          </a:p>
          <a:p>
            <a:pPr algn="ctr" eaLnBrk="0" hangingPunct="0"/>
            <a:r>
              <a:rPr lang="en-US" sz="1200" dirty="0">
                <a:solidFill>
                  <a:srgbClr val="000000"/>
                </a:solidFill>
                <a:latin typeface="Courier" pitchFamily="49" charset="0"/>
                <a:cs typeface="Times New Roman" pitchFamily="18" charset="0"/>
              </a:rPr>
              <a:t> </a:t>
            </a:r>
            <a:endParaRPr lang="en-US" sz="1000" dirty="0">
              <a:solidFill>
                <a:srgbClr val="000000"/>
              </a:solidFill>
              <a:latin typeface="Courier" pitchFamily="49" charset="0"/>
              <a:cs typeface="Times New Roman" pitchFamily="18" charset="0"/>
            </a:endParaRPr>
          </a:p>
          <a:p>
            <a:pPr algn="ctr" eaLnBrk="0" hangingPunct="0"/>
            <a:r>
              <a:rPr lang="en-US" sz="1200" b="1" dirty="0">
                <a:solidFill>
                  <a:srgbClr val="000000"/>
                </a:solidFill>
                <a:latin typeface="Times" pitchFamily="18" charset="0"/>
                <a:cs typeface="Times New Roman" pitchFamily="18" charset="0"/>
              </a:rPr>
              <a:t>WILDERNESS SYSTEM ESTABLISHED STATEMENT OF POLICY </a:t>
            </a:r>
            <a:endParaRPr lang="en-US" sz="1000" dirty="0">
              <a:solidFill>
                <a:srgbClr val="000000"/>
              </a:solidFill>
              <a:latin typeface="Courier" pitchFamily="49" charset="0"/>
              <a:cs typeface="Times New Roman" pitchFamily="18" charset="0"/>
            </a:endParaRPr>
          </a:p>
          <a:p>
            <a:pPr eaLnBrk="0" hangingPunct="0"/>
            <a:r>
              <a:rPr lang="en-US" sz="1200" dirty="0">
                <a:solidFill>
                  <a:srgbClr val="000000"/>
                </a:solidFill>
                <a:latin typeface="Times" pitchFamily="18" charset="0"/>
                <a:cs typeface="Times New Roman" pitchFamily="18" charset="0"/>
              </a:rPr>
              <a:t> </a:t>
            </a:r>
            <a:r>
              <a:rPr lang="en-US" sz="1200" u="sng" dirty="0">
                <a:solidFill>
                  <a:srgbClr val="000000"/>
                </a:solidFill>
                <a:latin typeface="Times" pitchFamily="18" charset="0"/>
                <a:cs typeface="Times New Roman" pitchFamily="18" charset="0"/>
              </a:rPr>
              <a:t>SECTION 2.</a:t>
            </a:r>
            <a:r>
              <a:rPr lang="en-US" sz="1200" dirty="0">
                <a:solidFill>
                  <a:srgbClr val="000000"/>
                </a:solidFill>
                <a:latin typeface="Times" pitchFamily="18" charset="0"/>
                <a:cs typeface="Times New Roman" pitchFamily="18" charset="0"/>
              </a:rPr>
              <a:t>(a) In order to assure that an increasing population, accompanied by expanding settlement and growing mechanization, does not occupy and modify all areas within the United States and its possessions, leaving no lands designated for preservation in their natural condition…</a:t>
            </a:r>
            <a:endParaRPr lang="en-US" sz="2400" dirty="0">
              <a:latin typeface="Tahoma" pitchFamily="34" charset="0"/>
            </a:endParaRPr>
          </a:p>
        </p:txBody>
      </p:sp>
      <p:sp>
        <p:nvSpPr>
          <p:cNvPr id="4" name="Title 21"/>
          <p:cNvSpPr txBox="1">
            <a:spLocks noGrp="1"/>
          </p:cNvSpPr>
          <p:nvPr>
            <p:ph type="title" idx="4294967295"/>
          </p:nvPr>
        </p:nvSpPr>
        <p:spPr>
          <a:xfrm>
            <a:off x="304800" y="457200"/>
            <a:ext cx="8686800" cy="838200"/>
          </a:xfrm>
          <a:prstGeom prst="rect">
            <a:avLst/>
          </a:prstGeom>
          <a:noFill/>
          <a:ln>
            <a:noFill/>
            <a:prstDash/>
          </a:ln>
          <a:effectLst/>
        </p:spPr>
        <p:txBody>
          <a:bodyPr rot="0" spcFirstLastPara="0" vertOverflow="overflow" horzOverflow="overflow" vert="horz" wrap="square" lIns="91440" tIns="45720" rIns="91440" bIns="45720" numCol="1" spcCol="0" rtlCol="0" fromWordArt="0" anchor="t" anchorCtr="0" forceAA="0" compatLnSpc="1">
            <a:prstTxWarp prst="textNoShape">
              <a:avLst/>
            </a:prstTxWarp>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5363"/>
                                        </p:tgtEl>
                                        <p:attrNameLst>
                                          <p:attrName>style.visibility</p:attrName>
                                        </p:attrNameLst>
                                      </p:cBhvr>
                                      <p:to>
                                        <p:strVal val="visible"/>
                                      </p:to>
                                    </p:set>
                                    <p:animEffect transition="in" filter="fade">
                                      <p:cBhvr>
                                        <p:cTn id="7" dur="1000"/>
                                        <p:tgtEl>
                                          <p:spTgt spid="153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3" grpId="0" animBg="1"/>
    </p:bldLst>
  </p:timing>
</p:sld>
</file>

<file path=ppt/slides/slide4.xml><?xml version="1.0" encoding="utf-8"?>
<p:sld xmlns:a="http://schemas.openxmlformats.org/drawingml/2006/main" xmlns:r="http://schemas.openxmlformats.org/officeDocument/2006/relationships" xmlns:p="http://schemas.openxmlformats.org/presentationml/2006/main" showMasterSp="0" showMasterPhAnim="0">
  <p:cSld>
    <p:spTree>
      <p:nvGrpSpPr>
        <p:cNvPr id="1" name=""/>
        <p:cNvGrpSpPr/>
        <p:nvPr/>
      </p:nvGrpSpPr>
      <p:grpSpPr>
        <a:xfrm>
          <a:off x="0" y="0"/>
          <a:ext cx="0" cy="0"/>
          <a:chOff x="0" y="0"/>
          <a:chExt cx="0" cy="0"/>
        </a:xfrm>
      </p:grpSpPr>
      <p:sp>
        <p:nvSpPr>
          <p:cNvPr id="17410" name="AutoShape 2" descr="A scroll"/>
          <p:cNvSpPr>
            <a:spLocks noChangeArrowheads="1"/>
          </p:cNvSpPr>
          <p:nvPr/>
        </p:nvSpPr>
        <p:spPr bwMode="auto">
          <a:xfrm flipV="1">
            <a:off x="1600200" y="1905000"/>
            <a:ext cx="7162800" cy="4724400"/>
          </a:xfrm>
          <a:prstGeom prst="verticalScroll">
            <a:avLst>
              <a:gd name="adj" fmla="val 12500"/>
            </a:avLst>
          </a:prstGeom>
          <a:solidFill>
            <a:schemeClr val="bg1"/>
          </a:solidFill>
          <a:ln w="9525">
            <a:solidFill>
              <a:schemeClr val="tx1"/>
            </a:solidFill>
            <a:round/>
            <a:headEnd/>
            <a:tailEnd/>
          </a:ln>
        </p:spPr>
        <p:txBody>
          <a:bodyPr wrap="none" anchor="ctr"/>
          <a:lstStyle/>
          <a:p>
            <a:endParaRPr lang="en-US"/>
          </a:p>
        </p:txBody>
      </p:sp>
      <p:sp>
        <p:nvSpPr>
          <p:cNvPr id="17413" name="Rectangle 3"/>
          <p:cNvSpPr>
            <a:spLocks noGrp="1" noChangeArrowheads="1"/>
          </p:cNvSpPr>
          <p:nvPr>
            <p:ph type="title"/>
          </p:nvPr>
        </p:nvSpPr>
        <p:spPr bwMode="auto">
          <a:xfrm>
            <a:off x="990600" y="1066800"/>
            <a:ext cx="7010400" cy="533400"/>
          </a:xfrm>
          <a:solidFill>
            <a:schemeClr val="accent1"/>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b="0">
                <a:latin typeface="Centaur" pitchFamily="18" charset="0"/>
              </a:rPr>
              <a:t>The Wilderness Act  Section 2 (a)</a:t>
            </a:r>
            <a:endParaRPr lang="en-US" sz="2800" i="1">
              <a:latin typeface="Centaur" pitchFamily="18" charset="0"/>
            </a:endParaRPr>
          </a:p>
        </p:txBody>
      </p:sp>
      <p:sp>
        <p:nvSpPr>
          <p:cNvPr id="384004" name="Rectangle 4"/>
          <p:cNvSpPr>
            <a:spLocks noGrp="1" noChangeArrowheads="1"/>
          </p:cNvSpPr>
          <p:nvPr>
            <p:ph idx="1"/>
          </p:nvPr>
        </p:nvSpPr>
        <p:spPr bwMode="auto">
          <a:xfrm rot="10800000" flipV="1">
            <a:off x="2209800" y="2057400"/>
            <a:ext cx="5867400" cy="3352800"/>
          </a:xfrm>
          <a:solidFill>
            <a:schemeClr val="bg1"/>
          </a:solidFill>
          <a:ln>
            <a:miter lim="800000"/>
            <a:headEnd/>
            <a:tailEnd/>
          </a:ln>
        </p:spPr>
        <p:txBody>
          <a:bodyPr vert="horz" wrap="square" lIns="91440" tIns="45720" rIns="91440" bIns="45720" numCol="1" anchor="t" anchorCtr="0" compatLnSpc="1">
            <a:prstTxWarp prst="textNoShape">
              <a:avLst/>
            </a:prstTxWarp>
            <a:normAutofit lnSpcReduction="10000"/>
          </a:bodyPr>
          <a:lstStyle/>
          <a:p>
            <a:pPr eaLnBrk="1" hangingPunct="1">
              <a:buFontTx/>
              <a:buNone/>
            </a:pPr>
            <a:r>
              <a:rPr lang="en-US" sz="3600" b="1"/>
              <a:t>  “</a:t>
            </a:r>
            <a:r>
              <a:rPr lang="en-US" sz="2800" b="1">
                <a:solidFill>
                  <a:srgbClr val="000000"/>
                </a:solidFill>
              </a:rPr>
              <a:t>In order to assure that an increasing population, accompanied by expanding settlement and </a:t>
            </a:r>
            <a:r>
              <a:rPr lang="en-US" sz="2800" b="1"/>
              <a:t>growing mechanization,</a:t>
            </a:r>
            <a:r>
              <a:rPr lang="en-US" sz="2800" b="1">
                <a:solidFill>
                  <a:srgbClr val="000000"/>
                </a:solidFill>
              </a:rPr>
              <a:t> does not occupy and modify all areas within the United States and its possessions, …”</a:t>
            </a:r>
          </a:p>
        </p:txBody>
      </p:sp>
      <p:sp>
        <p:nvSpPr>
          <p:cNvPr id="389125" name="Text Box 5"/>
          <p:cNvSpPr txBox="1">
            <a:spLocks noChangeArrowheads="1"/>
          </p:cNvSpPr>
          <p:nvPr/>
        </p:nvSpPr>
        <p:spPr bwMode="auto">
          <a:xfrm>
            <a:off x="2971800" y="6096000"/>
            <a:ext cx="5410200" cy="461963"/>
          </a:xfrm>
          <a:prstGeom prst="rect">
            <a:avLst/>
          </a:prstGeom>
          <a:noFill/>
          <a:ln w="9525">
            <a:noFill/>
            <a:miter lim="800000"/>
            <a:headEnd/>
            <a:tailEnd/>
          </a:ln>
        </p:spPr>
        <p:txBody>
          <a:bodyPr>
            <a:spAutoFit/>
          </a:bodyPr>
          <a:lstStyle/>
          <a:p>
            <a:pPr>
              <a:spcBef>
                <a:spcPct val="50000"/>
              </a:spcBef>
            </a:pPr>
            <a:r>
              <a:rPr lang="en-US" sz="2400">
                <a:solidFill>
                  <a:srgbClr val="000000"/>
                </a:solidFill>
                <a:latin typeface="Comic Sans MS" pitchFamily="66" charset="0"/>
              </a:rPr>
              <a:t>The Purpose of the Wilderness Act </a:t>
            </a:r>
          </a:p>
        </p:txBody>
      </p:sp>
      <p:sp>
        <p:nvSpPr>
          <p:cNvPr id="6" name="Title 21"/>
          <p:cNvSpPr txBox="1">
            <a:spLocks/>
          </p:cNvSpPr>
          <p:nvPr/>
        </p:nvSpPr>
        <p:spPr>
          <a:xfrm>
            <a:off x="228600" y="228600"/>
            <a:ext cx="8686800" cy="838200"/>
          </a:xfrm>
          <a:prstGeom prst="rect">
            <a:avLst/>
          </a:prstGeom>
        </p:spPr>
        <p:txBody>
          <a:bodyPr vert="horz" anchor="ctr">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endPar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4" presetClass="entr" presetSubtype="10" fill="hold" grpId="0" nodeType="afterEffect">
                                  <p:stCondLst>
                                    <p:cond delay="0"/>
                                  </p:stCondLst>
                                  <p:childTnLst>
                                    <p:set>
                                      <p:cBhvr>
                                        <p:cTn id="6" dur="1" fill="hold">
                                          <p:stCondLst>
                                            <p:cond delay="0"/>
                                          </p:stCondLst>
                                        </p:cTn>
                                        <p:tgtEl>
                                          <p:spTgt spid="384004">
                                            <p:txEl>
                                              <p:pRg st="0" end="0"/>
                                            </p:txEl>
                                          </p:spTgt>
                                        </p:tgtEl>
                                        <p:attrNameLst>
                                          <p:attrName>style.visibility</p:attrName>
                                        </p:attrNameLst>
                                      </p:cBhvr>
                                      <p:to>
                                        <p:strVal val="visible"/>
                                      </p:to>
                                    </p:set>
                                    <p:animEffect transition="in" filter="randombar(horizontal)">
                                      <p:cBhvr>
                                        <p:cTn id="7" dur="500"/>
                                        <p:tgtEl>
                                          <p:spTgt spid="384004">
                                            <p:txEl>
                                              <p:pRg st="0" end="0"/>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89125">
                                            <p:txEl>
                                              <p:pRg st="0" end="0"/>
                                            </p:txEl>
                                          </p:spTgt>
                                        </p:tgtEl>
                                        <p:attrNameLst>
                                          <p:attrName>style.visibility</p:attrName>
                                        </p:attrNameLst>
                                      </p:cBhvr>
                                      <p:to>
                                        <p:strVal val="visible"/>
                                      </p:to>
                                    </p:set>
                                    <p:animEffect transition="in" filter="blinds(horizontal)">
                                      <p:cBhvr>
                                        <p:cTn id="10" dur="500"/>
                                        <p:tgtEl>
                                          <p:spTgt spid="38912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84004" grpId="0" build="p" autoUpdateAnimBg="0" advAuto="0"/>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8434" name="AutoShape 2" descr="A scroll"/>
          <p:cNvSpPr>
            <a:spLocks noChangeArrowheads="1"/>
          </p:cNvSpPr>
          <p:nvPr/>
        </p:nvSpPr>
        <p:spPr bwMode="auto">
          <a:xfrm flipV="1">
            <a:off x="1600200" y="1905000"/>
            <a:ext cx="7162800" cy="4724400"/>
          </a:xfrm>
          <a:prstGeom prst="verticalScroll">
            <a:avLst>
              <a:gd name="adj" fmla="val 12500"/>
            </a:avLst>
          </a:prstGeom>
          <a:solidFill>
            <a:schemeClr val="bg1"/>
          </a:solidFill>
          <a:ln w="9525">
            <a:solidFill>
              <a:schemeClr val="tx1"/>
            </a:solidFill>
            <a:round/>
            <a:headEnd/>
            <a:tailEnd/>
          </a:ln>
        </p:spPr>
        <p:txBody>
          <a:bodyPr wrap="none" anchor="ctr"/>
          <a:lstStyle/>
          <a:p>
            <a:endParaRPr lang="en-US"/>
          </a:p>
        </p:txBody>
      </p:sp>
      <p:sp>
        <p:nvSpPr>
          <p:cNvPr id="18437" name="Rectangle 3"/>
          <p:cNvSpPr>
            <a:spLocks noGrp="1" noChangeArrowheads="1"/>
          </p:cNvSpPr>
          <p:nvPr>
            <p:ph type="title"/>
          </p:nvPr>
        </p:nvSpPr>
        <p:spPr bwMode="auto">
          <a:xfrm>
            <a:off x="990600" y="1066800"/>
            <a:ext cx="7010400" cy="533400"/>
          </a:xfrm>
          <a:solidFill>
            <a:schemeClr val="accent1"/>
          </a:solidFill>
          <a:ln w="25400">
            <a:solidFill>
              <a:srgbClr val="000000"/>
            </a:solidFill>
            <a:miter lim="800000"/>
            <a:headEnd/>
            <a:tailEnd/>
          </a:ln>
        </p:spPr>
        <p:txBody>
          <a:bodyPr vert="horz" wrap="square" lIns="91440" tIns="45720" rIns="91440" bIns="45720" numCol="1" anchor="t" anchorCtr="0" compatLnSpc="1">
            <a:prstTxWarp prst="textNoShape">
              <a:avLst/>
            </a:prstTxWarp>
          </a:bodyPr>
          <a:lstStyle/>
          <a:p>
            <a:pPr eaLnBrk="1" hangingPunct="1"/>
            <a:r>
              <a:rPr lang="en-US" sz="2800" b="0">
                <a:latin typeface="Centaur" pitchFamily="18" charset="0"/>
              </a:rPr>
              <a:t>The Wilderness Act  Section 2 (a)</a:t>
            </a:r>
            <a:endParaRPr lang="en-US" sz="2800" i="1">
              <a:latin typeface="Centaur" pitchFamily="18" charset="0"/>
            </a:endParaRPr>
          </a:p>
        </p:txBody>
      </p:sp>
      <p:sp>
        <p:nvSpPr>
          <p:cNvPr id="280580" name="Rectangle 4"/>
          <p:cNvSpPr>
            <a:spLocks noGrp="1" noChangeArrowheads="1"/>
          </p:cNvSpPr>
          <p:nvPr>
            <p:ph idx="1"/>
          </p:nvPr>
        </p:nvSpPr>
        <p:spPr bwMode="auto">
          <a:xfrm>
            <a:off x="2286000" y="2286000"/>
            <a:ext cx="5562600" cy="3429000"/>
          </a:xfrm>
          <a:solidFill>
            <a:schemeClr val="bg1"/>
          </a:solidFill>
          <a:ln>
            <a:miter lim="800000"/>
            <a:headEnd/>
            <a:tailEnd/>
          </a:ln>
        </p:spPr>
        <p:txBody>
          <a:bodyPr vert="horz" wrap="square" lIns="91440" tIns="45720" rIns="91440" bIns="45720" numCol="1" anchor="t" anchorCtr="0" compatLnSpc="1">
            <a:prstTxWarp prst="textNoShape">
              <a:avLst/>
            </a:prstTxWarp>
          </a:bodyPr>
          <a:lstStyle/>
          <a:p>
            <a:pPr eaLnBrk="1" hangingPunct="1">
              <a:buFontTx/>
              <a:buNone/>
            </a:pPr>
            <a:r>
              <a:rPr lang="en-US" sz="2800" b="1">
                <a:solidFill>
                  <a:srgbClr val="000000"/>
                </a:solidFill>
              </a:rPr>
              <a:t>“A wilderness, </a:t>
            </a:r>
            <a:r>
              <a:rPr lang="en-US" sz="2800" b="1"/>
              <a:t>in contrast with those areas </a:t>
            </a:r>
            <a:r>
              <a:rPr lang="en-US" sz="2800" b="1">
                <a:solidFill>
                  <a:srgbClr val="000000"/>
                </a:solidFill>
              </a:rPr>
              <a:t>where man and his own works dominate the landscape, …”</a:t>
            </a:r>
          </a:p>
          <a:p>
            <a:pPr eaLnBrk="1" hangingPunct="1">
              <a:buFontTx/>
              <a:buNone/>
            </a:pPr>
            <a:endParaRPr lang="en-US" sz="2800" b="1">
              <a:solidFill>
                <a:srgbClr val="000000"/>
              </a:solidFill>
            </a:endParaRPr>
          </a:p>
        </p:txBody>
      </p:sp>
      <p:sp>
        <p:nvSpPr>
          <p:cNvPr id="18436" name="Text Box 5"/>
          <p:cNvSpPr txBox="1">
            <a:spLocks noChangeArrowheads="1"/>
          </p:cNvSpPr>
          <p:nvPr/>
        </p:nvSpPr>
        <p:spPr bwMode="auto">
          <a:xfrm>
            <a:off x="3200400" y="6096000"/>
            <a:ext cx="5257800" cy="519113"/>
          </a:xfrm>
          <a:prstGeom prst="rect">
            <a:avLst/>
          </a:prstGeom>
          <a:noFill/>
          <a:ln w="9525">
            <a:noFill/>
            <a:miter lim="800000"/>
            <a:headEnd/>
            <a:tailEnd/>
          </a:ln>
        </p:spPr>
        <p:txBody>
          <a:bodyPr>
            <a:spAutoFit/>
          </a:bodyPr>
          <a:lstStyle/>
          <a:p>
            <a:pPr>
              <a:spcBef>
                <a:spcPct val="50000"/>
              </a:spcBef>
            </a:pPr>
            <a:r>
              <a:rPr lang="en-US" sz="2800">
                <a:solidFill>
                  <a:srgbClr val="000000"/>
                </a:solidFill>
                <a:latin typeface="Comic Sans MS" pitchFamily="66" charset="0"/>
              </a:rPr>
              <a:t>Definition of wilderness</a:t>
            </a:r>
          </a:p>
        </p:txBody>
      </p:sp>
      <p:sp>
        <p:nvSpPr>
          <p:cNvPr id="6" name="Title 21"/>
          <p:cNvSpPr txBox="1">
            <a:spLocks/>
          </p:cNvSpPr>
          <p:nvPr/>
        </p:nvSpPr>
        <p:spPr>
          <a:xfrm>
            <a:off x="228600" y="228600"/>
            <a:ext cx="8686800" cy="838200"/>
          </a:xfrm>
          <a:prstGeom prst="rect">
            <a:avLst/>
          </a:prstGeom>
        </p:spPr>
        <p:txBody>
          <a:bodyPr vert="horz" anchor="ctr">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endPar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80580">
                                            <p:txEl>
                                              <p:pRg st="0" end="0"/>
                                            </p:txEl>
                                          </p:spTgt>
                                        </p:tgtEl>
                                        <p:attrNameLst>
                                          <p:attrName>style.visibility</p:attrName>
                                        </p:attrNameLst>
                                      </p:cBhvr>
                                      <p:to>
                                        <p:strVal val="visible"/>
                                      </p:to>
                                    </p:set>
                                    <p:animEffect transition="in" filter="fade">
                                      <p:cBhvr>
                                        <p:cTn id="7" dur="1000"/>
                                        <p:tgtEl>
                                          <p:spTgt spid="28058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19458" name="AutoShape 4" descr="A scroll"/>
          <p:cNvSpPr>
            <a:spLocks noChangeArrowheads="1"/>
          </p:cNvSpPr>
          <p:nvPr/>
        </p:nvSpPr>
        <p:spPr bwMode="auto">
          <a:xfrm flipV="1">
            <a:off x="1524000" y="1905000"/>
            <a:ext cx="7315200" cy="4724400"/>
          </a:xfrm>
          <a:prstGeom prst="verticalScroll">
            <a:avLst>
              <a:gd name="adj" fmla="val 12500"/>
            </a:avLst>
          </a:prstGeom>
          <a:solidFill>
            <a:schemeClr val="bg1"/>
          </a:solidFill>
          <a:ln w="9525">
            <a:solidFill>
              <a:srgbClr val="000000"/>
            </a:solidFill>
            <a:round/>
            <a:headEnd/>
            <a:tailEnd/>
          </a:ln>
        </p:spPr>
        <p:txBody>
          <a:bodyPr wrap="none" anchor="ctr"/>
          <a:lstStyle/>
          <a:p>
            <a:endParaRPr lang="en-US"/>
          </a:p>
        </p:txBody>
      </p:sp>
      <p:sp>
        <p:nvSpPr>
          <p:cNvPr id="19460" name="Rectangle 3"/>
          <p:cNvSpPr>
            <a:spLocks noGrp="1" noChangeArrowheads="1"/>
          </p:cNvSpPr>
          <p:nvPr>
            <p:ph type="title"/>
          </p:nvPr>
        </p:nvSpPr>
        <p:spPr bwMode="auto">
          <a:xfrm>
            <a:off x="304800" y="1066800"/>
            <a:ext cx="8610600" cy="533400"/>
          </a:xfrm>
          <a:solidFill>
            <a:schemeClr val="accent1"/>
          </a:solidFill>
          <a:ln w="25400">
            <a:solidFill>
              <a:srgbClr val="000000"/>
            </a:solidFill>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sz="2800" b="0" dirty="0">
                <a:latin typeface="Centaur" pitchFamily="18" charset="0"/>
              </a:rPr>
              <a:t>The Wilderness Act  Section 4 (c): </a:t>
            </a:r>
            <a:r>
              <a:rPr lang="en-US" sz="2800" i="1" dirty="0">
                <a:latin typeface="Centaur" pitchFamily="18" charset="0"/>
              </a:rPr>
              <a:t>Prohibited Uses</a:t>
            </a:r>
          </a:p>
        </p:txBody>
      </p:sp>
      <p:sp>
        <p:nvSpPr>
          <p:cNvPr id="142338" name="Rectangle 2"/>
          <p:cNvSpPr>
            <a:spLocks noGrp="1" noChangeArrowheads="1"/>
          </p:cNvSpPr>
          <p:nvPr>
            <p:ph idx="1"/>
          </p:nvPr>
        </p:nvSpPr>
        <p:spPr bwMode="auto">
          <a:xfrm>
            <a:off x="2362200" y="2057400"/>
            <a:ext cx="6477000" cy="3962400"/>
          </a:xfrm>
          <a:noFill/>
          <a:ln>
            <a:miter lim="800000"/>
            <a:headEnd/>
            <a:tailEnd/>
          </a:ln>
        </p:spPr>
        <p:txBody>
          <a:bodyPr vert="horz" wrap="square" lIns="91440" tIns="45720" rIns="91440" bIns="45720" numCol="1" anchor="t" anchorCtr="0" compatLnSpc="1">
            <a:prstTxWarp prst="textNoShape">
              <a:avLst/>
            </a:prstTxWarp>
            <a:normAutofit lnSpcReduction="10000"/>
          </a:bodyPr>
          <a:lstStyle/>
          <a:p>
            <a:pPr eaLnBrk="1" hangingPunct="1">
              <a:buFontTx/>
              <a:buNone/>
            </a:pPr>
            <a:r>
              <a:rPr lang="en-US" sz="2800" b="1" dirty="0"/>
              <a:t>“… there shall be no …”</a:t>
            </a:r>
            <a:r>
              <a:rPr lang="en-US" sz="2800" b="1" dirty="0">
                <a:solidFill>
                  <a:srgbClr val="000000"/>
                </a:solidFill>
              </a:rPr>
              <a:t> </a:t>
            </a:r>
          </a:p>
          <a:p>
            <a:pPr eaLnBrk="1" hangingPunct="1">
              <a:buFontTx/>
              <a:buChar char="o"/>
            </a:pPr>
            <a:r>
              <a:rPr lang="en-US" sz="2800" dirty="0">
                <a:solidFill>
                  <a:srgbClr val="000000"/>
                </a:solidFill>
              </a:rPr>
              <a:t>temporary road</a:t>
            </a:r>
          </a:p>
          <a:p>
            <a:pPr eaLnBrk="1" hangingPunct="1">
              <a:buFontTx/>
              <a:buChar char="o"/>
            </a:pPr>
            <a:r>
              <a:rPr lang="en-US" sz="2800" dirty="0">
                <a:solidFill>
                  <a:srgbClr val="000000"/>
                </a:solidFill>
              </a:rPr>
              <a:t>use of motorized equipment</a:t>
            </a:r>
          </a:p>
          <a:p>
            <a:pPr eaLnBrk="1" hangingPunct="1">
              <a:buFontTx/>
              <a:buChar char="o"/>
            </a:pPr>
            <a:r>
              <a:rPr lang="en-US" sz="2800" dirty="0">
                <a:solidFill>
                  <a:srgbClr val="000000"/>
                </a:solidFill>
              </a:rPr>
              <a:t>form of mechanical transport 	</a:t>
            </a:r>
          </a:p>
          <a:p>
            <a:pPr eaLnBrk="1" hangingPunct="1">
              <a:buFontTx/>
              <a:buChar char="o"/>
            </a:pPr>
            <a:r>
              <a:rPr lang="en-US" sz="2800" dirty="0">
                <a:solidFill>
                  <a:srgbClr val="000000"/>
                </a:solidFill>
              </a:rPr>
              <a:t>use of motor vehicles or motor boats</a:t>
            </a:r>
          </a:p>
          <a:p>
            <a:pPr eaLnBrk="1" hangingPunct="1">
              <a:buFontTx/>
              <a:buChar char="o"/>
            </a:pPr>
            <a:r>
              <a:rPr lang="en-US" sz="2800" dirty="0">
                <a:solidFill>
                  <a:srgbClr val="000000"/>
                </a:solidFill>
              </a:rPr>
              <a:t>landing of aircraft</a:t>
            </a:r>
          </a:p>
          <a:p>
            <a:pPr eaLnBrk="1" hangingPunct="1">
              <a:buFontTx/>
              <a:buChar char="o"/>
            </a:pPr>
            <a:r>
              <a:rPr lang="en-US" sz="2800" dirty="0">
                <a:solidFill>
                  <a:srgbClr val="000000"/>
                </a:solidFill>
              </a:rPr>
              <a:t>structure or installation</a:t>
            </a:r>
          </a:p>
        </p:txBody>
      </p:sp>
      <p:sp>
        <p:nvSpPr>
          <p:cNvPr id="5" name="Title 21"/>
          <p:cNvSpPr txBox="1">
            <a:spLocks/>
          </p:cNvSpPr>
          <p:nvPr/>
        </p:nvSpPr>
        <p:spPr>
          <a:xfrm>
            <a:off x="228600" y="228600"/>
            <a:ext cx="8686800" cy="838200"/>
          </a:xfrm>
          <a:prstGeom prst="rect">
            <a:avLst/>
          </a:prstGeom>
        </p:spPr>
        <p:txBody>
          <a:bodyPr vert="horz" anchor="ctr">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
        <p:nvSpPr>
          <p:cNvPr id="6" name="TextBox 5"/>
          <p:cNvSpPr txBox="1"/>
          <p:nvPr/>
        </p:nvSpPr>
        <p:spPr>
          <a:xfrm>
            <a:off x="3048000" y="6096000"/>
            <a:ext cx="5105400" cy="461665"/>
          </a:xfrm>
          <a:prstGeom prst="rect">
            <a:avLst/>
          </a:prstGeom>
          <a:noFill/>
        </p:spPr>
        <p:txBody>
          <a:bodyPr wrap="square" rtlCol="0">
            <a:spAutoFit/>
          </a:bodyPr>
          <a:lstStyle/>
          <a:p>
            <a:r>
              <a:rPr lang="en-US" sz="2400" dirty="0">
                <a:latin typeface="+mj-lt"/>
              </a:rPr>
              <a:t>Prohibited Uses</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142338">
                                            <p:txEl>
                                              <p:pRg st="0" end="0"/>
                                            </p:txEl>
                                          </p:spTgt>
                                        </p:tgtEl>
                                        <p:attrNameLst>
                                          <p:attrName>style.visibility</p:attrName>
                                        </p:attrNameLst>
                                      </p:cBhvr>
                                      <p:to>
                                        <p:strVal val="visible"/>
                                      </p:to>
                                    </p:set>
                                    <p:animEffect transition="in" filter="fade">
                                      <p:cBhvr>
                                        <p:cTn id="7" dur="1000"/>
                                        <p:tgtEl>
                                          <p:spTgt spid="14233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42338">
                                            <p:txEl>
                                              <p:pRg st="1" end="1"/>
                                            </p:txEl>
                                          </p:spTgt>
                                        </p:tgtEl>
                                        <p:attrNameLst>
                                          <p:attrName>style.visibility</p:attrName>
                                        </p:attrNameLst>
                                      </p:cBhvr>
                                      <p:to>
                                        <p:strVal val="visible"/>
                                      </p:to>
                                    </p:set>
                                    <p:animEffect transition="in" filter="fade">
                                      <p:cBhvr>
                                        <p:cTn id="12" dur="1000"/>
                                        <p:tgtEl>
                                          <p:spTgt spid="142338">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142338">
                                            <p:txEl>
                                              <p:pRg st="2" end="2"/>
                                            </p:txEl>
                                          </p:spTgt>
                                        </p:tgtEl>
                                        <p:attrNameLst>
                                          <p:attrName>style.visibility</p:attrName>
                                        </p:attrNameLst>
                                      </p:cBhvr>
                                      <p:to>
                                        <p:strVal val="visible"/>
                                      </p:to>
                                    </p:set>
                                    <p:animEffect transition="in" filter="fade">
                                      <p:cBhvr>
                                        <p:cTn id="15" dur="1000"/>
                                        <p:tgtEl>
                                          <p:spTgt spid="142338">
                                            <p:txEl>
                                              <p:pRg st="2" end="2"/>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142338">
                                            <p:txEl>
                                              <p:pRg st="3" end="3"/>
                                            </p:txEl>
                                          </p:spTgt>
                                        </p:tgtEl>
                                        <p:attrNameLst>
                                          <p:attrName>style.visibility</p:attrName>
                                        </p:attrNameLst>
                                      </p:cBhvr>
                                      <p:to>
                                        <p:strVal val="visible"/>
                                      </p:to>
                                    </p:set>
                                    <p:animEffect transition="in" filter="fade">
                                      <p:cBhvr>
                                        <p:cTn id="18" dur="1000"/>
                                        <p:tgtEl>
                                          <p:spTgt spid="142338">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142338">
                                            <p:txEl>
                                              <p:pRg st="4" end="4"/>
                                            </p:txEl>
                                          </p:spTgt>
                                        </p:tgtEl>
                                        <p:attrNameLst>
                                          <p:attrName>style.visibility</p:attrName>
                                        </p:attrNameLst>
                                      </p:cBhvr>
                                      <p:to>
                                        <p:strVal val="visible"/>
                                      </p:to>
                                    </p:set>
                                    <p:animEffect transition="in" filter="fade">
                                      <p:cBhvr>
                                        <p:cTn id="21" dur="1000"/>
                                        <p:tgtEl>
                                          <p:spTgt spid="142338">
                                            <p:txEl>
                                              <p:pRg st="4" end="4"/>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142338">
                                            <p:txEl>
                                              <p:pRg st="5" end="5"/>
                                            </p:txEl>
                                          </p:spTgt>
                                        </p:tgtEl>
                                        <p:attrNameLst>
                                          <p:attrName>style.visibility</p:attrName>
                                        </p:attrNameLst>
                                      </p:cBhvr>
                                      <p:to>
                                        <p:strVal val="visible"/>
                                      </p:to>
                                    </p:set>
                                    <p:animEffect transition="in" filter="fade">
                                      <p:cBhvr>
                                        <p:cTn id="24" dur="1000"/>
                                        <p:tgtEl>
                                          <p:spTgt spid="142338">
                                            <p:txEl>
                                              <p:pRg st="5" end="5"/>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142338">
                                            <p:txEl>
                                              <p:pRg st="6" end="6"/>
                                            </p:txEl>
                                          </p:spTgt>
                                        </p:tgtEl>
                                        <p:attrNameLst>
                                          <p:attrName>style.visibility</p:attrName>
                                        </p:attrNameLst>
                                      </p:cBhvr>
                                      <p:to>
                                        <p:strVal val="visible"/>
                                      </p:to>
                                    </p:set>
                                    <p:animEffect transition="in" filter="fade">
                                      <p:cBhvr>
                                        <p:cTn id="27" dur="1000"/>
                                        <p:tgtEl>
                                          <p:spTgt spid="14233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2338" grpId="0" build="p"/>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0482" name="AutoShape 2" descr="A scroll"/>
          <p:cNvSpPr>
            <a:spLocks noChangeArrowheads="1"/>
          </p:cNvSpPr>
          <p:nvPr/>
        </p:nvSpPr>
        <p:spPr bwMode="auto">
          <a:xfrm flipV="1">
            <a:off x="1295400" y="2057400"/>
            <a:ext cx="7391400" cy="4495800"/>
          </a:xfrm>
          <a:prstGeom prst="verticalScroll">
            <a:avLst>
              <a:gd name="adj" fmla="val 12500"/>
            </a:avLst>
          </a:prstGeom>
          <a:solidFill>
            <a:schemeClr val="bg1"/>
          </a:solidFill>
          <a:ln w="9525">
            <a:solidFill>
              <a:srgbClr val="000000"/>
            </a:solidFill>
            <a:round/>
            <a:headEnd/>
            <a:tailEnd/>
          </a:ln>
        </p:spPr>
        <p:txBody>
          <a:bodyPr wrap="none" anchor="ctr"/>
          <a:lstStyle/>
          <a:p>
            <a:endParaRPr lang="en-US"/>
          </a:p>
        </p:txBody>
      </p:sp>
      <p:sp>
        <p:nvSpPr>
          <p:cNvPr id="443395" name="Rectangle 3"/>
          <p:cNvSpPr>
            <a:spLocks noChangeArrowheads="1"/>
          </p:cNvSpPr>
          <p:nvPr/>
        </p:nvSpPr>
        <p:spPr bwMode="auto">
          <a:xfrm>
            <a:off x="2209800" y="2438400"/>
            <a:ext cx="5638800" cy="3048000"/>
          </a:xfrm>
          <a:prstGeom prst="rect">
            <a:avLst/>
          </a:prstGeom>
          <a:solidFill>
            <a:srgbClr val="FFFFFF"/>
          </a:solidFill>
          <a:ln w="9525">
            <a:noFill/>
            <a:miter lim="800000"/>
            <a:headEnd/>
            <a:tailEnd/>
          </a:ln>
          <a:effectLst/>
        </p:spPr>
        <p:txBody>
          <a:bodyPr/>
          <a:lstStyle/>
          <a:p>
            <a:pPr marL="342900" indent="-342900">
              <a:spcBef>
                <a:spcPct val="20000"/>
              </a:spcBef>
              <a:spcAft>
                <a:spcPct val="30000"/>
              </a:spcAft>
              <a:buClr>
                <a:schemeClr val="hlink"/>
              </a:buClr>
              <a:buFont typeface="Wingdings" pitchFamily="2" charset="2"/>
              <a:buNone/>
              <a:defRPr/>
            </a:pPr>
            <a:r>
              <a:rPr lang="en-US" sz="2800" b="1" dirty="0">
                <a:solidFill>
                  <a:srgbClr val="000000"/>
                </a:solidFill>
              </a:rPr>
              <a:t>“</a:t>
            </a:r>
            <a:r>
              <a:rPr lang="en-US" sz="2800" dirty="0">
                <a:solidFill>
                  <a:srgbClr val="000000"/>
                </a:solidFill>
              </a:rPr>
              <a:t>Except</a:t>
            </a:r>
            <a:r>
              <a:rPr lang="en-US" sz="2800" b="1" dirty="0">
                <a:solidFill>
                  <a:srgbClr val="000000"/>
                </a:solidFill>
              </a:rPr>
              <a:t> …</a:t>
            </a:r>
            <a:r>
              <a:rPr lang="en-US" sz="2800" dirty="0">
                <a:solidFill>
                  <a:srgbClr val="000000"/>
                </a:solidFill>
              </a:rPr>
              <a:t> </a:t>
            </a:r>
            <a:r>
              <a:rPr lang="en-US" sz="2800" u="sng" dirty="0">
                <a:solidFill>
                  <a:srgbClr val="000000"/>
                </a:solidFill>
              </a:rPr>
              <a:t>as necessary </a:t>
            </a:r>
            <a:r>
              <a:rPr lang="en-US" sz="2800" u="sng" dirty="0">
                <a:effectLst>
                  <a:outerShdw blurRad="38100" dist="38100" dir="2700000" algn="tl">
                    <a:srgbClr val="000000">
                      <a:alpha val="43137"/>
                    </a:srgbClr>
                  </a:outerShdw>
                </a:effectLst>
              </a:rPr>
              <a:t>to meet minimum requirements </a:t>
            </a:r>
            <a:r>
              <a:rPr lang="en-US" sz="2800" dirty="0">
                <a:solidFill>
                  <a:srgbClr val="000000"/>
                </a:solidFill>
              </a:rPr>
              <a:t>for the administration of the area for the purpose of this Act…”</a:t>
            </a:r>
          </a:p>
        </p:txBody>
      </p:sp>
      <p:sp>
        <p:nvSpPr>
          <p:cNvPr id="20484" name="Rectangle 4"/>
          <p:cNvSpPr>
            <a:spLocks noGrp="1" noChangeArrowheads="1"/>
          </p:cNvSpPr>
          <p:nvPr>
            <p:ph type="title"/>
          </p:nvPr>
        </p:nvSpPr>
        <p:spPr bwMode="auto">
          <a:xfrm>
            <a:off x="304800" y="1143000"/>
            <a:ext cx="8534400" cy="609600"/>
          </a:xfrm>
          <a:solidFill>
            <a:schemeClr val="accent1"/>
          </a:solidFill>
          <a:ln w="25400">
            <a:solidFill>
              <a:srgbClr val="000000"/>
            </a:solidFill>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sz="2800" b="0" dirty="0">
                <a:latin typeface="Centaur" pitchFamily="18" charset="0"/>
              </a:rPr>
              <a:t>The Wilderness Act - Section 4 (c): </a:t>
            </a:r>
            <a:r>
              <a:rPr lang="en-US" sz="2800" i="1" dirty="0">
                <a:latin typeface="Centaur" pitchFamily="18" charset="0"/>
              </a:rPr>
              <a:t>Prohibited Uses</a:t>
            </a:r>
          </a:p>
        </p:txBody>
      </p:sp>
      <p:sp>
        <p:nvSpPr>
          <p:cNvPr id="5" name="Title 21"/>
          <p:cNvSpPr txBox="1">
            <a:spLocks/>
          </p:cNvSpPr>
          <p:nvPr/>
        </p:nvSpPr>
        <p:spPr>
          <a:xfrm>
            <a:off x="228600" y="228600"/>
            <a:ext cx="8686800" cy="838200"/>
          </a:xfrm>
          <a:prstGeom prst="rect">
            <a:avLst/>
          </a:prstGeom>
        </p:spPr>
        <p:txBody>
          <a:bodyPr vert="horz" anchor="ctr">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Tree>
  </p:cSld>
  <p:clrMapOvr>
    <a:masterClrMapping/>
  </p:clrMapOvr>
  <p:transition>
    <p:fade/>
  </p:transition>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1506" name="AutoShape 2" descr="A scroll"/>
          <p:cNvSpPr>
            <a:spLocks noChangeArrowheads="1"/>
          </p:cNvSpPr>
          <p:nvPr/>
        </p:nvSpPr>
        <p:spPr bwMode="auto">
          <a:xfrm flipV="1">
            <a:off x="1295400" y="2057400"/>
            <a:ext cx="7391400" cy="4495800"/>
          </a:xfrm>
          <a:prstGeom prst="verticalScroll">
            <a:avLst>
              <a:gd name="adj" fmla="val 12500"/>
            </a:avLst>
          </a:prstGeom>
          <a:solidFill>
            <a:schemeClr val="bg1"/>
          </a:solidFill>
          <a:ln w="9525">
            <a:solidFill>
              <a:srgbClr val="000000"/>
            </a:solidFill>
            <a:round/>
            <a:headEnd/>
            <a:tailEnd/>
          </a:ln>
        </p:spPr>
        <p:txBody>
          <a:bodyPr wrap="none" anchor="ctr"/>
          <a:lstStyle/>
          <a:p>
            <a:endParaRPr lang="en-US"/>
          </a:p>
        </p:txBody>
      </p:sp>
      <p:sp>
        <p:nvSpPr>
          <p:cNvPr id="443395" name="Rectangle 3"/>
          <p:cNvSpPr>
            <a:spLocks noChangeArrowheads="1"/>
          </p:cNvSpPr>
          <p:nvPr/>
        </p:nvSpPr>
        <p:spPr bwMode="auto">
          <a:xfrm>
            <a:off x="2209800" y="2438400"/>
            <a:ext cx="5638800" cy="3048000"/>
          </a:xfrm>
          <a:prstGeom prst="rect">
            <a:avLst/>
          </a:prstGeom>
          <a:solidFill>
            <a:srgbClr val="FFFFFF"/>
          </a:solidFill>
          <a:ln w="9525">
            <a:noFill/>
            <a:miter lim="800000"/>
            <a:headEnd/>
            <a:tailEnd/>
          </a:ln>
          <a:effectLst/>
        </p:spPr>
        <p:txBody>
          <a:bodyPr/>
          <a:lstStyle/>
          <a:p>
            <a:pPr marL="342900" indent="-342900">
              <a:spcBef>
                <a:spcPct val="20000"/>
              </a:spcBef>
              <a:spcAft>
                <a:spcPct val="30000"/>
              </a:spcAft>
              <a:buClr>
                <a:schemeClr val="hlink"/>
              </a:buClr>
              <a:buFont typeface="Wingdings" pitchFamily="2" charset="2"/>
              <a:buNone/>
              <a:defRPr/>
            </a:pPr>
            <a:r>
              <a:rPr lang="en-US" sz="2800" b="1" dirty="0">
                <a:solidFill>
                  <a:srgbClr val="000000"/>
                </a:solidFill>
              </a:rPr>
              <a:t>“</a:t>
            </a:r>
            <a:r>
              <a:rPr lang="en-US" sz="2800" dirty="0">
                <a:solidFill>
                  <a:srgbClr val="000000"/>
                </a:solidFill>
              </a:rPr>
              <a:t>Except</a:t>
            </a:r>
            <a:r>
              <a:rPr lang="en-US" sz="2800" b="1" dirty="0">
                <a:solidFill>
                  <a:srgbClr val="000000"/>
                </a:solidFill>
              </a:rPr>
              <a:t> …</a:t>
            </a:r>
            <a:r>
              <a:rPr lang="en-US" sz="2800" dirty="0">
                <a:solidFill>
                  <a:srgbClr val="000000"/>
                </a:solidFill>
              </a:rPr>
              <a:t> as necessary to meet minimum requirements </a:t>
            </a:r>
            <a:r>
              <a:rPr lang="en-US" sz="2800" u="sng" dirty="0">
                <a:effectLst>
                  <a:outerShdw blurRad="38100" dist="38100" dir="2700000" algn="tl">
                    <a:srgbClr val="000000">
                      <a:alpha val="43137"/>
                    </a:srgbClr>
                  </a:outerShdw>
                </a:effectLst>
              </a:rPr>
              <a:t>for the administration of the area </a:t>
            </a:r>
            <a:r>
              <a:rPr lang="en-US" sz="2800" u="sng" dirty="0">
                <a:solidFill>
                  <a:srgbClr val="000000"/>
                </a:solidFill>
              </a:rPr>
              <a:t>for the purpose of this Act</a:t>
            </a:r>
            <a:r>
              <a:rPr lang="en-US" sz="2800" dirty="0">
                <a:solidFill>
                  <a:srgbClr val="000000"/>
                </a:solidFill>
              </a:rPr>
              <a:t>…”</a:t>
            </a:r>
          </a:p>
        </p:txBody>
      </p:sp>
      <p:sp>
        <p:nvSpPr>
          <p:cNvPr id="21508" name="Rectangle 4"/>
          <p:cNvSpPr>
            <a:spLocks noGrp="1" noChangeArrowheads="1"/>
          </p:cNvSpPr>
          <p:nvPr>
            <p:ph type="title"/>
          </p:nvPr>
        </p:nvSpPr>
        <p:spPr bwMode="auto">
          <a:xfrm>
            <a:off x="228600" y="1143000"/>
            <a:ext cx="8534400" cy="609600"/>
          </a:xfrm>
          <a:solidFill>
            <a:schemeClr val="accent1"/>
          </a:solidFill>
          <a:ln w="25400">
            <a:solidFill>
              <a:srgbClr val="000000"/>
            </a:solidFill>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sz="2800" b="0" dirty="0">
                <a:latin typeface="Centaur" pitchFamily="18" charset="0"/>
              </a:rPr>
              <a:t>The Wilderness Act - Section 4 (c): </a:t>
            </a:r>
            <a:r>
              <a:rPr lang="en-US" sz="2800" i="1" dirty="0">
                <a:latin typeface="Centaur" pitchFamily="18" charset="0"/>
              </a:rPr>
              <a:t>Prohibited Uses</a:t>
            </a:r>
          </a:p>
        </p:txBody>
      </p:sp>
      <p:sp>
        <p:nvSpPr>
          <p:cNvPr id="5" name="Title 21"/>
          <p:cNvSpPr txBox="1">
            <a:spLocks/>
          </p:cNvSpPr>
          <p:nvPr/>
        </p:nvSpPr>
        <p:spPr>
          <a:xfrm>
            <a:off x="228600" y="228600"/>
            <a:ext cx="8686800" cy="838200"/>
          </a:xfrm>
          <a:prstGeom prst="rect">
            <a:avLst/>
          </a:prstGeom>
        </p:spPr>
        <p:txBody>
          <a:bodyPr vert="horz" anchor="ctr">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Tree>
  </p:cSld>
  <p:clrMapOvr>
    <a:masterClrMapping/>
  </p:clrMapOvr>
  <p:transition>
    <p:fade/>
  </p:transition>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23554" name="AutoShape 2" descr="A scroll"/>
          <p:cNvSpPr>
            <a:spLocks noChangeArrowheads="1"/>
          </p:cNvSpPr>
          <p:nvPr/>
        </p:nvSpPr>
        <p:spPr bwMode="auto">
          <a:xfrm flipV="1">
            <a:off x="1219200" y="2057400"/>
            <a:ext cx="7010400" cy="4495800"/>
          </a:xfrm>
          <a:prstGeom prst="verticalScroll">
            <a:avLst>
              <a:gd name="adj" fmla="val 12500"/>
            </a:avLst>
          </a:prstGeom>
          <a:solidFill>
            <a:schemeClr val="bg1"/>
          </a:solidFill>
          <a:ln w="9525">
            <a:solidFill>
              <a:srgbClr val="000000"/>
            </a:solidFill>
            <a:round/>
            <a:headEnd/>
            <a:tailEnd/>
          </a:ln>
        </p:spPr>
        <p:txBody>
          <a:bodyPr wrap="none" anchor="ctr"/>
          <a:lstStyle/>
          <a:p>
            <a:endParaRPr lang="en-US"/>
          </a:p>
        </p:txBody>
      </p:sp>
      <p:sp>
        <p:nvSpPr>
          <p:cNvPr id="157699" name="Rectangle 3"/>
          <p:cNvSpPr>
            <a:spLocks noChangeArrowheads="1"/>
          </p:cNvSpPr>
          <p:nvPr/>
        </p:nvSpPr>
        <p:spPr bwMode="auto">
          <a:xfrm>
            <a:off x="1981200" y="2133600"/>
            <a:ext cx="5257800" cy="2667000"/>
          </a:xfrm>
          <a:prstGeom prst="rect">
            <a:avLst/>
          </a:prstGeom>
          <a:solidFill>
            <a:srgbClr val="FFFFFF"/>
          </a:solidFill>
          <a:ln w="9525">
            <a:noFill/>
            <a:miter lim="800000"/>
            <a:headEnd/>
            <a:tailEnd/>
          </a:ln>
          <a:effectLst/>
        </p:spPr>
        <p:txBody>
          <a:bodyPr/>
          <a:lstStyle/>
          <a:p>
            <a:pPr marL="342900" indent="-342900">
              <a:spcBef>
                <a:spcPct val="20000"/>
              </a:spcBef>
              <a:spcAft>
                <a:spcPct val="30000"/>
              </a:spcAft>
              <a:buClr>
                <a:schemeClr val="hlink"/>
              </a:buClr>
              <a:buFont typeface="Wingdings" pitchFamily="2" charset="2"/>
              <a:buNone/>
              <a:defRPr/>
            </a:pPr>
            <a:r>
              <a:rPr lang="en-US" sz="2400" b="1">
                <a:solidFill>
                  <a:srgbClr val="000000"/>
                </a:solidFill>
              </a:rPr>
              <a:t>“</a:t>
            </a:r>
            <a:r>
              <a:rPr lang="en-US" sz="2400">
                <a:solidFill>
                  <a:srgbClr val="000000"/>
                </a:solidFill>
              </a:rPr>
              <a:t>Except</a:t>
            </a:r>
            <a:r>
              <a:rPr lang="en-US" sz="2400" b="1">
                <a:solidFill>
                  <a:srgbClr val="000000"/>
                </a:solidFill>
              </a:rPr>
              <a:t> …</a:t>
            </a:r>
            <a:r>
              <a:rPr lang="en-US" sz="2400">
                <a:solidFill>
                  <a:srgbClr val="000000"/>
                </a:solidFill>
              </a:rPr>
              <a:t> as necessary to meet minimum requirements for the administration of the area for the purpose of this Act (</a:t>
            </a:r>
            <a:r>
              <a:rPr lang="en-US" sz="2400" u="sng">
                <a:effectLst>
                  <a:outerShdw blurRad="38100" dist="38100" dir="2700000" algn="tl">
                    <a:srgbClr val="C0C0C0"/>
                  </a:outerShdw>
                </a:effectLst>
              </a:rPr>
              <a:t>including measures required in emergencies involving the health and safety of persons within the area</a:t>
            </a:r>
            <a:r>
              <a:rPr lang="en-US" sz="2400">
                <a:solidFill>
                  <a:srgbClr val="000000"/>
                </a:solidFill>
              </a:rPr>
              <a:t>),”</a:t>
            </a:r>
          </a:p>
        </p:txBody>
      </p:sp>
      <p:sp>
        <p:nvSpPr>
          <p:cNvPr id="23556" name="Rectangle 4"/>
          <p:cNvSpPr>
            <a:spLocks noGrp="1" noChangeArrowheads="1"/>
          </p:cNvSpPr>
          <p:nvPr>
            <p:ph type="title"/>
          </p:nvPr>
        </p:nvSpPr>
        <p:spPr bwMode="auto">
          <a:xfrm>
            <a:off x="304800" y="1143000"/>
            <a:ext cx="8610600" cy="609600"/>
          </a:xfrm>
          <a:solidFill>
            <a:schemeClr val="accent1"/>
          </a:solidFill>
          <a:ln w="25400">
            <a:solidFill>
              <a:srgbClr val="000000"/>
            </a:solidFill>
            <a:miter lim="800000"/>
            <a:headEnd/>
            <a:tailEnd/>
          </a:ln>
        </p:spPr>
        <p:txBody>
          <a:bodyPr vert="horz" wrap="square" lIns="91440" tIns="45720" rIns="91440" bIns="45720" numCol="1" anchor="t" anchorCtr="0" compatLnSpc="1">
            <a:prstTxWarp prst="textNoShape">
              <a:avLst/>
            </a:prstTxWarp>
            <a:normAutofit fontScale="90000"/>
          </a:bodyPr>
          <a:lstStyle/>
          <a:p>
            <a:pPr eaLnBrk="1" hangingPunct="1"/>
            <a:r>
              <a:rPr lang="en-US" sz="2800" b="0" dirty="0">
                <a:latin typeface="Centaur" pitchFamily="18" charset="0"/>
              </a:rPr>
              <a:t>The Wilderness Act - Section 4 (c): </a:t>
            </a:r>
            <a:r>
              <a:rPr lang="en-US" sz="2800" i="1" dirty="0">
                <a:latin typeface="Centaur" pitchFamily="18" charset="0"/>
              </a:rPr>
              <a:t>Prohibited Uses</a:t>
            </a:r>
          </a:p>
        </p:txBody>
      </p:sp>
      <p:pic>
        <p:nvPicPr>
          <p:cNvPr id="23557" name="Picture 5" descr="A group of people carrying a stretcher up a hill toward a helicopter"/>
          <p:cNvPicPr>
            <a:picLocks noChangeAspect="1" noChangeArrowheads="1"/>
          </p:cNvPicPr>
          <p:nvPr/>
        </p:nvPicPr>
        <p:blipFill>
          <a:blip r:embed="rId3" cstate="print"/>
          <a:srcRect t="5989" r="5263" b="4179"/>
          <a:stretch>
            <a:fillRect/>
          </a:stretch>
        </p:blipFill>
        <p:spPr bwMode="auto">
          <a:xfrm>
            <a:off x="6400800" y="4483100"/>
            <a:ext cx="2590800" cy="2159000"/>
          </a:xfrm>
          <a:prstGeom prst="rect">
            <a:avLst/>
          </a:prstGeom>
          <a:noFill/>
          <a:ln w="25400">
            <a:solidFill>
              <a:schemeClr val="tx1"/>
            </a:solidFill>
            <a:miter lim="800000"/>
            <a:headEnd/>
            <a:tailEnd/>
          </a:ln>
        </p:spPr>
      </p:pic>
      <p:pic>
        <p:nvPicPr>
          <p:cNvPr id="23558" name="Picture 6" descr="A trio of yellow and red clad firemen look over the brush to flames and smoke from a fire beyond."/>
          <p:cNvPicPr>
            <a:picLocks noChangeAspect="1" noChangeArrowheads="1"/>
          </p:cNvPicPr>
          <p:nvPr/>
        </p:nvPicPr>
        <p:blipFill>
          <a:blip r:embed="rId4" cstate="print"/>
          <a:srcRect l="23424" t="14070" b="6163"/>
          <a:stretch>
            <a:fillRect/>
          </a:stretch>
        </p:blipFill>
        <p:spPr bwMode="auto">
          <a:xfrm>
            <a:off x="1143000" y="4876800"/>
            <a:ext cx="2590800" cy="1828800"/>
          </a:xfrm>
          <a:prstGeom prst="rect">
            <a:avLst/>
          </a:prstGeom>
          <a:noFill/>
          <a:ln w="9525">
            <a:solidFill>
              <a:srgbClr val="000000"/>
            </a:solidFill>
            <a:miter lim="800000"/>
            <a:headEnd/>
            <a:tailEnd/>
          </a:ln>
        </p:spPr>
      </p:pic>
      <p:sp>
        <p:nvSpPr>
          <p:cNvPr id="7" name="Title 21"/>
          <p:cNvSpPr txBox="1">
            <a:spLocks/>
          </p:cNvSpPr>
          <p:nvPr/>
        </p:nvSpPr>
        <p:spPr>
          <a:xfrm>
            <a:off x="228600" y="228600"/>
            <a:ext cx="8686800" cy="838200"/>
          </a:xfrm>
          <a:prstGeom prst="rect">
            <a:avLst/>
          </a:prstGeom>
        </p:spPr>
        <p:txBody>
          <a:bodyPr vert="horz" anchor="ctr">
            <a:normAutofit/>
          </a:bodyPr>
          <a:lstStyle>
            <a:lvl1pPr>
              <a:defRPr sz="3200"/>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kumimoji="0" lang="en-US" sz="3200" b="0" i="0" u="none" strike="noStrike" kern="1200" cap="all" spc="0" normalizeH="0" baseline="0" noProof="0" dirty="0">
                <a:ln>
                  <a:noFill/>
                </a:ln>
                <a:solidFill>
                  <a:schemeClr val="tx2"/>
                </a:solidFill>
                <a:effectLst>
                  <a:reflection blurRad="12700" stA="48000" endA="300" endPos="55000" dir="5400000" sy="-90000" algn="bl" rotWithShape="0"/>
                </a:effectLst>
                <a:uLnTx/>
                <a:uFillTx/>
                <a:latin typeface="+mj-lt"/>
                <a:ea typeface="+mj-ea"/>
                <a:cs typeface="+mj-cs"/>
              </a:rPr>
              <a:t>Minimum Requirements Analysis</a:t>
            </a:r>
          </a:p>
        </p:txBody>
      </p:sp>
    </p:spTree>
  </p:cSld>
  <p:clrMapOvr>
    <a:masterClrMapping/>
  </p:clrMapOvr>
  <p:transition>
    <p:fade/>
  </p:transition>
</p:sld>
</file>

<file path=ppt/theme/_rels/theme6.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R_4-15-1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7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3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Custom 1">
      <a:majorFont>
        <a:latin typeface="Comic Sans MS"/>
        <a:ea typeface=""/>
        <a:cs typeface=""/>
      </a:majorFont>
      <a:minorFont>
        <a:latin typeface="Comic Sans MS"/>
        <a:ea typeface=""/>
        <a:cs typeface=""/>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7.xml><?xml version="1.0" encoding="utf-8"?>
<a:theme xmlns:a="http://schemas.openxmlformats.org/drawingml/2006/main" name="10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8.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9.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MR_4-15-10</Template>
  <TotalTime>43</TotalTime>
  <Words>1450</Words>
  <Application>Microsoft Office PowerPoint</Application>
  <PresentationFormat>On-screen Show (4:3)</PresentationFormat>
  <Paragraphs>161</Paragraphs>
  <Slides>19</Slides>
  <Notes>8</Notes>
  <HiddenSlides>0</HiddenSlides>
  <MMClips>0</MMClips>
  <ScaleCrop>false</ScaleCrop>
  <HeadingPairs>
    <vt:vector size="6" baseType="variant">
      <vt:variant>
        <vt:lpstr>Fonts Used</vt:lpstr>
      </vt:variant>
      <vt:variant>
        <vt:i4>11</vt:i4>
      </vt:variant>
      <vt:variant>
        <vt:lpstr>Theme</vt:lpstr>
      </vt:variant>
      <vt:variant>
        <vt:i4>7</vt:i4>
      </vt:variant>
      <vt:variant>
        <vt:lpstr>Slide Titles</vt:lpstr>
      </vt:variant>
      <vt:variant>
        <vt:i4>19</vt:i4>
      </vt:variant>
    </vt:vector>
  </HeadingPairs>
  <TitlesOfParts>
    <vt:vector size="37" baseType="lpstr">
      <vt:lpstr>Arial</vt:lpstr>
      <vt:lpstr>Calibri</vt:lpstr>
      <vt:lpstr>Centaur</vt:lpstr>
      <vt:lpstr>Comic Sans MS</vt:lpstr>
      <vt:lpstr>Courier</vt:lpstr>
      <vt:lpstr>Maiandra GD</vt:lpstr>
      <vt:lpstr>Tahoma</vt:lpstr>
      <vt:lpstr>Times</vt:lpstr>
      <vt:lpstr>Verdana</vt:lpstr>
      <vt:lpstr>Wingdings</vt:lpstr>
      <vt:lpstr>Wingdings 2</vt:lpstr>
      <vt:lpstr>MR_4-15-10</vt:lpstr>
      <vt:lpstr>7_Custom Design</vt:lpstr>
      <vt:lpstr>5_Custom Design</vt:lpstr>
      <vt:lpstr>3_Custom Design</vt:lpstr>
      <vt:lpstr>Custom Design</vt:lpstr>
      <vt:lpstr>Trek</vt:lpstr>
      <vt:lpstr>10_Custom Design</vt:lpstr>
      <vt:lpstr>Minimum Requirements Analysis</vt:lpstr>
      <vt:lpstr>Minimum Requirements Analysis    Law and Forest Service Policy</vt:lpstr>
      <vt:lpstr>Minimum Requirements Analysis</vt:lpstr>
      <vt:lpstr>The Wilderness Act  Section 2 (a)</vt:lpstr>
      <vt:lpstr>The Wilderness Act  Section 2 (a)</vt:lpstr>
      <vt:lpstr>The Wilderness Act  Section 4 (c): Prohibited Uses</vt:lpstr>
      <vt:lpstr>The Wilderness Act - Section 4 (c): Prohibited Uses</vt:lpstr>
      <vt:lpstr>The Wilderness Act - Section 4 (c): Prohibited Uses</vt:lpstr>
      <vt:lpstr>The Wilderness Act - Section 4 (c): Prohibited Uses</vt:lpstr>
      <vt:lpstr>Minimum Requirements Analysis </vt:lpstr>
      <vt:lpstr>Minimum Requirements Analysis </vt:lpstr>
      <vt:lpstr>Minimum Requirements Analysis </vt:lpstr>
      <vt:lpstr>Minimum Requirements Analysis </vt:lpstr>
      <vt:lpstr>Minimum Requirements Analysis </vt:lpstr>
      <vt:lpstr>Minimum Requirements Analysis </vt:lpstr>
      <vt:lpstr>Minimum Requirements Analysis </vt:lpstr>
      <vt:lpstr>Minimum Requirements Analysis </vt:lpstr>
      <vt:lpstr>Minimum Requirements Analysis </vt:lpstr>
      <vt:lpstr>PowerPoint Presentation</vt:lpstr>
    </vt:vector>
  </TitlesOfParts>
  <Company>Forest Service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Minimum Requirements Analysis Law and Forest Service Policy</dc:title>
  <dc:creator/>
  <cp:lastModifiedBy>Sky Gennette</cp:lastModifiedBy>
  <cp:revision>9</cp:revision>
  <dcterms:created xsi:type="dcterms:W3CDTF">2010-04-16T16:01:42Z</dcterms:created>
  <dcterms:modified xsi:type="dcterms:W3CDTF">2020-06-19T15:32:16Z</dcterms:modified>
</cp:coreProperties>
</file>