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1423" r:id="rId2"/>
    <p:sldId id="429" r:id="rId3"/>
    <p:sldId id="1424" r:id="rId4"/>
    <p:sldId id="1007" r:id="rId5"/>
    <p:sldId id="1425" r:id="rId6"/>
    <p:sldId id="1426" r:id="rId7"/>
    <p:sldId id="1206" r:id="rId8"/>
    <p:sldId id="400" r:id="rId9"/>
    <p:sldId id="1208" r:id="rId10"/>
    <p:sldId id="1209" r:id="rId11"/>
    <p:sldId id="1210" r:id="rId12"/>
    <p:sldId id="1211" r:id="rId13"/>
    <p:sldId id="1303" r:id="rId14"/>
    <p:sldId id="1212" r:id="rId15"/>
    <p:sldId id="1213" r:id="rId16"/>
    <p:sldId id="1217" r:id="rId17"/>
    <p:sldId id="1218" r:id="rId18"/>
    <p:sldId id="1219" r:id="rId19"/>
    <p:sldId id="1271" r:id="rId20"/>
    <p:sldId id="1391" r:id="rId21"/>
    <p:sldId id="401" r:id="rId22"/>
    <p:sldId id="402" r:id="rId23"/>
    <p:sldId id="404" r:id="rId24"/>
    <p:sldId id="405" r:id="rId25"/>
    <p:sldId id="403" r:id="rId26"/>
    <p:sldId id="1118" r:id="rId27"/>
    <p:sldId id="407" r:id="rId28"/>
    <p:sldId id="1009" r:id="rId29"/>
    <p:sldId id="1214" r:id="rId30"/>
    <p:sldId id="1014" r:id="rId31"/>
    <p:sldId id="1355" r:id="rId32"/>
    <p:sldId id="1011" r:id="rId33"/>
    <p:sldId id="1119" r:id="rId34"/>
    <p:sldId id="1097" r:id="rId35"/>
    <p:sldId id="1216" r:id="rId36"/>
    <p:sldId id="1254" r:id="rId37"/>
    <p:sldId id="1255" r:id="rId38"/>
    <p:sldId id="1256" r:id="rId39"/>
    <p:sldId id="1251" r:id="rId40"/>
    <p:sldId id="1017" r:id="rId41"/>
    <p:sldId id="1018" r:id="rId42"/>
    <p:sldId id="1123" r:id="rId43"/>
    <p:sldId id="1221" r:id="rId44"/>
    <p:sldId id="1228" r:id="rId45"/>
    <p:sldId id="1307" r:id="rId46"/>
    <p:sldId id="1315" r:id="rId47"/>
    <p:sldId id="1314" r:id="rId48"/>
    <p:sldId id="1309" r:id="rId49"/>
    <p:sldId id="1310" r:id="rId50"/>
    <p:sldId id="1231" r:id="rId51"/>
    <p:sldId id="1427" r:id="rId52"/>
    <p:sldId id="1232" r:id="rId53"/>
    <p:sldId id="1233" r:id="rId54"/>
    <p:sldId id="1235" r:id="rId55"/>
    <p:sldId id="1238" r:id="rId56"/>
    <p:sldId id="1236" r:id="rId57"/>
    <p:sldId id="1237" r:id="rId58"/>
    <p:sldId id="1300" r:id="rId59"/>
    <p:sldId id="1301" r:id="rId60"/>
    <p:sldId id="1302" r:id="rId61"/>
    <p:sldId id="1428" r:id="rId62"/>
    <p:sldId id="1316" r:id="rId63"/>
    <p:sldId id="1317" r:id="rId64"/>
    <p:sldId id="1318" r:id="rId65"/>
    <p:sldId id="1242" r:id="rId66"/>
    <p:sldId id="1297" r:id="rId67"/>
    <p:sldId id="1298" r:id="rId68"/>
    <p:sldId id="1299" r:id="rId69"/>
    <p:sldId id="1132" r:id="rId70"/>
    <p:sldId id="1349" r:id="rId7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a:srgbClr val="DCF0C6"/>
    <a:srgbClr val="005828"/>
    <a:srgbClr val="0EAA15"/>
    <a:srgbClr val="FFFFCC"/>
    <a:srgbClr val="FFFF99"/>
    <a:srgbClr val="E8F90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74" autoAdjust="0"/>
    <p:restoredTop sz="72625" autoAdjust="0"/>
  </p:normalViewPr>
  <p:slideViewPr>
    <p:cSldViewPr>
      <p:cViewPr varScale="1">
        <p:scale>
          <a:sx n="52" d="100"/>
          <a:sy n="52" d="100"/>
        </p:scale>
        <p:origin x="1008" y="52"/>
      </p:cViewPr>
      <p:guideLst>
        <p:guide orient="horz" pos="2160"/>
        <p:guide pos="2880"/>
      </p:guideLst>
    </p:cSldViewPr>
  </p:slideViewPr>
  <p:outlineViewPr>
    <p:cViewPr>
      <p:scale>
        <a:sx n="33" d="100"/>
        <a:sy n="33" d="100"/>
      </p:scale>
      <p:origin x="0" y="-32836"/>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55" d="100"/>
          <a:sy n="55" d="100"/>
        </p:scale>
        <p:origin x="-18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410" name="Rectangle 2">
            <a:extLst>
              <a:ext uri="{FF2B5EF4-FFF2-40B4-BE49-F238E27FC236}">
                <a16:creationId xmlns:a16="http://schemas.microsoft.com/office/drawing/2014/main" id="{83F228F6-7C54-48CC-B9E1-24AC515CD8CF}"/>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88" tIns="45744" rIns="91488" bIns="45744" numCol="1" anchor="t" anchorCtr="0" compatLnSpc="1">
            <a:prstTxWarp prst="textNoShape">
              <a:avLst/>
            </a:prstTxWarp>
          </a:bodyPr>
          <a:lstStyle>
            <a:lvl1pPr defTabSz="915988">
              <a:defRPr sz="1200">
                <a:latin typeface="Arial" charset="0"/>
              </a:defRPr>
            </a:lvl1pPr>
          </a:lstStyle>
          <a:p>
            <a:pPr>
              <a:defRPr/>
            </a:pPr>
            <a:endParaRPr lang="en-US"/>
          </a:p>
        </p:txBody>
      </p:sp>
      <p:sp>
        <p:nvSpPr>
          <p:cNvPr id="1041411" name="Rectangle 3">
            <a:extLst>
              <a:ext uri="{FF2B5EF4-FFF2-40B4-BE49-F238E27FC236}">
                <a16:creationId xmlns:a16="http://schemas.microsoft.com/office/drawing/2014/main" id="{4E56CB00-F5F4-45CD-A66A-71B6D13AFEB5}"/>
              </a:ext>
            </a:extLst>
          </p:cNvPr>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1488" tIns="45744" rIns="91488" bIns="45744" numCol="1" anchor="t" anchorCtr="0" compatLnSpc="1">
            <a:prstTxWarp prst="textNoShape">
              <a:avLst/>
            </a:prstTxWarp>
          </a:bodyPr>
          <a:lstStyle>
            <a:lvl1pPr algn="r" defTabSz="915988">
              <a:defRPr sz="1200">
                <a:latin typeface="Arial" charset="0"/>
              </a:defRPr>
            </a:lvl1pPr>
          </a:lstStyle>
          <a:p>
            <a:pPr>
              <a:defRPr/>
            </a:pPr>
            <a:endParaRPr lang="en-US"/>
          </a:p>
        </p:txBody>
      </p:sp>
      <p:sp>
        <p:nvSpPr>
          <p:cNvPr id="1041412" name="Rectangle 4">
            <a:extLst>
              <a:ext uri="{FF2B5EF4-FFF2-40B4-BE49-F238E27FC236}">
                <a16:creationId xmlns:a16="http://schemas.microsoft.com/office/drawing/2014/main" id="{873E1A03-2A77-4376-A1A3-E0B2050D464D}"/>
              </a:ext>
            </a:extLst>
          </p:cNvPr>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488" tIns="45744" rIns="91488" bIns="45744" numCol="1" anchor="b" anchorCtr="0" compatLnSpc="1">
            <a:prstTxWarp prst="textNoShape">
              <a:avLst/>
            </a:prstTxWarp>
          </a:bodyPr>
          <a:lstStyle>
            <a:lvl1pPr defTabSz="915988">
              <a:defRPr sz="1200">
                <a:latin typeface="Arial" charset="0"/>
              </a:defRPr>
            </a:lvl1pPr>
          </a:lstStyle>
          <a:p>
            <a:pPr>
              <a:defRPr/>
            </a:pPr>
            <a:endParaRPr lang="en-US"/>
          </a:p>
        </p:txBody>
      </p:sp>
      <p:sp>
        <p:nvSpPr>
          <p:cNvPr id="1041413" name="Rectangle 5">
            <a:extLst>
              <a:ext uri="{FF2B5EF4-FFF2-40B4-BE49-F238E27FC236}">
                <a16:creationId xmlns:a16="http://schemas.microsoft.com/office/drawing/2014/main" id="{8D908BF1-F645-40C3-96F4-3A5DB67E6E5D}"/>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88" tIns="45744" rIns="91488" bIns="45744" numCol="1" anchor="b" anchorCtr="0" compatLnSpc="1">
            <a:prstTxWarp prst="textNoShape">
              <a:avLst/>
            </a:prstTxWarp>
          </a:bodyPr>
          <a:lstStyle>
            <a:lvl1pPr algn="r" defTabSz="915988">
              <a:defRPr sz="1200">
                <a:latin typeface="Arial" panose="020B0604020202020204" pitchFamily="34" charset="0"/>
              </a:defRPr>
            </a:lvl1pPr>
          </a:lstStyle>
          <a:p>
            <a:fld id="{49CF80DD-BAFD-4D02-B515-22739F0E921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C8DE182-B449-49A1-B13E-CA951B6B1FF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24" tIns="46563" rIns="93124" bIns="46563"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8A1A4622-88FD-47CA-84E9-8AE8360CC2FB}"/>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24" tIns="46563" rIns="93124" bIns="46563"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72708" name="Rectangle 4">
            <a:extLst>
              <a:ext uri="{FF2B5EF4-FFF2-40B4-BE49-F238E27FC236}">
                <a16:creationId xmlns:a16="http://schemas.microsoft.com/office/drawing/2014/main" id="{62DEBD55-DFD8-4501-AC0B-5175F7B9F335}"/>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F5EA703-D3AE-4635-81DF-70F3223ABC9C}"/>
              </a:ext>
            </a:extLst>
          </p:cNvPr>
          <p:cNvSpPr>
            <a:spLocks noGrp="1" noChangeArrowheads="1"/>
          </p:cNvSpPr>
          <p:nvPr>
            <p:ph type="body" sz="quarter" idx="3"/>
          </p:nvPr>
        </p:nvSpPr>
        <p:spPr bwMode="auto">
          <a:xfrm>
            <a:off x="700088" y="4413250"/>
            <a:ext cx="5610225" cy="4186238"/>
          </a:xfrm>
          <a:prstGeom prst="rect">
            <a:avLst/>
          </a:prstGeom>
          <a:noFill/>
          <a:ln w="9525">
            <a:noFill/>
            <a:miter lim="800000"/>
            <a:headEnd/>
            <a:tailEnd/>
          </a:ln>
        </p:spPr>
        <p:txBody>
          <a:bodyPr vert="horz" wrap="square" lIns="93124" tIns="46563" rIns="93124" bIns="465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39B09A62-6962-448D-B490-7BC8AB779056}"/>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24" tIns="46563" rIns="93124" bIns="46563"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4103" name="Rectangle 7">
            <a:extLst>
              <a:ext uri="{FF2B5EF4-FFF2-40B4-BE49-F238E27FC236}">
                <a16:creationId xmlns:a16="http://schemas.microsoft.com/office/drawing/2014/main" id="{36E90440-ED87-45B7-ADCB-0CD7E397964A}"/>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24" tIns="46563" rIns="93124" bIns="46563" numCol="1" anchor="b" anchorCtr="0" compatLnSpc="1">
            <a:prstTxWarp prst="textNoShape">
              <a:avLst/>
            </a:prstTxWarp>
          </a:bodyPr>
          <a:lstStyle>
            <a:lvl1pPr algn="r" defTabSz="931863">
              <a:defRPr sz="1200">
                <a:latin typeface="Arial" panose="020B0604020202020204" pitchFamily="34" charset="0"/>
              </a:defRPr>
            </a:lvl1pPr>
          </a:lstStyle>
          <a:p>
            <a:fld id="{C6EA442E-2AD2-4745-B9B1-C94B8245233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4F81C30-6CFD-418E-A08A-BADE0FAFC24E}"/>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B127009D-55F5-4DC6-AE93-EB7C15D3C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AE3D00E-811D-475F-A74F-B9AE230DE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3693483-31DB-41BE-9D80-E828E30E3A8D}" type="slidenum">
              <a:rPr lang="en-US" altLang="en-US">
                <a:latin typeface="Arial" panose="020B0604020202020204" pitchFamily="34" charset="0"/>
              </a:rPr>
              <a:pPr eaLnBrk="1" hangingPunct="1"/>
              <a:t>10</a:t>
            </a:fld>
            <a:endParaRPr lang="en-US" altLang="en-US">
              <a:latin typeface="Arial" panose="020B0604020202020204" pitchFamily="34" charset="0"/>
            </a:endParaRPr>
          </a:p>
        </p:txBody>
      </p:sp>
      <p:sp>
        <p:nvSpPr>
          <p:cNvPr id="82947" name="Rectangle 2">
            <a:extLst>
              <a:ext uri="{FF2B5EF4-FFF2-40B4-BE49-F238E27FC236}">
                <a16:creationId xmlns:a16="http://schemas.microsoft.com/office/drawing/2014/main" id="{A0B036ED-4043-452A-BD11-AA8EBD977655}"/>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84EAF691-5A9E-49D4-9624-89E0D3C3A255}"/>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But, the rest of the story is that the objective of our stewardship is based on both the use and enjoyment of wilderness and insuring that wilderness exists to provide benefits to future generations. Wilderness stewardship  provides opportunities for a wilderness experience but preserve wilderness character in an unimpaired condition.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406DF43-B34E-475D-90CD-F19810683D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797E44E-5A1D-4472-87D2-5A0C00829488}" type="slidenum">
              <a:rPr lang="en-US" altLang="en-US">
                <a:latin typeface="Arial" panose="020B0604020202020204" pitchFamily="34" charset="0"/>
              </a:rPr>
              <a:pPr eaLnBrk="1" hangingPunct="1"/>
              <a:t>11</a:t>
            </a:fld>
            <a:endParaRPr lang="en-US" altLang="en-US">
              <a:latin typeface="Arial" panose="020B0604020202020204" pitchFamily="34" charset="0"/>
            </a:endParaRPr>
          </a:p>
        </p:txBody>
      </p:sp>
      <p:sp>
        <p:nvSpPr>
          <p:cNvPr id="83971" name="Rectangle 2">
            <a:extLst>
              <a:ext uri="{FF2B5EF4-FFF2-40B4-BE49-F238E27FC236}">
                <a16:creationId xmlns:a16="http://schemas.microsoft.com/office/drawing/2014/main" id="{BB016EB9-725D-4860-A592-4414ACC70BC8}"/>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F34D2400-CD83-44E0-81F2-10EF4EEBABD2}"/>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Sec 2 a tells us to be sure to ‘preserve the wilderness character’ of an area. It doesn’t tell us what the ‘wilderness character’ is because it is unique for every area.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But, this notion of preserving the wilderness character is so important that…… (next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22E4FB80-044F-4CC1-AECE-1A60CEA3FB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3042448-885E-41B9-9AAF-188DDF89F16D}" type="slidenum">
              <a:rPr lang="en-US" altLang="en-US">
                <a:latin typeface="Arial" panose="020B0604020202020204" pitchFamily="34" charset="0"/>
              </a:rPr>
              <a:pPr eaLnBrk="1" hangingPunct="1"/>
              <a:t>12</a:t>
            </a:fld>
            <a:endParaRPr lang="en-US" altLang="en-US">
              <a:latin typeface="Arial" panose="020B0604020202020204" pitchFamily="34" charset="0"/>
            </a:endParaRPr>
          </a:p>
        </p:txBody>
      </p:sp>
      <p:sp>
        <p:nvSpPr>
          <p:cNvPr id="84995" name="Rectangle 2">
            <a:extLst>
              <a:ext uri="{FF2B5EF4-FFF2-40B4-BE49-F238E27FC236}">
                <a16:creationId xmlns:a16="http://schemas.microsoft.com/office/drawing/2014/main" id="{8FB0E131-447A-4613-9493-43BBEB697AFE}"/>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E3D54D62-D387-47F2-BD93-85C4F98F7746}"/>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It appears in two additional parts of the Act and again directly linked to administration of the area. </a:t>
            </a:r>
          </a:p>
          <a:p>
            <a:pPr eaLnBrk="1" hangingPunct="1"/>
            <a:r>
              <a:rPr lang="en-US" altLang="en-US">
                <a:latin typeface="Arial" panose="020B0604020202020204" pitchFamily="34" charset="0"/>
              </a:rPr>
              <a:t>First, it is our responsibility to insure the preservation of wilderness character. It is the over-riding criteria against which all actions and decisions must be measured.</a:t>
            </a:r>
          </a:p>
          <a:p>
            <a:pPr eaLnBrk="1" hangingPunct="1"/>
            <a:r>
              <a:rPr lang="en-US" altLang="en-US">
                <a:latin typeface="Arial" panose="020B0604020202020204" pitchFamily="34" charset="0"/>
              </a:rPr>
              <a:t>Second, we need to preserve wilderness character while also meeting all other purpose for which wilderness was established and is managed. This includes minimizing effects on natural conditions caused by one of the legal but non-conforming uses that are part of the special provisions (grazing, mining, water developments, etc. )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So what is meant by ‘wilderness character and how can we define it?   (next slide)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8B3ECE8-331C-4BC7-BB2F-ACEF394BC5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97EFA30-6C51-43FC-853C-37C50721A6BF}" type="slidenum">
              <a:rPr lang="en-US" altLang="en-US">
                <a:latin typeface="Arial" panose="020B0604020202020204" pitchFamily="34" charset="0"/>
              </a:rPr>
              <a:pPr eaLnBrk="1" hangingPunct="1"/>
              <a:t>13</a:t>
            </a:fld>
            <a:endParaRPr lang="en-US" altLang="en-US">
              <a:latin typeface="Arial" panose="020B0604020202020204" pitchFamily="34" charset="0"/>
            </a:endParaRPr>
          </a:p>
        </p:txBody>
      </p:sp>
      <p:sp>
        <p:nvSpPr>
          <p:cNvPr id="86019" name="Rectangle 2">
            <a:extLst>
              <a:ext uri="{FF2B5EF4-FFF2-40B4-BE49-F238E27FC236}">
                <a16:creationId xmlns:a16="http://schemas.microsoft.com/office/drawing/2014/main" id="{4ADACF55-EBF8-4923-974E-D6A4F7F356A3}"/>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2222D322-0CA1-47AA-A291-92FF4AAA46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Just like a violin, wilderness character is more than the sum of its parts.</a:t>
            </a:r>
          </a:p>
          <a:p>
            <a:endParaRPr lang="en-US" altLang="en-US">
              <a:latin typeface="Arial" panose="020B0604020202020204" pitchFamily="34" charset="0"/>
            </a:endParaRPr>
          </a:p>
          <a:p>
            <a:r>
              <a:rPr lang="en-US" altLang="en-US">
                <a:latin typeface="Arial" panose="020B0604020202020204" pitchFamily="34" charset="0"/>
              </a:rPr>
              <a:t>Our tendency is to talk about the air, the water, the animals, the plants, the scenery, the beauty, the quiet of a wilderness; these are the parts, the pieces, the social and biophysical components of the wilderness resource.  But our task as stewards is more important, and that is to preserve the larger, harder to describe, richer and extraordinary idea and ideal of wilderness character.</a:t>
            </a:r>
          </a:p>
          <a:p>
            <a:endParaRPr lang="en-US" altLang="en-US">
              <a:latin typeface="Arial" panose="020B0604020202020204" pitchFamily="34" charset="0"/>
            </a:endParaRPr>
          </a:p>
          <a:p>
            <a:r>
              <a:rPr lang="en-US" altLang="en-US">
                <a:latin typeface="Arial" panose="020B0604020202020204" pitchFamily="34" charset="0"/>
              </a:rPr>
              <a:t>Sometimes people equate the phrase “wilderness characteristics” with “wilderness character” but just like with the word “resources” the word “characteristics” implies individual parts or pieces and not the whole of “wilderness character.”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309286F6-08AC-4C39-981B-9D291E3892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8D61692-E8B2-41BD-8603-F56B6473FB08}" type="slidenum">
              <a:rPr lang="en-US" altLang="en-US">
                <a:latin typeface="Arial" panose="020B0604020202020204" pitchFamily="34" charset="0"/>
              </a:rPr>
              <a:pPr eaLnBrk="1" hangingPunct="1"/>
              <a:t>14</a:t>
            </a:fld>
            <a:endParaRPr lang="en-US" altLang="en-US">
              <a:latin typeface="Arial" panose="020B0604020202020204" pitchFamily="34" charset="0"/>
            </a:endParaRPr>
          </a:p>
        </p:txBody>
      </p:sp>
      <p:sp>
        <p:nvSpPr>
          <p:cNvPr id="87043" name="Rectangle 2">
            <a:extLst>
              <a:ext uri="{FF2B5EF4-FFF2-40B4-BE49-F238E27FC236}">
                <a16:creationId xmlns:a16="http://schemas.microsoft.com/office/drawing/2014/main" id="{45B9FCC6-1E56-466E-B424-E7175549C539}"/>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E2923D2B-B17B-45D5-9EE0-C5A95EE4FC68}"/>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Is wilderness character defined in the Act? Not specifically, but in Section 2c we get an idea of what is meant through the words and phrases used in the definition of wilderness.</a:t>
            </a:r>
          </a:p>
          <a:p>
            <a:pPr eaLnBrk="1" hangingPunct="1"/>
            <a:r>
              <a:rPr lang="en-US" altLang="en-US">
                <a:latin typeface="Arial" panose="020B0604020202020204" pitchFamily="34" charset="0"/>
              </a:rPr>
              <a:t>A task force led by Peter Landres, Steve Boutcher, and others studied the definition of wilderness and determined that there are ‘four statutory qualities’ of wilderness character. This is by no means an all inclusive definition of wilderness character nor does it reflect all the necessary monitoring that must occur to properly steward wilderness but it serves as a useful discussion in helping to understand the Wilderness Act.</a:t>
            </a:r>
          </a:p>
          <a:p>
            <a:pPr eaLnBrk="1" hangingPunct="1"/>
            <a:r>
              <a:rPr lang="en-US" altLang="en-US">
                <a:latin typeface="Arial" panose="020B0604020202020204" pitchFamily="34" charset="0"/>
              </a:rPr>
              <a:t>The report is published in the:  </a:t>
            </a:r>
            <a:r>
              <a:rPr lang="en-US" altLang="en-US" b="1">
                <a:latin typeface="Arial" panose="020B0604020202020204" pitchFamily="34" charset="0"/>
              </a:rPr>
              <a:t>Monitoring selected conditions related to wilderness character: a national framework.</a:t>
            </a:r>
            <a:r>
              <a:rPr lang="en-US" altLang="en-US">
                <a:latin typeface="Arial" panose="020B0604020202020204" pitchFamily="34" charset="0"/>
              </a:rPr>
              <a:t> Gen. Tech. Rep. RMRS-GTR-151. Fort Collins, CO: U.S. Department of Agriculture, Forest Service, Rocky Mountain Research Station. 38 p.  (http://www.wilderness.net/index.cfm?fuse=WC)</a:t>
            </a:r>
          </a:p>
          <a:p>
            <a:pPr eaLnBrk="1" hangingPunct="1"/>
            <a:r>
              <a:rPr lang="en-US" altLang="en-US">
                <a:latin typeface="Arial" panose="020B0604020202020204" pitchFamily="34" charset="0"/>
              </a:rPr>
              <a:t>This definition of wilderness character is currently being adopted for use by all four agencies in monitoring wilderness character.</a:t>
            </a:r>
          </a:p>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F790EA1C-6603-4066-B217-69E2491AA81E}"/>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2B1B2F94-8DC2-44F9-B142-0D2839F6AF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Wilderness character can be defined by these qualities.  The following slides describe and examine each one in more detail. </a:t>
            </a:r>
          </a:p>
        </p:txBody>
      </p:sp>
      <p:sp>
        <p:nvSpPr>
          <p:cNvPr id="88068" name="Slide Number Placeholder 3">
            <a:extLst>
              <a:ext uri="{FF2B5EF4-FFF2-40B4-BE49-F238E27FC236}">
                <a16:creationId xmlns:a16="http://schemas.microsoft.com/office/drawing/2014/main" id="{3F641A76-321E-4136-A9C1-91B7D249F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3033CF1-F394-4968-A4DF-FA92D29ABA6E}" type="slidenum">
              <a:rPr lang="en-US" altLang="en-US">
                <a:latin typeface="Arial" panose="020B0604020202020204" pitchFamily="34" charset="0"/>
              </a:rPr>
              <a:pPr eaLnBrk="1" hangingPunct="1"/>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35E1F37-E710-490F-B4AF-F0286F853F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EF739DC-F3C3-46E7-952B-3C02358C430E}" type="slidenum">
              <a:rPr lang="en-US" altLang="en-US">
                <a:latin typeface="Arial" panose="020B0604020202020204" pitchFamily="34" charset="0"/>
              </a:rPr>
              <a:pPr eaLnBrk="1" hangingPunct="1"/>
              <a:t>16</a:t>
            </a:fld>
            <a:endParaRPr lang="en-US" altLang="en-US">
              <a:latin typeface="Arial" panose="020B0604020202020204" pitchFamily="34" charset="0"/>
            </a:endParaRPr>
          </a:p>
        </p:txBody>
      </p:sp>
      <p:sp>
        <p:nvSpPr>
          <p:cNvPr id="89091" name="Rectangle 2">
            <a:extLst>
              <a:ext uri="{FF2B5EF4-FFF2-40B4-BE49-F238E27FC236}">
                <a16:creationId xmlns:a16="http://schemas.microsoft.com/office/drawing/2014/main" id="{097371BB-3D53-4D82-83F9-ADE434B60316}"/>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86573271-048D-40CC-9FC1-1E731C63B695}"/>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To understand wilderness character let’s look at how each quality is defined in the Act. </a:t>
            </a:r>
          </a:p>
          <a:p>
            <a:pPr eaLnBrk="1" hangingPunct="1"/>
            <a:r>
              <a:rPr lang="en-US" altLang="en-US">
                <a:latin typeface="Arial" panose="020B0604020202020204" pitchFamily="34" charset="0"/>
              </a:rPr>
              <a:t>The main elements of the first quality of Undeveloped are:</a:t>
            </a:r>
          </a:p>
          <a:p>
            <a:pPr eaLnBrk="1" hangingPunct="1"/>
            <a:r>
              <a:rPr lang="en-US" altLang="en-US">
                <a:latin typeface="Arial" panose="020B0604020202020204" pitchFamily="34" charset="0"/>
              </a:rPr>
              <a:t>-Undeveloped as in contrast to other types of “developments’ on the public lands such as roads, timber management areas, campgrounds, ski areas, etc. It’s meant as a general definition to set wilderness aside from lands available for other uses.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CDBD64C-D03A-4901-8AB8-C7D0152F5B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3B47607-113B-4C4E-A35A-A8D0583AE62A}" type="slidenum">
              <a:rPr lang="en-US" altLang="en-US">
                <a:latin typeface="Arial" panose="020B0604020202020204" pitchFamily="34" charset="0"/>
              </a:rPr>
              <a:pPr eaLnBrk="1" hangingPunct="1"/>
              <a:t>17</a:t>
            </a:fld>
            <a:endParaRPr lang="en-US" altLang="en-US">
              <a:latin typeface="Arial" panose="020B0604020202020204" pitchFamily="34" charset="0"/>
            </a:endParaRPr>
          </a:p>
        </p:txBody>
      </p:sp>
      <p:sp>
        <p:nvSpPr>
          <p:cNvPr id="90115" name="Rectangle 2">
            <a:extLst>
              <a:ext uri="{FF2B5EF4-FFF2-40B4-BE49-F238E27FC236}">
                <a16:creationId xmlns:a16="http://schemas.microsoft.com/office/drawing/2014/main" id="{62FD7D9D-05FB-4CF9-846E-3CB4B2967A4A}"/>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2A0A7693-B9CA-4A09-A195-1F1F8E23E71B}"/>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-Primeval character, meaning appearing largely as it would without modern influences such as control or manipulation by humans, civilization, mechanization., etc. ‘Influences’ refers to natural conditions and natural processes.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4B668FD-DEC0-4FEA-8B07-56D30457F0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2C01449-38A0-42B7-BFC1-7B8C3FFB5ECA}" type="slidenum">
              <a:rPr lang="en-US" altLang="en-US">
                <a:latin typeface="Arial" panose="020B0604020202020204" pitchFamily="34" charset="0"/>
              </a:rPr>
              <a:pPr eaLnBrk="1" hangingPunct="1"/>
              <a:t>18</a:t>
            </a:fld>
            <a:endParaRPr lang="en-US" altLang="en-US">
              <a:latin typeface="Arial" panose="020B0604020202020204" pitchFamily="34" charset="0"/>
            </a:endParaRPr>
          </a:p>
        </p:txBody>
      </p:sp>
      <p:sp>
        <p:nvSpPr>
          <p:cNvPr id="91139" name="Rectangle 2">
            <a:extLst>
              <a:ext uri="{FF2B5EF4-FFF2-40B4-BE49-F238E27FC236}">
                <a16:creationId xmlns:a16="http://schemas.microsoft.com/office/drawing/2014/main" id="{DCF97D02-4D1A-4582-8BB0-A86D8B9914DF}"/>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8B60E6A5-E364-4E92-A2FC-336C6BA80F55}"/>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-Without </a:t>
            </a:r>
            <a:r>
              <a:rPr lang="en-US" altLang="en-US" u="sng">
                <a:latin typeface="Arial" panose="020B0604020202020204" pitchFamily="34" charset="0"/>
              </a:rPr>
              <a:t>permanent </a:t>
            </a:r>
            <a:r>
              <a:rPr lang="en-US" altLang="en-US">
                <a:latin typeface="Arial" panose="020B0604020202020204" pitchFamily="34" charset="0"/>
              </a:rPr>
              <a:t>improvements or habitation.  This doesn’t mean that it couldn’t have been developed or occupied at some point prior to designation.  Prior use and development does not, by itself, exclude lands from becoming wilderness. It is meant to indicate the contrast between a permanent development such as a city vs. a historic cabin or farm site.</a:t>
            </a: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60EA75F-9A08-4E52-934C-4BC5AB88485E}"/>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F3B7AE2-42DA-4B7B-8205-2F4B0D623832}" type="slidenum">
              <a:rPr lang="en-US" altLang="en-US" sz="1200">
                <a:latin typeface="Arial" panose="020B0604020202020204" pitchFamily="34" charset="0"/>
              </a:rPr>
              <a:pPr algn="r" eaLnBrk="1" hangingPunct="1"/>
              <a:t>19</a:t>
            </a:fld>
            <a:endParaRPr lang="en-US" altLang="en-US" sz="1200">
              <a:latin typeface="Arial" panose="020B0604020202020204" pitchFamily="34" charset="0"/>
            </a:endParaRPr>
          </a:p>
        </p:txBody>
      </p:sp>
      <p:sp>
        <p:nvSpPr>
          <p:cNvPr id="92163" name="Rectangle 2">
            <a:extLst>
              <a:ext uri="{FF2B5EF4-FFF2-40B4-BE49-F238E27FC236}">
                <a16:creationId xmlns:a16="http://schemas.microsoft.com/office/drawing/2014/main" id="{63AB3EC1-3334-4F2A-813B-0021A45F8E98}"/>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F04F309D-5CB0-40C5-B5E4-1AAE61F1BDC9}"/>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Undeveloped Quality of wilderness character includes the concepts of ‘undeveloped and ‘does not occupy and modify’.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On the left, a wilderness setting with a campsite is not a threat to preservation of wilderness character.</a:t>
            </a:r>
          </a:p>
          <a:p>
            <a:pPr eaLnBrk="1" hangingPunct="1"/>
            <a:r>
              <a:rPr lang="en-US" altLang="en-US">
                <a:latin typeface="Arial" panose="020B0604020202020204" pitchFamily="34" charset="0"/>
              </a:rPr>
              <a:t>However, if the sites multiply, or expand and begin to affect the natural conditions of wilderness than it could be a threat. Similarly our developments in wilderness, if continually increasing, could be a threat.</a:t>
            </a:r>
          </a:p>
          <a:p>
            <a:pPr eaLnBrk="1" hangingPunct="1"/>
            <a:r>
              <a:rPr lang="en-US" altLang="en-US">
                <a:latin typeface="Arial" panose="020B0604020202020204" pitchFamily="34" charset="0"/>
              </a:rPr>
              <a:t>Other examples might include installation of toilets, bridges, or other structures, commercial grazing, mining, water developments, etc.</a:t>
            </a:r>
          </a:p>
          <a:p>
            <a:pPr eaLnBrk="1" hangingPunct="1"/>
            <a:r>
              <a:rPr lang="en-US" altLang="en-US">
                <a:latin typeface="Arial" panose="020B0604020202020204" pitchFamily="34" charset="0"/>
              </a:rPr>
              <a:t>To maintain the undeveloped quality, effects to the undeveloped definition must be minimized.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6729CAF-9E90-4D04-A9C3-29DCFD7EE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6D04F9C-9E52-4584-9058-3D68DFFF3286}" type="slidenum">
              <a:rPr lang="en-US" altLang="en-US">
                <a:latin typeface="Arial" panose="020B0604020202020204" pitchFamily="34" charset="0"/>
              </a:rPr>
              <a:pPr eaLnBrk="1" hangingPunct="1"/>
              <a:t>2</a:t>
            </a:fld>
            <a:endParaRPr lang="en-US" altLang="en-US">
              <a:latin typeface="Arial" panose="020B0604020202020204" pitchFamily="34" charset="0"/>
            </a:endParaRPr>
          </a:p>
        </p:txBody>
      </p:sp>
      <p:sp>
        <p:nvSpPr>
          <p:cNvPr id="74755" name="Rectangle 2">
            <a:extLst>
              <a:ext uri="{FF2B5EF4-FFF2-40B4-BE49-F238E27FC236}">
                <a16:creationId xmlns:a16="http://schemas.microsoft.com/office/drawing/2014/main" id="{15C876B1-8847-4B49-BA91-69778D2893A8}"/>
              </a:ext>
            </a:extLst>
          </p:cNvPr>
          <p:cNvSpPr>
            <a:spLocks noRot="1" noChangeArrowheads="1" noTextEdit="1"/>
          </p:cNvSpPr>
          <p:nvPr>
            <p:ph type="sldImg"/>
          </p:nvPr>
        </p:nvSpPr>
        <p:spPr>
          <a:xfrm>
            <a:off x="1192213" y="703263"/>
            <a:ext cx="4630737" cy="3473450"/>
          </a:xfrm>
          <a:ln w="12700" cap="flat">
            <a:solidFill>
              <a:schemeClr val="tx1"/>
            </a:solidFill>
          </a:ln>
        </p:spPr>
      </p:sp>
      <p:sp>
        <p:nvSpPr>
          <p:cNvPr id="74756" name="Rectangle 3">
            <a:extLst>
              <a:ext uri="{FF2B5EF4-FFF2-40B4-BE49-F238E27FC236}">
                <a16:creationId xmlns:a16="http://schemas.microsoft.com/office/drawing/2014/main" id="{7F715C35-2760-41BD-8958-6DE16FE07D68}"/>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9" tIns="45257" rIns="92129" bIns="45257"/>
          <a:lstStyle/>
          <a:p>
            <a:pPr eaLnBrk="1" hangingPunct="1"/>
            <a:r>
              <a:rPr lang="en-US" altLang="en-US">
                <a:latin typeface="Arial" panose="020B0604020202020204" pitchFamily="34" charset="0"/>
              </a:rPr>
              <a:t>This presentation is a product of the Carhart Wilderness Training Center</a:t>
            </a:r>
          </a:p>
          <a:p>
            <a:pPr eaLnBrk="1" hangingPunct="1"/>
            <a:r>
              <a:rPr lang="en-US" altLang="en-US">
                <a:latin typeface="Arial" panose="020B0604020202020204" pitchFamily="34" charset="0"/>
              </a:rPr>
              <a:t>Suggestions for corrections and updates are welcome. Contact: tcarlson@fs.fed.us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58F1864-EA7D-41DD-B10B-834AC311438C}"/>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BA92D85C-878B-4332-8244-9A44A7BF82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One other way to view this is to recognize the contrast between undeveloped wilderness lands and all other lands shown here by this example of roads in Montana. </a:t>
            </a:r>
          </a:p>
        </p:txBody>
      </p:sp>
      <p:sp>
        <p:nvSpPr>
          <p:cNvPr id="93188" name="Slide Number Placeholder 3">
            <a:extLst>
              <a:ext uri="{FF2B5EF4-FFF2-40B4-BE49-F238E27FC236}">
                <a16:creationId xmlns:a16="http://schemas.microsoft.com/office/drawing/2014/main" id="{638B1EEE-F00D-4B46-AB9A-D4DC196F62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2D206DE-A767-4CC8-8D96-C03037C1E2B3}" type="slidenum">
              <a:rPr lang="en-US" altLang="en-US">
                <a:latin typeface="Arial" panose="020B0604020202020204" pitchFamily="34" charset="0"/>
              </a:rPr>
              <a:pPr eaLnBrk="1" hangingPunct="1"/>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655816E-1592-45D1-8537-C189DAA6B5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B76CB6-1DD7-4A14-9E6A-0FB64D868B8B}" type="slidenum">
              <a:rPr lang="en-US" altLang="en-US">
                <a:latin typeface="Arial" panose="020B0604020202020204" pitchFamily="34" charset="0"/>
              </a:rPr>
              <a:pPr eaLnBrk="1" hangingPunct="1"/>
              <a:t>21</a:t>
            </a:fld>
            <a:endParaRPr lang="en-US" altLang="en-US">
              <a:latin typeface="Arial" panose="020B0604020202020204" pitchFamily="34" charset="0"/>
            </a:endParaRPr>
          </a:p>
        </p:txBody>
      </p:sp>
      <p:sp>
        <p:nvSpPr>
          <p:cNvPr id="94211" name="Rectangle 2">
            <a:extLst>
              <a:ext uri="{FF2B5EF4-FFF2-40B4-BE49-F238E27FC236}">
                <a16:creationId xmlns:a16="http://schemas.microsoft.com/office/drawing/2014/main" id="{4D874404-2F99-4083-B993-CA62E391DAF5}"/>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75737247-F3EC-4291-BBFE-4C5E82206DB8}"/>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second quality is ‘untrammeled.  And, it tells us that wilderness is a place where we are not to ‘trammel’ the earth and the naturally functioning ecosystems.</a:t>
            </a:r>
          </a:p>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C7C1A39-0D52-4FA2-ABF2-8C96563C1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FF1FF90-ECD7-422F-B2CF-DB90F2871EA7}" type="slidenum">
              <a:rPr lang="en-US" altLang="en-US">
                <a:latin typeface="Arial" panose="020B0604020202020204" pitchFamily="34" charset="0"/>
              </a:rPr>
              <a:pPr eaLnBrk="1" hangingPunct="1"/>
              <a:t>22</a:t>
            </a:fld>
            <a:endParaRPr lang="en-US" altLang="en-US">
              <a:latin typeface="Arial" panose="020B0604020202020204" pitchFamily="34" charset="0"/>
            </a:endParaRPr>
          </a:p>
        </p:txBody>
      </p:sp>
      <p:sp>
        <p:nvSpPr>
          <p:cNvPr id="95235" name="Rectangle 2">
            <a:extLst>
              <a:ext uri="{FF2B5EF4-FFF2-40B4-BE49-F238E27FC236}">
                <a16:creationId xmlns:a16="http://schemas.microsoft.com/office/drawing/2014/main" id="{FDB07DAE-771C-4D26-9BD4-B780B238F936}"/>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DA018D4D-E2E7-4C65-99B3-97BD0480E915}"/>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So, what does ‘untrammeled’ mean?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F0AEB2F-6845-443F-842C-C8753468D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9904C6B-D8AB-4D1C-9F43-2AEB3E534705}" type="slidenum">
              <a:rPr lang="en-US" altLang="en-US">
                <a:latin typeface="Arial" panose="020B0604020202020204" pitchFamily="34" charset="0"/>
              </a:rPr>
              <a:pPr eaLnBrk="1" hangingPunct="1"/>
              <a:t>23</a:t>
            </a:fld>
            <a:endParaRPr lang="en-US" altLang="en-US">
              <a:latin typeface="Arial" panose="020B0604020202020204" pitchFamily="34" charset="0"/>
            </a:endParaRPr>
          </a:p>
        </p:txBody>
      </p:sp>
      <p:sp>
        <p:nvSpPr>
          <p:cNvPr id="96259" name="Rectangle 2">
            <a:extLst>
              <a:ext uri="{FF2B5EF4-FFF2-40B4-BE49-F238E27FC236}">
                <a16:creationId xmlns:a16="http://schemas.microsoft.com/office/drawing/2014/main" id="{C6D9AF35-47DC-4D15-BBE9-379824257465}"/>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4EEFEF0B-BE9D-47FF-BFE4-7BAFCEF645B0}"/>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Looking back through the hearings and congressional records it is clear that the author and many others wrestled with finding just the right word to help define what wilderness is. In fact members of Congress strongly suggested that a more commonly understood word be substituted but no other word could be found that held the same meaning as untrammeled.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AF631FE0-80E2-4108-9D7B-E00F3D8AE4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184BF46-F580-431D-BCB4-9AE1103711FF}" type="slidenum">
              <a:rPr lang="en-US" altLang="en-US">
                <a:latin typeface="Arial" panose="020B0604020202020204" pitchFamily="34" charset="0"/>
              </a:rPr>
              <a:pPr eaLnBrk="1" hangingPunct="1"/>
              <a:t>24</a:t>
            </a:fld>
            <a:endParaRPr lang="en-US" altLang="en-US">
              <a:latin typeface="Arial" panose="020B0604020202020204" pitchFamily="34" charset="0"/>
            </a:endParaRPr>
          </a:p>
        </p:txBody>
      </p:sp>
      <p:sp>
        <p:nvSpPr>
          <p:cNvPr id="97283" name="Rectangle 2">
            <a:extLst>
              <a:ext uri="{FF2B5EF4-FFF2-40B4-BE49-F238E27FC236}">
                <a16:creationId xmlns:a16="http://schemas.microsoft.com/office/drawing/2014/main" id="{6DEAFBF3-C745-4B80-BB42-500F834E8118}"/>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19ECB125-C1AD-45EA-9B9F-D9D84D68BD27}"/>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Any guesses as to what untrammeled means?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0B79FC44-D072-41BE-9F47-56C3BD286F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6D95FCA-77BB-40B6-9054-C484D514C7E0}" type="slidenum">
              <a:rPr lang="en-US" altLang="en-US">
                <a:latin typeface="Arial" panose="020B0604020202020204" pitchFamily="34" charset="0"/>
              </a:rPr>
              <a:pPr eaLnBrk="1" hangingPunct="1"/>
              <a:t>25</a:t>
            </a:fld>
            <a:endParaRPr lang="en-US" altLang="en-US">
              <a:latin typeface="Arial" panose="020B0604020202020204" pitchFamily="34" charset="0"/>
            </a:endParaRPr>
          </a:p>
        </p:txBody>
      </p:sp>
      <p:sp>
        <p:nvSpPr>
          <p:cNvPr id="98307" name="Rectangle 2">
            <a:extLst>
              <a:ext uri="{FF2B5EF4-FFF2-40B4-BE49-F238E27FC236}">
                <a16:creationId xmlns:a16="http://schemas.microsoft.com/office/drawing/2014/main" id="{9DFA21F9-093F-4412-848C-66B177FB2207}"/>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16482041-C278-4211-8660-ADE4E9321619}"/>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It does not mean untrampled.</a:t>
            </a:r>
          </a:p>
          <a:p>
            <a:pPr eaLnBrk="1" hangingPunct="1"/>
            <a:r>
              <a:rPr lang="en-US" altLang="en-US">
                <a:latin typeface="Arial" panose="020B0604020202020204" pitchFamily="34" charset="0"/>
              </a:rPr>
              <a:t>Most all lands in this country could be considered ‘trampled’ by some human at some time.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874EB4DE-7389-4DA0-A2DE-33503EC20709}"/>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F4E950F1-BC1A-4DA7-8404-ABB65C0DE89F}"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99331" name="Rectangle 2">
            <a:extLst>
              <a:ext uri="{FF2B5EF4-FFF2-40B4-BE49-F238E27FC236}">
                <a16:creationId xmlns:a16="http://schemas.microsoft.com/office/drawing/2014/main" id="{25E039DB-BB24-46BB-8785-507D033657F8}"/>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8D6520DB-709F-4C52-B851-909D9ECA56FB}"/>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dictionary definition has to do with fishing nets and horses.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A3E6356-05C5-4F8A-8F15-9F94F4AC8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E70E0C0-E283-4E26-95F2-96AC535BDE55}" type="slidenum">
              <a:rPr lang="en-US" altLang="en-US">
                <a:latin typeface="Arial" panose="020B0604020202020204" pitchFamily="34" charset="0"/>
              </a:rPr>
              <a:pPr eaLnBrk="1" hangingPunct="1"/>
              <a:t>27</a:t>
            </a:fld>
            <a:endParaRPr lang="en-US" altLang="en-US">
              <a:latin typeface="Arial" panose="020B0604020202020204" pitchFamily="34" charset="0"/>
            </a:endParaRPr>
          </a:p>
        </p:txBody>
      </p:sp>
      <p:sp>
        <p:nvSpPr>
          <p:cNvPr id="100355" name="Rectangle 2">
            <a:extLst>
              <a:ext uri="{FF2B5EF4-FFF2-40B4-BE49-F238E27FC236}">
                <a16:creationId xmlns:a16="http://schemas.microsoft.com/office/drawing/2014/main" id="{ED6FF8E0-7013-41E0-BBD4-DBF7E7008947}"/>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E072F80C-7838-45F3-8CB4-59E557FA1342}"/>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 we use ‘untrammeled in the wilderness definition and in wilderness stewardship it means that we do not control the forces of nature in wilderness and that we are to strive to avoid manipulation. </a:t>
            </a:r>
          </a:p>
          <a:p>
            <a:pPr eaLnBrk="1" hangingPunct="1"/>
            <a:r>
              <a:rPr lang="en-US" altLang="en-US">
                <a:latin typeface="Arial" panose="020B0604020202020204" pitchFamily="34" charset="0"/>
              </a:rPr>
              <a:t>Untrammeled can be thought of as wildness or lands without human control of manipulation.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F48AF844-398B-44F2-9D2C-A9E384CF6286}"/>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F3149861-910C-4D16-B50D-45EC0BF661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untrammeled quality of wilderness character as defined in the Act.</a:t>
            </a:r>
          </a:p>
        </p:txBody>
      </p:sp>
      <p:sp>
        <p:nvSpPr>
          <p:cNvPr id="101380" name="Slide Number Placeholder 3">
            <a:extLst>
              <a:ext uri="{FF2B5EF4-FFF2-40B4-BE49-F238E27FC236}">
                <a16:creationId xmlns:a16="http://schemas.microsoft.com/office/drawing/2014/main" id="{243CF45D-F758-46D0-B0BF-4430CD3B24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D90E9B6-6A09-481C-8352-16FB70E10C3A}"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2CA776D-0C77-4ADD-8EDA-B39857DA61B6}"/>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B38E2777-FE9A-4018-B795-55AB86B8F5C8}" type="slidenum">
              <a:rPr lang="en-US" altLang="en-US" sz="1200">
                <a:latin typeface="Arial" panose="020B0604020202020204" pitchFamily="34" charset="0"/>
              </a:rPr>
              <a:pPr algn="r" eaLnBrk="1" hangingPunct="1"/>
              <a:t>29</a:t>
            </a:fld>
            <a:endParaRPr lang="en-US" altLang="en-US" sz="1200">
              <a:latin typeface="Arial" panose="020B0604020202020204" pitchFamily="34" charset="0"/>
            </a:endParaRPr>
          </a:p>
        </p:txBody>
      </p:sp>
      <p:sp>
        <p:nvSpPr>
          <p:cNvPr id="102403" name="Rectangle 2">
            <a:extLst>
              <a:ext uri="{FF2B5EF4-FFF2-40B4-BE49-F238E27FC236}">
                <a16:creationId xmlns:a16="http://schemas.microsoft.com/office/drawing/2014/main" id="{4E97A9AB-8A3A-44B7-A79A-B97EA2E903BE}"/>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3769CCFB-3A9E-4E01-9FD2-08C1D798C3E7}"/>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Untrammeled as a quality of wilderness character describes whether the wilderness condition being</a:t>
            </a:r>
            <a:r>
              <a:rPr lang="en-US" altLang="en-US" u="sng">
                <a:latin typeface="Arial" panose="020B0604020202020204" pitchFamily="34" charset="0"/>
              </a:rPr>
              <a:t> </a:t>
            </a:r>
            <a:r>
              <a:rPr lang="en-US" altLang="en-US" b="1" u="sng">
                <a:latin typeface="Arial" panose="020B0604020202020204" pitchFamily="34" charset="0"/>
              </a:rPr>
              <a:t>intentionally </a:t>
            </a:r>
            <a:r>
              <a:rPr lang="en-US" altLang="en-US">
                <a:latin typeface="Arial" panose="020B0604020202020204" pitchFamily="34" charset="0"/>
              </a:rPr>
              <a:t>manipulated or controlled by intentional actions of humans?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Ideally we would not suppress fires in fire dependent wilderness ecosystems. Every time we do suppress fires, even for good reason, we are manipulating the natural processes and conditions. If we attempt to correct this situation by lighting prescribed fires, even for restoration of natural conditions,  we are again manipulating the ecosystem. These actions are sometimes necessary so our job is to minimize the actions and the effects of these actions. </a:t>
            </a:r>
          </a:p>
          <a:p>
            <a:pPr eaLnBrk="1" hangingPunct="1"/>
            <a:r>
              <a:rPr lang="en-US" altLang="en-US">
                <a:latin typeface="Arial" panose="020B0604020202020204" pitchFamily="34" charset="0"/>
              </a:rPr>
              <a:t>Other examples might include pre-suppression activities such as thinning, wildlife water developments, putting lime in streams to reduce the effects of acid rain,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0AE08AFB-BF82-4067-97BD-C0985A9154EB}"/>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7" tIns="46559" rIns="93117" bIns="46559"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090889B3-C6BA-41BA-B962-56F1EA989D7A}" type="slidenum">
              <a:rPr lang="en-US" altLang="en-US" sz="1200">
                <a:latin typeface="Arial" panose="020B0604020202020204" pitchFamily="34" charset="0"/>
              </a:rPr>
              <a:pPr algn="r" eaLnBrk="1" hangingPunct="1"/>
              <a:t>3</a:t>
            </a:fld>
            <a:endParaRPr lang="en-US" altLang="en-US" sz="1200">
              <a:latin typeface="Arial" panose="020B0604020202020204" pitchFamily="34" charset="0"/>
            </a:endParaRPr>
          </a:p>
        </p:txBody>
      </p:sp>
      <p:sp>
        <p:nvSpPr>
          <p:cNvPr id="75779" name="Rectangle 2">
            <a:extLst>
              <a:ext uri="{FF2B5EF4-FFF2-40B4-BE49-F238E27FC236}">
                <a16:creationId xmlns:a16="http://schemas.microsoft.com/office/drawing/2014/main" id="{8DBD18DF-C8B3-42E4-9790-4ACB1F835EB4}"/>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2D51723B-409B-43AE-AE2F-91125DFE7E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7" tIns="46559" rIns="93117" bIns="46559"/>
          <a:lstStyle/>
          <a:p>
            <a:pPr eaLnBrk="1" hangingPunct="1"/>
            <a:r>
              <a:rPr lang="en-US" altLang="en-US">
                <a:latin typeface="Arial" panose="020B0604020202020204" pitchFamily="34" charset="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C5DD9315-A3BA-470A-BC24-C85C5E9591CC}"/>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44006CF-84C7-4A3A-85C4-C3D8E424BC1D}" type="slidenum">
              <a:rPr lang="en-US" altLang="en-US" sz="1200">
                <a:latin typeface="Arial" panose="020B0604020202020204" pitchFamily="34" charset="0"/>
              </a:rPr>
              <a:pPr algn="r" eaLnBrk="1" hangingPunct="1"/>
              <a:t>30</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BCD0418B-555C-4B05-A967-CE6870B734B0}"/>
              </a:ext>
            </a:extLst>
          </p:cNvPr>
          <p:cNvSpPr>
            <a:spLocks noRot="1" noChangeArrowheads="1" noTextEdit="1"/>
          </p:cNvSpPr>
          <p:nvPr>
            <p:ph type="sldImg"/>
          </p:nvPr>
        </p:nvSpPr>
        <p:spPr>
          <a:ln/>
        </p:spPr>
      </p:sp>
      <p:sp>
        <p:nvSpPr>
          <p:cNvPr id="103428" name="Rectangle 3">
            <a:extLst>
              <a:ext uri="{FF2B5EF4-FFF2-40B4-BE49-F238E27FC236}">
                <a16:creationId xmlns:a16="http://schemas.microsoft.com/office/drawing/2014/main" id="{8452A822-9BA0-4BA7-AAAF-BEDF8E4B1756}"/>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main elements of the definition of the Natural quality of wilderness character are:</a:t>
            </a:r>
          </a:p>
          <a:p>
            <a:pPr eaLnBrk="1" hangingPunct="1"/>
            <a:r>
              <a:rPr lang="en-US" altLang="en-US">
                <a:latin typeface="Arial" panose="020B0604020202020204" pitchFamily="34" charset="0"/>
              </a:rPr>
              <a:t>-Protect and manage natural conditions to meet the goal of natural conditions.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CD32D9B8-B9A2-49D2-9896-204366ECCAEB}"/>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A78E988C-0DF3-43F5-A13C-A3E7B160EB1A}" type="slidenum">
              <a:rPr lang="en-US" altLang="en-US" sz="1200">
                <a:latin typeface="Arial" panose="020B0604020202020204" pitchFamily="34" charset="0"/>
              </a:rPr>
              <a:pPr algn="r" eaLnBrk="1" hangingPunct="1"/>
              <a:t>31</a:t>
            </a:fld>
            <a:endParaRPr lang="en-US" altLang="en-US" sz="1200">
              <a:latin typeface="Arial" panose="020B0604020202020204" pitchFamily="34" charset="0"/>
            </a:endParaRPr>
          </a:p>
        </p:txBody>
      </p:sp>
      <p:sp>
        <p:nvSpPr>
          <p:cNvPr id="104451" name="Rectangle 2">
            <a:extLst>
              <a:ext uri="{FF2B5EF4-FFF2-40B4-BE49-F238E27FC236}">
                <a16:creationId xmlns:a16="http://schemas.microsoft.com/office/drawing/2014/main" id="{8E934A98-F66E-48EE-A868-89DEB647DF4B}"/>
              </a:ext>
            </a:extLst>
          </p:cNvPr>
          <p:cNvSpPr>
            <a:spLocks noRot="1" noChangeArrowheads="1" noTextEdit="1"/>
          </p:cNvSpPr>
          <p:nvPr>
            <p:ph type="sldImg"/>
          </p:nvPr>
        </p:nvSpPr>
        <p:spPr>
          <a:ln/>
        </p:spPr>
      </p:sp>
      <p:sp>
        <p:nvSpPr>
          <p:cNvPr id="104452" name="Rectangle 3">
            <a:extLst>
              <a:ext uri="{FF2B5EF4-FFF2-40B4-BE49-F238E27FC236}">
                <a16:creationId xmlns:a16="http://schemas.microsoft.com/office/drawing/2014/main" id="{76DF1B54-7099-44D1-A5DF-FEFA0436BF96}"/>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-Once the wilderness is designated it is protected and </a:t>
            </a:r>
            <a:r>
              <a:rPr lang="en-US" altLang="en-US" u="sng">
                <a:latin typeface="Arial" panose="020B0604020202020204" pitchFamily="34" charset="0"/>
              </a:rPr>
              <a:t>managed</a:t>
            </a:r>
            <a:r>
              <a:rPr lang="en-US" altLang="en-US">
                <a:latin typeface="Arial" panose="020B0604020202020204" pitchFamily="34" charset="0"/>
              </a:rPr>
              <a:t> to allow natural conditions to exist and natural processes to function. Wilderness ‘management’ is not an oxymoron. Some actions will be required to allow natural processes to take place, preserve wilderness character and provide for the use and enjoyment of the area as wilderness.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73D7328A-36AD-47E0-841E-05AD36AB2981}"/>
              </a:ext>
            </a:extLst>
          </p:cNvPr>
          <p:cNvSpPr txBox="1">
            <a:spLocks noGrp="1" noChangeArrowheads="1"/>
          </p:cNvSpPr>
          <p:nvPr/>
        </p:nvSpPr>
        <p:spPr bwMode="auto">
          <a:xfrm>
            <a:off x="3968750" y="8829675"/>
            <a:ext cx="30400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8" rIns="93112" bIns="46558"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9ADFA20D-66D7-41CE-8FA0-12E70FC162D1}" type="slidenum">
              <a:rPr lang="en-US" altLang="en-US" sz="1200">
                <a:latin typeface="Arial" panose="020B0604020202020204" pitchFamily="34" charset="0"/>
              </a:rPr>
              <a:pPr algn="r" eaLnBrk="1" hangingPunct="1"/>
              <a:t>32</a:t>
            </a:fld>
            <a:endParaRPr lang="en-US" altLang="en-US" sz="1200">
              <a:latin typeface="Arial" panose="020B0604020202020204" pitchFamily="34" charset="0"/>
            </a:endParaRPr>
          </a:p>
        </p:txBody>
      </p:sp>
      <p:sp>
        <p:nvSpPr>
          <p:cNvPr id="105475" name="Rectangle 2">
            <a:extLst>
              <a:ext uri="{FF2B5EF4-FFF2-40B4-BE49-F238E27FC236}">
                <a16:creationId xmlns:a16="http://schemas.microsoft.com/office/drawing/2014/main" id="{9302382E-AB4C-460C-9722-F177DBD867B6}"/>
              </a:ext>
            </a:extLst>
          </p:cNvPr>
          <p:cNvSpPr>
            <a:spLocks noRot="1" noChangeArrowheads="1" noTextEdit="1"/>
          </p:cNvSpPr>
          <p:nvPr>
            <p:ph type="sldImg"/>
          </p:nvPr>
        </p:nvSpPr>
        <p:spPr>
          <a:ln/>
        </p:spPr>
      </p:sp>
      <p:sp>
        <p:nvSpPr>
          <p:cNvPr id="105476" name="Rectangle 3">
            <a:extLst>
              <a:ext uri="{FF2B5EF4-FFF2-40B4-BE49-F238E27FC236}">
                <a16:creationId xmlns:a16="http://schemas.microsoft.com/office/drawing/2014/main" id="{F1609B8A-ACEE-4942-A67F-674376D52B54}"/>
              </a:ext>
            </a:extLst>
          </p:cNvPr>
          <p:cNvSpPr>
            <a:spLocks noGrp="1" noChangeArrowheads="1"/>
          </p:cNvSpPr>
          <p:nvPr>
            <p:ph type="body" idx="1"/>
          </p:nvPr>
        </p:nvSpPr>
        <p:spPr>
          <a:xfrm>
            <a:off x="933450" y="4414838"/>
            <a:ext cx="51435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8" rIns="93112" bIns="46558"/>
          <a:lstStyle/>
          <a:p>
            <a:r>
              <a:rPr lang="en-US" altLang="en-US">
                <a:latin typeface="Arial" panose="020B0604020202020204" pitchFamily="34" charset="0"/>
              </a:rPr>
              <a:t>Natural conditions are not static but forever changing due to the forces of nature. They are neither good nor bad, they just are.</a:t>
            </a:r>
          </a:p>
          <a:p>
            <a:r>
              <a:rPr lang="en-US" altLang="en-US">
                <a:latin typeface="Arial" panose="020B0604020202020204" pitchFamily="34" charset="0"/>
              </a:rPr>
              <a:t>Sometimes the appearance of natural conditions may not be as ‘pretty’ as our desired vision of wilderness.</a:t>
            </a:r>
          </a:p>
          <a:p>
            <a:r>
              <a:rPr lang="en-US" altLang="en-US">
                <a:latin typeface="Arial" panose="020B0604020202020204" pitchFamily="34" charset="0"/>
              </a:rPr>
              <a:t>Our job is to is to allow for, and not prevent, natural change which will be the natural condition.</a:t>
            </a:r>
          </a:p>
          <a:p>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533F42D-E7D1-4CA2-AD37-57E6BD36BE79}"/>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A9ED962A-E5C7-4725-9743-9FA1E386D0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courts have even reminded us of this when innappropriate actions have been proposed. </a:t>
            </a:r>
          </a:p>
        </p:txBody>
      </p:sp>
      <p:sp>
        <p:nvSpPr>
          <p:cNvPr id="106500" name="Slide Number Placeholder 3">
            <a:extLst>
              <a:ext uri="{FF2B5EF4-FFF2-40B4-BE49-F238E27FC236}">
                <a16:creationId xmlns:a16="http://schemas.microsoft.com/office/drawing/2014/main" id="{652028C2-7D15-4962-A89B-535118678C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53CF38F-250F-46BF-9C2C-E9E9930D170D}"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36061E8-13D3-4AD7-8C74-752641299A56}"/>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332E423A-2BF3-4A60-BAF7-D27ADD2CBFD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For the Natural quality of wilderness character it is important to remember the goal for managing natural conditions</a:t>
            </a:r>
          </a:p>
        </p:txBody>
      </p:sp>
      <p:sp>
        <p:nvSpPr>
          <p:cNvPr id="107524" name="Slide Number Placeholder 3">
            <a:extLst>
              <a:ext uri="{FF2B5EF4-FFF2-40B4-BE49-F238E27FC236}">
                <a16:creationId xmlns:a16="http://schemas.microsoft.com/office/drawing/2014/main" id="{ACB01F5A-8FF6-48AB-9BF1-02752B191C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476DD14-6B67-437E-82E5-B3BF1B4C29BF}" type="slidenum">
              <a:rPr lang="en-US" altLang="en-US">
                <a:latin typeface="Arial" panose="020B0604020202020204" pitchFamily="34" charset="0"/>
              </a:rPr>
              <a:pPr eaLnBrk="1" hangingPunct="1"/>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27B437E-5A0B-45E5-848D-EEC118B34C02}"/>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C5216EF9-D7EC-4A1F-8957-32CB86B8EE24}"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108547" name="Rectangle 2">
            <a:extLst>
              <a:ext uri="{FF2B5EF4-FFF2-40B4-BE49-F238E27FC236}">
                <a16:creationId xmlns:a16="http://schemas.microsoft.com/office/drawing/2014/main" id="{9DDA1F28-1A66-4BC9-87AE-7BA8B5DB4EB1}"/>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64F775D3-B7F1-4CCE-B20D-169BCCC5C8D8}"/>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 the left is an example of a trail in wilderness which, by itself, is not a threat to the wilderness character. </a:t>
            </a:r>
          </a:p>
          <a:p>
            <a:pPr eaLnBrk="1" hangingPunct="1"/>
            <a:r>
              <a:rPr lang="en-US" altLang="en-US">
                <a:latin typeface="Arial" panose="020B0604020202020204" pitchFamily="34" charset="0"/>
              </a:rPr>
              <a:t>But, if the trail serves as a vector for the introduction or spread of invasive species in wilderness than there is a threat to the preservation of character.</a:t>
            </a:r>
          </a:p>
          <a:p>
            <a:pPr eaLnBrk="1" hangingPunct="1"/>
            <a:r>
              <a:rPr lang="en-US" altLang="en-US">
                <a:latin typeface="Arial" panose="020B0604020202020204" pitchFamily="34" charset="0"/>
              </a:rPr>
              <a:t>Other examples might include the loss of a native species such as predators, air quality related problems such as effects on lichen, or the effects of a downstream water diversion on upstream fisheries in wilderness.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C3D7091-ADE4-44D4-9791-5A5E907D12C6}"/>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3D7084DF-A24B-4CF0-BE7A-890C523902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How can we ‘manage’ wilderness to protect natural conditions if management can be a ‘trammeling’ of wilderness???</a:t>
            </a:r>
          </a:p>
        </p:txBody>
      </p:sp>
      <p:sp>
        <p:nvSpPr>
          <p:cNvPr id="109572" name="Slide Number Placeholder 3">
            <a:extLst>
              <a:ext uri="{FF2B5EF4-FFF2-40B4-BE49-F238E27FC236}">
                <a16:creationId xmlns:a16="http://schemas.microsoft.com/office/drawing/2014/main" id="{82C73641-AA9E-4FD3-A16F-05C0212774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48203F0-AADA-451E-8267-E30BC3E1A652}" type="slidenum">
              <a:rPr lang="en-US" altLang="en-US">
                <a:latin typeface="Arial" panose="020B0604020202020204" pitchFamily="34" charset="0"/>
              </a:rPr>
              <a:pPr eaLnBrk="1" hangingPunct="1"/>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8BF19F03-5F96-4832-8453-E1AA3D19B8FE}"/>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B3778CBA-D01F-4F18-AE1D-A44FFF042583}"/>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is simply the reality of wilderness stewardship, and we want to be intellectually honest about what we gain and what we lose in our decisions and actions. In this example, treating weeds improves the natural quality but it temporarily impacts the untrammeled quality because we are manipulating the natural conditions. </a:t>
            </a:r>
          </a:p>
          <a:p>
            <a:endParaRPr lang="en-US" altLang="en-US">
              <a:latin typeface="Arial" panose="020B0604020202020204" pitchFamily="34" charset="0"/>
            </a:endParaRPr>
          </a:p>
          <a:p>
            <a:r>
              <a:rPr lang="en-US" altLang="en-US">
                <a:latin typeface="Arial" panose="020B0604020202020204" pitchFamily="34" charset="0"/>
              </a:rPr>
              <a:t>Photos, left to right:  pulling weeds along a trail in the Selway Bitterroot Wilderness; spraying weeds in the Frank Church River of No Return Wilderness; bridge over Big Creek in Selway Bitterroot Wilderness.</a:t>
            </a:r>
          </a:p>
          <a:p>
            <a:endParaRPr lang="en-US" altLang="en-US">
              <a:latin typeface="Arial" panose="020B0604020202020204" pitchFamily="34" charset="0"/>
            </a:endParaRPr>
          </a:p>
          <a:p>
            <a:r>
              <a:rPr lang="en-US" altLang="en-US">
                <a:latin typeface="Arial" panose="020B0604020202020204" pitchFamily="34" charset="0"/>
              </a:rPr>
              <a:t>For example, it’s common to hear the statement “By spraying herbicides we will have a more untrammeled wilderness.”  Unfortunately, this statement is based on the misperception that getting rid of exotic invasive plants will allow the wilderness to be untrammeled, confusing the untrammeled quality with the natural quality.  By using the four qualities, we acknowledge that spraying herbicides is an action that trammels the wilderness and may improve the natural quality.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C89D4D2C-A85C-4522-8928-F0B88F14EDBE}"/>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953EC96C-0E71-49DC-A2E5-85E254F42C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Another example – prescribed fire.</a:t>
            </a:r>
          </a:p>
        </p:txBody>
      </p:sp>
      <p:sp>
        <p:nvSpPr>
          <p:cNvPr id="111620" name="Slide Number Placeholder 3">
            <a:extLst>
              <a:ext uri="{FF2B5EF4-FFF2-40B4-BE49-F238E27FC236}">
                <a16:creationId xmlns:a16="http://schemas.microsoft.com/office/drawing/2014/main" id="{1C43BDE3-945E-4F81-B919-D6FA3ADCAD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FE1B70F-9F8D-41A9-8E35-12F2D7563AA0}" type="slidenum">
              <a:rPr lang="en-US" altLang="en-US">
                <a:latin typeface="Arial" panose="020B0604020202020204" pitchFamily="34" charset="0"/>
              </a:rPr>
              <a:pPr eaLnBrk="1" hangingPunct="1"/>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B07C8D44-54AC-42A0-A139-10473A9ECD90}"/>
              </a:ext>
            </a:extLst>
          </p:cNvPr>
          <p:cNvSpPr txBox="1">
            <a:spLocks noGrp="1" noChangeArrowheads="1"/>
          </p:cNvSpPr>
          <p:nvPr/>
        </p:nvSpPr>
        <p:spPr bwMode="auto">
          <a:xfrm>
            <a:off x="3968750" y="8829675"/>
            <a:ext cx="30400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8" rIns="93112" bIns="46558"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800F0FBE-AF0D-410F-A2CC-1D9C132A433E}" type="slidenum">
              <a:rPr lang="en-US" altLang="en-US" sz="1200">
                <a:latin typeface="Arial" panose="020B0604020202020204" pitchFamily="34" charset="0"/>
              </a:rPr>
              <a:pPr algn="r" eaLnBrk="1" hangingPunct="1"/>
              <a:t>39</a:t>
            </a:fld>
            <a:endParaRPr lang="en-US" altLang="en-US" sz="1200">
              <a:latin typeface="Arial" panose="020B0604020202020204" pitchFamily="34" charset="0"/>
            </a:endParaRPr>
          </a:p>
        </p:txBody>
      </p:sp>
      <p:sp>
        <p:nvSpPr>
          <p:cNvPr id="112643" name="Rectangle 2">
            <a:extLst>
              <a:ext uri="{FF2B5EF4-FFF2-40B4-BE49-F238E27FC236}">
                <a16:creationId xmlns:a16="http://schemas.microsoft.com/office/drawing/2014/main" id="{CCA6E62A-21A9-42A8-B658-A22DCCF653E8}"/>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683F1BD8-D480-470E-B13F-D924DB614520}"/>
              </a:ext>
            </a:extLst>
          </p:cNvPr>
          <p:cNvSpPr>
            <a:spLocks noGrp="1" noChangeArrowheads="1"/>
          </p:cNvSpPr>
          <p:nvPr>
            <p:ph type="body" idx="1"/>
          </p:nvPr>
        </p:nvSpPr>
        <p:spPr>
          <a:xfrm>
            <a:off x="933450" y="4414838"/>
            <a:ext cx="51435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8" rIns="93112" bIns="46558"/>
          <a:lstStyle/>
          <a:p>
            <a:r>
              <a:rPr lang="en-US" altLang="en-US">
                <a:latin typeface="Arial" panose="020B0604020202020204" pitchFamily="34" charset="0"/>
              </a:rPr>
              <a:t>The most achievable goal for managing for natural conditions  may be to achieve naturalness by removing human controls of natural processes and restoring natural conditions, if necessary, to mitigate modern era human influences. </a:t>
            </a:r>
          </a:p>
          <a:p>
            <a:endParaRPr lang="en-US" altLang="en-US">
              <a:latin typeface="Arial" panose="020B0604020202020204" pitchFamily="34" charset="0"/>
            </a:endParaRPr>
          </a:p>
          <a:p>
            <a:r>
              <a:rPr lang="en-US" altLang="en-US">
                <a:latin typeface="Arial" panose="020B0604020202020204" pitchFamily="34" charset="0"/>
              </a:rPr>
              <a:t>For the purposes of wilderness management policy and guidelines, the federal agencies have not determined established policy that defines which changes are within the HRV and, if so, represent the natural conditions that the Wilderness Act requires them to protect.  Lacking clear direction, managers are left to determine if action is necessary to introduce, maintain, or protect a component of the wilderness ecosystem that, up until now, was not considered natural or native.  For example, there have been proposals to stock species of fish, that are not-native or indigenous to a particular wilderness, in high elevation lakes with abundant cool water in order to prevent an expected decline in their population due to climate change. </a:t>
            </a:r>
          </a:p>
          <a:p>
            <a:endParaRPr lang="en-US" altLang="en-US">
              <a:latin typeface="Arial" panose="020B0604020202020204" pitchFamily="34" charset="0"/>
            </a:endParaRPr>
          </a:p>
          <a:p>
            <a:r>
              <a:rPr lang="en-US" altLang="en-US">
                <a:latin typeface="Arial" panose="020B0604020202020204" pitchFamily="34" charset="0"/>
              </a:rPr>
              <a:t>In order to meet the intent of the Wilderness Act and address the tension between the untrammeled and natural qualities ask yourself the following questions:</a:t>
            </a:r>
          </a:p>
          <a:p>
            <a:r>
              <a:rPr lang="en-US" altLang="en-US">
                <a:latin typeface="Arial" panose="020B0604020202020204" pitchFamily="34" charset="0"/>
              </a:rPr>
              <a:t>-Can the action be taken outside of designated wilderness?</a:t>
            </a:r>
          </a:p>
          <a:p>
            <a:r>
              <a:rPr lang="en-US" altLang="en-US">
                <a:latin typeface="Arial" panose="020B0604020202020204" pitchFamily="34" charset="0"/>
              </a:rPr>
              <a:t>-Is action necessary to meet the intent of another law (i.e. ESA) </a:t>
            </a:r>
          </a:p>
          <a:p>
            <a:r>
              <a:rPr lang="en-US" altLang="en-US">
                <a:latin typeface="Arial" panose="020B0604020202020204" pitchFamily="34" charset="0"/>
              </a:rPr>
              <a:t>-What are the consequences of no action?</a:t>
            </a:r>
          </a:p>
          <a:p>
            <a:r>
              <a:rPr lang="en-US" altLang="en-US">
                <a:latin typeface="Arial" panose="020B0604020202020204" pitchFamily="34" charset="0"/>
              </a:rPr>
              <a:t>-How likely is it that action will be successful?</a:t>
            </a:r>
          </a:p>
          <a:p>
            <a:r>
              <a:rPr lang="en-US" altLang="en-US">
                <a:latin typeface="Arial" panose="020B0604020202020204" pitchFamily="34" charset="0"/>
              </a:rPr>
              <a:t>-What are the potential adverse impacts, including unintended negative consequences? </a:t>
            </a:r>
          </a:p>
          <a:p>
            <a:r>
              <a:rPr lang="en-US" altLang="en-US">
                <a:latin typeface="Arial" panose="020B0604020202020204" pitchFamily="34" charset="0"/>
              </a:rPr>
              <a:t>-How frequently will action be necessary and over what period of time?</a:t>
            </a:r>
          </a:p>
          <a:p>
            <a:endParaRPr lang="en-US" altLang="en-US">
              <a:latin typeface="Arial" panose="020B0604020202020204" pitchFamily="34" charset="0"/>
            </a:endParaRPr>
          </a:p>
          <a:p>
            <a:r>
              <a:rPr lang="en-US" altLang="en-US">
                <a:latin typeface="Arial" panose="020B0604020202020204" pitchFamily="34" charset="0"/>
              </a:rPr>
              <a:t>When policy and guidelines are developed by the federal agencies to address climate change and wilderness stewardship, they will be added to the Climate Change Toolbox (in development 2010) at: www.wilderness.net/toolboxes/</a:t>
            </a:r>
          </a:p>
          <a:p>
            <a:endParaRPr lang="en-US" altLang="en-US" i="1">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B7B3A45-6587-4C71-871F-9E20652A22E6}"/>
              </a:ext>
            </a:extLst>
          </p:cNvPr>
          <p:cNvSpPr>
            <a:spLocks noGrp="1" noRot="1" noChangeAspect="1" noTextEdit="1"/>
          </p:cNvSpPr>
          <p:nvPr>
            <p:ph type="sldImg"/>
          </p:nvPr>
        </p:nvSpPr>
        <p:spPr>
          <a:ln/>
        </p:spPr>
      </p:sp>
      <p:sp>
        <p:nvSpPr>
          <p:cNvPr id="76803" name="Notes Placeholder 2">
            <a:extLst>
              <a:ext uri="{FF2B5EF4-FFF2-40B4-BE49-F238E27FC236}">
                <a16:creationId xmlns:a16="http://schemas.microsoft.com/office/drawing/2014/main" id="{1FFFD9AD-4EE6-407F-8C7D-7BC204581E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This was a common definition of wilderness at one time but it doesn’t exactly match the definition from the 1964 Wilderness Act.</a:t>
            </a:r>
          </a:p>
        </p:txBody>
      </p:sp>
      <p:sp>
        <p:nvSpPr>
          <p:cNvPr id="76804" name="Slide Number Placeholder 3">
            <a:extLst>
              <a:ext uri="{FF2B5EF4-FFF2-40B4-BE49-F238E27FC236}">
                <a16:creationId xmlns:a16="http://schemas.microsoft.com/office/drawing/2014/main" id="{B9E78442-825B-47BE-90E5-36311304F9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50E0CD1-1E0E-4B70-A0C9-F50F49A62A9E}" type="slidenum">
              <a:rPr lang="en-US" altLang="en-US">
                <a:latin typeface="Arial" panose="020B0604020202020204" pitchFamily="34" charset="0"/>
              </a:rPr>
              <a:pPr eaLnBrk="1" hangingPunct="1"/>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62B9A2D-0517-4BFD-BF5A-2B3E8114BA83}"/>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C46DBC42-B4BE-4F92-86E9-5EFA2B2D3318}" type="slidenum">
              <a:rPr lang="en-US" altLang="en-US" sz="1200">
                <a:latin typeface="Arial" panose="020B0604020202020204" pitchFamily="34" charset="0"/>
              </a:rPr>
              <a:pPr algn="r" eaLnBrk="1" hangingPunct="1"/>
              <a:t>40</a:t>
            </a:fld>
            <a:endParaRPr lang="en-US" altLang="en-US" sz="1200">
              <a:latin typeface="Arial" panose="020B0604020202020204" pitchFamily="34" charset="0"/>
            </a:endParaRPr>
          </a:p>
        </p:txBody>
      </p:sp>
      <p:sp>
        <p:nvSpPr>
          <p:cNvPr id="113667" name="Rectangle 2">
            <a:extLst>
              <a:ext uri="{FF2B5EF4-FFF2-40B4-BE49-F238E27FC236}">
                <a16:creationId xmlns:a16="http://schemas.microsoft.com/office/drawing/2014/main" id="{4E93D5B0-F768-4991-B3B4-7C9ED09A1540}"/>
              </a:ext>
            </a:extLst>
          </p:cNvPr>
          <p:cNvSpPr>
            <a:spLocks noRot="1" noChangeArrowheads="1" noTextEdit="1"/>
          </p:cNvSpPr>
          <p:nvPr>
            <p:ph type="sldImg"/>
          </p:nvPr>
        </p:nvSpPr>
        <p:spPr>
          <a:ln/>
        </p:spPr>
      </p:sp>
      <p:sp>
        <p:nvSpPr>
          <p:cNvPr id="113668" name="Rectangle 3">
            <a:extLst>
              <a:ext uri="{FF2B5EF4-FFF2-40B4-BE49-F238E27FC236}">
                <a16:creationId xmlns:a16="http://schemas.microsoft.com/office/drawing/2014/main" id="{9C3CEDA1-22C7-46A2-B713-0494BEDAFCCB}"/>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Criteria for management:</a:t>
            </a:r>
          </a:p>
          <a:p>
            <a:pPr marL="228600" indent="-228600" eaLnBrk="1" hangingPunct="1">
              <a:buFontTx/>
              <a:buChar char="•"/>
            </a:pPr>
            <a:r>
              <a:rPr lang="en-US" altLang="en-US">
                <a:latin typeface="Arial" panose="020B0604020202020204" pitchFamily="34" charset="0"/>
              </a:rPr>
              <a:t>Opportunities for solitude OR primitive and unconfined recreation, but not necessarily both in the same place or at the same time or in all parts of every wilderness. Would this be possible in all areas? Probably not even in 1964.. </a:t>
            </a:r>
          </a:p>
          <a:p>
            <a:pPr marL="228600" indent="-228600" eaLnBrk="1" hangingPunct="1"/>
            <a:r>
              <a:rPr lang="en-US" altLang="en-US">
                <a:latin typeface="Arial" panose="020B0604020202020204" pitchFamily="34" charset="0"/>
              </a:rPr>
              <a:t>The most common interpretation of this ‘OR’ statement would be as a ‘soft’ OR. The two terms are meant to be complimentary and not exclusive. It’s not meant to say ‘provide solitude OR provide something else’. Opportunities for both need to be identified and protected as appropriate for each wilderness.</a:t>
            </a:r>
          </a:p>
          <a:p>
            <a:pPr marL="228600" indent="-228600" eaLnBrk="1" hangingPunct="1"/>
            <a:r>
              <a:rPr lang="en-US" altLang="en-US">
                <a:latin typeface="Arial" panose="020B0604020202020204" pitchFamily="34" charset="0"/>
              </a:rPr>
              <a:t>But lands that provide either solitude or more popular opportunities for primitive recreation both qualify as wilderness.</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1FF8EAD-A38C-4D08-B438-F7625EF0D76F}"/>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492A3893-5EA7-488B-A3EE-18F0550EF92A}" type="slidenum">
              <a:rPr lang="en-US" altLang="en-US" sz="1200">
                <a:latin typeface="Arial" panose="020B0604020202020204" pitchFamily="34" charset="0"/>
              </a:rPr>
              <a:pPr algn="r" eaLnBrk="1" hangingPunct="1"/>
              <a:t>41</a:t>
            </a:fld>
            <a:endParaRPr lang="en-US" altLang="en-US" sz="1200">
              <a:latin typeface="Arial" panose="020B0604020202020204" pitchFamily="34" charset="0"/>
            </a:endParaRPr>
          </a:p>
        </p:txBody>
      </p:sp>
      <p:sp>
        <p:nvSpPr>
          <p:cNvPr id="114691" name="Rectangle 2">
            <a:extLst>
              <a:ext uri="{FF2B5EF4-FFF2-40B4-BE49-F238E27FC236}">
                <a16:creationId xmlns:a16="http://schemas.microsoft.com/office/drawing/2014/main" id="{EF029091-0E62-432D-9886-298F1E2225AC}"/>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9116CA78-0778-4724-BC5D-B7AE6FB760B6}"/>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Wilderness provides a variety of experiences in many different ways. The initial concept of Leopold was of wilderness so large it took two weeks to cross it with a pack train. The NWPS does offer outstanding opportunities for solitude but it also contains Mt. Whitney with lots of people, the Salmon River high use corridor, and even helicopter over-flights of wilderness, and areas where roads and trails formerly offered motorized recreation opportunities.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All of these use situations are part of the NWPS and fit within the definition of wilderness. However each wilderness has it’s own unique character and it doesn’t mean that every wilderness should have lots many more or far fewer number of visitors. The appropriate level of recreation opportunities or opportunities for solitude is correctly determined on a case by case basis for each wilderness.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5A993C84-035E-4D33-86CA-03C0E93BA917}"/>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73F85587-2AF2-4714-9247-B6D61A47FE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quality of wilderness character is the ‘Outstanding Opportunities’ for wilderness visitor experiences that are not degraded by impacts of use or management.</a:t>
            </a:r>
          </a:p>
        </p:txBody>
      </p:sp>
      <p:sp>
        <p:nvSpPr>
          <p:cNvPr id="115716" name="Slide Number Placeholder 3">
            <a:extLst>
              <a:ext uri="{FF2B5EF4-FFF2-40B4-BE49-F238E27FC236}">
                <a16:creationId xmlns:a16="http://schemas.microsoft.com/office/drawing/2014/main" id="{25F29076-E79E-41E4-8526-7D4F34EA88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1EA985B-92D2-4283-8789-4B17EED578ED}" type="slidenum">
              <a:rPr lang="en-US" altLang="en-US">
                <a:latin typeface="Arial" panose="020B0604020202020204" pitchFamily="34" charset="0"/>
              </a:rPr>
              <a:pPr eaLnBrk="1" hangingPunct="1"/>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15CC665C-082C-4289-8852-89A31FB6516C}"/>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632E4EA2-88EA-495F-B221-7E579FFE1319}"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
        <p:nvSpPr>
          <p:cNvPr id="116739" name="Rectangle 2">
            <a:extLst>
              <a:ext uri="{FF2B5EF4-FFF2-40B4-BE49-F238E27FC236}">
                <a16:creationId xmlns:a16="http://schemas.microsoft.com/office/drawing/2014/main" id="{4CABCC5A-F47F-4748-8F7E-5615025CB452}"/>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3C3E9FBF-04CB-4586-9E2F-AE28F5E44600}"/>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Visitor use of wilderness, and the associated impacts on the biological and physical resources and the social experience of others can be a potential threat to wilderness character.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quality of wilderness character can be demonstrated and measured in many ways. Examples might include the number of visits , the amount of area available to experience solitude such as trail-less areas more than ¼ mile from a trail, the recreation management system (permits, fees, fixed itineraries) and it’s effects on visitor freedom, and the effects of the sights and sounds of civilization.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9B4D58F4-D471-429D-9801-ECAE6193D660}"/>
              </a:ext>
            </a:extLst>
          </p:cNvPr>
          <p:cNvSpPr>
            <a:spLocks noRot="1" noChangeArrowheads="1" noTextEdit="1"/>
          </p:cNvSpPr>
          <p:nvPr>
            <p:ph type="sldImg"/>
          </p:nvPr>
        </p:nvSpPr>
        <p:spPr>
          <a:ln/>
        </p:spPr>
      </p:sp>
      <p:sp>
        <p:nvSpPr>
          <p:cNvPr id="117763" name="Rectangle 3">
            <a:extLst>
              <a:ext uri="{FF2B5EF4-FFF2-40B4-BE49-F238E27FC236}">
                <a16:creationId xmlns:a16="http://schemas.microsoft.com/office/drawing/2014/main" id="{DAB84498-470E-416D-A59E-D8F9E431D2FA}"/>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Here again there may be conflicts in management for one quality of the other of wilderness character.</a:t>
            </a:r>
          </a:p>
          <a:p>
            <a:r>
              <a:rPr lang="en-US" altLang="en-US">
                <a:latin typeface="Arial" panose="020B0604020202020204" pitchFamily="34" charset="0"/>
              </a:rPr>
              <a:t>A rail bridge may be necessary and improve the ‘opportunities’ quality for primitive recreation , but the bridge is a development and degrades the ‘undeveloped’ quality while possibly allowing more people to visit the area and affecting the opportunities for solitude.   All of these qualities should be considered in wilderness management decsisions. </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8C997141-F229-4E0A-A49B-8A49DCF9FB3D}"/>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61DDD13A-4F87-4DA7-8445-84977E40EDCB}"/>
              </a:ext>
            </a:extLst>
          </p:cNvPr>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04D75267-B9F6-4256-91C6-60DD90B8B56E}"/>
              </a:ext>
            </a:extLst>
          </p:cNvPr>
          <p:cNvSpPr>
            <a:spLocks noGrp="1" noRot="1" noChangeAspect="1" noTextEdit="1"/>
          </p:cNvSpPr>
          <p:nvPr>
            <p:ph type="sldImg"/>
          </p:nvPr>
        </p:nvSpPr>
        <p:spPr>
          <a:ln/>
        </p:spPr>
      </p:sp>
      <p:sp>
        <p:nvSpPr>
          <p:cNvPr id="119811" name="Notes Placeholder 2">
            <a:extLst>
              <a:ext uri="{FF2B5EF4-FFF2-40B4-BE49-F238E27FC236}">
                <a16:creationId xmlns:a16="http://schemas.microsoft.com/office/drawing/2014/main" id="{AC2DD788-91F9-45DD-8CDC-3D75AA1A1D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fifth or unique quality of wilderness character defined for each area is part of the values of wilderness that will be different for each area. </a:t>
            </a:r>
          </a:p>
          <a:p>
            <a:endParaRPr lang="en-US" altLang="en-US">
              <a:latin typeface="Arial" panose="020B0604020202020204" pitchFamily="34" charset="0"/>
            </a:endParaRPr>
          </a:p>
          <a:p>
            <a:r>
              <a:rPr lang="en-US" altLang="en-US">
                <a:latin typeface="Arial" panose="020B0604020202020204" pitchFamily="34" charset="0"/>
              </a:rPr>
              <a:t>Identifying these values is part of management of designated wilderness areas and part of identifying areas for additional wilderness proposals. </a:t>
            </a:r>
          </a:p>
        </p:txBody>
      </p:sp>
      <p:sp>
        <p:nvSpPr>
          <p:cNvPr id="119812" name="Slide Number Placeholder 3">
            <a:extLst>
              <a:ext uri="{FF2B5EF4-FFF2-40B4-BE49-F238E27FC236}">
                <a16:creationId xmlns:a16="http://schemas.microsoft.com/office/drawing/2014/main" id="{6D08C779-B06B-469E-A725-9EF152C57F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9740606-70DE-4F56-969A-C315BA3FB834}" type="slidenum">
              <a:rPr lang="en-US" altLang="en-US">
                <a:latin typeface="Arial" panose="020B0604020202020204" pitchFamily="34" charset="0"/>
              </a:rPr>
              <a:pPr eaLnBrk="1" hangingPunct="1"/>
              <a:t>47</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03B8C1A-5C9B-4D44-9A2D-19443BB4A083}"/>
              </a:ext>
            </a:extLst>
          </p:cNvPr>
          <p:cNvSpPr>
            <a:spLocks noGrp="1" noRot="1" noChangeAspect="1" noTextEdit="1"/>
          </p:cNvSpPr>
          <p:nvPr>
            <p:ph type="sldImg"/>
          </p:nvPr>
        </p:nvSpPr>
        <p:spPr>
          <a:ln/>
        </p:spPr>
      </p:sp>
      <p:sp>
        <p:nvSpPr>
          <p:cNvPr id="120835" name="Notes Placeholder 2">
            <a:extLst>
              <a:ext uri="{FF2B5EF4-FFF2-40B4-BE49-F238E27FC236}">
                <a16:creationId xmlns:a16="http://schemas.microsoft.com/office/drawing/2014/main" id="{D8F1357E-35BE-4681-9421-4E80D75632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 review.</a:t>
            </a:r>
          </a:p>
        </p:txBody>
      </p:sp>
      <p:sp>
        <p:nvSpPr>
          <p:cNvPr id="120836" name="Slide Number Placeholder 3">
            <a:extLst>
              <a:ext uri="{FF2B5EF4-FFF2-40B4-BE49-F238E27FC236}">
                <a16:creationId xmlns:a16="http://schemas.microsoft.com/office/drawing/2014/main" id="{C7F050C6-4B26-4C0E-B802-8C5E422377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7919109-C95D-45E4-8FE3-2449874011D8}" type="slidenum">
              <a:rPr lang="en-US" altLang="en-US">
                <a:latin typeface="Arial" panose="020B0604020202020204" pitchFamily="34" charset="0"/>
              </a:rPr>
              <a:pPr eaLnBrk="1" hangingPunct="1"/>
              <a:t>48</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A41EC296-2662-427B-AC8D-7037A551E00D}"/>
              </a:ext>
            </a:extLst>
          </p:cNvPr>
          <p:cNvSpPr>
            <a:spLocks noGrp="1" noRot="1" noChangeAspect="1" noTextEdit="1"/>
          </p:cNvSpPr>
          <p:nvPr>
            <p:ph type="sldImg"/>
          </p:nvPr>
        </p:nvSpPr>
        <p:spPr>
          <a:ln/>
        </p:spPr>
      </p:sp>
      <p:sp>
        <p:nvSpPr>
          <p:cNvPr id="121859" name="Notes Placeholder 2">
            <a:extLst>
              <a:ext uri="{FF2B5EF4-FFF2-40B4-BE49-F238E27FC236}">
                <a16:creationId xmlns:a16="http://schemas.microsoft.com/office/drawing/2014/main" id="{06A83004-6DF4-47CF-B70F-1E2F6B6BC1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courts have had no difficulty in recognizing the mandate to preserve wilderness character. </a:t>
            </a:r>
          </a:p>
        </p:txBody>
      </p:sp>
      <p:sp>
        <p:nvSpPr>
          <p:cNvPr id="121860" name="Slide Number Placeholder 3">
            <a:extLst>
              <a:ext uri="{FF2B5EF4-FFF2-40B4-BE49-F238E27FC236}">
                <a16:creationId xmlns:a16="http://schemas.microsoft.com/office/drawing/2014/main" id="{3DBDBDAF-C219-4902-98C7-5CDDF6F86E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4AC7B60-BDCC-4338-93F9-5747DCE3CDA1}" type="slidenum">
              <a:rPr lang="en-US" altLang="en-US">
                <a:latin typeface="Arial" panose="020B0604020202020204" pitchFamily="34" charset="0"/>
              </a:rPr>
              <a:pPr eaLnBrk="1" hangingPunct="1"/>
              <a:t>49</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F38F179-5CF5-4297-9D15-58223A4F3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2BFA30-7331-49E2-B625-4E5C7BC495D4}" type="slidenum">
              <a:rPr lang="en-US" altLang="en-US">
                <a:latin typeface="Arial" panose="020B0604020202020204" pitchFamily="34" charset="0"/>
              </a:rPr>
              <a:pPr eaLnBrk="1" hangingPunct="1"/>
              <a:t>50</a:t>
            </a:fld>
            <a:endParaRPr lang="en-US" altLang="en-US">
              <a:latin typeface="Arial" panose="020B0604020202020204" pitchFamily="34" charset="0"/>
            </a:endParaRPr>
          </a:p>
        </p:txBody>
      </p:sp>
      <p:sp>
        <p:nvSpPr>
          <p:cNvPr id="122883" name="Rectangle 2">
            <a:extLst>
              <a:ext uri="{FF2B5EF4-FFF2-40B4-BE49-F238E27FC236}">
                <a16:creationId xmlns:a16="http://schemas.microsoft.com/office/drawing/2014/main" id="{BB69FB03-2C80-4491-A6F0-A7D72DE36EC7}"/>
              </a:ext>
            </a:extLst>
          </p:cNvPr>
          <p:cNvSpPr>
            <a:spLocks noRot="1" noChangeArrowheads="1" noTextEdit="1"/>
          </p:cNvSpPr>
          <p:nvPr>
            <p:ph type="sldImg"/>
          </p:nvPr>
        </p:nvSpPr>
        <p:spPr>
          <a:ln/>
        </p:spPr>
      </p:sp>
      <p:sp>
        <p:nvSpPr>
          <p:cNvPr id="122884" name="Rectangle 3">
            <a:extLst>
              <a:ext uri="{FF2B5EF4-FFF2-40B4-BE49-F238E27FC236}">
                <a16:creationId xmlns:a16="http://schemas.microsoft.com/office/drawing/2014/main" id="{A287FD0C-0F1B-41BA-AC3B-25F3D9FE5DFA}"/>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Lets’ move on to another key part of the definition and management of wilderness – Special Provisions.</a:t>
            </a:r>
          </a:p>
          <a:p>
            <a:pPr eaLnBrk="1" hangingPunct="1"/>
            <a:r>
              <a:rPr lang="en-US" altLang="en-US">
                <a:latin typeface="Arial" panose="020B0604020202020204" pitchFamily="34" charset="0"/>
              </a:rPr>
              <a:t>These are also known as the ‘non-conforming uses’ in that hey don’t seem to fit with the definition of wilderness.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F7A73F2-3365-47A6-B941-E9D955F5A914}"/>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68BC1DE7-E2F5-45A1-8C6A-2613554B37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is how the Wilderness Act of 1964 defines wilderness. </a:t>
            </a:r>
          </a:p>
        </p:txBody>
      </p:sp>
      <p:sp>
        <p:nvSpPr>
          <p:cNvPr id="77828" name="Slide Number Placeholder 3">
            <a:extLst>
              <a:ext uri="{FF2B5EF4-FFF2-40B4-BE49-F238E27FC236}">
                <a16:creationId xmlns:a16="http://schemas.microsoft.com/office/drawing/2014/main" id="{219B91EC-7F1B-4D0E-8AB1-685B738BED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C2AF333-0F96-4C33-83A0-8187694A896A}" type="slidenum">
              <a:rPr lang="en-US" altLang="en-US">
                <a:latin typeface="Arial" panose="020B0604020202020204" pitchFamily="34" charset="0"/>
              </a:rPr>
              <a:pPr eaLnBrk="1" hangingPunct="1"/>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3974DC6F-F66D-4865-9F82-E50E0EBCB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E43495F-BF3F-4228-ABFB-9F674E291F84}" type="slidenum">
              <a:rPr lang="en-US" altLang="en-US">
                <a:latin typeface="Arial" panose="020B0604020202020204" pitchFamily="34" charset="0"/>
              </a:rPr>
              <a:pPr eaLnBrk="1" hangingPunct="1"/>
              <a:t>51</a:t>
            </a:fld>
            <a:endParaRPr lang="en-US" altLang="en-US">
              <a:latin typeface="Arial" panose="020B0604020202020204" pitchFamily="34" charset="0"/>
            </a:endParaRPr>
          </a:p>
        </p:txBody>
      </p:sp>
      <p:sp>
        <p:nvSpPr>
          <p:cNvPr id="123907" name="Rectangle 2">
            <a:extLst>
              <a:ext uri="{FF2B5EF4-FFF2-40B4-BE49-F238E27FC236}">
                <a16:creationId xmlns:a16="http://schemas.microsoft.com/office/drawing/2014/main" id="{C6398927-8EF5-45FC-B68D-64C6E1616887}"/>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69FA4B47-4C5B-4BAB-B8AD-19524E8DD49C}"/>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Sec 4d allows for aircraft and motorboat use if previously established but it’s not an open door. Our role is to determine what is the minimum necessary and implement restrictions on this use where necessary.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language of the law indicates room for analysis and determination. It’s ‘may’, not ‘shall’.</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9A64BA42-7692-42D3-B19A-684FDBBEAB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2163EF3-A9F8-4BEF-AC54-2FF95B73A2A6}" type="slidenum">
              <a:rPr lang="en-US" altLang="en-US">
                <a:latin typeface="Arial" panose="020B0604020202020204" pitchFamily="34" charset="0"/>
              </a:rPr>
              <a:pPr eaLnBrk="1" hangingPunct="1"/>
              <a:t>52</a:t>
            </a:fld>
            <a:endParaRPr lang="en-US" altLang="en-US">
              <a:latin typeface="Arial" panose="020B0604020202020204" pitchFamily="34" charset="0"/>
            </a:endParaRPr>
          </a:p>
        </p:txBody>
      </p:sp>
      <p:sp>
        <p:nvSpPr>
          <p:cNvPr id="124931" name="Rectangle 2">
            <a:extLst>
              <a:ext uri="{FF2B5EF4-FFF2-40B4-BE49-F238E27FC236}">
                <a16:creationId xmlns:a16="http://schemas.microsoft.com/office/drawing/2014/main" id="{2278DBAD-1AD8-458F-94CD-06C7B46BE80D}"/>
              </a:ext>
            </a:extLst>
          </p:cNvPr>
          <p:cNvSpPr>
            <a:spLocks noRot="1" noChangeArrowheads="1" noTextEdit="1"/>
          </p:cNvSpPr>
          <p:nvPr>
            <p:ph type="sldImg"/>
          </p:nvPr>
        </p:nvSpPr>
        <p:spPr>
          <a:ln/>
        </p:spPr>
      </p:sp>
      <p:sp>
        <p:nvSpPr>
          <p:cNvPr id="124932" name="Rectangle 3">
            <a:extLst>
              <a:ext uri="{FF2B5EF4-FFF2-40B4-BE49-F238E27FC236}">
                <a16:creationId xmlns:a16="http://schemas.microsoft.com/office/drawing/2014/main" id="{D0152B20-2AEC-430C-B5DB-A99C2570B4EE}"/>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part of the Act directs how we manage fire in wilderness and can apply techniques that don’t necessitate all out suppression. Actions may be taken as may be necessary.  It does not say that action must or shall always be taken.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95AA74BF-B76F-41BB-B287-44C15B41D3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6ED136B-01EE-468A-B5D5-91F9A0522E6B}" type="slidenum">
              <a:rPr lang="en-US" altLang="en-US">
                <a:latin typeface="Arial" panose="020B0604020202020204" pitchFamily="34" charset="0"/>
              </a:rPr>
              <a:pPr eaLnBrk="1" hangingPunct="1"/>
              <a:t>53</a:t>
            </a:fld>
            <a:endParaRPr lang="en-US" altLang="en-US">
              <a:latin typeface="Arial" panose="020B0604020202020204" pitchFamily="34" charset="0"/>
            </a:endParaRPr>
          </a:p>
        </p:txBody>
      </p:sp>
      <p:sp>
        <p:nvSpPr>
          <p:cNvPr id="125955" name="Rectangle 2">
            <a:extLst>
              <a:ext uri="{FF2B5EF4-FFF2-40B4-BE49-F238E27FC236}">
                <a16:creationId xmlns:a16="http://schemas.microsoft.com/office/drawing/2014/main" id="{4EF297AF-5F02-4766-84A8-A16083B235BE}"/>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37B7CA41-DB2C-4B57-B12A-B537C7219E7C}"/>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Sec 4d treats fire, insect and disease outbreaks (includes invasive plant species) the same way. It’s a ‘may’ not a ‘shall’ and therefore our job is to determine what is necessary and take management action if appropriate.</a:t>
            </a:r>
          </a:p>
          <a:p>
            <a:pPr eaLnBrk="1" hangingPunct="1"/>
            <a:r>
              <a:rPr lang="en-US" altLang="en-US">
                <a:latin typeface="Arial" panose="020B0604020202020204" pitchFamily="34" charset="0"/>
              </a:rPr>
              <a:t>The insect and disease provision was originally inserted to guard against fire and insect and disease outbreaks coming out of the wilderness and affecting adjacent commercial timber lands. Today we are also concerned with treatment of Non-native Invasive Species (weeds) in wilderness but we reply on the ‘shall be managed and protected in their natural condition’ and the ‘so as to preserve their wilderness character’ provisions to take action against weeds. </a:t>
            </a:r>
          </a:p>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7595B1A-546C-4F2C-808D-C7EB62DA4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E063364-6838-4836-945A-14BCD1E363E8}" type="slidenum">
              <a:rPr lang="en-US" altLang="en-US">
                <a:latin typeface="Arial" panose="020B0604020202020204" pitchFamily="34" charset="0"/>
              </a:rPr>
              <a:pPr eaLnBrk="1" hangingPunct="1"/>
              <a:t>54</a:t>
            </a:fld>
            <a:endParaRPr lang="en-US" altLang="en-US">
              <a:latin typeface="Arial" panose="020B0604020202020204" pitchFamily="34" charset="0"/>
            </a:endParaRPr>
          </a:p>
        </p:txBody>
      </p:sp>
      <p:sp>
        <p:nvSpPr>
          <p:cNvPr id="126979" name="Rectangle 2">
            <a:extLst>
              <a:ext uri="{FF2B5EF4-FFF2-40B4-BE49-F238E27FC236}">
                <a16:creationId xmlns:a16="http://schemas.microsoft.com/office/drawing/2014/main" id="{240C3286-907E-450D-9E99-AADFE77E519E}"/>
              </a:ext>
            </a:extLst>
          </p:cNvPr>
          <p:cNvSpPr>
            <a:spLocks noRot="1" noChangeArrowheads="1" noTextEdit="1"/>
          </p:cNvSpPr>
          <p:nvPr>
            <p:ph type="sldImg"/>
          </p:nvPr>
        </p:nvSpPr>
        <p:spPr>
          <a:ln/>
        </p:spPr>
      </p:sp>
      <p:sp>
        <p:nvSpPr>
          <p:cNvPr id="126980" name="Rectangle 3">
            <a:extLst>
              <a:ext uri="{FF2B5EF4-FFF2-40B4-BE49-F238E27FC236}">
                <a16:creationId xmlns:a16="http://schemas.microsoft.com/office/drawing/2014/main" id="{C7D10DED-4A2C-4856-991D-F9AEC1860497}"/>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provision for fish and wildlife management in wilderness indicates that the authorities for management of populations in wilderness that the states had before passage of The Wilderness Act remained the same.  </a:t>
            </a:r>
          </a:p>
          <a:p>
            <a:pPr eaLnBrk="1" hangingPunct="1"/>
            <a:r>
              <a:rPr lang="en-US" altLang="en-US">
                <a:latin typeface="Arial" panose="020B0604020202020204" pitchFamily="34" charset="0"/>
              </a:rPr>
              <a:t>However, this does not give the states exclusive authority for management of populations or habitat in wilderness.  The federal government is charged with preservation of wilderness character and all actions in wilderness, including management of fish and wildlife, must be decided using that over-riding criteria , while meeting the state fish and wildlife objectives whenever feasible.</a:t>
            </a:r>
          </a:p>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FBBACD07-14E5-42FA-8DCA-C391E55B34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0A5B0F6-75C8-4545-A8AC-CBEE7A701117}" type="slidenum">
              <a:rPr lang="en-US" altLang="en-US">
                <a:latin typeface="Arial" panose="020B0604020202020204" pitchFamily="34" charset="0"/>
              </a:rPr>
              <a:pPr eaLnBrk="1" hangingPunct="1"/>
              <a:t>55</a:t>
            </a:fld>
            <a:endParaRPr lang="en-US" altLang="en-US">
              <a:latin typeface="Arial" panose="020B0604020202020204" pitchFamily="34" charset="0"/>
            </a:endParaRPr>
          </a:p>
        </p:txBody>
      </p:sp>
      <p:sp>
        <p:nvSpPr>
          <p:cNvPr id="128003" name="Rectangle 2">
            <a:extLst>
              <a:ext uri="{FF2B5EF4-FFF2-40B4-BE49-F238E27FC236}">
                <a16:creationId xmlns:a16="http://schemas.microsoft.com/office/drawing/2014/main" id="{939B0115-199B-43FA-A56D-40ECBB6CD6B8}"/>
              </a:ext>
            </a:extLst>
          </p:cNvPr>
          <p:cNvSpPr>
            <a:spLocks noRot="1" noChangeArrowheads="1" noTextEdit="1"/>
          </p:cNvSpPr>
          <p:nvPr>
            <p:ph type="sldImg"/>
          </p:nvPr>
        </p:nvSpPr>
        <p:spPr>
          <a:ln/>
        </p:spPr>
      </p:sp>
      <p:sp>
        <p:nvSpPr>
          <p:cNvPr id="128004" name="Rectangle 3">
            <a:extLst>
              <a:ext uri="{FF2B5EF4-FFF2-40B4-BE49-F238E27FC236}">
                <a16:creationId xmlns:a16="http://schemas.microsoft.com/office/drawing/2014/main" id="{6E714E2C-678B-4F53-9FFF-2EB1E9CA267D}"/>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Sec 4d contains the ‘Special Provisions’ that, while seeming to conflict with the overall purpose of wilderness, were allowed to continue, in part to insure passage of the law.  In all cases our role is to determine what type of access or activity is the minimum necessary and balance the right or privilege with the wilderness purposes.</a:t>
            </a:r>
          </a:p>
          <a:p>
            <a:pPr eaLnBrk="1" hangingPunct="1">
              <a:buFontTx/>
              <a:buChar char="•"/>
            </a:pPr>
            <a:r>
              <a:rPr lang="en-US" altLang="en-US">
                <a:latin typeface="Arial" panose="020B0604020202020204" pitchFamily="34" charset="0"/>
              </a:rPr>
              <a:t>Mining on valid claims OK, within reasonable restrictions</a:t>
            </a:r>
          </a:p>
          <a:p>
            <a:pPr eaLnBrk="1" hangingPunct="1">
              <a:buFontTx/>
              <a:buChar char="•"/>
            </a:pPr>
            <a:r>
              <a:rPr lang="en-US" altLang="en-US">
                <a:latin typeface="Arial" panose="020B0604020202020204" pitchFamily="34" charset="0"/>
              </a:rPr>
              <a:t>Mineral prospecting till 1984 (or later date established by subsequent Act)</a:t>
            </a:r>
          </a:p>
          <a:p>
            <a:pPr eaLnBrk="1" hangingPunct="1">
              <a:buFontTx/>
              <a:buChar char="•"/>
            </a:pPr>
            <a:r>
              <a:rPr lang="en-US" altLang="en-US">
                <a:latin typeface="Arial" panose="020B0604020202020204" pitchFamily="34" charset="0"/>
              </a:rPr>
              <a:t>Water impoundments and ditches can remain and be maintained</a:t>
            </a:r>
          </a:p>
          <a:p>
            <a:pPr eaLnBrk="1" hangingPunct="1">
              <a:buFontTx/>
              <a:buChar char="•"/>
            </a:pPr>
            <a:r>
              <a:rPr lang="en-US" altLang="en-US">
                <a:latin typeface="Arial" panose="020B0604020202020204" pitchFamily="34" charset="0"/>
              </a:rPr>
              <a:t>Grazing where previously established can continue</a:t>
            </a:r>
          </a:p>
          <a:p>
            <a:pPr eaLnBrk="1" hangingPunct="1">
              <a:buFontTx/>
              <a:buChar char="•"/>
            </a:pPr>
            <a:r>
              <a:rPr lang="en-US" altLang="en-US">
                <a:latin typeface="Arial" panose="020B0604020202020204" pitchFamily="34" charset="0"/>
              </a:rPr>
              <a:t>State water rights still apply</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F90F0CDD-24EA-42DB-A5C6-A2464FA4C2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3F825BC-DF16-40F6-A203-1815D5C9F757}" type="slidenum">
              <a:rPr lang="en-US" altLang="en-US">
                <a:latin typeface="Arial" panose="020B0604020202020204" pitchFamily="34" charset="0"/>
              </a:rPr>
              <a:pPr eaLnBrk="1" hangingPunct="1"/>
              <a:t>56</a:t>
            </a:fld>
            <a:endParaRPr lang="en-US" altLang="en-US">
              <a:latin typeface="Arial" panose="020B0604020202020204" pitchFamily="34" charset="0"/>
            </a:endParaRPr>
          </a:p>
        </p:txBody>
      </p:sp>
      <p:sp>
        <p:nvSpPr>
          <p:cNvPr id="129027" name="Rectangle 2">
            <a:extLst>
              <a:ext uri="{FF2B5EF4-FFF2-40B4-BE49-F238E27FC236}">
                <a16:creationId xmlns:a16="http://schemas.microsoft.com/office/drawing/2014/main" id="{FC9A36DB-EF41-42FE-852E-0D470E8A7D4D}"/>
              </a:ext>
            </a:extLst>
          </p:cNvPr>
          <p:cNvSpPr>
            <a:spLocks noRot="1" noChangeArrowheads="1" noTextEdit="1"/>
          </p:cNvSpPr>
          <p:nvPr>
            <p:ph type="sldImg"/>
          </p:nvPr>
        </p:nvSpPr>
        <p:spPr>
          <a:ln/>
        </p:spPr>
      </p:sp>
      <p:sp>
        <p:nvSpPr>
          <p:cNvPr id="129028" name="Rectangle 3">
            <a:extLst>
              <a:ext uri="{FF2B5EF4-FFF2-40B4-BE49-F238E27FC236}">
                <a16:creationId xmlns:a16="http://schemas.microsoft.com/office/drawing/2014/main" id="{362BFAC4-E49A-4252-9E7F-479B95542E08}"/>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provision for outfitters and guides to operate in wilderness is recognized as legitimate but it is not automatic and is not a right. Wilderness managers need to assess the need and ‘extent necessary’ for wilderness dependent services and permit those that satisfy the intent of the law. Public demand or a potential business opportunity does not equal the ‘right’ to a permit.</a:t>
            </a:r>
          </a:p>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F2877060-00D4-48CD-B02D-9391CC2D45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165E99E-64D2-422E-A0F3-7912AD88C3AB}" type="slidenum">
              <a:rPr lang="en-US" altLang="en-US">
                <a:latin typeface="Arial" panose="020B0604020202020204" pitchFamily="34" charset="0"/>
              </a:rPr>
              <a:pPr eaLnBrk="1" hangingPunct="1"/>
              <a:t>57</a:t>
            </a:fld>
            <a:endParaRPr lang="en-US" altLang="en-US">
              <a:latin typeface="Arial" panose="020B0604020202020204" pitchFamily="34" charset="0"/>
            </a:endParaRPr>
          </a:p>
        </p:txBody>
      </p:sp>
      <p:sp>
        <p:nvSpPr>
          <p:cNvPr id="130051" name="Rectangle 2">
            <a:extLst>
              <a:ext uri="{FF2B5EF4-FFF2-40B4-BE49-F238E27FC236}">
                <a16:creationId xmlns:a16="http://schemas.microsoft.com/office/drawing/2014/main" id="{6F537C3F-3734-43BD-938D-8DD3F766480D}"/>
              </a:ext>
            </a:extLst>
          </p:cNvPr>
          <p:cNvSpPr>
            <a:spLocks noRot="1" noChangeArrowheads="1" noTextEdit="1"/>
          </p:cNvSpPr>
          <p:nvPr>
            <p:ph type="sldImg"/>
          </p:nvPr>
        </p:nvSpPr>
        <p:spPr>
          <a:ln/>
        </p:spPr>
      </p:sp>
      <p:sp>
        <p:nvSpPr>
          <p:cNvPr id="130052" name="Rectangle 3">
            <a:extLst>
              <a:ext uri="{FF2B5EF4-FFF2-40B4-BE49-F238E27FC236}">
                <a16:creationId xmlns:a16="http://schemas.microsoft.com/office/drawing/2014/main" id="{D7E1340F-8800-4ACA-A799-48628B3072F9}"/>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provision for outfitters and guides to operate in wilderness is specific to certain activities that depend on a wilderness setting and are ‘proper’ to utilize the ‘opportunities for solitude or a primitive and unconfined type of recreation’. Or other purposes.  </a:t>
            </a:r>
          </a:p>
          <a:p>
            <a:pPr eaLnBrk="1" hangingPunct="1"/>
            <a:r>
              <a:rPr lang="en-US" altLang="en-US">
                <a:latin typeface="Arial" panose="020B0604020202020204" pitchFamily="34" charset="0"/>
              </a:rPr>
              <a:t>Other purposes could include support of the scientific, educational or other public purposes of wilderness.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6CD34ED4-7DB8-4ACD-B0AB-E35195B6530C}"/>
              </a:ext>
            </a:extLst>
          </p:cNvPr>
          <p:cNvSpPr>
            <a:spLocks noGrp="1" noRot="1" noChangeAspect="1" noTextEdit="1"/>
          </p:cNvSpPr>
          <p:nvPr>
            <p:ph type="sldImg"/>
          </p:nvPr>
        </p:nvSpPr>
        <p:spPr>
          <a:ln/>
        </p:spPr>
      </p:sp>
      <p:sp>
        <p:nvSpPr>
          <p:cNvPr id="131075" name="Notes Placeholder 2">
            <a:extLst>
              <a:ext uri="{FF2B5EF4-FFF2-40B4-BE49-F238E27FC236}">
                <a16:creationId xmlns:a16="http://schemas.microsoft.com/office/drawing/2014/main" id="{79E360E7-B668-4C95-803E-6D6CF5A7F4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prohibition on commercial enterprise is different than the 4c prohibition on ‘commercial enterprises’. Hot dog stands or lodges are not necessary for wilderness dependent activities.</a:t>
            </a:r>
          </a:p>
          <a:p>
            <a:endParaRPr lang="en-US" altLang="en-US">
              <a:latin typeface="Arial" panose="020B0604020202020204" pitchFamily="34" charset="0"/>
            </a:endParaRPr>
          </a:p>
        </p:txBody>
      </p:sp>
      <p:sp>
        <p:nvSpPr>
          <p:cNvPr id="131076" name="Slide Number Placeholder 3">
            <a:extLst>
              <a:ext uri="{FF2B5EF4-FFF2-40B4-BE49-F238E27FC236}">
                <a16:creationId xmlns:a16="http://schemas.microsoft.com/office/drawing/2014/main" id="{EA69AA71-F47C-499E-AEA0-87096E1C87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C8C344E-89ED-4F6E-9381-B5E5689C946B}" type="slidenum">
              <a:rPr lang="en-US" altLang="en-US">
                <a:latin typeface="Arial" panose="020B0604020202020204" pitchFamily="34" charset="0"/>
              </a:rPr>
              <a:pPr eaLnBrk="1" hangingPunct="1"/>
              <a:t>58</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1CBE3999-6949-4D62-B158-B7441E8BBF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C599231-AC03-41A8-8837-0D5B480EBE54}" type="slidenum">
              <a:rPr lang="en-US" altLang="en-US">
                <a:latin typeface="Arial" panose="020B0604020202020204" pitchFamily="34" charset="0"/>
              </a:rPr>
              <a:pPr eaLnBrk="1" hangingPunct="1"/>
              <a:t>59</a:t>
            </a:fld>
            <a:endParaRPr lang="en-US" altLang="en-US">
              <a:latin typeface="Arial" panose="020B0604020202020204" pitchFamily="34" charset="0"/>
            </a:endParaRPr>
          </a:p>
        </p:txBody>
      </p:sp>
      <p:sp>
        <p:nvSpPr>
          <p:cNvPr id="132099" name="Rectangle 2">
            <a:extLst>
              <a:ext uri="{FF2B5EF4-FFF2-40B4-BE49-F238E27FC236}">
                <a16:creationId xmlns:a16="http://schemas.microsoft.com/office/drawing/2014/main" id="{129EA81F-5C20-4E86-8775-EC287B26424D}"/>
              </a:ext>
            </a:extLst>
          </p:cNvPr>
          <p:cNvSpPr>
            <a:spLocks noRot="1" noChangeArrowheads="1" noTextEdit="1"/>
          </p:cNvSpPr>
          <p:nvPr>
            <p:ph type="sldImg"/>
          </p:nvPr>
        </p:nvSpPr>
        <p:spPr>
          <a:ln/>
        </p:spPr>
      </p:sp>
      <p:sp>
        <p:nvSpPr>
          <p:cNvPr id="132100" name="Rectangle 3">
            <a:extLst>
              <a:ext uri="{FF2B5EF4-FFF2-40B4-BE49-F238E27FC236}">
                <a16:creationId xmlns:a16="http://schemas.microsoft.com/office/drawing/2014/main" id="{D4A5A77E-5BA2-4002-B293-DFDF83BA3C30}"/>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Section 4 (c) specifies certain things that wilderness managers cannot do. These are known as the ‘prohibited uses.</a:t>
            </a:r>
          </a:p>
          <a:p>
            <a:pPr eaLnBrk="1" hangingPunct="1"/>
            <a:r>
              <a:rPr lang="en-US" altLang="en-US">
                <a:latin typeface="Arial" panose="020B0604020202020204" pitchFamily="34" charset="0"/>
              </a:rPr>
              <a:t>But of course it is not black and white and there are exceptions.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37CA5BA9-ED98-47FE-A65A-EAB56CF58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AAE0453-6F6D-449E-B055-212B0504A767}" type="slidenum">
              <a:rPr lang="en-US" altLang="en-US">
                <a:latin typeface="Arial" panose="020B0604020202020204" pitchFamily="34" charset="0"/>
              </a:rPr>
              <a:pPr eaLnBrk="1" hangingPunct="1"/>
              <a:t>60</a:t>
            </a:fld>
            <a:endParaRPr lang="en-US" altLang="en-US">
              <a:latin typeface="Arial" panose="020B0604020202020204" pitchFamily="34" charset="0"/>
            </a:endParaRPr>
          </a:p>
        </p:txBody>
      </p:sp>
      <p:sp>
        <p:nvSpPr>
          <p:cNvPr id="133123" name="Rectangle 2">
            <a:extLst>
              <a:ext uri="{FF2B5EF4-FFF2-40B4-BE49-F238E27FC236}">
                <a16:creationId xmlns:a16="http://schemas.microsoft.com/office/drawing/2014/main" id="{09F0FD17-F21F-4A5F-B4AD-D6CEFB013F51}"/>
              </a:ext>
            </a:extLst>
          </p:cNvPr>
          <p:cNvSpPr>
            <a:spLocks noRot="1" noChangeArrowheads="1" noTextEdit="1"/>
          </p:cNvSpPr>
          <p:nvPr>
            <p:ph type="sldImg"/>
          </p:nvPr>
        </p:nvSpPr>
        <p:spPr>
          <a:ln/>
        </p:spPr>
      </p:sp>
      <p:sp>
        <p:nvSpPr>
          <p:cNvPr id="133124" name="Rectangle 3">
            <a:extLst>
              <a:ext uri="{FF2B5EF4-FFF2-40B4-BE49-F238E27FC236}">
                <a16:creationId xmlns:a16="http://schemas.microsoft.com/office/drawing/2014/main" id="{50E9F9F6-7488-4BB5-BC2E-3FF5D9ABC2F0}"/>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exception is pretty clearly stated and includes specific mention of exceptions related to search and rescue measures.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C07E77F-E00E-4E5F-B443-F89957841C08}"/>
              </a:ext>
            </a:extLst>
          </p:cNvPr>
          <p:cNvSpPr>
            <a:spLocks noGrp="1" noRot="1" noChangeAspect="1" noTextEdit="1"/>
          </p:cNvSpPr>
          <p:nvPr>
            <p:ph type="sldImg"/>
          </p:nvPr>
        </p:nvSpPr>
        <p:spPr>
          <a:ln/>
        </p:spPr>
      </p:sp>
      <p:sp>
        <p:nvSpPr>
          <p:cNvPr id="78851" name="Notes Placeholder 2">
            <a:extLst>
              <a:ext uri="{FF2B5EF4-FFF2-40B4-BE49-F238E27FC236}">
                <a16:creationId xmlns:a16="http://schemas.microsoft.com/office/drawing/2014/main" id="{ECB3DD51-9EFC-45A1-A965-E3D751E565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More from the ‘64 Wilderness Act.  These definitions provide the constraints and general constraints for a legal definition of wilderness but for management they require more examination and interpretation. </a:t>
            </a:r>
          </a:p>
        </p:txBody>
      </p:sp>
      <p:sp>
        <p:nvSpPr>
          <p:cNvPr id="78852" name="Slide Number Placeholder 3">
            <a:extLst>
              <a:ext uri="{FF2B5EF4-FFF2-40B4-BE49-F238E27FC236}">
                <a16:creationId xmlns:a16="http://schemas.microsoft.com/office/drawing/2014/main" id="{6E1A8800-B549-48A2-A0CA-AFE5E9563C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13939CE-08CD-4672-9AFA-4020334174E3}" type="slidenum">
              <a:rPr lang="en-US" altLang="en-US">
                <a:latin typeface="Arial" panose="020B0604020202020204" pitchFamily="34" charset="0"/>
              </a:rPr>
              <a:pPr eaLnBrk="1" hangingPunct="1"/>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77D70784-8FC9-48DF-A221-E5FCB9056A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D20B843-CCCB-4128-9796-BA24D66F49C9}" type="slidenum">
              <a:rPr lang="en-US" altLang="en-US">
                <a:latin typeface="Arial" panose="020B0604020202020204" pitchFamily="34" charset="0"/>
              </a:rPr>
              <a:pPr eaLnBrk="1" hangingPunct="1"/>
              <a:t>61</a:t>
            </a:fld>
            <a:endParaRPr lang="en-US" altLang="en-US">
              <a:latin typeface="Arial" panose="020B0604020202020204" pitchFamily="34" charset="0"/>
            </a:endParaRPr>
          </a:p>
        </p:txBody>
      </p:sp>
      <p:sp>
        <p:nvSpPr>
          <p:cNvPr id="134147" name="Rectangle 2">
            <a:extLst>
              <a:ext uri="{FF2B5EF4-FFF2-40B4-BE49-F238E27FC236}">
                <a16:creationId xmlns:a16="http://schemas.microsoft.com/office/drawing/2014/main" id="{FD1C7F74-0952-4576-81F5-BD39C63CF6AC}"/>
              </a:ext>
            </a:extLst>
          </p:cNvPr>
          <p:cNvSpPr>
            <a:spLocks noRot="1" noChangeArrowheads="1" noTextEdit="1"/>
          </p:cNvSpPr>
          <p:nvPr>
            <p:ph type="sldImg"/>
          </p:nvPr>
        </p:nvSpPr>
        <p:spPr>
          <a:ln/>
        </p:spPr>
      </p:sp>
      <p:sp>
        <p:nvSpPr>
          <p:cNvPr id="134148" name="Rectangle 3">
            <a:extLst>
              <a:ext uri="{FF2B5EF4-FFF2-40B4-BE49-F238E27FC236}">
                <a16:creationId xmlns:a16="http://schemas.microsoft.com/office/drawing/2014/main" id="{1DF60BF8-DB50-4B63-9EF4-1A03D1D3A35F}"/>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exception is only for administration of the area as wilderness.  These are management actions, not public uses, and must be for the purposes of preserving wilderness character.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135D6428-EA83-4F92-9E28-497699B589CA}"/>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7BCE8FB8-F9E2-4C8A-8C1C-B35CDF7CA1FE}" type="slidenum">
              <a:rPr lang="en-US" altLang="en-US" sz="1200">
                <a:latin typeface="Arial" panose="020B0604020202020204" pitchFamily="34" charset="0"/>
              </a:rPr>
              <a:pPr algn="r" eaLnBrk="1" hangingPunct="1"/>
              <a:t>62</a:t>
            </a:fld>
            <a:endParaRPr lang="en-US" altLang="en-US" sz="1200">
              <a:latin typeface="Arial" panose="020B0604020202020204" pitchFamily="34" charset="0"/>
            </a:endParaRPr>
          </a:p>
        </p:txBody>
      </p:sp>
      <p:sp>
        <p:nvSpPr>
          <p:cNvPr id="135171" name="Rectangle 2">
            <a:extLst>
              <a:ext uri="{FF2B5EF4-FFF2-40B4-BE49-F238E27FC236}">
                <a16:creationId xmlns:a16="http://schemas.microsoft.com/office/drawing/2014/main" id="{FA05FE04-3D45-47C9-B140-57CF87D04241}"/>
              </a:ext>
            </a:extLst>
          </p:cNvPr>
          <p:cNvSpPr>
            <a:spLocks noRot="1" noChangeArrowheads="1" noTextEdit="1"/>
          </p:cNvSpPr>
          <p:nvPr>
            <p:ph type="sldImg"/>
          </p:nvPr>
        </p:nvSpPr>
        <p:spPr>
          <a:ln/>
        </p:spPr>
      </p:sp>
      <p:sp>
        <p:nvSpPr>
          <p:cNvPr id="135172" name="Rectangle 3">
            <a:extLst>
              <a:ext uri="{FF2B5EF4-FFF2-40B4-BE49-F238E27FC236}">
                <a16:creationId xmlns:a16="http://schemas.microsoft.com/office/drawing/2014/main" id="{C6B8DEC4-5D0D-4927-832A-A3329B6ACEAA}"/>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Another part of the definition of wilderness in the Act applies to both how we manage wilderness as well as how we select lands for possible additions to the wilderness system.  The criteria are general.</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817DD93B-1836-4B65-B475-51FADC6B83ED}"/>
              </a:ext>
            </a:extLst>
          </p:cNvPr>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4" tIns="46563" rIns="93124" bIns="46563"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362F23C7-BC54-46D9-8D73-F6D83DEEC236}" type="slidenum">
              <a:rPr lang="en-US" altLang="en-US" sz="1200">
                <a:latin typeface="Arial" panose="020B0604020202020204" pitchFamily="34" charset="0"/>
              </a:rPr>
              <a:pPr algn="r" eaLnBrk="1" hangingPunct="1"/>
              <a:t>63</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7B732C4D-E756-4AD4-9BC3-949F94288EF1}"/>
              </a:ext>
            </a:extLst>
          </p:cNvPr>
          <p:cNvSpPr>
            <a:spLocks noRot="1" noChangeArrowheads="1" noTextEdit="1"/>
          </p:cNvSpPr>
          <p:nvPr>
            <p:ph type="sldImg"/>
          </p:nvPr>
        </p:nvSpPr>
        <p:spPr>
          <a:ln/>
        </p:spPr>
      </p:sp>
      <p:sp>
        <p:nvSpPr>
          <p:cNvPr id="136196" name="Rectangle 3">
            <a:extLst>
              <a:ext uri="{FF2B5EF4-FFF2-40B4-BE49-F238E27FC236}">
                <a16:creationId xmlns:a16="http://schemas.microsoft.com/office/drawing/2014/main" id="{7E3AB089-3EE3-4F8A-B3A4-6106716DE4CE}"/>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The forest planning inventory and evaluation process determines whether lands meet this criteria. </a:t>
            </a:r>
          </a:p>
          <a:p>
            <a:pPr marL="228600" indent="-228600" eaLnBrk="1" hangingPunct="1"/>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AFEDC4A2-C36E-4EB5-AEC7-D006B2B2638B}"/>
              </a:ext>
            </a:extLst>
          </p:cNvPr>
          <p:cNvSpPr>
            <a:spLocks noGrp="1" noRot="1" noChangeAspect="1" noTextEdit="1"/>
          </p:cNvSpPr>
          <p:nvPr>
            <p:ph type="sldImg"/>
          </p:nvPr>
        </p:nvSpPr>
        <p:spPr>
          <a:ln/>
        </p:spPr>
      </p:sp>
      <p:sp>
        <p:nvSpPr>
          <p:cNvPr id="137219" name="Notes Placeholder 2">
            <a:extLst>
              <a:ext uri="{FF2B5EF4-FFF2-40B4-BE49-F238E27FC236}">
                <a16:creationId xmlns:a16="http://schemas.microsoft.com/office/drawing/2014/main" id="{267C4BC4-B0D5-409E-8976-90FAAC0C30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Often lands proposed for wilderness contain evidence of previous human use and occupation. </a:t>
            </a:r>
          </a:p>
        </p:txBody>
      </p:sp>
      <p:sp>
        <p:nvSpPr>
          <p:cNvPr id="137220" name="Slide Number Placeholder 3">
            <a:extLst>
              <a:ext uri="{FF2B5EF4-FFF2-40B4-BE49-F238E27FC236}">
                <a16:creationId xmlns:a16="http://schemas.microsoft.com/office/drawing/2014/main" id="{E4167641-A2F9-4F4B-9C2D-5F1741FCA5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66F9202-98D4-470A-99BC-AF659EF92BBB}" type="slidenum">
              <a:rPr lang="en-US" altLang="en-US">
                <a:latin typeface="Arial" panose="020B0604020202020204" pitchFamily="34" charset="0"/>
              </a:rPr>
              <a:pPr eaLnBrk="1" hangingPunct="1"/>
              <a:t>64</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EF538D12-8FBB-451B-8A71-E198C310D8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E325BA5-04E0-4371-85C2-864E90C95ABE}" type="slidenum">
              <a:rPr lang="en-US" altLang="en-US">
                <a:latin typeface="Arial" panose="020B0604020202020204" pitchFamily="34" charset="0"/>
              </a:rPr>
              <a:pPr eaLnBrk="1" hangingPunct="1"/>
              <a:t>66</a:t>
            </a:fld>
            <a:endParaRPr lang="en-US" altLang="en-US">
              <a:latin typeface="Arial" panose="020B0604020202020204" pitchFamily="34" charset="0"/>
            </a:endParaRPr>
          </a:p>
        </p:txBody>
      </p:sp>
      <p:sp>
        <p:nvSpPr>
          <p:cNvPr id="138243" name="Rectangle 2">
            <a:extLst>
              <a:ext uri="{FF2B5EF4-FFF2-40B4-BE49-F238E27FC236}">
                <a16:creationId xmlns:a16="http://schemas.microsoft.com/office/drawing/2014/main" id="{B627CB5B-EA13-4DFA-91CE-1F8649772A20}"/>
              </a:ext>
            </a:extLst>
          </p:cNvPr>
          <p:cNvSpPr>
            <a:spLocks noRot="1" noChangeArrowheads="1" noTextEdit="1"/>
          </p:cNvSpPr>
          <p:nvPr>
            <p:ph type="sldImg"/>
          </p:nvPr>
        </p:nvSpPr>
        <p:spPr>
          <a:ln/>
        </p:spPr>
      </p:sp>
      <p:sp>
        <p:nvSpPr>
          <p:cNvPr id="138244" name="Rectangle 3">
            <a:extLst>
              <a:ext uri="{FF2B5EF4-FFF2-40B4-BE49-F238E27FC236}">
                <a16:creationId xmlns:a16="http://schemas.microsoft.com/office/drawing/2014/main" id="{6AC4AE68-0F7C-4A61-A4AE-297E28DFB68A}"/>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One explanation is the ‘public purposes’ of wilderness which help define what wilderness is by law.</a:t>
            </a:r>
          </a:p>
          <a:p>
            <a:pPr eaLnBrk="1" hangingPunct="1"/>
            <a:r>
              <a:rPr lang="en-US" altLang="en-US">
                <a:latin typeface="Arial" panose="020B0604020202020204" pitchFamily="34" charset="0"/>
              </a:rPr>
              <a:t>A key criteria used to manage wilderness is to keep in mind the need to screen possible management activities to determine if they conform to the public purposes of wilderness. Of course not all purposes are achievable in all areas of all wildernesses at all times but this where we get direction for stewardship of things like the wilderness dependent scientific opportunities and heritage resources.</a:t>
            </a:r>
          </a:p>
          <a:p>
            <a:pPr eaLnBrk="1" hangingPunct="1"/>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5ACEA91A-2BF2-4CB5-96B5-A0B7EC14A0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678D637-F84F-4220-8096-372BC8335CCA}" type="slidenum">
              <a:rPr lang="en-US" altLang="en-US">
                <a:latin typeface="Arial" panose="020B0604020202020204" pitchFamily="34" charset="0"/>
              </a:rPr>
              <a:pPr eaLnBrk="1" hangingPunct="1"/>
              <a:t>67</a:t>
            </a:fld>
            <a:endParaRPr lang="en-US" altLang="en-US">
              <a:latin typeface="Arial" panose="020B0604020202020204" pitchFamily="34" charset="0"/>
            </a:endParaRPr>
          </a:p>
        </p:txBody>
      </p:sp>
      <p:sp>
        <p:nvSpPr>
          <p:cNvPr id="139267" name="Rectangle 2">
            <a:extLst>
              <a:ext uri="{FF2B5EF4-FFF2-40B4-BE49-F238E27FC236}">
                <a16:creationId xmlns:a16="http://schemas.microsoft.com/office/drawing/2014/main" id="{C3E15D1B-DEEC-4B1D-BBF3-2ACBC159E2C4}"/>
              </a:ext>
            </a:extLst>
          </p:cNvPr>
          <p:cNvSpPr>
            <a:spLocks noRot="1" noChangeArrowheads="1" noTextEdit="1"/>
          </p:cNvSpPr>
          <p:nvPr>
            <p:ph type="sldImg"/>
          </p:nvPr>
        </p:nvSpPr>
        <p:spPr>
          <a:ln/>
        </p:spPr>
      </p:sp>
      <p:sp>
        <p:nvSpPr>
          <p:cNvPr id="139268" name="Rectangle 3">
            <a:extLst>
              <a:ext uri="{FF2B5EF4-FFF2-40B4-BE49-F238E27FC236}">
                <a16:creationId xmlns:a16="http://schemas.microsoft.com/office/drawing/2014/main" id="{D7EB9CF8-3187-46EA-B96B-679FBBDD7219}"/>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‘public purposes’ have to do with direct benefits of wilderness to all of us and are different from the purpose of the Act. Also, look at this entire sentence. The phrase ‘otherwise provided in this Act’ refers to the mandates to protect natural conditions and preserve wilderness character as will as outstanding opportunities for solitude or a primitive and unconfined type of recreation and to special provisions, even if they are not in conformance with the purpose of the Act. Example – motorized access to a water development, may be  allowed by law, but would be managed to preserve wilderness character as much as possible.</a:t>
            </a:r>
          </a:p>
          <a:p>
            <a:pPr eaLnBrk="1" hangingPunct="1"/>
            <a:r>
              <a:rPr lang="en-US" altLang="en-US">
                <a:latin typeface="Arial" panose="020B0604020202020204" pitchFamily="34" charset="0"/>
              </a:rPr>
              <a:t>Examples of how this is applied is that historical use is different from grand-fathered use. A historic cabin may have been used by those trappers before the area became wilderness but that doesn’t mean it must be restored and made available for use by current wilderness visitors. Historical use has more to do with the traditional methods of access that were in context in 1964: walking, riding horses, skiing and paddling.</a:t>
            </a:r>
          </a:p>
          <a:p>
            <a:pPr eaLnBrk="1" hangingPunct="1"/>
            <a:r>
              <a:rPr lang="en-US" altLang="en-US">
                <a:latin typeface="Arial" panose="020B0604020202020204" pitchFamily="34" charset="0"/>
              </a:rPr>
              <a:t>Likewise, the scientific purpose of wilderness is important but it doesn’t mean that use of a helicopter to access inventory plots is always justified. The scenic purpose doesn’t mean suppress all fires and education doesn’t mean interpretive signs inside wilderness.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E5AAAE9C-F4D0-422F-A4E0-60AAD7D96D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6E195B2-2F6C-4C13-8E5E-10742348A3B5}" type="slidenum">
              <a:rPr lang="en-US" altLang="en-US">
                <a:latin typeface="Arial" panose="020B0604020202020204" pitchFamily="34" charset="0"/>
              </a:rPr>
              <a:pPr eaLnBrk="1" hangingPunct="1"/>
              <a:t>68</a:t>
            </a:fld>
            <a:endParaRPr lang="en-US" altLang="en-US">
              <a:latin typeface="Arial" panose="020B0604020202020204" pitchFamily="34" charset="0"/>
            </a:endParaRPr>
          </a:p>
        </p:txBody>
      </p:sp>
      <p:sp>
        <p:nvSpPr>
          <p:cNvPr id="140291" name="Rectangle 2">
            <a:extLst>
              <a:ext uri="{FF2B5EF4-FFF2-40B4-BE49-F238E27FC236}">
                <a16:creationId xmlns:a16="http://schemas.microsoft.com/office/drawing/2014/main" id="{CAC9D4C8-2385-4870-A9A1-EC5D83F3A984}"/>
              </a:ext>
            </a:extLst>
          </p:cNvPr>
          <p:cNvSpPr>
            <a:spLocks noRot="1" noChangeArrowheads="1" noTextEdit="1"/>
          </p:cNvSpPr>
          <p:nvPr>
            <p:ph type="sldImg"/>
          </p:nvPr>
        </p:nvSpPr>
        <p:spPr>
          <a:ln/>
        </p:spPr>
      </p:sp>
      <p:sp>
        <p:nvSpPr>
          <p:cNvPr id="140292" name="Rectangle 3">
            <a:extLst>
              <a:ext uri="{FF2B5EF4-FFF2-40B4-BE49-F238E27FC236}">
                <a16:creationId xmlns:a16="http://schemas.microsoft.com/office/drawing/2014/main" id="{CDA03058-485A-433E-A561-449695EE9E01}"/>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These public purposes are critically important to keep in mind, especially during planning processes. How does the wilderness support or enhance the local custom, culture or traditions?</a:t>
            </a:r>
          </a:p>
          <a:p>
            <a:pPr eaLnBrk="1" hangingPunct="1"/>
            <a:endParaRPr lang="en-US" altLang="en-US">
              <a:latin typeface="Arial" panose="020B0604020202020204" pitchFamily="34" charset="0"/>
            </a:endParaRPr>
          </a:p>
          <a:p>
            <a:pPr eaLnBrk="1" hangingPunct="1">
              <a:buFontTx/>
              <a:buChar char="•"/>
            </a:pPr>
            <a:r>
              <a:rPr lang="en-US" altLang="en-US">
                <a:latin typeface="Arial" panose="020B0604020202020204" pitchFamily="34" charset="0"/>
              </a:rPr>
              <a:t>These are public lands, and designated for public use.</a:t>
            </a:r>
          </a:p>
          <a:p>
            <a:pPr eaLnBrk="1" hangingPunct="1">
              <a:buFontTx/>
              <a:buChar char="•"/>
            </a:pPr>
            <a:r>
              <a:rPr lang="en-US" altLang="en-US">
                <a:latin typeface="Arial" panose="020B0604020202020204" pitchFamily="34" charset="0"/>
              </a:rPr>
              <a:t>There sometimes are public rights (mining, private lands) and public privileges (grazing) involved</a:t>
            </a:r>
          </a:p>
          <a:p>
            <a:pPr eaLnBrk="1" hangingPunct="1">
              <a:buFontTx/>
              <a:buChar char="•"/>
            </a:pPr>
            <a:r>
              <a:rPr lang="en-US" altLang="en-US">
                <a:latin typeface="Arial" panose="020B0604020202020204" pitchFamily="34" charset="0"/>
              </a:rPr>
              <a:t>It is always important to insure public involvement and communication regarding wilderness management. ‘It’s a teachable moment’ for wilderness.</a:t>
            </a:r>
          </a:p>
          <a:p>
            <a:pPr eaLnBrk="1" hangingPunct="1"/>
            <a:r>
              <a:rPr lang="en-US" altLang="en-US">
                <a:latin typeface="Arial" panose="020B0604020202020204" pitchFamily="34" charset="0"/>
              </a:rPr>
              <a:t>Consider how wilderness is a part of the local custom, culture, and tradition of the community. Is it’s a place to “hunt and fish and mess around” as Ed Abbey said? Is it one of the reasons the families have stayed in the area for multiple generations?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DC5D3F29-97D3-4893-87BA-397CFE2CEB93}"/>
              </a:ext>
            </a:extLst>
          </p:cNvPr>
          <p:cNvSpPr txBox="1">
            <a:spLocks noGrp="1" noChangeArrowheads="1"/>
          </p:cNvSpPr>
          <p:nvPr/>
        </p:nvSpPr>
        <p:spPr bwMode="auto">
          <a:xfrm>
            <a:off x="3968750" y="8829675"/>
            <a:ext cx="30400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8" rIns="93112" bIns="46558" anchor="b"/>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E8AA0CB4-CE37-4C3E-84A6-93008F6F1AC3}" type="slidenum">
              <a:rPr lang="en-US" altLang="en-US" sz="1200">
                <a:latin typeface="Arial" panose="020B0604020202020204" pitchFamily="34" charset="0"/>
              </a:rPr>
              <a:pPr algn="r" eaLnBrk="1" hangingPunct="1"/>
              <a:t>69</a:t>
            </a:fld>
            <a:endParaRPr lang="en-US" altLang="en-US" sz="1200">
              <a:latin typeface="Arial" panose="020B0604020202020204" pitchFamily="34" charset="0"/>
            </a:endParaRPr>
          </a:p>
        </p:txBody>
      </p:sp>
      <p:sp>
        <p:nvSpPr>
          <p:cNvPr id="141315" name="Rectangle 2">
            <a:extLst>
              <a:ext uri="{FF2B5EF4-FFF2-40B4-BE49-F238E27FC236}">
                <a16:creationId xmlns:a16="http://schemas.microsoft.com/office/drawing/2014/main" id="{92F7C961-BAFB-48E0-AA9B-23B6D568329C}"/>
              </a:ext>
            </a:extLst>
          </p:cNvPr>
          <p:cNvSpPr>
            <a:spLocks noRot="1" noChangeArrowheads="1" noTextEdit="1"/>
          </p:cNvSpPr>
          <p:nvPr>
            <p:ph type="sldImg"/>
          </p:nvPr>
        </p:nvSpPr>
        <p:spPr>
          <a:ln/>
        </p:spPr>
      </p:sp>
      <p:sp>
        <p:nvSpPr>
          <p:cNvPr id="141316" name="Rectangle 3">
            <a:extLst>
              <a:ext uri="{FF2B5EF4-FFF2-40B4-BE49-F238E27FC236}">
                <a16:creationId xmlns:a16="http://schemas.microsoft.com/office/drawing/2014/main" id="{8983EADD-DB1A-41F2-9291-4B21B4C6C08C}"/>
              </a:ext>
            </a:extLst>
          </p:cNvPr>
          <p:cNvSpPr>
            <a:spLocks noGrp="1" noChangeArrowheads="1"/>
          </p:cNvSpPr>
          <p:nvPr>
            <p:ph type="body" idx="1"/>
          </p:nvPr>
        </p:nvSpPr>
        <p:spPr>
          <a:xfrm>
            <a:off x="933450" y="4414838"/>
            <a:ext cx="51435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2" tIns="46558" rIns="93112" bIns="46558"/>
          <a:lstStyle/>
          <a:p>
            <a:r>
              <a:rPr lang="en-US" altLang="en-US">
                <a:latin typeface="Arial" panose="020B0604020202020204" pitchFamily="34" charset="0"/>
              </a:rPr>
              <a:t>Wilderness Management Principles tell us that in order to achieve ‘absolute wilderness’ (a pristine condition) we would likely not be able to allow any use or human influence because all uses cause some type of impact, even if it is imperceptible.</a:t>
            </a:r>
          </a:p>
          <a:p>
            <a:r>
              <a:rPr lang="en-US" altLang="en-US">
                <a:latin typeface="Arial" panose="020B0604020202020204" pitchFamily="34" charset="0"/>
              </a:rPr>
              <a:t>Our job, as defined by law and policy, is not to achieve absolute wilderness but rather to insure we manage it so that conditions do not degrade below what they were at time of designation. </a:t>
            </a:r>
          </a:p>
          <a:p>
            <a:r>
              <a:rPr lang="en-US" altLang="en-US">
                <a:latin typeface="Arial" panose="020B0604020202020204" pitchFamily="34" charset="0"/>
              </a:rPr>
              <a:t>If our wilderness is below the minimum legal standard, at time of designation or because of human influences, that it will take our management effort to move the condition of the wilderness up the scale.</a:t>
            </a:r>
          </a:p>
          <a:p>
            <a:endParaRPr lang="en-US" altLang="en-US">
              <a:latin typeface="Arial" panose="020B0604020202020204" pitchFamily="34" charset="0"/>
            </a:endParaRPr>
          </a:p>
          <a:p>
            <a:r>
              <a:rPr lang="en-US" altLang="en-US">
                <a:latin typeface="Arial" panose="020B0604020202020204" pitchFamily="34" charset="0"/>
              </a:rPr>
              <a:t>Is this trammeling? Maybe but it may be necessary to restore natural conditions. There may be some management action that is justified in some areas to restore natural conditions or reduce the past influences or improvements caused by humans.</a:t>
            </a:r>
          </a:p>
          <a:p>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0874CC9F-36A0-4236-8589-4A2CE8588C4C}"/>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260EE406-F913-4899-943B-299BEEDBD2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Early on in the wilderness movement the idea was just to protect lands from development or resource management in order to have wilderness. These days as the potential effects of civilization on lands designated as wilderness have become more apparent the federal agencies have embraced the need for management actions to insure that wilderness character is preserved.  </a:t>
            </a:r>
          </a:p>
        </p:txBody>
      </p:sp>
      <p:sp>
        <p:nvSpPr>
          <p:cNvPr id="79876" name="Slide Number Placeholder 3">
            <a:extLst>
              <a:ext uri="{FF2B5EF4-FFF2-40B4-BE49-F238E27FC236}">
                <a16:creationId xmlns:a16="http://schemas.microsoft.com/office/drawing/2014/main" id="{9B7A2BA4-BBA2-4F43-9D3D-4D2461DE09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6A63DC-C2E3-4D68-8795-2EAC754B9474}" type="slidenum">
              <a:rPr lang="en-US" altLang="en-US">
                <a:latin typeface="Arial" panose="020B0604020202020204" pitchFamily="34" charset="0"/>
              </a:rPr>
              <a:pPr eaLnBrk="1" hangingPunct="1"/>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DEAB93A-154A-43C8-B0B5-210833BCD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B940BE1-8E95-4798-84EF-076E280D51DF}"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sp>
        <p:nvSpPr>
          <p:cNvPr id="80899" name="Rectangle 2">
            <a:extLst>
              <a:ext uri="{FF2B5EF4-FFF2-40B4-BE49-F238E27FC236}">
                <a16:creationId xmlns:a16="http://schemas.microsoft.com/office/drawing/2014/main" id="{D48D2D5D-3221-44DD-B863-EEA011A51301}"/>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F3928061-C8CF-460E-B4B6-AD06DC05DBF1}"/>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Let’s look at what the Act says about what wilderness is. To better understand the legal definition. </a:t>
            </a:r>
          </a:p>
          <a:p>
            <a:pPr eaLnBrk="1" hangingPunct="1"/>
            <a:r>
              <a:rPr lang="en-US" altLang="en-US">
                <a:latin typeface="Arial" panose="020B0604020202020204" pitchFamily="34" charset="0"/>
              </a:rPr>
              <a:t>What does ‘in contrast mean?’ Wilderness is in contrast to other more developed lands and areas where an “expanding civilization and increasing mechanization” dominate.</a:t>
            </a:r>
          </a:p>
          <a:p>
            <a:pPr eaLnBrk="1" hangingPunct="1"/>
            <a:r>
              <a:rPr lang="en-US" altLang="en-US">
                <a:latin typeface="Arial" panose="020B0604020202020204" pitchFamily="34" charset="0"/>
              </a:rPr>
              <a:t>Part of the meaning is that  humans are visitors, not residents or developers of the landscape. </a:t>
            </a:r>
          </a:p>
          <a:p>
            <a:pPr eaLnBrk="1" hangingPunct="1"/>
            <a:r>
              <a:rPr lang="en-US" altLang="en-US">
                <a:latin typeface="Arial" panose="020B0604020202020204" pitchFamily="34" charset="0"/>
              </a:rPr>
              <a:t>In addition it applies to how wilderness is managed, how we ‘work’ in wilderness and go about administrative activities, what tools we use and the ‘minimum requirements’ concept that we’ll talk about when we get to a discussion of Section 4(c).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2FBA309C-5619-4354-A8FB-7AB221859B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Times New Roman" panose="02020603050405020304" pitchFamily="18" charset="0"/>
              </a:defRPr>
            </a:lvl1pPr>
            <a:lvl2pPr marL="742950" indent="-285750" defTabSz="931863" eaLnBrk="0" hangingPunct="0">
              <a:defRPr>
                <a:solidFill>
                  <a:schemeClr val="tx1"/>
                </a:solidFill>
                <a:latin typeface="Times New Roman" panose="02020603050405020304" pitchFamily="18" charset="0"/>
              </a:defRPr>
            </a:lvl2pPr>
            <a:lvl3pPr marL="1143000" indent="-228600" defTabSz="931863" eaLnBrk="0" hangingPunct="0">
              <a:defRPr>
                <a:solidFill>
                  <a:schemeClr val="tx1"/>
                </a:solidFill>
                <a:latin typeface="Times New Roman" panose="02020603050405020304" pitchFamily="18" charset="0"/>
              </a:defRPr>
            </a:lvl3pPr>
            <a:lvl4pPr marL="1600200" indent="-228600" defTabSz="931863" eaLnBrk="0" hangingPunct="0">
              <a:defRPr>
                <a:solidFill>
                  <a:schemeClr val="tx1"/>
                </a:solidFill>
                <a:latin typeface="Times New Roman" panose="02020603050405020304" pitchFamily="18" charset="0"/>
              </a:defRPr>
            </a:lvl4pPr>
            <a:lvl5pPr marL="2057400" indent="-228600" defTabSz="931863" eaLnBrk="0" hangingPunct="0">
              <a:defRPr>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C915A8B-9628-4647-B295-1D9F5713E757}" type="slidenum">
              <a:rPr lang="en-US" altLang="en-US">
                <a:latin typeface="Arial" panose="020B0604020202020204" pitchFamily="34" charset="0"/>
              </a:rPr>
              <a:pPr eaLnBrk="1" hangingPunct="1"/>
              <a:t>9</a:t>
            </a:fld>
            <a:endParaRPr lang="en-US" altLang="en-US">
              <a:latin typeface="Arial" panose="020B0604020202020204" pitchFamily="34" charset="0"/>
            </a:endParaRPr>
          </a:p>
        </p:txBody>
      </p:sp>
      <p:sp>
        <p:nvSpPr>
          <p:cNvPr id="81923" name="Rectangle 2">
            <a:extLst>
              <a:ext uri="{FF2B5EF4-FFF2-40B4-BE49-F238E27FC236}">
                <a16:creationId xmlns:a16="http://schemas.microsoft.com/office/drawing/2014/main" id="{FE0E4FD0-51EF-4821-BE03-E49DADE68041}"/>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06814FF5-DACD-475F-A0EB-476BD6B22EA9}"/>
              </a:ext>
            </a:extLst>
          </p:cNvPr>
          <p:cNvSpPr>
            <a:spLocks noGrp="1" noChangeArrowheads="1"/>
          </p:cNvSpPr>
          <p:nvPr>
            <p:ph type="body" idx="1"/>
          </p:nvPr>
        </p:nvSpPr>
        <p:spPr>
          <a:xfrm>
            <a:off x="933450" y="4413250"/>
            <a:ext cx="5143500"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Wilderness is about and for people. We should never forget that the objective of our stewardship is to based on the use and enjoyment of wilderness.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1C47830-AB96-4C2B-9DDD-D8FC2A328F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338648D-9CCF-4892-B341-1C230AF8F9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9CEB42-C3FE-4A13-B2F7-D2BC3873091A}"/>
              </a:ext>
            </a:extLst>
          </p:cNvPr>
          <p:cNvSpPr>
            <a:spLocks noGrp="1" noChangeArrowheads="1"/>
          </p:cNvSpPr>
          <p:nvPr>
            <p:ph type="sldNum" sz="quarter" idx="12"/>
          </p:nvPr>
        </p:nvSpPr>
        <p:spPr>
          <a:ln/>
        </p:spPr>
        <p:txBody>
          <a:bodyPr/>
          <a:lstStyle>
            <a:lvl1pPr>
              <a:defRPr/>
            </a:lvl1pPr>
          </a:lstStyle>
          <a:p>
            <a:fld id="{1A322BFC-EAFE-4875-8EBF-2A53948DE9FE}" type="slidenum">
              <a:rPr lang="en-US" altLang="en-US"/>
              <a:pPr/>
              <a:t>‹#›</a:t>
            </a:fld>
            <a:endParaRPr lang="en-US" altLang="en-US"/>
          </a:p>
        </p:txBody>
      </p:sp>
    </p:spTree>
    <p:extLst>
      <p:ext uri="{BB962C8B-B14F-4D97-AF65-F5344CB8AC3E}">
        <p14:creationId xmlns:p14="http://schemas.microsoft.com/office/powerpoint/2010/main" val="18203400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FE33D6-241D-4AA6-A2CA-37133FB056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02AB9B-DC7F-422F-BA5D-DB7341B8F3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60AD96-722D-4CC9-9311-8B212E830C3E}"/>
              </a:ext>
            </a:extLst>
          </p:cNvPr>
          <p:cNvSpPr>
            <a:spLocks noGrp="1" noChangeArrowheads="1"/>
          </p:cNvSpPr>
          <p:nvPr>
            <p:ph type="sldNum" sz="quarter" idx="12"/>
          </p:nvPr>
        </p:nvSpPr>
        <p:spPr>
          <a:ln/>
        </p:spPr>
        <p:txBody>
          <a:bodyPr/>
          <a:lstStyle>
            <a:lvl1pPr>
              <a:defRPr/>
            </a:lvl1pPr>
          </a:lstStyle>
          <a:p>
            <a:fld id="{5E10F26C-E5C8-44C6-932C-08640A01B277}" type="slidenum">
              <a:rPr lang="en-US" altLang="en-US"/>
              <a:pPr/>
              <a:t>‹#›</a:t>
            </a:fld>
            <a:endParaRPr lang="en-US" altLang="en-US"/>
          </a:p>
        </p:txBody>
      </p:sp>
    </p:spTree>
    <p:extLst>
      <p:ext uri="{BB962C8B-B14F-4D97-AF65-F5344CB8AC3E}">
        <p14:creationId xmlns:p14="http://schemas.microsoft.com/office/powerpoint/2010/main" val="17305561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EB59BA-3CF9-44C1-BBC7-63D377840D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7B9D53-2A07-45FC-8705-E981022F07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D7540E-F89A-4133-9605-69D07D73B0D1}"/>
              </a:ext>
            </a:extLst>
          </p:cNvPr>
          <p:cNvSpPr>
            <a:spLocks noGrp="1" noChangeArrowheads="1"/>
          </p:cNvSpPr>
          <p:nvPr>
            <p:ph type="sldNum" sz="quarter" idx="12"/>
          </p:nvPr>
        </p:nvSpPr>
        <p:spPr>
          <a:ln/>
        </p:spPr>
        <p:txBody>
          <a:bodyPr/>
          <a:lstStyle>
            <a:lvl1pPr>
              <a:defRPr/>
            </a:lvl1pPr>
          </a:lstStyle>
          <a:p>
            <a:fld id="{A7D0DAF0-7552-436B-8344-604F5532F158}" type="slidenum">
              <a:rPr lang="en-US" altLang="en-US"/>
              <a:pPr/>
              <a:t>‹#›</a:t>
            </a:fld>
            <a:endParaRPr lang="en-US" altLang="en-US"/>
          </a:p>
        </p:txBody>
      </p:sp>
    </p:spTree>
    <p:extLst>
      <p:ext uri="{BB962C8B-B14F-4D97-AF65-F5344CB8AC3E}">
        <p14:creationId xmlns:p14="http://schemas.microsoft.com/office/powerpoint/2010/main" val="27804760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78C91B4-5E7B-4E8A-A179-5167B95FC2E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0FEB423-4CE3-4638-8F71-879E200EBA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5AE2FE9-48ED-420E-BB36-DE3983680E5B}"/>
              </a:ext>
            </a:extLst>
          </p:cNvPr>
          <p:cNvSpPr>
            <a:spLocks noGrp="1" noChangeArrowheads="1"/>
          </p:cNvSpPr>
          <p:nvPr>
            <p:ph type="sldNum" sz="quarter" idx="12"/>
          </p:nvPr>
        </p:nvSpPr>
        <p:spPr>
          <a:ln/>
        </p:spPr>
        <p:txBody>
          <a:bodyPr/>
          <a:lstStyle>
            <a:lvl1pPr>
              <a:defRPr/>
            </a:lvl1pPr>
          </a:lstStyle>
          <a:p>
            <a:fld id="{B22160F5-5034-4930-97E2-4D08642AFEB9}" type="slidenum">
              <a:rPr lang="en-US" altLang="en-US"/>
              <a:pPr/>
              <a:t>‹#›</a:t>
            </a:fld>
            <a:endParaRPr lang="en-US" altLang="en-US"/>
          </a:p>
        </p:txBody>
      </p:sp>
    </p:spTree>
    <p:extLst>
      <p:ext uri="{BB962C8B-B14F-4D97-AF65-F5344CB8AC3E}">
        <p14:creationId xmlns:p14="http://schemas.microsoft.com/office/powerpoint/2010/main" val="20398495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9C197CB-E1B0-4DC1-8DDF-22245FF49B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015AF2-7392-4C9D-B060-36E374E471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7B1CD7-318C-4C51-B449-E17C0DBFDD3A}"/>
              </a:ext>
            </a:extLst>
          </p:cNvPr>
          <p:cNvSpPr>
            <a:spLocks noGrp="1" noChangeArrowheads="1"/>
          </p:cNvSpPr>
          <p:nvPr>
            <p:ph type="sldNum" sz="quarter" idx="12"/>
          </p:nvPr>
        </p:nvSpPr>
        <p:spPr>
          <a:ln/>
        </p:spPr>
        <p:txBody>
          <a:bodyPr/>
          <a:lstStyle>
            <a:lvl1pPr>
              <a:defRPr/>
            </a:lvl1pPr>
          </a:lstStyle>
          <a:p>
            <a:fld id="{B9DF3392-DBC6-4478-8CB8-C542222CF951}" type="slidenum">
              <a:rPr lang="en-US" altLang="en-US"/>
              <a:pPr/>
              <a:t>‹#›</a:t>
            </a:fld>
            <a:endParaRPr lang="en-US" altLang="en-US"/>
          </a:p>
        </p:txBody>
      </p:sp>
    </p:spTree>
    <p:extLst>
      <p:ext uri="{BB962C8B-B14F-4D97-AF65-F5344CB8AC3E}">
        <p14:creationId xmlns:p14="http://schemas.microsoft.com/office/powerpoint/2010/main" val="365943976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300F16-3B12-4DBC-8545-F8CB00C798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A1AC2D-DAA9-4EF2-A524-4C074A0078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790A9A-4963-46D7-AEF5-38D48E5E255A}"/>
              </a:ext>
            </a:extLst>
          </p:cNvPr>
          <p:cNvSpPr>
            <a:spLocks noGrp="1" noChangeArrowheads="1"/>
          </p:cNvSpPr>
          <p:nvPr>
            <p:ph type="sldNum" sz="quarter" idx="12"/>
          </p:nvPr>
        </p:nvSpPr>
        <p:spPr>
          <a:ln/>
        </p:spPr>
        <p:txBody>
          <a:bodyPr/>
          <a:lstStyle>
            <a:lvl1pPr>
              <a:defRPr/>
            </a:lvl1pPr>
          </a:lstStyle>
          <a:p>
            <a:fld id="{9B1EAA7A-08E5-4205-AAEF-B11FDA5E6B24}" type="slidenum">
              <a:rPr lang="en-US" altLang="en-US"/>
              <a:pPr/>
              <a:t>‹#›</a:t>
            </a:fld>
            <a:endParaRPr lang="en-US" altLang="en-US"/>
          </a:p>
        </p:txBody>
      </p:sp>
    </p:spTree>
    <p:extLst>
      <p:ext uri="{BB962C8B-B14F-4D97-AF65-F5344CB8AC3E}">
        <p14:creationId xmlns:p14="http://schemas.microsoft.com/office/powerpoint/2010/main" val="281961665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8D96BBC-FA4F-4DF2-82CC-E907C5DA4E6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1E466C4-EA05-4CB0-B77F-03D69EDDF7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53FB241-0882-4041-8CAC-BA9166783445}"/>
              </a:ext>
            </a:extLst>
          </p:cNvPr>
          <p:cNvSpPr>
            <a:spLocks noGrp="1" noChangeArrowheads="1"/>
          </p:cNvSpPr>
          <p:nvPr>
            <p:ph type="sldNum" sz="quarter" idx="12"/>
          </p:nvPr>
        </p:nvSpPr>
        <p:spPr>
          <a:ln/>
        </p:spPr>
        <p:txBody>
          <a:bodyPr/>
          <a:lstStyle>
            <a:lvl1pPr>
              <a:defRPr/>
            </a:lvl1pPr>
          </a:lstStyle>
          <a:p>
            <a:fld id="{FB2FE308-D3BC-47D2-8B98-6F56BEDB0CDE}" type="slidenum">
              <a:rPr lang="en-US" altLang="en-US"/>
              <a:pPr/>
              <a:t>‹#›</a:t>
            </a:fld>
            <a:endParaRPr lang="en-US" altLang="en-US"/>
          </a:p>
        </p:txBody>
      </p:sp>
    </p:spTree>
    <p:extLst>
      <p:ext uri="{BB962C8B-B14F-4D97-AF65-F5344CB8AC3E}">
        <p14:creationId xmlns:p14="http://schemas.microsoft.com/office/powerpoint/2010/main" val="9541416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D4C99BD-41EB-491A-8006-CE637B1909F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2C5A87B-ECCF-4DC8-A5DB-F38D387DBE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59CF217-731D-401C-9C81-D20256F22238}"/>
              </a:ext>
            </a:extLst>
          </p:cNvPr>
          <p:cNvSpPr>
            <a:spLocks noGrp="1" noChangeArrowheads="1"/>
          </p:cNvSpPr>
          <p:nvPr>
            <p:ph type="sldNum" sz="quarter" idx="12"/>
          </p:nvPr>
        </p:nvSpPr>
        <p:spPr>
          <a:ln/>
        </p:spPr>
        <p:txBody>
          <a:bodyPr/>
          <a:lstStyle>
            <a:lvl1pPr>
              <a:defRPr/>
            </a:lvl1pPr>
          </a:lstStyle>
          <a:p>
            <a:fld id="{12DB6454-0793-4090-AAD9-DF5181788364}" type="slidenum">
              <a:rPr lang="en-US" altLang="en-US"/>
              <a:pPr/>
              <a:t>‹#›</a:t>
            </a:fld>
            <a:endParaRPr lang="en-US" altLang="en-US"/>
          </a:p>
        </p:txBody>
      </p:sp>
    </p:spTree>
    <p:extLst>
      <p:ext uri="{BB962C8B-B14F-4D97-AF65-F5344CB8AC3E}">
        <p14:creationId xmlns:p14="http://schemas.microsoft.com/office/powerpoint/2010/main" val="25343860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A744AD-7D1F-4281-8237-8A1BC5247B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EC8BAE-41E1-4201-BC33-A980720910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32A7B10-26C9-448F-B091-455320811E08}"/>
              </a:ext>
            </a:extLst>
          </p:cNvPr>
          <p:cNvSpPr>
            <a:spLocks noGrp="1" noChangeArrowheads="1"/>
          </p:cNvSpPr>
          <p:nvPr>
            <p:ph type="sldNum" sz="quarter" idx="12"/>
          </p:nvPr>
        </p:nvSpPr>
        <p:spPr>
          <a:ln/>
        </p:spPr>
        <p:txBody>
          <a:bodyPr/>
          <a:lstStyle>
            <a:lvl1pPr>
              <a:defRPr/>
            </a:lvl1pPr>
          </a:lstStyle>
          <a:p>
            <a:fld id="{90E0572F-30C6-417A-8A9C-30BEDE0B2ADE}" type="slidenum">
              <a:rPr lang="en-US" altLang="en-US"/>
              <a:pPr/>
              <a:t>‹#›</a:t>
            </a:fld>
            <a:endParaRPr lang="en-US" altLang="en-US"/>
          </a:p>
        </p:txBody>
      </p:sp>
    </p:spTree>
    <p:extLst>
      <p:ext uri="{BB962C8B-B14F-4D97-AF65-F5344CB8AC3E}">
        <p14:creationId xmlns:p14="http://schemas.microsoft.com/office/powerpoint/2010/main" val="40977736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F5C810-5A73-4F81-A477-60868A179B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650C05-CB48-4388-A2A3-7FC3F6976E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CB6A37-EC3C-4614-8B00-6D9C97978C3F}"/>
              </a:ext>
            </a:extLst>
          </p:cNvPr>
          <p:cNvSpPr>
            <a:spLocks noGrp="1" noChangeArrowheads="1"/>
          </p:cNvSpPr>
          <p:nvPr>
            <p:ph type="sldNum" sz="quarter" idx="12"/>
          </p:nvPr>
        </p:nvSpPr>
        <p:spPr>
          <a:ln/>
        </p:spPr>
        <p:txBody>
          <a:bodyPr/>
          <a:lstStyle>
            <a:lvl1pPr>
              <a:defRPr/>
            </a:lvl1pPr>
          </a:lstStyle>
          <a:p>
            <a:fld id="{3302BB40-DB55-4E48-B9E7-E6781A4DB073}" type="slidenum">
              <a:rPr lang="en-US" altLang="en-US"/>
              <a:pPr/>
              <a:t>‹#›</a:t>
            </a:fld>
            <a:endParaRPr lang="en-US" altLang="en-US"/>
          </a:p>
        </p:txBody>
      </p:sp>
    </p:spTree>
    <p:extLst>
      <p:ext uri="{BB962C8B-B14F-4D97-AF65-F5344CB8AC3E}">
        <p14:creationId xmlns:p14="http://schemas.microsoft.com/office/powerpoint/2010/main" val="18816499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82050B7-1D66-46A9-B060-B6B66DD5FB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2B8FD4-34FD-43F2-9510-64F4917698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E11475C-C87F-4AC0-81DD-1D0236349365}"/>
              </a:ext>
            </a:extLst>
          </p:cNvPr>
          <p:cNvSpPr>
            <a:spLocks noGrp="1" noChangeArrowheads="1"/>
          </p:cNvSpPr>
          <p:nvPr>
            <p:ph type="sldNum" sz="quarter" idx="12"/>
          </p:nvPr>
        </p:nvSpPr>
        <p:spPr>
          <a:ln/>
        </p:spPr>
        <p:txBody>
          <a:bodyPr/>
          <a:lstStyle>
            <a:lvl1pPr>
              <a:defRPr/>
            </a:lvl1pPr>
          </a:lstStyle>
          <a:p>
            <a:fld id="{2448DAAA-5148-4EAC-BADF-C36F224683B8}" type="slidenum">
              <a:rPr lang="en-US" altLang="en-US"/>
              <a:pPr/>
              <a:t>‹#›</a:t>
            </a:fld>
            <a:endParaRPr lang="en-US" altLang="en-US"/>
          </a:p>
        </p:txBody>
      </p:sp>
    </p:spTree>
    <p:extLst>
      <p:ext uri="{BB962C8B-B14F-4D97-AF65-F5344CB8AC3E}">
        <p14:creationId xmlns:p14="http://schemas.microsoft.com/office/powerpoint/2010/main" val="8855282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1C33B71-5EFF-4216-81D0-CF93F92F8AD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000E78E-8857-45A2-B50D-0226E1EDE2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542201-0860-4BE2-9431-4ECFDB7FBE6C}"/>
              </a:ext>
            </a:extLst>
          </p:cNvPr>
          <p:cNvSpPr>
            <a:spLocks noGrp="1" noChangeArrowheads="1"/>
          </p:cNvSpPr>
          <p:nvPr>
            <p:ph type="sldNum" sz="quarter" idx="12"/>
          </p:nvPr>
        </p:nvSpPr>
        <p:spPr>
          <a:ln/>
        </p:spPr>
        <p:txBody>
          <a:bodyPr/>
          <a:lstStyle>
            <a:lvl1pPr>
              <a:defRPr/>
            </a:lvl1pPr>
          </a:lstStyle>
          <a:p>
            <a:fld id="{B566038C-6695-4B6F-B462-B1B3AA449CB9}" type="slidenum">
              <a:rPr lang="en-US" altLang="en-US"/>
              <a:pPr/>
              <a:t>‹#›</a:t>
            </a:fld>
            <a:endParaRPr lang="en-US" altLang="en-US"/>
          </a:p>
        </p:txBody>
      </p:sp>
    </p:spTree>
    <p:extLst>
      <p:ext uri="{BB962C8B-B14F-4D97-AF65-F5344CB8AC3E}">
        <p14:creationId xmlns:p14="http://schemas.microsoft.com/office/powerpoint/2010/main" val="7272089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3379ED-99DC-48C8-B08D-D1191CA5853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D1136EA-FE66-4918-9E0F-E681F9A905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56F8238-8960-4791-BC3C-9923B37FF2AA}"/>
              </a:ext>
            </a:extLst>
          </p:cNvPr>
          <p:cNvSpPr>
            <a:spLocks noGrp="1" noChangeArrowheads="1"/>
          </p:cNvSpPr>
          <p:nvPr>
            <p:ph type="sldNum" sz="quarter" idx="12"/>
          </p:nvPr>
        </p:nvSpPr>
        <p:spPr>
          <a:ln/>
        </p:spPr>
        <p:txBody>
          <a:bodyPr/>
          <a:lstStyle>
            <a:lvl1pPr>
              <a:defRPr/>
            </a:lvl1pPr>
          </a:lstStyle>
          <a:p>
            <a:fld id="{7A9DE383-B47B-4E4F-A593-0F20C3105D0F}" type="slidenum">
              <a:rPr lang="en-US" altLang="en-US"/>
              <a:pPr/>
              <a:t>‹#›</a:t>
            </a:fld>
            <a:endParaRPr lang="en-US" altLang="en-US"/>
          </a:p>
        </p:txBody>
      </p:sp>
    </p:spTree>
    <p:extLst>
      <p:ext uri="{BB962C8B-B14F-4D97-AF65-F5344CB8AC3E}">
        <p14:creationId xmlns:p14="http://schemas.microsoft.com/office/powerpoint/2010/main" val="19612439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8022859-1977-4DF9-B129-FE4403BC016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922FCC3-3427-45F0-8858-708C669B76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57CC563-024E-41F5-9441-92EA527E435E}"/>
              </a:ext>
            </a:extLst>
          </p:cNvPr>
          <p:cNvSpPr>
            <a:spLocks noGrp="1" noChangeArrowheads="1"/>
          </p:cNvSpPr>
          <p:nvPr>
            <p:ph type="sldNum" sz="quarter" idx="12"/>
          </p:nvPr>
        </p:nvSpPr>
        <p:spPr>
          <a:ln/>
        </p:spPr>
        <p:txBody>
          <a:bodyPr/>
          <a:lstStyle>
            <a:lvl1pPr>
              <a:defRPr/>
            </a:lvl1pPr>
          </a:lstStyle>
          <a:p>
            <a:fld id="{268CFD17-301E-439D-9F56-8E286882EBFF}" type="slidenum">
              <a:rPr lang="en-US" altLang="en-US"/>
              <a:pPr/>
              <a:t>‹#›</a:t>
            </a:fld>
            <a:endParaRPr lang="en-US" altLang="en-US"/>
          </a:p>
        </p:txBody>
      </p:sp>
    </p:spTree>
    <p:extLst>
      <p:ext uri="{BB962C8B-B14F-4D97-AF65-F5344CB8AC3E}">
        <p14:creationId xmlns:p14="http://schemas.microsoft.com/office/powerpoint/2010/main" val="32112223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B90354B-CEDD-428B-8F4B-401D8C90783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6C8446-839D-4083-B27B-CE7DA667B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573672-7D03-460A-8CE9-B7945B28AE07}"/>
              </a:ext>
            </a:extLst>
          </p:cNvPr>
          <p:cNvSpPr>
            <a:spLocks noGrp="1" noChangeArrowheads="1"/>
          </p:cNvSpPr>
          <p:nvPr>
            <p:ph type="sldNum" sz="quarter" idx="12"/>
          </p:nvPr>
        </p:nvSpPr>
        <p:spPr>
          <a:ln/>
        </p:spPr>
        <p:txBody>
          <a:bodyPr/>
          <a:lstStyle>
            <a:lvl1pPr>
              <a:defRPr/>
            </a:lvl1pPr>
          </a:lstStyle>
          <a:p>
            <a:fld id="{4E9EE859-F408-4674-A3BA-15879B72627B}" type="slidenum">
              <a:rPr lang="en-US" altLang="en-US"/>
              <a:pPr/>
              <a:t>‹#›</a:t>
            </a:fld>
            <a:endParaRPr lang="en-US" altLang="en-US"/>
          </a:p>
        </p:txBody>
      </p:sp>
    </p:spTree>
    <p:extLst>
      <p:ext uri="{BB962C8B-B14F-4D97-AF65-F5344CB8AC3E}">
        <p14:creationId xmlns:p14="http://schemas.microsoft.com/office/powerpoint/2010/main" val="35164747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FA68E3-1BCA-4732-B823-0F59554052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A660A4-6DEB-4A08-872B-34721FB0AF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D7A3691-1C06-4BA4-9A0F-33C73CB9B0E9}"/>
              </a:ext>
            </a:extLst>
          </p:cNvPr>
          <p:cNvSpPr>
            <a:spLocks noGrp="1" noChangeArrowheads="1"/>
          </p:cNvSpPr>
          <p:nvPr>
            <p:ph type="sldNum" sz="quarter" idx="12"/>
          </p:nvPr>
        </p:nvSpPr>
        <p:spPr>
          <a:ln/>
        </p:spPr>
        <p:txBody>
          <a:bodyPr/>
          <a:lstStyle>
            <a:lvl1pPr>
              <a:defRPr/>
            </a:lvl1pPr>
          </a:lstStyle>
          <a:p>
            <a:fld id="{7B8ABC20-5FAA-40D8-98D4-5BF07B4F07EF}" type="slidenum">
              <a:rPr lang="en-US" altLang="en-US"/>
              <a:pPr/>
              <a:t>‹#›</a:t>
            </a:fld>
            <a:endParaRPr lang="en-US" altLang="en-US"/>
          </a:p>
        </p:txBody>
      </p:sp>
    </p:spTree>
    <p:extLst>
      <p:ext uri="{BB962C8B-B14F-4D97-AF65-F5344CB8AC3E}">
        <p14:creationId xmlns:p14="http://schemas.microsoft.com/office/powerpoint/2010/main" val="21901460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829F22-AF93-49FD-8388-45A3164BF68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12B5519C-5D5D-4B69-AEEC-5539C29681E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FE3CCDF-CD44-4235-A0E8-DF4EF4F8AFA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106E9CDC-71F8-430F-AFC1-E7865FCDE10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686DCE72-044F-449F-934C-1D297F1A508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D10AD708-FFC7-4D3D-A096-6AF08126C1D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ilderness.net/f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6.xml"/><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hyperlink" Target="http://www.outfitterssupply.com/../products.asp?dept=60" TargetMode="External"/><Relationship Id="rId4" Type="http://schemas.openxmlformats.org/officeDocument/2006/relationships/image" Target="../media/image16.jpe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241A-F5BC-4D6A-A870-4C0C1778FCF0}"/>
              </a:ext>
            </a:extLst>
          </p:cNvPr>
          <p:cNvSpPr>
            <a:spLocks noGrp="1"/>
          </p:cNvSpPr>
          <p:nvPr>
            <p:ph type="ctrTitle"/>
          </p:nvPr>
        </p:nvSpPr>
        <p:spPr>
          <a:xfrm>
            <a:off x="685800" y="-1470025"/>
            <a:ext cx="7772400" cy="1470025"/>
          </a:xfrm>
        </p:spPr>
        <p:txBody>
          <a:bodyPr vert="horz" wrap="square" lIns="91440" tIns="45720" rIns="91440" bIns="45720" numCol="1" anchor="b" anchorCtr="0" compatLnSpc="1">
            <a:prstTxWarp prst="textNoShape">
              <a:avLst/>
            </a:prstTxWarp>
          </a:bodyPr>
          <a:lstStyle/>
          <a:p>
            <a:r>
              <a:rPr lang="en-US" sz="2000" dirty="0"/>
              <a:t>FS Resources</a:t>
            </a:r>
          </a:p>
        </p:txBody>
      </p:sp>
      <p:sp>
        <p:nvSpPr>
          <p:cNvPr id="4098" name="Rectangle 3">
            <a:extLst>
              <a:ext uri="{FF2B5EF4-FFF2-40B4-BE49-F238E27FC236}">
                <a16:creationId xmlns:a16="http://schemas.microsoft.com/office/drawing/2014/main" id="{322D876B-6844-429D-BDB6-28EC95F41757}"/>
              </a:ext>
            </a:extLst>
          </p:cNvPr>
          <p:cNvSpPr>
            <a:spLocks noGrp="1" noChangeArrowheads="1"/>
          </p:cNvSpPr>
          <p:nvPr>
            <p:ph type="subTitle" idx="1"/>
          </p:nvPr>
        </p:nvSpPr>
        <p:spPr>
          <a:xfrm>
            <a:off x="1371600" y="533400"/>
            <a:ext cx="6400800" cy="6019800"/>
          </a:xfrm>
        </p:spPr>
        <p:txBody>
          <a:bodyPr/>
          <a:lstStyle/>
          <a:p>
            <a:pPr algn="l">
              <a:lnSpc>
                <a:spcPct val="80000"/>
              </a:lnSpc>
            </a:pPr>
            <a:r>
              <a:rPr lang="en-US" altLang="en-US" sz="1800"/>
              <a:t>This file is part of the FS Resources section at: </a:t>
            </a:r>
            <a:r>
              <a:rPr lang="en-US" altLang="en-US" sz="1800">
                <a:hlinkClick r:id="rId3"/>
              </a:rPr>
              <a:t>http://www.wilderness.net/fs/</a:t>
            </a:r>
            <a:endParaRPr lang="en-US" altLang="en-US" sz="1800"/>
          </a:p>
          <a:p>
            <a:pPr algn="l">
              <a:lnSpc>
                <a:spcPct val="80000"/>
              </a:lnSpc>
            </a:pPr>
            <a:endParaRPr lang="en-US" altLang="en-US" sz="1800"/>
          </a:p>
          <a:p>
            <a:pPr algn="l"/>
            <a:r>
              <a:rPr lang="en-US" altLang="en-US" sz="1800"/>
              <a:t>This presentation should be reviewed and revised as needed to match the local training objectives and target audience and local images should be inserted where needed.</a:t>
            </a:r>
          </a:p>
          <a:p>
            <a:endParaRPr lang="en-US" altLang="en-US"/>
          </a:p>
          <a:p>
            <a:pPr algn="l"/>
            <a:r>
              <a:rPr lang="en-US" altLang="en-US" sz="1800"/>
              <a:t>The Wilderness Act training presentations are posted in parts which may be combined or used separately as needed:</a:t>
            </a:r>
          </a:p>
          <a:p>
            <a:pPr lvl="1" algn="l">
              <a:buFont typeface="Arial" panose="020B0604020202020204" pitchFamily="34" charset="0"/>
              <a:buChar char="•"/>
            </a:pPr>
            <a:r>
              <a:rPr lang="en-US" altLang="en-US" sz="1800"/>
              <a:t>History and Purpose of the Wilderness Act</a:t>
            </a:r>
          </a:p>
          <a:p>
            <a:pPr lvl="1" algn="l">
              <a:buFont typeface="Arial" panose="020B0604020202020204" pitchFamily="34" charset="0"/>
              <a:buChar char="•"/>
            </a:pPr>
            <a:r>
              <a:rPr lang="en-US" altLang="en-US" sz="1800"/>
              <a:t>National Wilderness Preservation System</a:t>
            </a:r>
          </a:p>
          <a:p>
            <a:pPr lvl="1" algn="l">
              <a:buFont typeface="Arial" panose="020B0604020202020204" pitchFamily="34" charset="0"/>
              <a:buChar char="•"/>
            </a:pPr>
            <a:r>
              <a:rPr lang="en-US" altLang="en-US" sz="1800"/>
              <a:t>Values and Benefits</a:t>
            </a:r>
          </a:p>
          <a:p>
            <a:pPr lvl="1" algn="l">
              <a:buFont typeface="Arial" panose="020B0604020202020204" pitchFamily="34" charset="0"/>
              <a:buChar char="•"/>
            </a:pPr>
            <a:r>
              <a:rPr lang="en-US" altLang="en-US" sz="1800" b="1" i="1">
                <a:solidFill>
                  <a:schemeClr val="accent2"/>
                </a:solidFill>
              </a:rPr>
              <a:t>Definitions and Management</a:t>
            </a:r>
          </a:p>
          <a:p>
            <a:pPr lvl="1" algn="l">
              <a:buFont typeface="Arial" panose="020B0604020202020204" pitchFamily="34" charset="0"/>
              <a:buChar char="•"/>
            </a:pPr>
            <a:r>
              <a:rPr lang="en-US" altLang="en-US" sz="1800"/>
              <a:t>Other Laws</a:t>
            </a:r>
          </a:p>
          <a:p>
            <a:pPr lvl="1" algn="l">
              <a:buFont typeface="Arial" panose="020B0604020202020204" pitchFamily="34" charset="0"/>
              <a:buChar char="•"/>
            </a:pPr>
            <a:r>
              <a:rPr lang="en-US" altLang="en-US" sz="1800"/>
              <a:t>Stewardship Principles</a:t>
            </a:r>
          </a:p>
          <a:p>
            <a:pPr lvl="1" algn="l">
              <a:buFont typeface="Arial" panose="020B0604020202020204" pitchFamily="34" charset="0"/>
              <a:buChar char="•"/>
            </a:pPr>
            <a:r>
              <a:rPr lang="en-US" altLang="en-US" sz="1800"/>
              <a:t>Court Decisions</a:t>
            </a:r>
          </a:p>
          <a:p>
            <a:pPr lvl="1" algn="l">
              <a:buFont typeface="Arial" panose="020B0604020202020204" pitchFamily="34" charset="0"/>
              <a:buChar char="•"/>
            </a:pPr>
            <a:r>
              <a:rPr lang="en-US" altLang="en-US" sz="1800"/>
              <a:t>FS policy</a:t>
            </a:r>
          </a:p>
          <a:p>
            <a:pPr lvl="1" algn="l">
              <a:buFont typeface="Arial" panose="020B0604020202020204" pitchFamily="34" charset="0"/>
              <a:buChar char="•"/>
            </a:pPr>
            <a:r>
              <a:rPr lang="en-US" altLang="en-US" sz="1800"/>
              <a:t>More Information</a:t>
            </a:r>
          </a:p>
          <a:p>
            <a:pPr>
              <a:lnSpc>
                <a:spcPct val="80000"/>
              </a:lnSpc>
            </a:pPr>
            <a:endParaRPr lang="en-US" altLang="en-US" sz="180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2290" name="AutoShape 2" descr="A scroll">
            <a:extLst>
              <a:ext uri="{FF2B5EF4-FFF2-40B4-BE49-F238E27FC236}">
                <a16:creationId xmlns:a16="http://schemas.microsoft.com/office/drawing/2014/main" id="{3DBC2833-68BD-4A91-94CA-59E26405A044}"/>
              </a:ext>
            </a:extLst>
          </p:cNvPr>
          <p:cNvSpPr>
            <a:spLocks noChangeArrowheads="1"/>
          </p:cNvSpPr>
          <p:nvPr/>
        </p:nvSpPr>
        <p:spPr bwMode="auto">
          <a:xfrm flipV="1">
            <a:off x="304800" y="685800"/>
            <a:ext cx="83820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2291" name="Rectangle 3">
            <a:extLst>
              <a:ext uri="{FF2B5EF4-FFF2-40B4-BE49-F238E27FC236}">
                <a16:creationId xmlns:a16="http://schemas.microsoft.com/office/drawing/2014/main" id="{7D343355-46EF-4399-A2BB-B5632E685B94}"/>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r>
              <a:rPr lang="en-US" altLang="en-US" sz="3200" b="1"/>
              <a:t> </a:t>
            </a:r>
          </a:p>
        </p:txBody>
      </p:sp>
      <p:sp>
        <p:nvSpPr>
          <p:cNvPr id="12292" name="Rectangle 4">
            <a:extLst>
              <a:ext uri="{FF2B5EF4-FFF2-40B4-BE49-F238E27FC236}">
                <a16:creationId xmlns:a16="http://schemas.microsoft.com/office/drawing/2014/main" id="{2E7BD5BA-84B4-44E8-82D8-3F3AAFB75183}"/>
              </a:ext>
            </a:extLst>
          </p:cNvPr>
          <p:cNvSpPr>
            <a:spLocks noGrp="1" noChangeArrowheads="1"/>
          </p:cNvSpPr>
          <p:nvPr>
            <p:ph type="body" idx="1"/>
          </p:nvPr>
        </p:nvSpPr>
        <p:spPr>
          <a:xfrm>
            <a:off x="1066800" y="838200"/>
            <a:ext cx="6781800" cy="4419600"/>
          </a:xfrm>
          <a:solidFill>
            <a:schemeClr val="bg1"/>
          </a:solidFill>
        </p:spPr>
        <p:txBody>
          <a:bodyPr/>
          <a:lstStyle/>
          <a:p>
            <a:pPr eaLnBrk="1" hangingPunct="1">
              <a:buFontTx/>
              <a:buNone/>
            </a:pPr>
            <a:r>
              <a:rPr lang="en-US" altLang="en-US" sz="3600" b="1">
                <a:latin typeface="Times New Roman" panose="02020603050405020304" pitchFamily="18" charset="0"/>
              </a:rPr>
              <a:t>… these [lands] shall be administered </a:t>
            </a:r>
            <a:r>
              <a:rPr lang="en-US" altLang="en-US" sz="3600" b="1">
                <a:solidFill>
                  <a:schemeClr val="accent2"/>
                </a:solidFill>
                <a:latin typeface="Times New Roman" panose="02020603050405020304" pitchFamily="18" charset="0"/>
              </a:rPr>
              <a:t>for the use and enjoyment</a:t>
            </a:r>
            <a:r>
              <a:rPr lang="en-US" altLang="en-US" sz="3600" b="1">
                <a:latin typeface="Times New Roman" panose="02020603050405020304" pitchFamily="18" charset="0"/>
              </a:rPr>
              <a:t> of the American people in such manner as will leave them</a:t>
            </a:r>
            <a:r>
              <a:rPr lang="en-US" altLang="en-US" sz="3600" b="1">
                <a:solidFill>
                  <a:schemeClr val="accent2"/>
                </a:solidFill>
                <a:latin typeface="Times New Roman" panose="02020603050405020304" pitchFamily="18" charset="0"/>
              </a:rPr>
              <a:t> unimpaired for future use and enjoyment as wilderness</a:t>
            </a:r>
            <a:r>
              <a:rPr lang="en-US" altLang="en-US" sz="3600" b="1">
                <a:latin typeface="Times New Roman" panose="02020603050405020304" pitchFamily="18" charset="0"/>
              </a:rPr>
              <a:t>,...</a:t>
            </a:r>
          </a:p>
        </p:txBody>
      </p:sp>
      <p:sp>
        <p:nvSpPr>
          <p:cNvPr id="199685" name="Text Box 5">
            <a:extLst>
              <a:ext uri="{FF2B5EF4-FFF2-40B4-BE49-F238E27FC236}">
                <a16:creationId xmlns:a16="http://schemas.microsoft.com/office/drawing/2014/main" id="{6F8ED7E0-C283-4D54-AC44-B4226BC4DFDD}"/>
              </a:ext>
            </a:extLst>
          </p:cNvPr>
          <p:cNvSpPr txBox="1">
            <a:spLocks noChangeArrowheads="1"/>
          </p:cNvSpPr>
          <p:nvPr/>
        </p:nvSpPr>
        <p:spPr bwMode="auto">
          <a:xfrm>
            <a:off x="1981200" y="5791200"/>
            <a:ext cx="609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a:solidFill>
                  <a:schemeClr val="accent2"/>
                </a:solidFill>
                <a:latin typeface="Comic Sans MS" panose="030F0702030302020204" pitchFamily="66" charset="0"/>
              </a:rPr>
              <a:t>Wilderness stewardship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9685">
                                            <p:txEl>
                                              <p:pRg st="0" end="0"/>
                                            </p:txEl>
                                          </p:spTgt>
                                        </p:tgtEl>
                                        <p:attrNameLst>
                                          <p:attrName>style.visibility</p:attrName>
                                        </p:attrNameLst>
                                      </p:cBhvr>
                                      <p:to>
                                        <p:strVal val="visible"/>
                                      </p:to>
                                    </p:set>
                                    <p:animEffect transition="in" filter="fade">
                                      <p:cBhvr>
                                        <p:cTn id="7" dur="1000"/>
                                        <p:tgtEl>
                                          <p:spTgt spid="1996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3314" name="AutoShape 2" descr="A scroll">
            <a:extLst>
              <a:ext uri="{FF2B5EF4-FFF2-40B4-BE49-F238E27FC236}">
                <a16:creationId xmlns:a16="http://schemas.microsoft.com/office/drawing/2014/main" id="{3A106F73-2486-40A4-9797-324C81B839EF}"/>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3315" name="Rectangle 3">
            <a:extLst>
              <a:ext uri="{FF2B5EF4-FFF2-40B4-BE49-F238E27FC236}">
                <a16:creationId xmlns:a16="http://schemas.microsoft.com/office/drawing/2014/main" id="{83B22628-5CCE-4066-85BF-3C331E746382}"/>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r>
              <a:rPr lang="en-US" altLang="en-US" sz="3200" b="1"/>
              <a:t> </a:t>
            </a:r>
          </a:p>
        </p:txBody>
      </p:sp>
      <p:sp>
        <p:nvSpPr>
          <p:cNvPr id="203780" name="Rectangle 4">
            <a:extLst>
              <a:ext uri="{FF2B5EF4-FFF2-40B4-BE49-F238E27FC236}">
                <a16:creationId xmlns:a16="http://schemas.microsoft.com/office/drawing/2014/main" id="{A1F47FC7-5DF1-4ED9-AC88-BFD7B286549F}"/>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 and so as to provide for the protection of these areas, the </a:t>
            </a:r>
            <a:r>
              <a:rPr lang="en-US" altLang="en-US" sz="3600" b="1">
                <a:solidFill>
                  <a:schemeClr val="accent2"/>
                </a:solidFill>
                <a:latin typeface="Times New Roman" panose="02020603050405020304" pitchFamily="18" charset="0"/>
              </a:rPr>
              <a:t>preservation of their wilderness character</a:t>
            </a:r>
            <a:r>
              <a:rPr lang="en-US" altLang="en-US" sz="3600" b="1">
                <a:latin typeface="Times New Roman" panose="02020603050405020304" pitchFamily="18" charset="0"/>
              </a:rPr>
              <a:t>,...</a:t>
            </a:r>
            <a:endParaRPr lang="en-US" altLang="en-US">
              <a:latin typeface="Times New Roman" panose="02020603050405020304" pitchFamily="18" charset="0"/>
            </a:endParaRPr>
          </a:p>
          <a:p>
            <a:pPr eaLnBrk="1" hangingPunct="1">
              <a:buFontTx/>
              <a:buNone/>
            </a:pPr>
            <a:endParaRPr lang="en-US" altLang="en-US" sz="3600" b="1">
              <a:latin typeface="Times New Roman" panose="02020603050405020304" pitchFamily="18" charset="0"/>
            </a:endParaRPr>
          </a:p>
        </p:txBody>
      </p:sp>
      <p:sp>
        <p:nvSpPr>
          <p:cNvPr id="203781" name="Text Box 5">
            <a:extLst>
              <a:ext uri="{FF2B5EF4-FFF2-40B4-BE49-F238E27FC236}">
                <a16:creationId xmlns:a16="http://schemas.microsoft.com/office/drawing/2014/main" id="{278043AE-D484-4F44-91AB-259FEDD27A8A}"/>
              </a:ext>
            </a:extLst>
          </p:cNvPr>
          <p:cNvSpPr txBox="1">
            <a:spLocks noChangeArrowheads="1"/>
          </p:cNvSpPr>
          <p:nvPr/>
        </p:nvSpPr>
        <p:spPr bwMode="auto">
          <a:xfrm>
            <a:off x="1981200" y="5867400"/>
            <a:ext cx="601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a:solidFill>
                  <a:srgbClr val="0000CC"/>
                </a:solidFill>
                <a:latin typeface="Comic Sans MS" panose="030F0702030302020204" pitchFamily="66" charset="0"/>
              </a:rPr>
              <a:t>Wilderness character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randombar(horizontal)">
                                      <p:cBhvr>
                                        <p:cTn id="7" dur="500"/>
                                        <p:tgtEl>
                                          <p:spTgt spid="203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3781">
                                            <p:txEl>
                                              <p:pRg st="0" end="0"/>
                                            </p:txEl>
                                          </p:spTgt>
                                        </p:tgtEl>
                                        <p:attrNameLst>
                                          <p:attrName>style.visibility</p:attrName>
                                        </p:attrNameLst>
                                      </p:cBhvr>
                                      <p:to>
                                        <p:strVal val="visible"/>
                                      </p:to>
                                    </p:set>
                                    <p:animEffect transition="in" filter="wipe(left)">
                                      <p:cBhvr>
                                        <p:cTn id="12" dur="500"/>
                                        <p:tgtEl>
                                          <p:spTgt spid="2037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autoUpdateAnimBg="0" advAuto="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4338" name="AutoShape 2" descr="A scroll">
            <a:extLst>
              <a:ext uri="{FF2B5EF4-FFF2-40B4-BE49-F238E27FC236}">
                <a16:creationId xmlns:a16="http://schemas.microsoft.com/office/drawing/2014/main" id="{9CF8DC2E-9F01-4CA0-BA26-BA120E58E99F}"/>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4339" name="Rectangle 3">
            <a:extLst>
              <a:ext uri="{FF2B5EF4-FFF2-40B4-BE49-F238E27FC236}">
                <a16:creationId xmlns:a16="http://schemas.microsoft.com/office/drawing/2014/main" id="{BB3AA3A2-4203-4DED-A66A-E5B2CE776C0D}"/>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(b)</a:t>
            </a:r>
            <a:r>
              <a:rPr lang="en-US" altLang="en-US" sz="3200" b="1"/>
              <a:t> </a:t>
            </a:r>
          </a:p>
        </p:txBody>
      </p:sp>
      <p:sp>
        <p:nvSpPr>
          <p:cNvPr id="205828" name="Rectangle 4">
            <a:extLst>
              <a:ext uri="{FF2B5EF4-FFF2-40B4-BE49-F238E27FC236}">
                <a16:creationId xmlns:a16="http://schemas.microsoft.com/office/drawing/2014/main" id="{6ACA6BD7-2146-4866-991E-0378B44EC838}"/>
              </a:ext>
            </a:extLst>
          </p:cNvPr>
          <p:cNvSpPr>
            <a:spLocks noGrp="1" noChangeArrowheads="1"/>
          </p:cNvSpPr>
          <p:nvPr>
            <p:ph type="body" idx="1"/>
          </p:nvPr>
        </p:nvSpPr>
        <p:spPr>
          <a:xfrm>
            <a:off x="1066800" y="762000"/>
            <a:ext cx="6781800" cy="5334000"/>
          </a:xfrm>
          <a:solidFill>
            <a:schemeClr val="bg1"/>
          </a:solidFill>
        </p:spPr>
        <p:txBody>
          <a:bodyPr/>
          <a:lstStyle/>
          <a:p>
            <a:pPr eaLnBrk="1" hangingPunct="1">
              <a:buFontTx/>
              <a:buNone/>
            </a:pPr>
            <a:r>
              <a:rPr lang="en-US" altLang="en-US" sz="3600" b="1">
                <a:latin typeface="Times New Roman" panose="02020603050405020304" pitchFamily="18" charset="0"/>
              </a:rPr>
              <a:t>… each agency administering any area designated as wilderness shall be responsible</a:t>
            </a:r>
            <a:r>
              <a:rPr lang="en-US" altLang="en-US" sz="3600" b="1">
                <a:solidFill>
                  <a:schemeClr val="accent2"/>
                </a:solidFill>
                <a:latin typeface="Times New Roman" panose="02020603050405020304" pitchFamily="18" charset="0"/>
              </a:rPr>
              <a:t> for preserving the wilderness character</a:t>
            </a:r>
            <a:r>
              <a:rPr lang="en-US" altLang="en-US" sz="3600" b="1">
                <a:latin typeface="Times New Roman" panose="02020603050405020304" pitchFamily="18" charset="0"/>
              </a:rPr>
              <a:t> of the area</a:t>
            </a:r>
          </a:p>
          <a:p>
            <a:pPr eaLnBrk="1" hangingPunct="1">
              <a:buFontTx/>
              <a:buNone/>
            </a:pPr>
            <a:r>
              <a:rPr lang="en-US" altLang="en-US" sz="3600" b="1">
                <a:latin typeface="Times New Roman" panose="02020603050405020304" pitchFamily="18" charset="0"/>
              </a:rPr>
              <a:t>… and shall so administer such area for such other purposes for which it may have been</a:t>
            </a:r>
            <a:r>
              <a:rPr lang="en-US" altLang="en-US" sz="3600" b="1">
                <a:solidFill>
                  <a:schemeClr val="accent2"/>
                </a:solidFill>
                <a:latin typeface="Times New Roman" panose="02020603050405020304" pitchFamily="18" charset="0"/>
              </a:rPr>
              <a:t> </a:t>
            </a:r>
            <a:r>
              <a:rPr lang="en-US" altLang="en-US" sz="3600" b="1">
                <a:latin typeface="Times New Roman" panose="02020603050405020304" pitchFamily="18" charset="0"/>
              </a:rPr>
              <a:t>established as also </a:t>
            </a:r>
            <a:r>
              <a:rPr lang="en-US" altLang="en-US" sz="3600" b="1">
                <a:solidFill>
                  <a:schemeClr val="accent2"/>
                </a:solidFill>
                <a:latin typeface="Times New Roman" panose="02020603050405020304" pitchFamily="18" charset="0"/>
              </a:rPr>
              <a:t>to</a:t>
            </a:r>
            <a:r>
              <a:rPr lang="en-US" altLang="en-US" sz="3600" b="1">
                <a:latin typeface="Times New Roman" panose="02020603050405020304" pitchFamily="18" charset="0"/>
              </a:rPr>
              <a:t> </a:t>
            </a:r>
            <a:r>
              <a:rPr lang="en-US" altLang="en-US" sz="3600" b="1">
                <a:solidFill>
                  <a:schemeClr val="accent2"/>
                </a:solidFill>
                <a:latin typeface="Times New Roman" panose="02020603050405020304" pitchFamily="18" charset="0"/>
              </a:rPr>
              <a:t>preserve         	its wilderness character</a:t>
            </a:r>
            <a:endParaRPr lang="en-US" altLang="en-US" sz="3600">
              <a:solidFill>
                <a:schemeClr val="accent2"/>
              </a:solidFill>
              <a:latin typeface="Times New Roman" panose="02020603050405020304" pitchFamily="18" charset="0"/>
            </a:endParaRPr>
          </a:p>
          <a:p>
            <a:pPr eaLnBrk="1" hangingPunct="1">
              <a:buFontTx/>
              <a:buNone/>
            </a:pPr>
            <a:endParaRPr lang="en-US" altLang="en-US" b="1">
              <a:solidFill>
                <a:schemeClr val="accent2"/>
              </a:solidFill>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5828">
                                            <p:txEl>
                                              <p:charRg st="4294967295" end="4294967295"/>
                                            </p:txEl>
                                          </p:spTgt>
                                        </p:tgtEl>
                                        <p:attrNameLst>
                                          <p:attrName>style.visibility</p:attrName>
                                        </p:attrNameLst>
                                      </p:cBhvr>
                                      <p:to>
                                        <p:strVal val="visible"/>
                                      </p:to>
                                    </p:set>
                                    <p:animEffect transition="in" filter="randombar(horizontal)">
                                      <p:cBhvr>
                                        <p:cTn id="7" dur="500"/>
                                        <p:tgtEl>
                                          <p:spTgt spid="20582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7EBF7538-6031-425E-827E-0CA62077E0F7}"/>
              </a:ext>
            </a:extLst>
          </p:cNvPr>
          <p:cNvSpPr txBox="1">
            <a:spLocks noGrp="1" noChangeArrowheads="1"/>
          </p:cNvSpPr>
          <p:nvPr>
            <p:ph type="title" idx="4294967295"/>
          </p:nvPr>
        </p:nvSpPr>
        <p:spPr bwMode="auto">
          <a:xfrm>
            <a:off x="304800" y="304800"/>
            <a:ext cx="3149600" cy="18161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Wilderness character is more than the sum of its parts</a:t>
            </a:r>
          </a:p>
        </p:txBody>
      </p:sp>
      <p:sp>
        <p:nvSpPr>
          <p:cNvPr id="49156" name="Text Box 4">
            <a:extLst>
              <a:ext uri="{FF2B5EF4-FFF2-40B4-BE49-F238E27FC236}">
                <a16:creationId xmlns:a16="http://schemas.microsoft.com/office/drawing/2014/main" id="{22EDAC44-7027-445D-A602-7BF224289DBC}"/>
              </a:ext>
            </a:extLst>
          </p:cNvPr>
          <p:cNvSpPr txBox="1">
            <a:spLocks noChangeArrowheads="1"/>
          </p:cNvSpPr>
          <p:nvPr/>
        </p:nvSpPr>
        <p:spPr bwMode="auto">
          <a:xfrm>
            <a:off x="228600" y="2286000"/>
            <a:ext cx="3657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a:solidFill>
                  <a:schemeClr val="accent2"/>
                </a:solidFill>
                <a:latin typeface="Comic Sans MS" panose="030F0702030302020204" pitchFamily="66" charset="0"/>
              </a:rPr>
              <a:t>“It is the combination of biophysical, experiential, and symbolic ideals that distinguish   wilderness from other lands.*”</a:t>
            </a:r>
          </a:p>
        </p:txBody>
      </p:sp>
      <p:sp>
        <p:nvSpPr>
          <p:cNvPr id="5" name="TextBox 4">
            <a:extLst>
              <a:ext uri="{FF2B5EF4-FFF2-40B4-BE49-F238E27FC236}">
                <a16:creationId xmlns:a16="http://schemas.microsoft.com/office/drawing/2014/main" id="{650D7834-2480-41E3-9BDC-4E879FBC3355}"/>
              </a:ext>
            </a:extLst>
          </p:cNvPr>
          <p:cNvSpPr txBox="1">
            <a:spLocks noChangeArrowheads="1"/>
          </p:cNvSpPr>
          <p:nvPr/>
        </p:nvSpPr>
        <p:spPr bwMode="auto">
          <a:xfrm>
            <a:off x="304800" y="5943600"/>
            <a:ext cx="8610600" cy="646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rPr>
              <a:t>* Monitoring Selected Conditions Related to Wilderness Character: A National Framework, USDA-FS, 2005</a:t>
            </a:r>
          </a:p>
        </p:txBody>
      </p:sp>
      <p:pic>
        <p:nvPicPr>
          <p:cNvPr id="49154" name="Picture 2" descr="Illustration of deconstructed parts of a violin, with text &quot;Independently impressive. Together, Extraordinary.&quot;">
            <a:extLst>
              <a:ext uri="{FF2B5EF4-FFF2-40B4-BE49-F238E27FC236}">
                <a16:creationId xmlns:a16="http://schemas.microsoft.com/office/drawing/2014/main" id="{DD42DB0D-DA1F-408C-8F35-D288AFAA8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51435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1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9156">
                                            <p:txEl>
                                              <p:pRg st="0" end="0"/>
                                            </p:txEl>
                                          </p:spTgt>
                                        </p:tgtEl>
                                        <p:attrNameLst>
                                          <p:attrName>style.visibility</p:attrName>
                                        </p:attrNameLst>
                                      </p:cBhvr>
                                      <p:to>
                                        <p:strVal val="visible"/>
                                      </p:to>
                                    </p:set>
                                    <p:animEffect transition="in" filter="fade">
                                      <p:cBhvr>
                                        <p:cTn id="12" dur="1000"/>
                                        <p:tgtEl>
                                          <p:spTgt spid="4915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2">
            <a:extLst>
              <a:ext uri="{FF2B5EF4-FFF2-40B4-BE49-F238E27FC236}">
                <a16:creationId xmlns:a16="http://schemas.microsoft.com/office/drawing/2014/main" id="{2920D668-E0E1-4B1B-90FF-3699BEDDD2C6}"/>
              </a:ext>
            </a:extLst>
          </p:cNvPr>
          <p:cNvSpPr txBox="1">
            <a:spLocks noChangeArrowheads="1"/>
          </p:cNvSpPr>
          <p:nvPr/>
        </p:nvSpPr>
        <p:spPr bwMode="auto">
          <a:xfrm>
            <a:off x="609600" y="533400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i="1">
                <a:solidFill>
                  <a:srgbClr val="000066"/>
                </a:solidFill>
                <a:latin typeface="Comic Sans MS" panose="030F0702030302020204" pitchFamily="66" charset="0"/>
              </a:rPr>
              <a:t>FOUR STATUTORY QUALITIES OF WILDERNESS CHARACTER</a:t>
            </a:r>
          </a:p>
        </p:txBody>
      </p:sp>
      <p:sp>
        <p:nvSpPr>
          <p:cNvPr id="222211" name="Text Box 3">
            <a:extLst>
              <a:ext uri="{FF2B5EF4-FFF2-40B4-BE49-F238E27FC236}">
                <a16:creationId xmlns:a16="http://schemas.microsoft.com/office/drawing/2014/main" id="{A0B577A7-D1CB-4E6C-99A3-EE4E66BCF0A0}"/>
              </a:ext>
            </a:extLst>
          </p:cNvPr>
          <p:cNvSpPr txBox="1">
            <a:spLocks noGrp="1" noChangeArrowheads="1"/>
          </p:cNvSpPr>
          <p:nvPr>
            <p:ph type="title" idx="4294967295"/>
          </p:nvPr>
        </p:nvSpPr>
        <p:spPr bwMode="auto">
          <a:xfrm>
            <a:off x="304800" y="762000"/>
            <a:ext cx="8534400" cy="19224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Is Wilderness Character defined in the Wilderness Act of 1964?</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a:t>
            </a:r>
            <a:r>
              <a:rPr kumimoji="0" lang="en-US" altLang="en-US" sz="32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Section 2c: Definition of Wilderness</a:t>
            </a:r>
          </a:p>
        </p:txBody>
      </p:sp>
      <p:sp>
        <p:nvSpPr>
          <p:cNvPr id="222212" name="Line 4" descr="Arrow pointing down towards text &quot;Four Statutory Qualities of Wilderness Character&quot; ">
            <a:extLst>
              <a:ext uri="{FF2B5EF4-FFF2-40B4-BE49-F238E27FC236}">
                <a16:creationId xmlns:a16="http://schemas.microsoft.com/office/drawing/2014/main" id="{74155D4D-D7FF-4F52-838A-5A304CEE909B}"/>
              </a:ext>
            </a:extLst>
          </p:cNvPr>
          <p:cNvSpPr>
            <a:spLocks noChangeShapeType="1"/>
          </p:cNvSpPr>
          <p:nvPr/>
        </p:nvSpPr>
        <p:spPr bwMode="auto">
          <a:xfrm>
            <a:off x="4343400" y="2971800"/>
            <a:ext cx="0" cy="1219200"/>
          </a:xfrm>
          <a:prstGeom prst="line">
            <a:avLst/>
          </a:prstGeom>
          <a:noFill/>
          <a:ln w="635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222210">
                                            <p:txEl>
                                              <p:pRg st="0" end="0"/>
                                            </p:txEl>
                                          </p:spTgt>
                                        </p:tgtEl>
                                        <p:attrNameLst>
                                          <p:attrName>style.visibility</p:attrName>
                                        </p:attrNameLst>
                                      </p:cBhvr>
                                      <p:to>
                                        <p:strVal val="visible"/>
                                      </p:to>
                                    </p:set>
                                    <p:animEffect transition="in" filter="dissolve">
                                      <p:cBhvr>
                                        <p:cTn id="11" dur="500"/>
                                        <p:tgtEl>
                                          <p:spTgt spid="22221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path" presetSubtype="0" accel="50000" decel="50000" fill="hold" nodeType="clickEffect">
                                  <p:stCondLst>
                                    <p:cond delay="0"/>
                                  </p:stCondLst>
                                  <p:childTnLst>
                                    <p:animMotion origin="layout" path="M 0.0 -0.18889 L 0.0 0.17778 " pathEditMode="relative" rAng="0" ptsTypes="AA">
                                      <p:cBhvr>
                                        <p:cTn id="15" dur="2000" fill="hold"/>
                                        <p:tgtEl>
                                          <p:spTgt spid="222212"/>
                                        </p:tgtEl>
                                        <p:attrNameLst>
                                          <p:attrName>ppt_x</p:attrName>
                                          <p:attrName>ppt_y</p:attrName>
                                        </p:attrNameLst>
                                      </p:cBhvr>
                                      <p:rCtr x="0" y="183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D24CE89-901A-4922-B53E-12876A0690BA}"/>
              </a:ext>
            </a:extLst>
          </p:cNvPr>
          <p:cNvSpPr>
            <a:spLocks noGrp="1" noChangeArrowheads="1"/>
          </p:cNvSpPr>
          <p:nvPr>
            <p:ph type="title"/>
          </p:nvPr>
        </p:nvSpPr>
        <p:spPr>
          <a:xfrm>
            <a:off x="1066800" y="228600"/>
            <a:ext cx="6705600" cy="609600"/>
          </a:xfrm>
          <a:solidFill>
            <a:srgbClr val="FFD7AF"/>
          </a:solidFill>
          <a:ln w="25400">
            <a:solidFill>
              <a:srgbClr val="000000"/>
            </a:solidFill>
            <a:miter lim="800000"/>
            <a:headEnd/>
            <a:tailEnd/>
          </a:ln>
        </p:spPr>
        <p:txBody>
          <a:bodyPr/>
          <a:lstStyle/>
          <a:p>
            <a:r>
              <a:rPr lang="en-US" altLang="en-US" sz="3200">
                <a:solidFill>
                  <a:srgbClr val="000000"/>
                </a:solidFill>
                <a:latin typeface="Comic Sans MS" panose="030F0702030302020204" pitchFamily="66" charset="0"/>
              </a:rPr>
              <a:t>Defining Wilderness Character</a:t>
            </a:r>
          </a:p>
        </p:txBody>
      </p:sp>
      <p:sp>
        <p:nvSpPr>
          <p:cNvPr id="587779" name="Rectangle 3">
            <a:extLst>
              <a:ext uri="{FF2B5EF4-FFF2-40B4-BE49-F238E27FC236}">
                <a16:creationId xmlns:a16="http://schemas.microsoft.com/office/drawing/2014/main" id="{9747042B-12F7-43EC-98FB-59A6F166A9F4}"/>
              </a:ext>
            </a:extLst>
          </p:cNvPr>
          <p:cNvSpPr>
            <a:spLocks noGrp="1" noChangeArrowheads="1"/>
          </p:cNvSpPr>
          <p:nvPr>
            <p:ph type="body" idx="1"/>
          </p:nvPr>
        </p:nvSpPr>
        <p:spPr>
          <a:xfrm>
            <a:off x="533400" y="1219200"/>
            <a:ext cx="8001000" cy="5257800"/>
          </a:xfrm>
          <a:solidFill>
            <a:srgbClr val="FFD7AF"/>
          </a:solidFill>
          <a:ln>
            <a:solidFill>
              <a:schemeClr val="tx1"/>
            </a:solidFill>
            <a:miter lim="800000"/>
            <a:headEnd/>
            <a:tailEnd/>
          </a:ln>
        </p:spPr>
        <p:txBody>
          <a:bodyPr/>
          <a:lstStyle/>
          <a:p>
            <a:pPr marL="609600" indent="-609600">
              <a:lnSpc>
                <a:spcPct val="80000"/>
              </a:lnSpc>
              <a:buFontTx/>
              <a:buNone/>
            </a:pPr>
            <a:endParaRPr lang="en-US" altLang="en-US" sz="800">
              <a:latin typeface="Comic Sans MS" panose="030F0702030302020204" pitchFamily="66" charset="0"/>
            </a:endParaRPr>
          </a:p>
          <a:p>
            <a:pPr marL="609600" indent="-609600">
              <a:lnSpc>
                <a:spcPct val="80000"/>
              </a:lnSpc>
              <a:buFontTx/>
              <a:buNone/>
            </a:pPr>
            <a:r>
              <a:rPr lang="en-US" altLang="en-US">
                <a:latin typeface="Comic Sans MS" panose="030F0702030302020204" pitchFamily="66" charset="0"/>
              </a:rPr>
              <a:t>The </a:t>
            </a:r>
            <a:r>
              <a:rPr lang="en-US" altLang="en-US" b="1" u="sng">
                <a:latin typeface="Comic Sans MS" panose="030F0702030302020204" pitchFamily="66" charset="0"/>
              </a:rPr>
              <a:t>Qualities</a:t>
            </a:r>
            <a:r>
              <a:rPr lang="en-US" altLang="en-US">
                <a:latin typeface="Comic Sans MS" panose="030F0702030302020204" pitchFamily="66" charset="0"/>
              </a:rPr>
              <a:t> of Wilderness Character:</a:t>
            </a:r>
          </a:p>
          <a:p>
            <a:pPr marL="609600" indent="-609600">
              <a:lnSpc>
                <a:spcPct val="80000"/>
              </a:lnSpc>
              <a:buFontTx/>
              <a:buNone/>
            </a:pPr>
            <a:endParaRPr lang="en-US" altLang="en-US" sz="1600">
              <a:latin typeface="Comic Sans MS" panose="030F0702030302020204" pitchFamily="66" charset="0"/>
            </a:endParaRPr>
          </a:p>
          <a:p>
            <a:pPr marL="609600" indent="-609600">
              <a:lnSpc>
                <a:spcPct val="80000"/>
              </a:lnSpc>
              <a:buFontTx/>
              <a:buNone/>
            </a:pPr>
            <a:r>
              <a:rPr lang="en-US" altLang="en-US" i="1">
                <a:solidFill>
                  <a:schemeClr val="accent2"/>
                </a:solidFill>
                <a:latin typeface="Comic Sans MS" panose="030F0702030302020204" pitchFamily="66" charset="0"/>
              </a:rPr>
              <a:t>Applying to all areas: </a:t>
            </a:r>
          </a:p>
          <a:p>
            <a:pPr marL="609600" indent="-609600">
              <a:lnSpc>
                <a:spcPct val="80000"/>
              </a:lnSpc>
              <a:buFontTx/>
              <a:buAutoNum type="arabicPeriod"/>
            </a:pPr>
            <a:r>
              <a:rPr lang="en-US" altLang="en-US">
                <a:latin typeface="Comic Sans MS" panose="030F0702030302020204" pitchFamily="66" charset="0"/>
              </a:rPr>
              <a:t>Undeveloped</a:t>
            </a:r>
          </a:p>
          <a:p>
            <a:pPr marL="609600" indent="-609600">
              <a:lnSpc>
                <a:spcPct val="80000"/>
              </a:lnSpc>
              <a:buFontTx/>
              <a:buAutoNum type="arabicPeriod"/>
            </a:pPr>
            <a:r>
              <a:rPr lang="en-US" altLang="en-US">
                <a:latin typeface="Comic Sans MS" panose="030F0702030302020204" pitchFamily="66" charset="0"/>
              </a:rPr>
              <a:t>Untrammeled</a:t>
            </a:r>
          </a:p>
          <a:p>
            <a:pPr marL="609600" indent="-609600">
              <a:lnSpc>
                <a:spcPct val="80000"/>
              </a:lnSpc>
              <a:buFontTx/>
              <a:buAutoNum type="arabicPeriod"/>
            </a:pPr>
            <a:r>
              <a:rPr lang="en-US" altLang="en-US">
                <a:latin typeface="Comic Sans MS" panose="030F0702030302020204" pitchFamily="66" charset="0"/>
              </a:rPr>
              <a:t>Natural</a:t>
            </a:r>
          </a:p>
          <a:p>
            <a:pPr marL="609600" indent="-609600">
              <a:lnSpc>
                <a:spcPct val="80000"/>
              </a:lnSpc>
              <a:buFontTx/>
              <a:buAutoNum type="arabicPeriod"/>
            </a:pPr>
            <a:r>
              <a:rPr lang="en-US" altLang="en-US">
                <a:latin typeface="Comic Sans MS" panose="030F0702030302020204" pitchFamily="66" charset="0"/>
              </a:rPr>
              <a:t>Outstanding opportunities for solitude or primitive recreation</a:t>
            </a:r>
          </a:p>
          <a:p>
            <a:pPr marL="609600" indent="-609600">
              <a:lnSpc>
                <a:spcPct val="80000"/>
              </a:lnSpc>
              <a:buFontTx/>
              <a:buNone/>
            </a:pPr>
            <a:endParaRPr lang="en-US" altLang="en-US" sz="1600">
              <a:latin typeface="Comic Sans MS" panose="030F0702030302020204" pitchFamily="66" charset="0"/>
            </a:endParaRPr>
          </a:p>
          <a:p>
            <a:pPr marL="609600" indent="-609600">
              <a:lnSpc>
                <a:spcPct val="80000"/>
              </a:lnSpc>
              <a:buFontTx/>
              <a:buNone/>
            </a:pPr>
            <a:r>
              <a:rPr lang="en-US" altLang="en-US" i="1">
                <a:solidFill>
                  <a:schemeClr val="accent2"/>
                </a:solidFill>
                <a:latin typeface="Comic Sans MS" panose="030F0702030302020204" pitchFamily="66" charset="0"/>
              </a:rPr>
              <a:t>For each individual area:</a:t>
            </a:r>
          </a:p>
          <a:p>
            <a:pPr marL="609600" indent="-609600">
              <a:lnSpc>
                <a:spcPct val="80000"/>
              </a:lnSpc>
              <a:buFontTx/>
              <a:buNone/>
            </a:pPr>
            <a:r>
              <a:rPr lang="en-US" altLang="en-US">
                <a:latin typeface="Comic Sans MS" panose="030F0702030302020204" pitchFamily="66" charset="0"/>
              </a:rPr>
              <a:t>5.  Unique values of your wilderness area</a:t>
            </a:r>
            <a:endParaRPr lang="en-US" altLang="en-US" i="1">
              <a:latin typeface="Comic Sans MS" panose="030F0702030302020204"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7779">
                                            <p:txEl>
                                              <p:pRg st="1" end="1"/>
                                            </p:txEl>
                                          </p:spTgt>
                                        </p:tgtEl>
                                        <p:attrNameLst>
                                          <p:attrName>style.visibility</p:attrName>
                                        </p:attrNameLst>
                                      </p:cBhvr>
                                      <p:to>
                                        <p:strVal val="visible"/>
                                      </p:to>
                                    </p:set>
                                    <p:animEffect transition="in" filter="fade">
                                      <p:cBhvr>
                                        <p:cTn id="7" dur="1000"/>
                                        <p:tgtEl>
                                          <p:spTgt spid="587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87779">
                                            <p:txEl>
                                              <p:pRg st="3" end="3"/>
                                            </p:txEl>
                                          </p:spTgt>
                                        </p:tgtEl>
                                        <p:attrNameLst>
                                          <p:attrName>style.visibility</p:attrName>
                                        </p:attrNameLst>
                                      </p:cBhvr>
                                      <p:to>
                                        <p:strVal val="visible"/>
                                      </p:to>
                                    </p:set>
                                    <p:animEffect transition="in" filter="fade">
                                      <p:cBhvr>
                                        <p:cTn id="12" dur="1000"/>
                                        <p:tgtEl>
                                          <p:spTgt spid="5877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87779">
                                            <p:txEl>
                                              <p:pRg st="4" end="4"/>
                                            </p:txEl>
                                          </p:spTgt>
                                        </p:tgtEl>
                                        <p:attrNameLst>
                                          <p:attrName>style.visibility</p:attrName>
                                        </p:attrNameLst>
                                      </p:cBhvr>
                                      <p:to>
                                        <p:strVal val="visible"/>
                                      </p:to>
                                    </p:set>
                                    <p:animEffect transition="in" filter="fade">
                                      <p:cBhvr>
                                        <p:cTn id="17" dur="1000"/>
                                        <p:tgtEl>
                                          <p:spTgt spid="587779">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87779">
                                            <p:txEl>
                                              <p:pRg st="5" end="5"/>
                                            </p:txEl>
                                          </p:spTgt>
                                        </p:tgtEl>
                                        <p:attrNameLst>
                                          <p:attrName>style.visibility</p:attrName>
                                        </p:attrNameLst>
                                      </p:cBhvr>
                                      <p:to>
                                        <p:strVal val="visible"/>
                                      </p:to>
                                    </p:set>
                                    <p:animEffect transition="in" filter="fade">
                                      <p:cBhvr>
                                        <p:cTn id="20" dur="1000"/>
                                        <p:tgtEl>
                                          <p:spTgt spid="587779">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87779">
                                            <p:txEl>
                                              <p:pRg st="6" end="6"/>
                                            </p:txEl>
                                          </p:spTgt>
                                        </p:tgtEl>
                                        <p:attrNameLst>
                                          <p:attrName>style.visibility</p:attrName>
                                        </p:attrNameLst>
                                      </p:cBhvr>
                                      <p:to>
                                        <p:strVal val="visible"/>
                                      </p:to>
                                    </p:set>
                                    <p:animEffect transition="in" filter="fade">
                                      <p:cBhvr>
                                        <p:cTn id="23" dur="1000"/>
                                        <p:tgtEl>
                                          <p:spTgt spid="587779">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87779">
                                            <p:txEl>
                                              <p:pRg st="7" end="7"/>
                                            </p:txEl>
                                          </p:spTgt>
                                        </p:tgtEl>
                                        <p:attrNameLst>
                                          <p:attrName>style.visibility</p:attrName>
                                        </p:attrNameLst>
                                      </p:cBhvr>
                                      <p:to>
                                        <p:strVal val="visible"/>
                                      </p:to>
                                    </p:set>
                                    <p:animEffect transition="in" filter="fade">
                                      <p:cBhvr>
                                        <p:cTn id="26" dur="1000"/>
                                        <p:tgtEl>
                                          <p:spTgt spid="587779">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87779">
                                            <p:txEl>
                                              <p:pRg st="9" end="9"/>
                                            </p:txEl>
                                          </p:spTgt>
                                        </p:tgtEl>
                                        <p:attrNameLst>
                                          <p:attrName>style.visibility</p:attrName>
                                        </p:attrNameLst>
                                      </p:cBhvr>
                                      <p:to>
                                        <p:strVal val="visible"/>
                                      </p:to>
                                    </p:set>
                                    <p:animEffect transition="in" filter="fade">
                                      <p:cBhvr>
                                        <p:cTn id="31" dur="1000"/>
                                        <p:tgtEl>
                                          <p:spTgt spid="587779">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87779">
                                            <p:txEl>
                                              <p:pRg st="10" end="10"/>
                                            </p:txEl>
                                          </p:spTgt>
                                        </p:tgtEl>
                                        <p:attrNameLst>
                                          <p:attrName>style.visibility</p:attrName>
                                        </p:attrNameLst>
                                      </p:cBhvr>
                                      <p:to>
                                        <p:strVal val="visible"/>
                                      </p:to>
                                    </p:set>
                                    <p:animEffect transition="in" filter="fade">
                                      <p:cBhvr>
                                        <p:cTn id="34" dur="1000"/>
                                        <p:tgtEl>
                                          <p:spTgt spid="5877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8434" name="AutoShape 2" descr="A scroll">
            <a:extLst>
              <a:ext uri="{FF2B5EF4-FFF2-40B4-BE49-F238E27FC236}">
                <a16:creationId xmlns:a16="http://schemas.microsoft.com/office/drawing/2014/main" id="{041406A2-3896-430F-B72D-270319943C98}"/>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8435" name="Rectangle 3">
            <a:extLst>
              <a:ext uri="{FF2B5EF4-FFF2-40B4-BE49-F238E27FC236}">
                <a16:creationId xmlns:a16="http://schemas.microsoft.com/office/drawing/2014/main" id="{35EC6F66-8FD2-42FD-B0E1-5266C1B60738}"/>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18436" name="Rectangle 4">
            <a:extLst>
              <a:ext uri="{FF2B5EF4-FFF2-40B4-BE49-F238E27FC236}">
                <a16:creationId xmlns:a16="http://schemas.microsoft.com/office/drawing/2014/main" id="{9789F5BB-62F2-43EF-AB36-C1523F5BB67C}"/>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An area of wilderness is further defined to mean in this Act an area of </a:t>
            </a:r>
            <a:r>
              <a:rPr lang="en-US" altLang="en-US" sz="3400" b="1">
                <a:solidFill>
                  <a:schemeClr val="accent2"/>
                </a:solidFill>
                <a:latin typeface="Times New Roman" panose="02020603050405020304" pitchFamily="18" charset="0"/>
              </a:rPr>
              <a:t>undeveloped</a:t>
            </a:r>
            <a:r>
              <a:rPr lang="en-US" altLang="en-US" sz="3400" b="1">
                <a:latin typeface="Times New Roman" panose="02020603050405020304" pitchFamily="18" charset="0"/>
              </a:rPr>
              <a:t> Federal land retaining its primeval character and influence, without permanent improvements or human habitation ...</a:t>
            </a:r>
          </a:p>
        </p:txBody>
      </p:sp>
      <p:sp>
        <p:nvSpPr>
          <p:cNvPr id="18437" name="Text Box 5">
            <a:extLst>
              <a:ext uri="{FF2B5EF4-FFF2-40B4-BE49-F238E27FC236}">
                <a16:creationId xmlns:a16="http://schemas.microsoft.com/office/drawing/2014/main" id="{F755D5D4-E912-4117-9363-C613011BB8B6}"/>
              </a:ext>
            </a:extLst>
          </p:cNvPr>
          <p:cNvSpPr txBox="1">
            <a:spLocks noChangeArrowheads="1"/>
          </p:cNvSpPr>
          <p:nvPr/>
        </p:nvSpPr>
        <p:spPr bwMode="auto">
          <a:xfrm>
            <a:off x="1828800" y="58674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undeveloped</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9458" name="AutoShape 2" descr="A scroll">
            <a:extLst>
              <a:ext uri="{FF2B5EF4-FFF2-40B4-BE49-F238E27FC236}">
                <a16:creationId xmlns:a16="http://schemas.microsoft.com/office/drawing/2014/main" id="{B14170F6-C0AB-4D25-AFAE-CE6BB398CB14}"/>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9459" name="Rectangle 3">
            <a:extLst>
              <a:ext uri="{FF2B5EF4-FFF2-40B4-BE49-F238E27FC236}">
                <a16:creationId xmlns:a16="http://schemas.microsoft.com/office/drawing/2014/main" id="{7B21619D-0C0F-4341-B9B9-636C92CE2674}"/>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19460" name="Rectangle 4">
            <a:extLst>
              <a:ext uri="{FF2B5EF4-FFF2-40B4-BE49-F238E27FC236}">
                <a16:creationId xmlns:a16="http://schemas.microsoft.com/office/drawing/2014/main" id="{5417586E-082B-4E98-A131-5405A22159DA}"/>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An area of wilderness is further defined to mean in this Act an area of undeveloped Federal land </a:t>
            </a:r>
            <a:r>
              <a:rPr lang="en-US" altLang="en-US" sz="3400" b="1">
                <a:solidFill>
                  <a:schemeClr val="accent2"/>
                </a:solidFill>
                <a:latin typeface="Times New Roman" panose="02020603050405020304" pitchFamily="18" charset="0"/>
              </a:rPr>
              <a:t>retaining its primeval character and influence</a:t>
            </a:r>
            <a:r>
              <a:rPr lang="en-US" altLang="en-US" sz="3400" b="1">
                <a:latin typeface="Times New Roman" panose="02020603050405020304" pitchFamily="18" charset="0"/>
              </a:rPr>
              <a:t>, without permanent improvements or human habitation ...</a:t>
            </a:r>
          </a:p>
        </p:txBody>
      </p:sp>
      <p:sp>
        <p:nvSpPr>
          <p:cNvPr id="19461" name="Text Box 5">
            <a:extLst>
              <a:ext uri="{FF2B5EF4-FFF2-40B4-BE49-F238E27FC236}">
                <a16:creationId xmlns:a16="http://schemas.microsoft.com/office/drawing/2014/main" id="{94C65408-A698-4B6F-A92C-56424A24F213}"/>
              </a:ext>
            </a:extLst>
          </p:cNvPr>
          <p:cNvSpPr txBox="1">
            <a:spLocks noChangeArrowheads="1"/>
          </p:cNvSpPr>
          <p:nvPr/>
        </p:nvSpPr>
        <p:spPr bwMode="auto">
          <a:xfrm>
            <a:off x="1828800" y="58674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undeveloped</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0482" name="AutoShape 2" descr="A scroll">
            <a:extLst>
              <a:ext uri="{FF2B5EF4-FFF2-40B4-BE49-F238E27FC236}">
                <a16:creationId xmlns:a16="http://schemas.microsoft.com/office/drawing/2014/main" id="{D997D875-A2D2-463D-A731-A6849F8495E0}"/>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0483" name="Rectangle 3">
            <a:extLst>
              <a:ext uri="{FF2B5EF4-FFF2-40B4-BE49-F238E27FC236}">
                <a16:creationId xmlns:a16="http://schemas.microsoft.com/office/drawing/2014/main" id="{89557657-7BCF-4A7F-90D0-1D45852CF834}"/>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20484" name="Rectangle 4">
            <a:extLst>
              <a:ext uri="{FF2B5EF4-FFF2-40B4-BE49-F238E27FC236}">
                <a16:creationId xmlns:a16="http://schemas.microsoft.com/office/drawing/2014/main" id="{B21742DB-7DAF-4898-AFAC-B134AB545870}"/>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An area of wilderness is further defined to mean in this Act an area of undeveloped Federal land retaining its primeval character and influence, </a:t>
            </a:r>
            <a:r>
              <a:rPr lang="en-US" altLang="en-US" sz="3400" b="1">
                <a:solidFill>
                  <a:schemeClr val="accent2"/>
                </a:solidFill>
                <a:latin typeface="Times New Roman" panose="02020603050405020304" pitchFamily="18" charset="0"/>
              </a:rPr>
              <a:t>without permanent improvements or human habitation</a:t>
            </a:r>
            <a:r>
              <a:rPr lang="en-US" altLang="en-US" sz="3400" b="1">
                <a:latin typeface="Times New Roman" panose="02020603050405020304" pitchFamily="18" charset="0"/>
              </a:rPr>
              <a:t> ...</a:t>
            </a:r>
          </a:p>
        </p:txBody>
      </p:sp>
      <p:sp>
        <p:nvSpPr>
          <p:cNvPr id="20485" name="Text Box 5">
            <a:extLst>
              <a:ext uri="{FF2B5EF4-FFF2-40B4-BE49-F238E27FC236}">
                <a16:creationId xmlns:a16="http://schemas.microsoft.com/office/drawing/2014/main" id="{8CA43EB5-6622-47C6-9BAB-51E600EBD696}"/>
              </a:ext>
            </a:extLst>
          </p:cNvPr>
          <p:cNvSpPr txBox="1">
            <a:spLocks noChangeArrowheads="1"/>
          </p:cNvSpPr>
          <p:nvPr/>
        </p:nvSpPr>
        <p:spPr bwMode="auto">
          <a:xfrm>
            <a:off x="2057400" y="5867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a:t>
            </a:r>
          </a:p>
        </p:txBody>
      </p:sp>
      <p:sp>
        <p:nvSpPr>
          <p:cNvPr id="7" name="Text Box 6">
            <a:extLst>
              <a:ext uri="{FF2B5EF4-FFF2-40B4-BE49-F238E27FC236}">
                <a16:creationId xmlns:a16="http://schemas.microsoft.com/office/drawing/2014/main" id="{AE818784-B4ED-491A-AD7C-A949C3F17304}"/>
              </a:ext>
            </a:extLst>
          </p:cNvPr>
          <p:cNvSpPr txBox="1">
            <a:spLocks noChangeArrowheads="1"/>
          </p:cNvSpPr>
          <p:nvPr/>
        </p:nvSpPr>
        <p:spPr bwMode="auto">
          <a:xfrm>
            <a:off x="2133600" y="4648200"/>
            <a:ext cx="6553200" cy="2032000"/>
          </a:xfrm>
          <a:prstGeom prst="rect">
            <a:avLst/>
          </a:prstGeom>
          <a:solidFill>
            <a:srgbClr val="FFD7AF"/>
          </a:solidFill>
          <a:ln w="57150" cmpd="thinThick" algn="ctr">
            <a:solidFill>
              <a:schemeClr val="tx1"/>
            </a:solidFill>
            <a:miter lim="800000"/>
            <a:headEnd/>
            <a:tailEnd/>
          </a:ln>
          <a:effectLst/>
        </p:spPr>
        <p:txBody>
          <a:bodyPr lIns="274320" tIns="274320" rIns="274320" bIns="274320">
            <a:spAutoFit/>
          </a:bodyPr>
          <a:lstStyle/>
          <a:p>
            <a:pPr>
              <a:defRPr/>
            </a:pPr>
            <a:r>
              <a:rPr lang="en-US" sz="2400" dirty="0">
                <a:solidFill>
                  <a:schemeClr val="tx2"/>
                </a:solidFill>
                <a:effectLst>
                  <a:outerShdw blurRad="38100" dist="38100" dir="2700000" algn="tl">
                    <a:srgbClr val="FFFFFF"/>
                  </a:outerShdw>
                </a:effectLst>
                <a:latin typeface="Arial" pitchFamily="34" charset="0"/>
              </a:rPr>
              <a:t>Generally without structures or the use of motors or mechanical transport  devices that increase human ability to occupy or modify the environment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3DFF6421-D52F-4E01-97BC-EC025900C965}"/>
              </a:ext>
            </a:extLst>
          </p:cNvPr>
          <p:cNvSpPr txBox="1">
            <a:spLocks noGrp="1" noChangeArrowheads="1"/>
          </p:cNvSpPr>
          <p:nvPr>
            <p:ph type="title" idx="4294967295"/>
          </p:nvPr>
        </p:nvSpPr>
        <p:spPr bwMode="auto">
          <a:xfrm>
            <a:off x="762000" y="0"/>
            <a:ext cx="7391400" cy="8223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31775" marR="0" lvl="0" indent="-231775" algn="ctr" defTabSz="914400" rtl="0" eaLnBrk="1" fontAlgn="base" latinLnBrk="0" hangingPunct="1">
              <a:lnSpc>
                <a:spcPct val="100000"/>
              </a:lnSpc>
              <a:spcBef>
                <a:spcPct val="50000"/>
              </a:spcBef>
              <a:spcAft>
                <a:spcPct val="0"/>
              </a:spcAft>
              <a:buClrTx/>
              <a:buSzTx/>
              <a:buFontTx/>
              <a:buNone/>
              <a:tabLst/>
              <a:defRPr/>
            </a:pPr>
            <a:r>
              <a:rPr kumimoji="0" lang="en-US" altLang="en-US" sz="2400" b="1"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FOUR STATUTORY QUALITIES OF WILDERNESS CHARACTER</a:t>
            </a:r>
          </a:p>
        </p:txBody>
      </p:sp>
      <p:sp>
        <p:nvSpPr>
          <p:cNvPr id="21518" name="Text Box 4">
            <a:extLst>
              <a:ext uri="{FF2B5EF4-FFF2-40B4-BE49-F238E27FC236}">
                <a16:creationId xmlns:a16="http://schemas.microsoft.com/office/drawing/2014/main" id="{1450558E-4FAD-4F0B-9984-9B47FDD42667}"/>
              </a:ext>
            </a:extLst>
          </p:cNvPr>
          <p:cNvSpPr txBox="1">
            <a:spLocks noChangeArrowheads="1"/>
          </p:cNvSpPr>
          <p:nvPr/>
        </p:nvSpPr>
        <p:spPr bwMode="auto">
          <a:xfrm>
            <a:off x="0" y="838200"/>
            <a:ext cx="944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800" b="1">
                <a:solidFill>
                  <a:schemeClr val="accent2"/>
                </a:solidFill>
                <a:latin typeface="Comic Sans MS" panose="030F0702030302020204" pitchFamily="66" charset="0"/>
              </a:rPr>
              <a:t>“Undeveloped” and “does not occupy and modify”</a:t>
            </a:r>
          </a:p>
        </p:txBody>
      </p:sp>
      <p:sp>
        <p:nvSpPr>
          <p:cNvPr id="697353" name="Text Box 9">
            <a:extLst>
              <a:ext uri="{FF2B5EF4-FFF2-40B4-BE49-F238E27FC236}">
                <a16:creationId xmlns:a16="http://schemas.microsoft.com/office/drawing/2014/main" id="{24F8F6D1-43D6-402A-BE88-CFEAAB0AEC16}"/>
              </a:ext>
            </a:extLst>
          </p:cNvPr>
          <p:cNvSpPr txBox="1">
            <a:spLocks noChangeArrowheads="1"/>
          </p:cNvSpPr>
          <p:nvPr/>
        </p:nvSpPr>
        <p:spPr bwMode="auto">
          <a:xfrm>
            <a:off x="228600" y="1371600"/>
            <a:ext cx="4114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66"/>
                </a:solidFill>
                <a:latin typeface="Comic Sans MS" panose="030F0702030302020204" pitchFamily="66" charset="0"/>
              </a:rPr>
              <a:t>Wilderness has minimal evidence of modern human occupation or modification</a:t>
            </a:r>
          </a:p>
          <a:p>
            <a:pPr eaLnBrk="1" hangingPunct="1">
              <a:spcBef>
                <a:spcPct val="50000"/>
              </a:spcBef>
            </a:pPr>
            <a:endParaRPr lang="en-US" altLang="en-US" sz="2400">
              <a:latin typeface="Comic Sans MS" panose="030F0702030302020204" pitchFamily="66" charset="0"/>
            </a:endParaRPr>
          </a:p>
        </p:txBody>
      </p:sp>
      <p:pic>
        <p:nvPicPr>
          <p:cNvPr id="697352" name="Picture 8" descr="A rocky, vegetated area leading up to a body of water at the base of mountains">
            <a:extLst>
              <a:ext uri="{FF2B5EF4-FFF2-40B4-BE49-F238E27FC236}">
                <a16:creationId xmlns:a16="http://schemas.microsoft.com/office/drawing/2014/main" id="{A59C326D-479D-45C7-9F57-78C9B436B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71800"/>
            <a:ext cx="3830638" cy="2871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7350" name="Text Box 6">
            <a:extLst>
              <a:ext uri="{FF2B5EF4-FFF2-40B4-BE49-F238E27FC236}">
                <a16:creationId xmlns:a16="http://schemas.microsoft.com/office/drawing/2014/main" id="{0BCB3124-9B7F-4D31-A025-5837C1BEAFD6}"/>
              </a:ext>
            </a:extLst>
          </p:cNvPr>
          <p:cNvSpPr txBox="1">
            <a:spLocks noChangeArrowheads="1"/>
          </p:cNvSpPr>
          <p:nvPr/>
        </p:nvSpPr>
        <p:spPr bwMode="auto">
          <a:xfrm>
            <a:off x="990600" y="6248400"/>
            <a:ext cx="2217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66"/>
                </a:solidFill>
                <a:latin typeface="Comic Sans MS" panose="030F0702030302020204" pitchFamily="66" charset="0"/>
              </a:rPr>
              <a:t>Wilderness setting</a:t>
            </a:r>
          </a:p>
        </p:txBody>
      </p:sp>
      <p:sp>
        <p:nvSpPr>
          <p:cNvPr id="697351" name="Text Box 7">
            <a:extLst>
              <a:ext uri="{FF2B5EF4-FFF2-40B4-BE49-F238E27FC236}">
                <a16:creationId xmlns:a16="http://schemas.microsoft.com/office/drawing/2014/main" id="{CD89525C-336B-4362-B0C7-DB0EC9D53663}"/>
              </a:ext>
            </a:extLst>
          </p:cNvPr>
          <p:cNvSpPr txBox="1">
            <a:spLocks noChangeArrowheads="1"/>
          </p:cNvSpPr>
          <p:nvPr/>
        </p:nvSpPr>
        <p:spPr bwMode="auto">
          <a:xfrm>
            <a:off x="5029200" y="64912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66"/>
                </a:solidFill>
                <a:latin typeface="Comic Sans MS" panose="030F0702030302020204" pitchFamily="66" charset="0"/>
              </a:rPr>
              <a:t>Threats to this setting</a:t>
            </a:r>
          </a:p>
        </p:txBody>
      </p:sp>
      <p:pic>
        <p:nvPicPr>
          <p:cNvPr id="16" name="Picture 16" descr="A tall fire lookout tower ">
            <a:extLst>
              <a:ext uri="{FF2B5EF4-FFF2-40B4-BE49-F238E27FC236}">
                <a16:creationId xmlns:a16="http://schemas.microsoft.com/office/drawing/2014/main" id="{3B2A8E73-4109-4017-BE6A-4080099F4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6140" t="15025" r="39529" b="38400"/>
          <a:stretch>
            <a:fillRect/>
          </a:stretch>
        </p:blipFill>
        <p:spPr bwMode="auto">
          <a:xfrm>
            <a:off x="4175920" y="1437481"/>
            <a:ext cx="1970088" cy="2551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7355" name="Picture 14" descr="A small wooden structure with a door">
            <a:extLst>
              <a:ext uri="{FF2B5EF4-FFF2-40B4-BE49-F238E27FC236}">
                <a16:creationId xmlns:a16="http://schemas.microsoft.com/office/drawing/2014/main" id="{47E11CB2-A7BD-465C-9068-100F40867463}"/>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7315200" y="1524000"/>
            <a:ext cx="1620838"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97356" name="Picture 12" descr="A large, rocky dam">
            <a:extLst>
              <a:ext uri="{FF2B5EF4-FFF2-40B4-BE49-F238E27FC236}">
                <a16:creationId xmlns:a16="http://schemas.microsoft.com/office/drawing/2014/main" id="{B1C6DB3E-8696-4BA8-962A-D8B55E55C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638" t="4639" r="3638"/>
          <a:stretch>
            <a:fillRect/>
          </a:stretch>
        </p:blipFill>
        <p:spPr bwMode="auto">
          <a:xfrm>
            <a:off x="4283075" y="4462463"/>
            <a:ext cx="2330450" cy="18875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descr="A piece of equipment with a solar panel set up amidst vegetation ">
            <a:extLst>
              <a:ext uri="{FF2B5EF4-FFF2-40B4-BE49-F238E27FC236}">
                <a16:creationId xmlns:a16="http://schemas.microsoft.com/office/drawing/2014/main" id="{75D3B235-943C-4562-A94B-3B342654BF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8750" t="31667" r="18750" b="16667"/>
          <a:stretch>
            <a:fillRect/>
          </a:stretch>
        </p:blipFill>
        <p:spPr bwMode="auto">
          <a:xfrm>
            <a:off x="7086600" y="4267200"/>
            <a:ext cx="1782763" cy="212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8" name="Picture 1" descr="A person using a chainsaw to cut a tree">
            <a:extLst>
              <a:ext uri="{FF2B5EF4-FFF2-40B4-BE49-F238E27FC236}">
                <a16:creationId xmlns:a16="http://schemas.microsoft.com/office/drawing/2014/main" id="{3A9831FA-B6F4-4BAA-9178-BEB9480033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6829" t="33537"/>
          <a:stretch>
            <a:fillRect/>
          </a:stretch>
        </p:blipFill>
        <p:spPr bwMode="auto">
          <a:xfrm>
            <a:off x="5867400" y="2895600"/>
            <a:ext cx="2025650" cy="1773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7353"/>
                                        </p:tgtEl>
                                        <p:attrNameLst>
                                          <p:attrName>style.visibility</p:attrName>
                                        </p:attrNameLst>
                                      </p:cBhvr>
                                      <p:to>
                                        <p:strVal val="visible"/>
                                      </p:to>
                                    </p:set>
                                    <p:animEffect transition="in" filter="fade">
                                      <p:cBhvr>
                                        <p:cTn id="7" dur="1000"/>
                                        <p:tgtEl>
                                          <p:spTgt spid="697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7352"/>
                                        </p:tgtEl>
                                        <p:attrNameLst>
                                          <p:attrName>style.visibility</p:attrName>
                                        </p:attrNameLst>
                                      </p:cBhvr>
                                      <p:to>
                                        <p:strVal val="visible"/>
                                      </p:to>
                                    </p:set>
                                    <p:animEffect transition="in" filter="fade">
                                      <p:cBhvr>
                                        <p:cTn id="12" dur="1000"/>
                                        <p:tgtEl>
                                          <p:spTgt spid="6973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7350"/>
                                        </p:tgtEl>
                                        <p:attrNameLst>
                                          <p:attrName>style.visibility</p:attrName>
                                        </p:attrNameLst>
                                      </p:cBhvr>
                                      <p:to>
                                        <p:strVal val="visible"/>
                                      </p:to>
                                    </p:set>
                                    <p:animEffect transition="in" filter="fade">
                                      <p:cBhvr>
                                        <p:cTn id="15" dur="1000"/>
                                        <p:tgtEl>
                                          <p:spTgt spid="6973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97355"/>
                                        </p:tgtEl>
                                        <p:attrNameLst>
                                          <p:attrName>style.visibility</p:attrName>
                                        </p:attrNameLst>
                                      </p:cBhvr>
                                      <p:to>
                                        <p:strVal val="visible"/>
                                      </p:to>
                                    </p:set>
                                    <p:animEffect transition="in" filter="fade">
                                      <p:cBhvr>
                                        <p:cTn id="20" dur="1000"/>
                                        <p:tgtEl>
                                          <p:spTgt spid="697355"/>
                                        </p:tgtEl>
                                      </p:cBhvr>
                                    </p:animEffect>
                                  </p:childTnLst>
                                </p:cTn>
                              </p:par>
                              <p:par>
                                <p:cTn id="21" presetID="10" presetClass="entr" presetSubtype="0" fill="hold" nodeType="withEffect">
                                  <p:stCondLst>
                                    <p:cond delay="0"/>
                                  </p:stCondLst>
                                  <p:childTnLst>
                                    <p:set>
                                      <p:cBhvr>
                                        <p:cTn id="22" dur="1" fill="hold">
                                          <p:stCondLst>
                                            <p:cond delay="0"/>
                                          </p:stCondLst>
                                        </p:cTn>
                                        <p:tgtEl>
                                          <p:spTgt spid="697356"/>
                                        </p:tgtEl>
                                        <p:attrNameLst>
                                          <p:attrName>style.visibility</p:attrName>
                                        </p:attrNameLst>
                                      </p:cBhvr>
                                      <p:to>
                                        <p:strVal val="visible"/>
                                      </p:to>
                                    </p:set>
                                    <p:animEffect transition="in" filter="fade">
                                      <p:cBhvr>
                                        <p:cTn id="23" dur="1000"/>
                                        <p:tgtEl>
                                          <p:spTgt spid="6973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7351"/>
                                        </p:tgtEl>
                                        <p:attrNameLst>
                                          <p:attrName>style.visibility</p:attrName>
                                        </p:attrNameLst>
                                      </p:cBhvr>
                                      <p:to>
                                        <p:strVal val="visible"/>
                                      </p:to>
                                    </p:set>
                                    <p:animEffect transition="in" filter="fade">
                                      <p:cBhvr>
                                        <p:cTn id="26" dur="1000"/>
                                        <p:tgtEl>
                                          <p:spTgt spid="697351"/>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55308"/>
                                        </p:tgtEl>
                                        <p:attrNameLst>
                                          <p:attrName>style.visibility</p:attrName>
                                        </p:attrNameLst>
                                      </p:cBhvr>
                                      <p:to>
                                        <p:strVal val="visible"/>
                                      </p:to>
                                    </p:set>
                                    <p:animEffect transition="in" filter="fade">
                                      <p:cBhvr>
                                        <p:cTn id="35" dur="10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53" grpId="0"/>
      <p:bldP spid="697350" grpId="0"/>
      <p:bldP spid="6973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descr="Text &quot;Arthur Carhart National Wilderness Training Center&quot;. Under that is an outline of a wolf howling at the moon. At the bottom are the Bureau of Land Management, U.S. Fish and Wildlife Service, U.S. Forest Service, and National Park Service emblems. ">
            <a:hlinkClick r:id="" action="ppaction://ole?verb=0"/>
            <a:extLst>
              <a:ext uri="{FF2B5EF4-FFF2-40B4-BE49-F238E27FC236}">
                <a16:creationId xmlns:a16="http://schemas.microsoft.com/office/drawing/2014/main" id="{6A0EF085-8F11-477B-94F0-D3A84905C427}"/>
              </a:ext>
            </a:extLst>
          </p:cNvPr>
          <p:cNvGraphicFramePr>
            <a:graphicFrameLocks/>
          </p:cNvGraphicFramePr>
          <p:nvPr>
            <p:extLst>
              <p:ext uri="{D42A27DB-BD31-4B8C-83A1-F6EECF244321}">
                <p14:modId xmlns:p14="http://schemas.microsoft.com/office/powerpoint/2010/main" val="2634687521"/>
              </p:ext>
            </p:extLst>
          </p:nvPr>
        </p:nvGraphicFramePr>
        <p:xfrm>
          <a:off x="1588" y="-3175"/>
          <a:ext cx="9153525" cy="6877050"/>
        </p:xfrm>
        <a:graphic>
          <a:graphicData uri="http://schemas.openxmlformats.org/presentationml/2006/ole">
            <mc:AlternateContent xmlns:mc="http://schemas.openxmlformats.org/markup-compatibility/2006">
              <mc:Choice xmlns:v="urn:schemas-microsoft-com:vml" Requires="v">
                <p:oleObj spid="_x0000_s1034" name="Slide" r:id="rId4" imgW="4514688" imgH="3390938" progId="PowerPoint.Slide.8">
                  <p:embed/>
                </p:oleObj>
              </mc:Choice>
              <mc:Fallback>
                <p:oleObj name="Slide" r:id="rId4" imgW="4514688" imgH="3390938" progId="PowerPoint.Slide.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3175"/>
                        <a:ext cx="9153525"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a:extLst>
              <a:ext uri="{FF2B5EF4-FFF2-40B4-BE49-F238E27FC236}">
                <a16:creationId xmlns:a16="http://schemas.microsoft.com/office/drawing/2014/main" id="{483FE05F-3C22-40B3-AF60-C3D2D0225D23}"/>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2400" dirty="0"/>
              <a:t>Arthur Carhart National Wilderness Training Center</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4023BFEF-39A7-4D41-AB5D-223F513664DF}"/>
              </a:ext>
            </a:extLst>
          </p:cNvPr>
          <p:cNvSpPr>
            <a:spLocks noGrp="1" noChangeArrowheads="1"/>
          </p:cNvSpPr>
          <p:nvPr>
            <p:ph type="ctrTitle"/>
          </p:nvPr>
        </p:nvSpPr>
        <p:spPr>
          <a:xfrm>
            <a:off x="228600" y="609600"/>
            <a:ext cx="8915400" cy="762000"/>
          </a:xfrm>
        </p:spPr>
        <p:txBody>
          <a:bodyPr/>
          <a:lstStyle/>
          <a:p>
            <a:r>
              <a:rPr lang="en-US" altLang="en-US" sz="3200">
                <a:latin typeface="Comic Sans MS" panose="030F0702030302020204" pitchFamily="66" charset="0"/>
              </a:rPr>
              <a:t>Undeveloped – “…in contrast with those areas where man and his works dominate the landscape...”</a:t>
            </a:r>
            <a:endParaRPr lang="en-US" altLang="en-US"/>
          </a:p>
        </p:txBody>
      </p:sp>
      <p:pic>
        <p:nvPicPr>
          <p:cNvPr id="22531" name="Picture 6" descr="A map of roads and National Forest Roadless Areas in Montana">
            <a:extLst>
              <a:ext uri="{FF2B5EF4-FFF2-40B4-BE49-F238E27FC236}">
                <a16:creationId xmlns:a16="http://schemas.microsoft.com/office/drawing/2014/main" id="{E9282381-268E-4E41-8AFC-B083924F6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39913"/>
            <a:ext cx="7543800"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AutoShape 2" descr="A scroll">
            <a:extLst>
              <a:ext uri="{FF2B5EF4-FFF2-40B4-BE49-F238E27FC236}">
                <a16:creationId xmlns:a16="http://schemas.microsoft.com/office/drawing/2014/main" id="{FDE802CE-59ED-4A37-B4C0-ADFCA41AE1E8}"/>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3555" name="Rectangle 3">
            <a:extLst>
              <a:ext uri="{FF2B5EF4-FFF2-40B4-BE49-F238E27FC236}">
                <a16:creationId xmlns:a16="http://schemas.microsoft.com/office/drawing/2014/main" id="{479CDDFD-843B-46C3-9C3C-0780FAC32180}"/>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23556" name="Rectangle 4">
            <a:extLst>
              <a:ext uri="{FF2B5EF4-FFF2-40B4-BE49-F238E27FC236}">
                <a16:creationId xmlns:a16="http://schemas.microsoft.com/office/drawing/2014/main" id="{B9AE0D96-C7D2-4312-AC7F-BFC9205841FC}"/>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 wilderness, … is hereby recognized as an area </a:t>
            </a:r>
            <a:r>
              <a:rPr lang="en-US" altLang="en-US" sz="3400" b="1">
                <a:solidFill>
                  <a:schemeClr val="accent2"/>
                </a:solidFill>
                <a:latin typeface="Times New Roman" panose="02020603050405020304" pitchFamily="18" charset="0"/>
              </a:rPr>
              <a:t>where the earth and its community of life are untrammeled by man</a:t>
            </a:r>
            <a:r>
              <a:rPr lang="en-US" altLang="en-US" sz="3400" b="1">
                <a:latin typeface="Times New Roman" panose="02020603050405020304" pitchFamily="18" charset="0"/>
              </a:rPr>
              <a:t>, …</a:t>
            </a:r>
          </a:p>
        </p:txBody>
      </p:sp>
      <p:sp>
        <p:nvSpPr>
          <p:cNvPr id="23557" name="Text Box 5">
            <a:extLst>
              <a:ext uri="{FF2B5EF4-FFF2-40B4-BE49-F238E27FC236}">
                <a16:creationId xmlns:a16="http://schemas.microsoft.com/office/drawing/2014/main" id="{680ACA06-26DF-42FF-8D50-8570B7126085}"/>
              </a:ext>
            </a:extLst>
          </p:cNvPr>
          <p:cNvSpPr txBox="1">
            <a:spLocks noChangeArrowheads="1"/>
          </p:cNvSpPr>
          <p:nvPr/>
        </p:nvSpPr>
        <p:spPr bwMode="auto">
          <a:xfrm>
            <a:off x="1828800" y="58674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Untrammeled</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AutoShape 2" descr="A scroll">
            <a:extLst>
              <a:ext uri="{FF2B5EF4-FFF2-40B4-BE49-F238E27FC236}">
                <a16:creationId xmlns:a16="http://schemas.microsoft.com/office/drawing/2014/main" id="{75B3FB9A-DA9F-4360-B64C-2744DBAC89B8}"/>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4579" name="Rectangle 3">
            <a:extLst>
              <a:ext uri="{FF2B5EF4-FFF2-40B4-BE49-F238E27FC236}">
                <a16:creationId xmlns:a16="http://schemas.microsoft.com/office/drawing/2014/main" id="{8B4A375B-0DC1-4752-BC84-92CC8C18F5F3}"/>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24580" name="Rectangle 4">
            <a:extLst>
              <a:ext uri="{FF2B5EF4-FFF2-40B4-BE49-F238E27FC236}">
                <a16:creationId xmlns:a16="http://schemas.microsoft.com/office/drawing/2014/main" id="{0C1F018B-8CDE-4C23-9B7F-5A291AF3A232}"/>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 wilderness, … is hereby recognized as an area where the earth and its community of life are</a:t>
            </a:r>
            <a:r>
              <a:rPr lang="en-US" altLang="en-US" sz="3400" b="1">
                <a:solidFill>
                  <a:schemeClr val="accent2"/>
                </a:solidFill>
                <a:latin typeface="Times New Roman" panose="02020603050405020304" pitchFamily="18" charset="0"/>
              </a:rPr>
              <a:t> untrammeled </a:t>
            </a:r>
            <a:r>
              <a:rPr lang="en-US" altLang="en-US" sz="3400" b="1">
                <a:latin typeface="Times New Roman" panose="02020603050405020304" pitchFamily="18" charset="0"/>
              </a:rPr>
              <a:t>by man, …</a:t>
            </a:r>
          </a:p>
        </p:txBody>
      </p:sp>
      <p:sp>
        <p:nvSpPr>
          <p:cNvPr id="24581" name="Text Box 5">
            <a:extLst>
              <a:ext uri="{FF2B5EF4-FFF2-40B4-BE49-F238E27FC236}">
                <a16:creationId xmlns:a16="http://schemas.microsoft.com/office/drawing/2014/main" id="{0735516D-AAC8-496D-B97D-BF9CBD8D173E}"/>
              </a:ext>
            </a:extLst>
          </p:cNvPr>
          <p:cNvSpPr txBox="1">
            <a:spLocks noChangeArrowheads="1"/>
          </p:cNvSpPr>
          <p:nvPr/>
        </p:nvSpPr>
        <p:spPr bwMode="auto">
          <a:xfrm>
            <a:off x="1828800" y="58674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Untrammeled</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FFFFC9"/>
        </a:solidFill>
        <a:effectLst/>
      </p:bgPr>
    </p:bg>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5B86DE5B-96A2-4B46-B83B-EBC360864E0B}"/>
              </a:ext>
            </a:extLst>
          </p:cNvPr>
          <p:cNvSpPr>
            <a:spLocks noGrp="1" noChangeArrowheads="1"/>
          </p:cNvSpPr>
          <p:nvPr>
            <p:ph type="ctrTitle"/>
          </p:nvPr>
        </p:nvSpPr>
        <p:spPr>
          <a:xfrm>
            <a:off x="0" y="381000"/>
            <a:ext cx="9144000" cy="3200400"/>
          </a:xfrm>
        </p:spPr>
        <p:txBody>
          <a:bodyPr/>
          <a:lstStyle/>
          <a:p>
            <a:pPr eaLnBrk="1" hangingPunct="1"/>
            <a:r>
              <a:rPr lang="en-US" altLang="en-US" sz="3600" b="1">
                <a:latin typeface="Comic Sans MS" panose="030F0702030302020204" pitchFamily="66" charset="0"/>
              </a:rPr>
              <a:t>“The word ‘untrammeled’ is one that came into use in this definition after dissatisfaction with almost every other word that had been suggested.”</a:t>
            </a:r>
            <a:br>
              <a:rPr lang="en-US" altLang="en-US" sz="3600" b="1">
                <a:latin typeface="Comic Sans MS" panose="030F0702030302020204" pitchFamily="66" charset="0"/>
              </a:rPr>
            </a:br>
            <a:br>
              <a:rPr lang="en-US" altLang="en-US" sz="3600" b="1">
                <a:latin typeface="Comic Sans MS" panose="030F0702030302020204" pitchFamily="66" charset="0"/>
              </a:rPr>
            </a:br>
            <a:r>
              <a:rPr lang="en-US" altLang="en-US" sz="3600" b="1">
                <a:latin typeface="Comic Sans MS" panose="030F0702030302020204" pitchFamily="66" charset="0"/>
              </a:rPr>
              <a:t>			-Howard Zahniser</a:t>
            </a:r>
            <a:br>
              <a:rPr lang="en-US" altLang="en-US" sz="3600" b="1">
                <a:latin typeface="Comic Sans MS" panose="030F0702030302020204" pitchFamily="66" charset="0"/>
              </a:rPr>
            </a:br>
            <a:r>
              <a:rPr lang="en-US" altLang="en-US" sz="3600" b="1">
                <a:latin typeface="Comic Sans MS" panose="030F0702030302020204" pitchFamily="66" charset="0"/>
              </a:rPr>
              <a:t>			</a:t>
            </a:r>
            <a:r>
              <a:rPr lang="en-US" altLang="en-US" sz="2400" b="1">
                <a:latin typeface="Comic Sans MS" panose="030F0702030302020204" pitchFamily="66" charset="0"/>
              </a:rPr>
              <a:t>Author of The Wilderness Act</a:t>
            </a:r>
            <a:endParaRPr lang="en-US" altLang="en-US"/>
          </a:p>
        </p:txBody>
      </p:sp>
      <p:pic>
        <p:nvPicPr>
          <p:cNvPr id="288771" name="Picture 3" descr="A portrait of a person standing outside">
            <a:extLst>
              <a:ext uri="{FF2B5EF4-FFF2-40B4-BE49-F238E27FC236}">
                <a16:creationId xmlns:a16="http://schemas.microsoft.com/office/drawing/2014/main" id="{C46814AB-A0E0-4F0C-9015-28542A1A8A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2676525"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88771"/>
                                        </p:tgtEl>
                                        <p:attrNameLst>
                                          <p:attrName>style.visibility</p:attrName>
                                        </p:attrNameLst>
                                      </p:cBhvr>
                                      <p:to>
                                        <p:strVal val="visible"/>
                                      </p:to>
                                    </p:set>
                                    <p:animEffect transition="in" filter="box(out)">
                                      <p:cBhvr>
                                        <p:cTn id="7" dur="500"/>
                                        <p:tgtEl>
                                          <p:spTgt spid="2887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8770"/>
                                        </p:tgtEl>
                                        <p:attrNameLst>
                                          <p:attrName>style.visibility</p:attrName>
                                        </p:attrNameLst>
                                      </p:cBhvr>
                                      <p:to>
                                        <p:strVal val="visible"/>
                                      </p:to>
                                    </p:set>
                                    <p:animEffect transition="in" filter="fade">
                                      <p:cBhvr>
                                        <p:cTn id="10" dur="1000"/>
                                        <p:tgtEl>
                                          <p:spTgt spid="288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9"/>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3EBB21E-20EB-4A8A-9FB9-5A4C1526A81E}"/>
              </a:ext>
            </a:extLst>
          </p:cNvPr>
          <p:cNvSpPr>
            <a:spLocks noGrp="1" noChangeArrowheads="1"/>
          </p:cNvSpPr>
          <p:nvPr>
            <p:ph type="title"/>
          </p:nvPr>
        </p:nvSpPr>
        <p:spPr>
          <a:xfrm>
            <a:off x="609600" y="2743200"/>
            <a:ext cx="7772400" cy="1143000"/>
          </a:xfrm>
        </p:spPr>
        <p:txBody>
          <a:bodyPr/>
          <a:lstStyle/>
          <a:p>
            <a:pPr eaLnBrk="1" hangingPunct="1"/>
            <a:r>
              <a:rPr lang="en-US" altLang="en-US" sz="5400" b="1">
                <a:latin typeface="Comic Sans MS" panose="030F0702030302020204" pitchFamily="66" charset="0"/>
              </a:rPr>
              <a:t>Untrammeled?</a:t>
            </a:r>
            <a:endParaRPr lang="en-US" altLang="en-US" b="1">
              <a:latin typeface="Comic Sans MS" panose="030F0702030302020204" pitchFamily="66"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9"/>
        </a:solidFill>
        <a:effectLst/>
      </p:bgPr>
    </p:bg>
    <p:spTree>
      <p:nvGrpSpPr>
        <p:cNvPr id="1" name=""/>
        <p:cNvGrpSpPr/>
        <p:nvPr/>
      </p:nvGrpSpPr>
      <p:grpSpPr>
        <a:xfrm>
          <a:off x="0" y="0"/>
          <a:ext cx="0" cy="0"/>
          <a:chOff x="0" y="0"/>
          <a:chExt cx="0" cy="0"/>
        </a:xfrm>
      </p:grpSpPr>
      <p:grpSp>
        <p:nvGrpSpPr>
          <p:cNvPr id="2" name="Group 1" descr="A red crossed-out symbol behind text &quot;Untrampled ?&quot;">
            <a:extLst>
              <a:ext uri="{FF2B5EF4-FFF2-40B4-BE49-F238E27FC236}">
                <a16:creationId xmlns:a16="http://schemas.microsoft.com/office/drawing/2014/main" id="{64937568-26DE-444B-8B90-337C93C13B4B}"/>
              </a:ext>
            </a:extLst>
          </p:cNvPr>
          <p:cNvGrpSpPr/>
          <p:nvPr/>
        </p:nvGrpSpPr>
        <p:grpSpPr>
          <a:xfrm>
            <a:off x="1066800" y="304800"/>
            <a:ext cx="6934200" cy="6172200"/>
            <a:chOff x="1066800" y="304800"/>
            <a:chExt cx="6934200" cy="6172200"/>
          </a:xfrm>
        </p:grpSpPr>
        <p:sp>
          <p:nvSpPr>
            <p:cNvPr id="286722" name="Oval 2">
              <a:extLst>
                <a:ext uri="{FF2B5EF4-FFF2-40B4-BE49-F238E27FC236}">
                  <a16:creationId xmlns:a16="http://schemas.microsoft.com/office/drawing/2014/main" id="{46CE96EE-8C56-4869-B9B2-E602A5DC98F2}"/>
                </a:ext>
              </a:extLst>
            </p:cNvPr>
            <p:cNvSpPr>
              <a:spLocks noChangeArrowheads="1"/>
            </p:cNvSpPr>
            <p:nvPr/>
          </p:nvSpPr>
          <p:spPr bwMode="auto">
            <a:xfrm>
              <a:off x="1066800" y="304800"/>
              <a:ext cx="6934200" cy="6172200"/>
            </a:xfrm>
            <a:prstGeom prst="ellipse">
              <a:avLst/>
            </a:prstGeom>
            <a:noFill/>
            <a:ln w="1778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86723" name="Line 3">
              <a:extLst>
                <a:ext uri="{FF2B5EF4-FFF2-40B4-BE49-F238E27FC236}">
                  <a16:creationId xmlns:a16="http://schemas.microsoft.com/office/drawing/2014/main" id="{77CD4F08-36E5-45B9-9A98-BE63E112516E}"/>
                </a:ext>
              </a:extLst>
            </p:cNvPr>
            <p:cNvSpPr>
              <a:spLocks noChangeShapeType="1"/>
            </p:cNvSpPr>
            <p:nvPr/>
          </p:nvSpPr>
          <p:spPr bwMode="auto">
            <a:xfrm flipH="1">
              <a:off x="2057400" y="914400"/>
              <a:ext cx="4495800" cy="4724400"/>
            </a:xfrm>
            <a:prstGeom prst="line">
              <a:avLst/>
            </a:prstGeom>
            <a:noFill/>
            <a:ln w="152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7652" name="Rectangle 4">
            <a:extLst>
              <a:ext uri="{FF2B5EF4-FFF2-40B4-BE49-F238E27FC236}">
                <a16:creationId xmlns:a16="http://schemas.microsoft.com/office/drawing/2014/main" id="{71316195-78F1-4553-A162-522E88485296}"/>
              </a:ext>
            </a:extLst>
          </p:cNvPr>
          <p:cNvSpPr>
            <a:spLocks noGrp="1" noChangeArrowheads="1"/>
          </p:cNvSpPr>
          <p:nvPr>
            <p:ph type="title"/>
          </p:nvPr>
        </p:nvSpPr>
        <p:spPr>
          <a:xfrm>
            <a:off x="609600" y="2743200"/>
            <a:ext cx="7772400" cy="1143000"/>
          </a:xfrm>
        </p:spPr>
        <p:txBody>
          <a:bodyPr/>
          <a:lstStyle/>
          <a:p>
            <a:pPr eaLnBrk="1" hangingPunct="1"/>
            <a:r>
              <a:rPr lang="en-US" altLang="en-US" sz="5400" b="1">
                <a:latin typeface="Comic Sans MS" panose="030F0702030302020204" pitchFamily="66" charset="0"/>
              </a:rPr>
              <a:t>Untrampled ?</a:t>
            </a:r>
            <a:endParaRPr lang="en-US" altLang="en-US" b="1">
              <a:latin typeface="Comic Sans MS" panose="030F0702030302020204" pitchFamily="66"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6" name="Text Box 4">
            <a:extLst>
              <a:ext uri="{FF2B5EF4-FFF2-40B4-BE49-F238E27FC236}">
                <a16:creationId xmlns:a16="http://schemas.microsoft.com/office/drawing/2014/main" id="{43F15DB6-ADA4-4D58-B2DB-1607589C84A0}"/>
              </a:ext>
            </a:extLst>
          </p:cNvPr>
          <p:cNvSpPr txBox="1">
            <a:spLocks noChangeArrowheads="1"/>
          </p:cNvSpPr>
          <p:nvPr/>
        </p:nvSpPr>
        <p:spPr bwMode="auto">
          <a:xfrm>
            <a:off x="381000" y="4495800"/>
            <a:ext cx="8763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u="sng">
                <a:latin typeface="Comic Sans MS" panose="030F0702030302020204" pitchFamily="66" charset="0"/>
              </a:rPr>
              <a:t>Noun</a:t>
            </a:r>
            <a:r>
              <a:rPr lang="en-US" altLang="en-US" sz="2800">
                <a:latin typeface="Comic Sans MS" panose="030F0702030302020204" pitchFamily="66" charset="0"/>
              </a:rPr>
              <a:t>: A net for catching birds or fish; a shackle for making a horse amble</a:t>
            </a:r>
          </a:p>
          <a:p>
            <a:endParaRPr lang="en-US" altLang="en-US" sz="2800">
              <a:latin typeface="Comic Sans MS" panose="030F0702030302020204" pitchFamily="66" charset="0"/>
            </a:endParaRPr>
          </a:p>
          <a:p>
            <a:r>
              <a:rPr lang="en-US" altLang="en-US" sz="2800" u="sng">
                <a:latin typeface="Comic Sans MS" panose="030F0702030302020204" pitchFamily="66" charset="0"/>
              </a:rPr>
              <a:t>Verb</a:t>
            </a:r>
            <a:r>
              <a:rPr lang="en-US" altLang="en-US" sz="2800">
                <a:latin typeface="Comic Sans MS" panose="030F0702030302020204" pitchFamily="66" charset="0"/>
              </a:rPr>
              <a:t>: to catch or hold in or as if in a net; to prevent or impede the free play of</a:t>
            </a:r>
          </a:p>
        </p:txBody>
      </p:sp>
      <p:sp>
        <p:nvSpPr>
          <p:cNvPr id="2052" name="Text Box 5">
            <a:extLst>
              <a:ext uri="{FF2B5EF4-FFF2-40B4-BE49-F238E27FC236}">
                <a16:creationId xmlns:a16="http://schemas.microsoft.com/office/drawing/2014/main" id="{26F464B7-DA8E-4D04-9BAE-AF704A008ABE}"/>
              </a:ext>
            </a:extLst>
          </p:cNvPr>
          <p:cNvSpPr txBox="1">
            <a:spLocks noGrp="1" noChangeArrowheads="1"/>
          </p:cNvSpPr>
          <p:nvPr>
            <p:ph type="title" idx="4294967295"/>
          </p:nvPr>
        </p:nvSpPr>
        <p:spPr bwMode="auto">
          <a:xfrm>
            <a:off x="2971800" y="304800"/>
            <a:ext cx="2066925" cy="6413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Trammel</a:t>
            </a:r>
            <a:endParaRPr kumimoji="0" lang="en-US" altLang="en-US" sz="36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797700" name="Picture 4" descr=" A group of horses standing amidst vegetation, with forest in the background">
            <a:extLst>
              <a:ext uri="{FF2B5EF4-FFF2-40B4-BE49-F238E27FC236}">
                <a16:creationId xmlns:a16="http://schemas.microsoft.com/office/drawing/2014/main" id="{5CD0DF75-565C-4778-AB0A-4F2884AD29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500" t="35185" r="9723"/>
          <a:stretch>
            <a:fillRect/>
          </a:stretch>
        </p:blipFill>
        <p:spPr bwMode="auto">
          <a:xfrm>
            <a:off x="5334000" y="304800"/>
            <a:ext cx="3505200" cy="219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7701" name="Picture 5" descr="A closeup of horse hooves with hobbles on them ">
            <a:hlinkClick r:id="rId5"/>
            <a:extLst>
              <a:ext uri="{FF2B5EF4-FFF2-40B4-BE49-F238E27FC236}">
                <a16:creationId xmlns:a16="http://schemas.microsoft.com/office/drawing/2014/main" id="{D352C160-9BFE-410E-8451-E7F609AB7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209800"/>
            <a:ext cx="2190750" cy="219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97702" name="Picture 6" descr=" A kid holding a fish, with a stream in the background">
            <a:extLst>
              <a:ext uri="{FF2B5EF4-FFF2-40B4-BE49-F238E27FC236}">
                <a16:creationId xmlns:a16="http://schemas.microsoft.com/office/drawing/2014/main" id="{84093838-7084-4EAF-A2DB-3CB8C04D93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4227" t="4471" r="27235" b="8807"/>
          <a:stretch>
            <a:fillRect/>
          </a:stretch>
        </p:blipFill>
        <p:spPr bwMode="auto">
          <a:xfrm>
            <a:off x="533400" y="228600"/>
            <a:ext cx="2332038" cy="2590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98755" name="Object 3" descr="A net ">
            <a:extLst>
              <a:ext uri="{FF2B5EF4-FFF2-40B4-BE49-F238E27FC236}">
                <a16:creationId xmlns:a16="http://schemas.microsoft.com/office/drawing/2014/main" id="{A9F670E0-7389-4416-B55D-BB0561BC4221}"/>
              </a:ext>
            </a:extLst>
          </p:cNvPr>
          <p:cNvGraphicFramePr>
            <a:graphicFrameLocks noChangeAspect="1"/>
          </p:cNvGraphicFramePr>
          <p:nvPr>
            <p:extLst>
              <p:ext uri="{D42A27DB-BD31-4B8C-83A1-F6EECF244321}">
                <p14:modId xmlns:p14="http://schemas.microsoft.com/office/powerpoint/2010/main" val="4170756701"/>
              </p:ext>
            </p:extLst>
          </p:nvPr>
        </p:nvGraphicFramePr>
        <p:xfrm>
          <a:off x="1828800" y="2209800"/>
          <a:ext cx="3124200" cy="2103438"/>
        </p:xfrm>
        <a:graphic>
          <a:graphicData uri="http://schemas.openxmlformats.org/presentationml/2006/ole">
            <mc:AlternateContent xmlns:mc="http://schemas.openxmlformats.org/markup-compatibility/2006">
              <mc:Choice xmlns:v="urn:schemas-microsoft-com:vml" Requires="v">
                <p:oleObj spid="_x0000_s2063" name="Clip" r:id="rId8" imgW="5714286" imgH="3847619" progId="MS_ClipArt_Gallery.2">
                  <p:embed/>
                </p:oleObj>
              </mc:Choice>
              <mc:Fallback>
                <p:oleObj name="Clip" r:id="rId8" imgW="5714286" imgH="3847619" progId="MS_ClipArt_Gallery.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2209800"/>
                        <a:ext cx="3124200" cy="2103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797702"/>
                                        </p:tgtEl>
                                        <p:attrNameLst>
                                          <p:attrName>style.visibility</p:attrName>
                                        </p:attrNameLst>
                                      </p:cBhvr>
                                      <p:to>
                                        <p:strVal val="visible"/>
                                      </p:to>
                                    </p:set>
                                    <p:anim calcmode="lin" valueType="num">
                                      <p:cBhvr>
                                        <p:cTn id="7" dur="1000" fill="hold"/>
                                        <p:tgtEl>
                                          <p:spTgt spid="797702"/>
                                        </p:tgtEl>
                                        <p:attrNameLst>
                                          <p:attrName>ppt_w</p:attrName>
                                        </p:attrNameLst>
                                      </p:cBhvr>
                                      <p:tavLst>
                                        <p:tav tm="0">
                                          <p:val>
                                            <p:strVal val="#ppt_w*0.70"/>
                                          </p:val>
                                        </p:tav>
                                        <p:tav tm="100000">
                                          <p:val>
                                            <p:strVal val="#ppt_w"/>
                                          </p:val>
                                        </p:tav>
                                      </p:tavLst>
                                    </p:anim>
                                    <p:anim calcmode="lin" valueType="num">
                                      <p:cBhvr>
                                        <p:cTn id="8" dur="1000" fill="hold"/>
                                        <p:tgtEl>
                                          <p:spTgt spid="797702"/>
                                        </p:tgtEl>
                                        <p:attrNameLst>
                                          <p:attrName>ppt_h</p:attrName>
                                        </p:attrNameLst>
                                      </p:cBhvr>
                                      <p:tavLst>
                                        <p:tav tm="0">
                                          <p:val>
                                            <p:strVal val="#ppt_h"/>
                                          </p:val>
                                        </p:tav>
                                        <p:tav tm="100000">
                                          <p:val>
                                            <p:strVal val="#ppt_h"/>
                                          </p:val>
                                        </p:tav>
                                      </p:tavLst>
                                    </p:anim>
                                    <p:animEffect transition="in" filter="fade">
                                      <p:cBhvr>
                                        <p:cTn id="9" dur="1000"/>
                                        <p:tgtEl>
                                          <p:spTgt spid="7977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797700"/>
                                        </p:tgtEl>
                                        <p:attrNameLst>
                                          <p:attrName>style.visibility</p:attrName>
                                        </p:attrNameLst>
                                      </p:cBhvr>
                                      <p:to>
                                        <p:strVal val="visible"/>
                                      </p:to>
                                    </p:set>
                                    <p:anim calcmode="lin" valueType="num">
                                      <p:cBhvr>
                                        <p:cTn id="14" dur="1000" fill="hold"/>
                                        <p:tgtEl>
                                          <p:spTgt spid="797700"/>
                                        </p:tgtEl>
                                        <p:attrNameLst>
                                          <p:attrName>ppt_w</p:attrName>
                                        </p:attrNameLst>
                                      </p:cBhvr>
                                      <p:tavLst>
                                        <p:tav tm="0">
                                          <p:val>
                                            <p:strVal val="#ppt_w*0.70"/>
                                          </p:val>
                                        </p:tav>
                                        <p:tav tm="100000">
                                          <p:val>
                                            <p:strVal val="#ppt_w"/>
                                          </p:val>
                                        </p:tav>
                                      </p:tavLst>
                                    </p:anim>
                                    <p:anim calcmode="lin" valueType="num">
                                      <p:cBhvr>
                                        <p:cTn id="15" dur="1000" fill="hold"/>
                                        <p:tgtEl>
                                          <p:spTgt spid="797700"/>
                                        </p:tgtEl>
                                        <p:attrNameLst>
                                          <p:attrName>ppt_h</p:attrName>
                                        </p:attrNameLst>
                                      </p:cBhvr>
                                      <p:tavLst>
                                        <p:tav tm="0">
                                          <p:val>
                                            <p:strVal val="#ppt_h"/>
                                          </p:val>
                                        </p:tav>
                                        <p:tav tm="100000">
                                          <p:val>
                                            <p:strVal val="#ppt_h"/>
                                          </p:val>
                                        </p:tav>
                                      </p:tavLst>
                                    </p:anim>
                                    <p:animEffect transition="in" filter="fade">
                                      <p:cBhvr>
                                        <p:cTn id="16" dur="1000"/>
                                        <p:tgtEl>
                                          <p:spTgt spid="79770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098755"/>
                                        </p:tgtEl>
                                        <p:attrNameLst>
                                          <p:attrName>style.visibility</p:attrName>
                                        </p:attrNameLst>
                                      </p:cBhvr>
                                      <p:to>
                                        <p:strVal val="visible"/>
                                      </p:to>
                                    </p:set>
                                    <p:anim calcmode="lin" valueType="num">
                                      <p:cBhvr>
                                        <p:cTn id="21" dur="1000" fill="hold"/>
                                        <p:tgtEl>
                                          <p:spTgt spid="1098755"/>
                                        </p:tgtEl>
                                        <p:attrNameLst>
                                          <p:attrName>ppt_w</p:attrName>
                                        </p:attrNameLst>
                                      </p:cBhvr>
                                      <p:tavLst>
                                        <p:tav tm="0">
                                          <p:val>
                                            <p:strVal val="#ppt_w*0.70"/>
                                          </p:val>
                                        </p:tav>
                                        <p:tav tm="100000">
                                          <p:val>
                                            <p:strVal val="#ppt_w"/>
                                          </p:val>
                                        </p:tav>
                                      </p:tavLst>
                                    </p:anim>
                                    <p:anim calcmode="lin" valueType="num">
                                      <p:cBhvr>
                                        <p:cTn id="22" dur="1000" fill="hold"/>
                                        <p:tgtEl>
                                          <p:spTgt spid="1098755"/>
                                        </p:tgtEl>
                                        <p:attrNameLst>
                                          <p:attrName>ppt_h</p:attrName>
                                        </p:attrNameLst>
                                      </p:cBhvr>
                                      <p:tavLst>
                                        <p:tav tm="0">
                                          <p:val>
                                            <p:strVal val="#ppt_h"/>
                                          </p:val>
                                        </p:tav>
                                        <p:tav tm="100000">
                                          <p:val>
                                            <p:strVal val="#ppt_h"/>
                                          </p:val>
                                        </p:tav>
                                      </p:tavLst>
                                    </p:anim>
                                    <p:animEffect transition="in" filter="fade">
                                      <p:cBhvr>
                                        <p:cTn id="23" dur="1000"/>
                                        <p:tgtEl>
                                          <p:spTgt spid="10987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797701"/>
                                        </p:tgtEl>
                                        <p:attrNameLst>
                                          <p:attrName>style.visibility</p:attrName>
                                        </p:attrNameLst>
                                      </p:cBhvr>
                                      <p:to>
                                        <p:strVal val="visible"/>
                                      </p:to>
                                    </p:set>
                                    <p:anim calcmode="lin" valueType="num">
                                      <p:cBhvr>
                                        <p:cTn id="28" dur="1000" fill="hold"/>
                                        <p:tgtEl>
                                          <p:spTgt spid="797701"/>
                                        </p:tgtEl>
                                        <p:attrNameLst>
                                          <p:attrName>ppt_w</p:attrName>
                                        </p:attrNameLst>
                                      </p:cBhvr>
                                      <p:tavLst>
                                        <p:tav tm="0">
                                          <p:val>
                                            <p:strVal val="#ppt_w*0.70"/>
                                          </p:val>
                                        </p:tav>
                                        <p:tav tm="100000">
                                          <p:val>
                                            <p:strVal val="#ppt_w"/>
                                          </p:val>
                                        </p:tav>
                                      </p:tavLst>
                                    </p:anim>
                                    <p:anim calcmode="lin" valueType="num">
                                      <p:cBhvr>
                                        <p:cTn id="29" dur="1000" fill="hold"/>
                                        <p:tgtEl>
                                          <p:spTgt spid="797701"/>
                                        </p:tgtEl>
                                        <p:attrNameLst>
                                          <p:attrName>ppt_h</p:attrName>
                                        </p:attrNameLst>
                                      </p:cBhvr>
                                      <p:tavLst>
                                        <p:tav tm="0">
                                          <p:val>
                                            <p:strVal val="#ppt_h"/>
                                          </p:val>
                                        </p:tav>
                                        <p:tav tm="100000">
                                          <p:val>
                                            <p:strVal val="#ppt_h"/>
                                          </p:val>
                                        </p:tav>
                                      </p:tavLst>
                                    </p:anim>
                                    <p:animEffect transition="in" filter="fade">
                                      <p:cBhvr>
                                        <p:cTn id="30" dur="1000"/>
                                        <p:tgtEl>
                                          <p:spTgt spid="79770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98756">
                                            <p:txEl>
                                              <p:pRg st="0" end="0"/>
                                            </p:txEl>
                                          </p:spTgt>
                                        </p:tgtEl>
                                        <p:attrNameLst>
                                          <p:attrName>style.visibility</p:attrName>
                                        </p:attrNameLst>
                                      </p:cBhvr>
                                      <p:to>
                                        <p:strVal val="visible"/>
                                      </p:to>
                                    </p:set>
                                    <p:animEffect transition="in" filter="fade">
                                      <p:cBhvr>
                                        <p:cTn id="35" dur="1000"/>
                                        <p:tgtEl>
                                          <p:spTgt spid="1098756">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98756">
                                            <p:txEl>
                                              <p:pRg st="2" end="2"/>
                                            </p:txEl>
                                          </p:spTgt>
                                        </p:tgtEl>
                                        <p:attrNameLst>
                                          <p:attrName>style.visibility</p:attrName>
                                        </p:attrNameLst>
                                      </p:cBhvr>
                                      <p:to>
                                        <p:strVal val="visible"/>
                                      </p:to>
                                    </p:set>
                                    <p:animEffect transition="in" filter="fade">
                                      <p:cBhvr>
                                        <p:cTn id="40" dur="1000"/>
                                        <p:tgtEl>
                                          <p:spTgt spid="10987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rgbClr val="FFFFC9"/>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CB09FFB-DFCA-4B27-A18D-E4AC0688F49A}"/>
              </a:ext>
            </a:extLst>
          </p:cNvPr>
          <p:cNvSpPr>
            <a:spLocks noGrp="1" noChangeArrowheads="1"/>
          </p:cNvSpPr>
          <p:nvPr>
            <p:ph type="title"/>
          </p:nvPr>
        </p:nvSpPr>
        <p:spPr>
          <a:xfrm>
            <a:off x="609600" y="381000"/>
            <a:ext cx="8305800" cy="1143000"/>
          </a:xfrm>
        </p:spPr>
        <p:txBody>
          <a:bodyPr/>
          <a:lstStyle/>
          <a:p>
            <a:pPr algn="l" eaLnBrk="1" hangingPunct="1"/>
            <a:r>
              <a:rPr lang="en-US" altLang="en-US" b="1" i="1" dirty="0">
                <a:latin typeface="Comic Sans MS" panose="030F0702030302020204" pitchFamily="66" charset="0"/>
              </a:rPr>
              <a:t>		</a:t>
            </a:r>
            <a:r>
              <a:rPr lang="en-US" altLang="en-US" sz="3600" b="1" i="1" dirty="0">
                <a:latin typeface="Comic Sans MS" panose="030F0702030302020204" pitchFamily="66" charset="0"/>
              </a:rPr>
              <a:t>Untrammeled</a:t>
            </a:r>
            <a:br>
              <a:rPr lang="en-US" altLang="en-US" sz="3600" b="1" dirty="0">
                <a:latin typeface="Comic Sans MS" panose="030F0702030302020204" pitchFamily="66" charset="0"/>
              </a:rPr>
            </a:br>
            <a:r>
              <a:rPr lang="en-US" altLang="en-US" sz="2800" b="1" dirty="0">
                <a:latin typeface="Comic Sans MS" panose="030F0702030302020204" pitchFamily="66" charset="0"/>
              </a:rPr>
              <a:t>“Not being subject to human controls and manipulations that hinder the free play of natural forces.”  </a:t>
            </a:r>
            <a:r>
              <a:rPr lang="en-US" altLang="en-US" sz="2400" b="1" dirty="0">
                <a:latin typeface="Comic Sans MS" panose="030F0702030302020204" pitchFamily="66" charset="0"/>
              </a:rPr>
              <a:t>- Howard </a:t>
            </a:r>
            <a:r>
              <a:rPr lang="en-US" altLang="en-US" sz="2400" b="1" dirty="0" err="1">
                <a:latin typeface="Comic Sans MS" panose="030F0702030302020204" pitchFamily="66" charset="0"/>
              </a:rPr>
              <a:t>Zahniser</a:t>
            </a:r>
            <a:endParaRPr lang="en-US" altLang="en-US" sz="2400" b="1" dirty="0">
              <a:latin typeface="Comic Sans MS" panose="030F0702030302020204" pitchFamily="66" charset="0"/>
            </a:endParaRPr>
          </a:p>
        </p:txBody>
      </p:sp>
      <p:sp>
        <p:nvSpPr>
          <p:cNvPr id="294918" name="Text Box 6">
            <a:extLst>
              <a:ext uri="{FF2B5EF4-FFF2-40B4-BE49-F238E27FC236}">
                <a16:creationId xmlns:a16="http://schemas.microsoft.com/office/drawing/2014/main" id="{4C9A15CF-59DC-4CDF-8C5A-A0A49A08A0C3}"/>
              </a:ext>
            </a:extLst>
          </p:cNvPr>
          <p:cNvSpPr txBox="1">
            <a:spLocks noChangeArrowheads="1"/>
          </p:cNvSpPr>
          <p:nvPr/>
        </p:nvSpPr>
        <p:spPr bwMode="auto">
          <a:xfrm>
            <a:off x="381000" y="2133600"/>
            <a:ext cx="84582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chemeClr val="accent2"/>
                </a:solidFill>
                <a:latin typeface="Comic Sans MS" panose="030F0702030302020204" pitchFamily="66" charset="0"/>
              </a:rPr>
              <a:t>Untrammeled = Unhindered, Uncontrolled, Un-manipulated</a:t>
            </a:r>
          </a:p>
        </p:txBody>
      </p:sp>
      <p:sp>
        <p:nvSpPr>
          <p:cNvPr id="6" name="Rectangle 5">
            <a:extLst>
              <a:ext uri="{FF2B5EF4-FFF2-40B4-BE49-F238E27FC236}">
                <a16:creationId xmlns:a16="http://schemas.microsoft.com/office/drawing/2014/main" id="{E84C4891-1346-4D58-A430-64522151E428}"/>
              </a:ext>
            </a:extLst>
          </p:cNvPr>
          <p:cNvSpPr txBox="1">
            <a:spLocks noChangeArrowheads="1"/>
          </p:cNvSpPr>
          <p:nvPr/>
        </p:nvSpPr>
        <p:spPr bwMode="auto">
          <a:xfrm>
            <a:off x="228600" y="2743200"/>
            <a:ext cx="8686800" cy="838200"/>
          </a:xfrm>
          <a:prstGeom prst="rect">
            <a:avLst/>
          </a:prstGeom>
          <a:noFill/>
          <a:ln w="9525">
            <a:noFill/>
            <a:miter lim="800000"/>
            <a:headEnd/>
            <a:tailEnd/>
          </a:ln>
        </p:spPr>
        <p:txBody>
          <a:bodyPr/>
          <a:lstStyle/>
          <a:p>
            <a:pPr marL="800100" lvl="1" indent="-342900" eaLnBrk="0" hangingPunct="0">
              <a:spcBef>
                <a:spcPct val="20000"/>
              </a:spcBef>
              <a:defRPr/>
            </a:pPr>
            <a:r>
              <a:rPr lang="en-US" sz="2400" i="1" u="sng" kern="0" dirty="0">
                <a:solidFill>
                  <a:srgbClr val="009242"/>
                </a:solidFill>
                <a:latin typeface="Comic Sans MS" pitchFamily="66" charset="0"/>
              </a:rPr>
              <a:t>Wildness</a:t>
            </a:r>
            <a:r>
              <a:rPr lang="en-US" sz="2400" i="1" kern="0" dirty="0">
                <a:solidFill>
                  <a:srgbClr val="009242"/>
                </a:solidFill>
                <a:latin typeface="Comic Sans MS" pitchFamily="66" charset="0"/>
              </a:rPr>
              <a:t> is what sets wilderness apart from other lands that are more developed or controlled.</a:t>
            </a:r>
          </a:p>
        </p:txBody>
      </p:sp>
      <p:pic>
        <p:nvPicPr>
          <p:cNvPr id="28676" name="Picture 11" descr="A plume of smoke over a forest, cliffy area ">
            <a:extLst>
              <a:ext uri="{FF2B5EF4-FFF2-40B4-BE49-F238E27FC236}">
                <a16:creationId xmlns:a16="http://schemas.microsoft.com/office/drawing/2014/main" id="{0480F620-CA79-410F-AD0A-86BA80656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333"/>
          <a:stretch>
            <a:fillRect/>
          </a:stretch>
        </p:blipFill>
        <p:spPr bwMode="auto">
          <a:xfrm>
            <a:off x="685800" y="3733800"/>
            <a:ext cx="3505200" cy="2868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15" descr="A black bear and two cubs">
            <a:extLst>
              <a:ext uri="{FF2B5EF4-FFF2-40B4-BE49-F238E27FC236}">
                <a16:creationId xmlns:a16="http://schemas.microsoft.com/office/drawing/2014/main" id="{6B5EDDBE-25BE-4B18-9836-1B32BE59B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962400"/>
            <a:ext cx="3829050" cy="2292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4918"/>
                                        </p:tgtEl>
                                        <p:attrNameLst>
                                          <p:attrName>style.visibility</p:attrName>
                                        </p:attrNameLst>
                                      </p:cBhvr>
                                      <p:to>
                                        <p:strVal val="visible"/>
                                      </p:to>
                                    </p:set>
                                    <p:animEffect transition="in" filter="fade">
                                      <p:cBhvr>
                                        <p:cTn id="7" dur="1000"/>
                                        <p:tgtEl>
                                          <p:spTgt spid="29491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701" name="Rectangle 3">
            <a:extLst>
              <a:ext uri="{FF2B5EF4-FFF2-40B4-BE49-F238E27FC236}">
                <a16:creationId xmlns:a16="http://schemas.microsoft.com/office/drawing/2014/main" id="{F6413E05-6757-4B55-931C-8BC3F6E9BE22}"/>
              </a:ext>
            </a:extLst>
          </p:cNvPr>
          <p:cNvSpPr>
            <a:spLocks noGrp="1" noChangeArrowheads="1"/>
          </p:cNvSpPr>
          <p:nvPr>
            <p:ph type="title" idx="4294967295"/>
          </p:nvPr>
        </p:nvSpPr>
        <p:spPr bwMode="auto">
          <a:xfrm>
            <a:off x="0" y="0"/>
            <a:ext cx="9144000"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Section 2 (c)</a:t>
            </a:r>
          </a:p>
        </p:txBody>
      </p:sp>
      <p:sp>
        <p:nvSpPr>
          <p:cNvPr id="29698" name="AutoShape 2" descr="A scroll">
            <a:extLst>
              <a:ext uri="{FF2B5EF4-FFF2-40B4-BE49-F238E27FC236}">
                <a16:creationId xmlns:a16="http://schemas.microsoft.com/office/drawing/2014/main" id="{5554F318-7012-4D1D-B2E9-C9010EEF684E}"/>
              </a:ext>
            </a:extLst>
          </p:cNvPr>
          <p:cNvSpPr>
            <a:spLocks noChangeArrowheads="1"/>
          </p:cNvSpPr>
          <p:nvPr/>
        </p:nvSpPr>
        <p:spPr bwMode="auto">
          <a:xfrm flipV="1">
            <a:off x="304800" y="762000"/>
            <a:ext cx="8610600" cy="5562600"/>
          </a:xfrm>
          <a:prstGeom prst="verticalScroll">
            <a:avLst>
              <a:gd name="adj" fmla="val 12500"/>
            </a:avLst>
          </a:prstGeom>
          <a:solidFill>
            <a:schemeClr val="bg1"/>
          </a:solidFill>
          <a:ln w="9525">
            <a:solidFill>
              <a:srgbClr val="0000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29699" name="Text Box 4">
            <a:extLst>
              <a:ext uri="{FF2B5EF4-FFF2-40B4-BE49-F238E27FC236}">
                <a16:creationId xmlns:a16="http://schemas.microsoft.com/office/drawing/2014/main" id="{8C68229C-20E7-4497-BAD9-A988C53BEC90}"/>
              </a:ext>
            </a:extLst>
          </p:cNvPr>
          <p:cNvSpPr txBox="1">
            <a:spLocks noChangeArrowheads="1"/>
          </p:cNvSpPr>
          <p:nvPr/>
        </p:nvSpPr>
        <p:spPr bwMode="auto">
          <a:xfrm>
            <a:off x="1219200" y="914400"/>
            <a:ext cx="64008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t>“A Wilderness, in contrast with those areas where man and his works dominate the landscape, is hereby recognized as an area </a:t>
            </a:r>
            <a:r>
              <a:rPr lang="en-US" altLang="en-US" sz="3200" b="1">
                <a:solidFill>
                  <a:schemeClr val="accent2"/>
                </a:solidFill>
              </a:rPr>
              <a:t>where the earth and its community of life are </a:t>
            </a:r>
            <a:r>
              <a:rPr lang="en-US" altLang="en-US" sz="3200" b="1" u="sng">
                <a:solidFill>
                  <a:schemeClr val="accent2"/>
                </a:solidFill>
              </a:rPr>
              <a:t>untrammeled</a:t>
            </a:r>
            <a:r>
              <a:rPr lang="en-US" altLang="en-US" sz="3200" b="1">
                <a:solidFill>
                  <a:schemeClr val="accent2"/>
                </a:solidFill>
              </a:rPr>
              <a:t> by man,</a:t>
            </a:r>
            <a:r>
              <a:rPr lang="en-US" altLang="en-US" sz="3200" b="1"/>
              <a:t> where man himself is a visitor who does not remain.”</a:t>
            </a:r>
          </a:p>
        </p:txBody>
      </p:sp>
      <p:sp>
        <p:nvSpPr>
          <p:cNvPr id="566277" name="Text Box 5">
            <a:extLst>
              <a:ext uri="{FF2B5EF4-FFF2-40B4-BE49-F238E27FC236}">
                <a16:creationId xmlns:a16="http://schemas.microsoft.com/office/drawing/2014/main" id="{D50D94D4-3845-4B4E-BF28-54517D94051B}"/>
              </a:ext>
            </a:extLst>
          </p:cNvPr>
          <p:cNvSpPr txBox="1">
            <a:spLocks noChangeArrowheads="1"/>
          </p:cNvSpPr>
          <p:nvPr/>
        </p:nvSpPr>
        <p:spPr bwMode="auto">
          <a:xfrm>
            <a:off x="1447800" y="4876800"/>
            <a:ext cx="7239000" cy="1846263"/>
          </a:xfrm>
          <a:prstGeom prst="rect">
            <a:avLst/>
          </a:prstGeom>
          <a:solidFill>
            <a:srgbClr val="FFD7AF"/>
          </a:solidFill>
          <a:ln w="57150" cmpd="thinThick" algn="ctr">
            <a:solidFill>
              <a:schemeClr val="tx1"/>
            </a:solidFill>
            <a:miter lim="800000"/>
            <a:headEnd/>
            <a:tailEnd/>
          </a:ln>
          <a:effectLst/>
        </p:spPr>
        <p:txBody>
          <a:bodyPr lIns="274320" tIns="274320" rIns="274320" bIns="274320">
            <a:spAutoFit/>
          </a:bodyPr>
          <a:lstStyle/>
          <a:p>
            <a:pPr>
              <a:defRPr/>
            </a:pPr>
            <a:r>
              <a:rPr lang="en-US" sz="2800" dirty="0">
                <a:solidFill>
                  <a:schemeClr val="tx2"/>
                </a:solidFill>
                <a:effectLst>
                  <a:outerShdw blurRad="38100" dist="38100" dir="2700000" algn="tl">
                    <a:srgbClr val="FFFFFF"/>
                  </a:outerShdw>
                </a:effectLst>
                <a:latin typeface="Arial" charset="0"/>
              </a:rPr>
              <a:t>Natural conditions and processes are essentially unhindered and free from modern human control or manipulation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6277"/>
                                        </p:tgtEl>
                                        <p:attrNameLst>
                                          <p:attrName>style.visibility</p:attrName>
                                        </p:attrNameLst>
                                      </p:cBhvr>
                                      <p:to>
                                        <p:strVal val="visible"/>
                                      </p:to>
                                    </p:set>
                                    <p:animEffect transition="in" filter="fade">
                                      <p:cBhvr>
                                        <p:cTn id="7" dur="1000"/>
                                        <p:tgtEl>
                                          <p:spTgt spid="566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a:extLst>
              <a:ext uri="{FF2B5EF4-FFF2-40B4-BE49-F238E27FC236}">
                <a16:creationId xmlns:a16="http://schemas.microsoft.com/office/drawing/2014/main" id="{D103BB14-153F-4AFB-B21B-DCFBB48E61C7}"/>
              </a:ext>
            </a:extLst>
          </p:cNvPr>
          <p:cNvSpPr txBox="1">
            <a:spLocks noGrp="1" noChangeArrowheads="1"/>
          </p:cNvSpPr>
          <p:nvPr>
            <p:ph type="title" idx="4294967295"/>
          </p:nvPr>
        </p:nvSpPr>
        <p:spPr bwMode="auto">
          <a:xfrm>
            <a:off x="809625" y="381000"/>
            <a:ext cx="7391400" cy="9540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31775" marR="0" lvl="0" indent="-231775"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MANAGING for the QUALITIES OF WILDERNESS CHARACTER</a:t>
            </a:r>
          </a:p>
        </p:txBody>
      </p:sp>
      <p:sp>
        <p:nvSpPr>
          <p:cNvPr id="30722" name="Text Box 2">
            <a:extLst>
              <a:ext uri="{FF2B5EF4-FFF2-40B4-BE49-F238E27FC236}">
                <a16:creationId xmlns:a16="http://schemas.microsoft.com/office/drawing/2014/main" id="{2EC2912E-FE5E-4F63-A183-E92DBCCB37A1}"/>
              </a:ext>
            </a:extLst>
          </p:cNvPr>
          <p:cNvSpPr txBox="1">
            <a:spLocks noChangeArrowheads="1"/>
          </p:cNvSpPr>
          <p:nvPr/>
        </p:nvSpPr>
        <p:spPr bwMode="auto">
          <a:xfrm>
            <a:off x="609600" y="1447800"/>
            <a:ext cx="7615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800" b="1">
                <a:latin typeface="Comic Sans MS" panose="030F0702030302020204" pitchFamily="66" charset="0"/>
              </a:rPr>
              <a:t>“Untrammeled”</a:t>
            </a:r>
          </a:p>
        </p:txBody>
      </p:sp>
      <p:sp>
        <p:nvSpPr>
          <p:cNvPr id="683011" name="Text Box 3">
            <a:extLst>
              <a:ext uri="{FF2B5EF4-FFF2-40B4-BE49-F238E27FC236}">
                <a16:creationId xmlns:a16="http://schemas.microsoft.com/office/drawing/2014/main" id="{39D30CAB-BD37-4B7F-91DB-B045A7FC791E}"/>
              </a:ext>
            </a:extLst>
          </p:cNvPr>
          <p:cNvSpPr txBox="1">
            <a:spLocks noChangeArrowheads="1"/>
          </p:cNvSpPr>
          <p:nvPr/>
        </p:nvSpPr>
        <p:spPr bwMode="auto">
          <a:xfrm>
            <a:off x="990600" y="2057400"/>
            <a:ext cx="7413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66"/>
                </a:solidFill>
                <a:latin typeface="Comic Sans MS" panose="030F0702030302020204" pitchFamily="66" charset="0"/>
              </a:rPr>
              <a:t>Wilderness is generally unhindered and free from </a:t>
            </a:r>
            <a:r>
              <a:rPr lang="en-US" altLang="en-US" sz="2400" b="1">
                <a:solidFill>
                  <a:srgbClr val="000066"/>
                </a:solidFill>
                <a:latin typeface="Comic Sans MS" panose="030F0702030302020204" pitchFamily="66" charset="0"/>
              </a:rPr>
              <a:t>intentional</a:t>
            </a:r>
            <a:r>
              <a:rPr lang="en-US" altLang="en-US" sz="2400">
                <a:solidFill>
                  <a:srgbClr val="000066"/>
                </a:solidFill>
                <a:latin typeface="Comic Sans MS" panose="030F0702030302020204" pitchFamily="66" charset="0"/>
              </a:rPr>
              <a:t> modern human control or manipulation</a:t>
            </a:r>
          </a:p>
        </p:txBody>
      </p:sp>
      <p:pic>
        <p:nvPicPr>
          <p:cNvPr id="9" name="Picture 8" descr="A plume of smoke over forested hills">
            <a:extLst>
              <a:ext uri="{FF2B5EF4-FFF2-40B4-BE49-F238E27FC236}">
                <a16:creationId xmlns:a16="http://schemas.microsoft.com/office/drawing/2014/main" id="{26055E65-72D6-42B6-B923-6DF2BACD5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4191000" cy="2965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83014" name="Text Box 6">
            <a:extLst>
              <a:ext uri="{FF2B5EF4-FFF2-40B4-BE49-F238E27FC236}">
                <a16:creationId xmlns:a16="http://schemas.microsoft.com/office/drawing/2014/main" id="{F3F19924-81E3-4A24-BB08-F84494666900}"/>
              </a:ext>
            </a:extLst>
          </p:cNvPr>
          <p:cNvSpPr txBox="1">
            <a:spLocks noChangeArrowheads="1"/>
          </p:cNvSpPr>
          <p:nvPr/>
        </p:nvSpPr>
        <p:spPr bwMode="auto">
          <a:xfrm>
            <a:off x="1447800" y="6019800"/>
            <a:ext cx="2217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66"/>
                </a:solidFill>
                <a:latin typeface="Comic Sans MS" panose="030F0702030302020204" pitchFamily="66" charset="0"/>
              </a:rPr>
              <a:t>Wilderness setting</a:t>
            </a:r>
          </a:p>
        </p:txBody>
      </p:sp>
      <p:pic>
        <p:nvPicPr>
          <p:cNvPr id="65543" name="Picture 4" descr="A line of people wearing helmets carrying tools and walking along a path ">
            <a:extLst>
              <a:ext uri="{FF2B5EF4-FFF2-40B4-BE49-F238E27FC236}">
                <a16:creationId xmlns:a16="http://schemas.microsoft.com/office/drawing/2014/main" id="{EA265E3B-8EDB-4DFF-8C6B-9446CC1CE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000"/>
          <a:stretch>
            <a:fillRect/>
          </a:stretch>
        </p:blipFill>
        <p:spPr bwMode="auto">
          <a:xfrm>
            <a:off x="4953000" y="3048000"/>
            <a:ext cx="3886200" cy="2895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83015" name="Text Box 7">
            <a:extLst>
              <a:ext uri="{FF2B5EF4-FFF2-40B4-BE49-F238E27FC236}">
                <a16:creationId xmlns:a16="http://schemas.microsoft.com/office/drawing/2014/main" id="{7DDFE4ED-8DF9-4C13-9F93-C18949147D73}"/>
              </a:ext>
            </a:extLst>
          </p:cNvPr>
          <p:cNvSpPr txBox="1">
            <a:spLocks noChangeArrowheads="1"/>
          </p:cNvSpPr>
          <p:nvPr/>
        </p:nvSpPr>
        <p:spPr bwMode="auto">
          <a:xfrm>
            <a:off x="4800600" y="5946775"/>
            <a:ext cx="3886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66"/>
                </a:solidFill>
                <a:latin typeface="Comic Sans MS" panose="030F0702030302020204" pitchFamily="66" charset="0"/>
              </a:rPr>
              <a:t>Threat to this setting</a:t>
            </a:r>
          </a:p>
          <a:p>
            <a:pPr algn="ctr" eaLnBrk="1" hangingPunct="1">
              <a:spcBef>
                <a:spcPct val="50000"/>
              </a:spcBef>
            </a:pPr>
            <a:r>
              <a:rPr lang="en-US" altLang="en-US">
                <a:solidFill>
                  <a:srgbClr val="000066"/>
                </a:solidFill>
                <a:latin typeface="Comic Sans MS" panose="030F0702030302020204" pitchFamily="66" charset="0"/>
              </a:rPr>
              <a:t>(suppression)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83011"/>
                                        </p:tgtEl>
                                        <p:attrNameLst>
                                          <p:attrName>style.visibility</p:attrName>
                                        </p:attrNameLst>
                                      </p:cBhvr>
                                      <p:to>
                                        <p:strVal val="visible"/>
                                      </p:to>
                                    </p:set>
                                    <p:animEffect transition="in" filter="fade">
                                      <p:cBhvr>
                                        <p:cTn id="7" dur="1000"/>
                                        <p:tgtEl>
                                          <p:spTgt spid="68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83014"/>
                                        </p:tgtEl>
                                        <p:attrNameLst>
                                          <p:attrName>style.visibility</p:attrName>
                                        </p:attrNameLst>
                                      </p:cBhvr>
                                      <p:to>
                                        <p:strVal val="visible"/>
                                      </p:to>
                                    </p:set>
                                    <p:animEffect transition="in" filter="fade">
                                      <p:cBhvr>
                                        <p:cTn id="15" dur="1000"/>
                                        <p:tgtEl>
                                          <p:spTgt spid="6830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83015">
                                            <p:txEl>
                                              <p:pRg st="0" end="0"/>
                                            </p:txEl>
                                          </p:spTgt>
                                        </p:tgtEl>
                                        <p:attrNameLst>
                                          <p:attrName>style.visibility</p:attrName>
                                        </p:attrNameLst>
                                      </p:cBhvr>
                                      <p:to>
                                        <p:strVal val="visible"/>
                                      </p:to>
                                    </p:set>
                                    <p:animEffect transition="in" filter="fade">
                                      <p:cBhvr>
                                        <p:cTn id="20" dur="1000"/>
                                        <p:tgtEl>
                                          <p:spTgt spid="68301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83015">
                                            <p:txEl>
                                              <p:pRg st="1" end="1"/>
                                            </p:txEl>
                                          </p:spTgt>
                                        </p:tgtEl>
                                        <p:attrNameLst>
                                          <p:attrName>style.visibility</p:attrName>
                                        </p:attrNameLst>
                                      </p:cBhvr>
                                      <p:to>
                                        <p:strVal val="visible"/>
                                      </p:to>
                                    </p:set>
                                    <p:animEffect transition="in" filter="fade">
                                      <p:cBhvr>
                                        <p:cTn id="23" dur="1000"/>
                                        <p:tgtEl>
                                          <p:spTgt spid="683015">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5543"/>
                                        </p:tgtEl>
                                        <p:attrNameLst>
                                          <p:attrName>style.visibility</p:attrName>
                                        </p:attrNameLst>
                                      </p:cBhvr>
                                      <p:to>
                                        <p:strVal val="visible"/>
                                      </p:to>
                                    </p:set>
                                    <p:animEffect transition="in" filter="fade">
                                      <p:cBhvr>
                                        <p:cTn id="26" dur="10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p:bldP spid="6830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F0C6"/>
        </a:solidFill>
        <a:effectLst/>
      </p:bgPr>
    </p:bg>
    <p:spTree>
      <p:nvGrpSpPr>
        <p:cNvPr id="1" name=""/>
        <p:cNvGrpSpPr/>
        <p:nvPr/>
      </p:nvGrpSpPr>
      <p:grpSpPr>
        <a:xfrm>
          <a:off x="0" y="0"/>
          <a:ext cx="0" cy="0"/>
          <a:chOff x="0" y="0"/>
          <a:chExt cx="0" cy="0"/>
        </a:xfrm>
      </p:grpSpPr>
      <p:sp>
        <p:nvSpPr>
          <p:cNvPr id="5122" name="Text Box 24">
            <a:extLst>
              <a:ext uri="{FF2B5EF4-FFF2-40B4-BE49-F238E27FC236}">
                <a16:creationId xmlns:a16="http://schemas.microsoft.com/office/drawing/2014/main" id="{2E65B75C-04C0-4802-A7BC-FD3CB8D5076A}"/>
              </a:ext>
            </a:extLst>
          </p:cNvPr>
          <p:cNvSpPr txBox="1">
            <a:spLocks noGrp="1" noChangeArrowheads="1"/>
          </p:cNvSpPr>
          <p:nvPr>
            <p:ph type="title" idx="4294967295"/>
          </p:nvPr>
        </p:nvSpPr>
        <p:spPr bwMode="auto">
          <a:xfrm>
            <a:off x="533400" y="228600"/>
            <a:ext cx="7924800" cy="1938338"/>
          </a:xfrm>
          <a:prstGeom prst="rect">
            <a:avLst/>
          </a:prstGeom>
          <a:noFill/>
          <a:ln w="9525">
            <a:solidFill>
              <a:schemeClr val="tx1"/>
            </a:solidFill>
            <a:prstDash/>
            <a:miter lim="800000"/>
            <a:headEnd/>
            <a:tailEnd/>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 </a:t>
            </a:r>
            <a:r>
              <a:rPr kumimoji="0" lang="en-US" altLang="en-US" sz="3600" b="0" i="0" u="none"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Wilderness Stewardship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Definitions and Management</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1" u="none" strike="noStrike" kern="1200" cap="none" spc="0" normalizeH="0" baseline="0" noProof="0" dirty="0">
                <a:ln>
                  <a:noFill/>
                </a:ln>
                <a:solidFill>
                  <a:schemeClr val="accent2"/>
                </a:solidFill>
                <a:effectLst/>
                <a:uLnTx/>
                <a:uFillTx/>
                <a:latin typeface="Comic Sans MS" panose="030F0702030302020204" pitchFamily="66" charset="0"/>
                <a:ea typeface="+mn-ea"/>
                <a:cs typeface="+mn-cs"/>
              </a:rPr>
              <a:t>The Wilderness Act of 1964</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31746" name="AutoShape 2" descr="A scroll">
            <a:extLst>
              <a:ext uri="{FF2B5EF4-FFF2-40B4-BE49-F238E27FC236}">
                <a16:creationId xmlns:a16="http://schemas.microsoft.com/office/drawing/2014/main" id="{266FA7FA-70F2-4496-963E-A5B33518472D}"/>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1747" name="Rectangle 3">
            <a:extLst>
              <a:ext uri="{FF2B5EF4-FFF2-40B4-BE49-F238E27FC236}">
                <a16:creationId xmlns:a16="http://schemas.microsoft.com/office/drawing/2014/main" id="{891CDC2F-0DB1-4807-89BE-66FEAC23F8DB}"/>
              </a:ext>
            </a:extLst>
          </p:cNvPr>
          <p:cNvSpPr>
            <a:spLocks noGrp="1" noChangeArrowheads="1"/>
          </p:cNvSpPr>
          <p:nvPr>
            <p:ph type="title" idx="4294967295"/>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651268" name="Rectangle 4">
            <a:extLst>
              <a:ext uri="{FF2B5EF4-FFF2-40B4-BE49-F238E27FC236}">
                <a16:creationId xmlns:a16="http://schemas.microsoft.com/office/drawing/2014/main" id="{9306BD43-AB40-4D30-9E27-3943D17B0988}"/>
              </a:ext>
            </a:extLst>
          </p:cNvPr>
          <p:cNvSpPr>
            <a:spLocks noGrp="1" noChangeArrowheads="1"/>
          </p:cNvSpPr>
          <p:nvPr>
            <p:ph type="body" idx="4294967295"/>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An area of wilderness …which is </a:t>
            </a:r>
            <a:r>
              <a:rPr lang="en-US" altLang="en-US" sz="3400" b="1">
                <a:solidFill>
                  <a:schemeClr val="accent2"/>
                </a:solidFill>
                <a:latin typeface="Times New Roman" panose="02020603050405020304" pitchFamily="18" charset="0"/>
              </a:rPr>
              <a:t>protected and managed </a:t>
            </a:r>
            <a:r>
              <a:rPr lang="en-US" altLang="en-US" sz="3400" b="1">
                <a:latin typeface="Times New Roman" panose="02020603050405020304" pitchFamily="18" charset="0"/>
              </a:rPr>
              <a:t>so as to preserve its natural conditions… </a:t>
            </a:r>
          </a:p>
        </p:txBody>
      </p:sp>
      <p:sp>
        <p:nvSpPr>
          <p:cNvPr id="31749" name="Text Box 5">
            <a:extLst>
              <a:ext uri="{FF2B5EF4-FFF2-40B4-BE49-F238E27FC236}">
                <a16:creationId xmlns:a16="http://schemas.microsoft.com/office/drawing/2014/main" id="{1F0C98A6-DD51-4108-A6E1-02A88E10D9F4}"/>
              </a:ext>
            </a:extLst>
          </p:cNvPr>
          <p:cNvSpPr txBox="1">
            <a:spLocks noChangeArrowheads="1"/>
          </p:cNvSpPr>
          <p:nvPr/>
        </p:nvSpPr>
        <p:spPr bwMode="auto">
          <a:xfrm>
            <a:off x="2057400" y="58674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Natural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51268">
                                            <p:txEl>
                                              <p:pRg st="0" end="0"/>
                                            </p:txEl>
                                          </p:spTgt>
                                        </p:tgtEl>
                                        <p:attrNameLst>
                                          <p:attrName>style.visibility</p:attrName>
                                        </p:attrNameLst>
                                      </p:cBhvr>
                                      <p:to>
                                        <p:strVal val="visible"/>
                                      </p:to>
                                    </p:set>
                                    <p:animEffect transition="in" filter="randombar(horizontal)">
                                      <p:cBhvr>
                                        <p:cTn id="7" dur="500"/>
                                        <p:tgtEl>
                                          <p:spTgt spid="65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32770" name="AutoShape 2" descr="A scroll">
            <a:extLst>
              <a:ext uri="{FF2B5EF4-FFF2-40B4-BE49-F238E27FC236}">
                <a16:creationId xmlns:a16="http://schemas.microsoft.com/office/drawing/2014/main" id="{95F57467-E704-4B99-890C-B72F1E339D3D}"/>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2771" name="Rectangle 3">
            <a:extLst>
              <a:ext uri="{FF2B5EF4-FFF2-40B4-BE49-F238E27FC236}">
                <a16:creationId xmlns:a16="http://schemas.microsoft.com/office/drawing/2014/main" id="{180F9802-0C43-491C-B5CF-B67661294DC3}"/>
              </a:ext>
            </a:extLst>
          </p:cNvPr>
          <p:cNvSpPr>
            <a:spLocks noGrp="1" noChangeArrowheads="1"/>
          </p:cNvSpPr>
          <p:nvPr>
            <p:ph type="title" idx="4294967295"/>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32772" name="Rectangle 4">
            <a:extLst>
              <a:ext uri="{FF2B5EF4-FFF2-40B4-BE49-F238E27FC236}">
                <a16:creationId xmlns:a16="http://schemas.microsoft.com/office/drawing/2014/main" id="{0481F58E-E2A1-4C8E-9689-04ACF570C578}"/>
              </a:ext>
            </a:extLst>
          </p:cNvPr>
          <p:cNvSpPr>
            <a:spLocks noGrp="1" noChangeArrowheads="1"/>
          </p:cNvSpPr>
          <p:nvPr>
            <p:ph type="body" idx="4294967295"/>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An area of wilderness …which is </a:t>
            </a:r>
            <a:r>
              <a:rPr lang="en-US" altLang="en-US" sz="3400" b="1">
                <a:solidFill>
                  <a:schemeClr val="accent2"/>
                </a:solidFill>
                <a:latin typeface="Times New Roman" panose="02020603050405020304" pitchFamily="18" charset="0"/>
              </a:rPr>
              <a:t>protected and managed </a:t>
            </a:r>
            <a:r>
              <a:rPr lang="en-US" altLang="en-US" sz="3400" b="1">
                <a:latin typeface="Times New Roman" panose="02020603050405020304" pitchFamily="18" charset="0"/>
              </a:rPr>
              <a:t>so as to </a:t>
            </a:r>
            <a:r>
              <a:rPr lang="en-US" altLang="en-US" sz="3400" b="1">
                <a:solidFill>
                  <a:schemeClr val="accent2"/>
                </a:solidFill>
                <a:latin typeface="Times New Roman" panose="02020603050405020304" pitchFamily="18" charset="0"/>
              </a:rPr>
              <a:t>preserve its natural conditions</a:t>
            </a:r>
            <a:r>
              <a:rPr lang="en-US" altLang="en-US" sz="3400" b="1">
                <a:latin typeface="Times New Roman" panose="02020603050405020304" pitchFamily="18" charset="0"/>
              </a:rPr>
              <a:t>… </a:t>
            </a:r>
          </a:p>
        </p:txBody>
      </p:sp>
      <p:sp>
        <p:nvSpPr>
          <p:cNvPr id="32773" name="Text Box 5">
            <a:extLst>
              <a:ext uri="{FF2B5EF4-FFF2-40B4-BE49-F238E27FC236}">
                <a16:creationId xmlns:a16="http://schemas.microsoft.com/office/drawing/2014/main" id="{2EF70EA9-D3B4-4038-87F6-6E15A2705BCF}"/>
              </a:ext>
            </a:extLst>
          </p:cNvPr>
          <p:cNvSpPr txBox="1">
            <a:spLocks noChangeArrowheads="1"/>
          </p:cNvSpPr>
          <p:nvPr/>
        </p:nvSpPr>
        <p:spPr bwMode="auto">
          <a:xfrm>
            <a:off x="2057400" y="5867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2E5"/>
        </a:solidFill>
        <a:effectLst/>
      </p:bgPr>
    </p:bg>
    <p:spTree>
      <p:nvGrpSpPr>
        <p:cNvPr id="1" name=""/>
        <p:cNvGrpSpPr/>
        <p:nvPr/>
      </p:nvGrpSpPr>
      <p:grpSpPr>
        <a:xfrm>
          <a:off x="0" y="0"/>
          <a:ext cx="0" cy="0"/>
          <a:chOff x="0" y="0"/>
          <a:chExt cx="0" cy="0"/>
        </a:xfrm>
      </p:grpSpPr>
      <p:sp>
        <p:nvSpPr>
          <p:cNvPr id="568322" name="Rectangle 2">
            <a:extLst>
              <a:ext uri="{FF2B5EF4-FFF2-40B4-BE49-F238E27FC236}">
                <a16:creationId xmlns:a16="http://schemas.microsoft.com/office/drawing/2014/main" id="{535945A5-CBC3-4B7F-8CB1-947A905B4752}"/>
              </a:ext>
            </a:extLst>
          </p:cNvPr>
          <p:cNvSpPr>
            <a:spLocks noGrp="1" noChangeArrowheads="1"/>
          </p:cNvSpPr>
          <p:nvPr>
            <p:ph type="title" idx="4294967295"/>
          </p:nvPr>
        </p:nvSpPr>
        <p:spPr>
          <a:xfrm>
            <a:off x="381000" y="228600"/>
            <a:ext cx="8229600" cy="1143000"/>
          </a:xfrm>
        </p:spPr>
        <p:txBody>
          <a:bodyPr/>
          <a:lstStyle/>
          <a:p>
            <a:r>
              <a:rPr lang="en-US" altLang="en-US" sz="3200">
                <a:solidFill>
                  <a:srgbClr val="A85400"/>
                </a:solidFill>
              </a:rPr>
              <a:t>“…which is protected and managed so as to preserve its </a:t>
            </a:r>
            <a:r>
              <a:rPr lang="en-US" altLang="en-US" sz="3200" i="1" u="sng">
                <a:solidFill>
                  <a:srgbClr val="A85400"/>
                </a:solidFill>
              </a:rPr>
              <a:t>natural</a:t>
            </a:r>
            <a:r>
              <a:rPr lang="en-US" altLang="en-US" sz="3200">
                <a:solidFill>
                  <a:srgbClr val="A85400"/>
                </a:solidFill>
              </a:rPr>
              <a:t> conditions…”</a:t>
            </a:r>
          </a:p>
        </p:txBody>
      </p:sp>
      <p:sp>
        <p:nvSpPr>
          <p:cNvPr id="568323" name="Text Box 4">
            <a:extLst>
              <a:ext uri="{FF2B5EF4-FFF2-40B4-BE49-F238E27FC236}">
                <a16:creationId xmlns:a16="http://schemas.microsoft.com/office/drawing/2014/main" id="{2F2D72E1-75FE-46E9-B3B2-4FF52BA3E8C0}"/>
              </a:ext>
            </a:extLst>
          </p:cNvPr>
          <p:cNvSpPr txBox="1">
            <a:spLocks noChangeArrowheads="1"/>
          </p:cNvSpPr>
          <p:nvPr/>
        </p:nvSpPr>
        <p:spPr bwMode="auto">
          <a:xfrm>
            <a:off x="304800" y="1371600"/>
            <a:ext cx="8458200" cy="579438"/>
          </a:xfrm>
          <a:prstGeom prst="rect">
            <a:avLst/>
          </a:prstGeom>
          <a:noFill/>
          <a:ln w="9525">
            <a:noFill/>
            <a:miter lim="800000"/>
            <a:headEnd/>
            <a:tailEnd/>
          </a:ln>
        </p:spPr>
        <p:txBody>
          <a:bodyPr>
            <a:spAutoFit/>
          </a:bodyPr>
          <a:lstStyle/>
          <a:p>
            <a:pPr algn="ctr">
              <a:spcBef>
                <a:spcPct val="50000"/>
              </a:spcBef>
              <a:defRPr/>
            </a:pPr>
            <a:r>
              <a:rPr lang="en-US" sz="3200" i="1">
                <a:effectLst>
                  <a:outerShdw blurRad="38100" dist="38100" dir="2700000" algn="tl">
                    <a:srgbClr val="FFFFFF"/>
                  </a:outerShdw>
                </a:effectLst>
                <a:latin typeface="Arial" charset="0"/>
              </a:rPr>
              <a:t>How should it look ?  What is natural ?</a:t>
            </a:r>
          </a:p>
        </p:txBody>
      </p:sp>
      <p:pic>
        <p:nvPicPr>
          <p:cNvPr id="33796" name="Picture 5" descr="Fire within a forest ">
            <a:extLst>
              <a:ext uri="{FF2B5EF4-FFF2-40B4-BE49-F238E27FC236}">
                <a16:creationId xmlns:a16="http://schemas.microsoft.com/office/drawing/2014/main" id="{96E79151-41BB-4FB7-902F-109BD9791F3D}"/>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322388" y="1981200"/>
            <a:ext cx="3190875" cy="3962400"/>
          </a:xfrm>
          <a:noFill/>
          <a:ln>
            <a:solidFill>
              <a:schemeClr val="tx1"/>
            </a:solidFill>
            <a:miter lim="800000"/>
            <a:headEnd/>
            <a:tailEnd/>
          </a:ln>
        </p:spPr>
      </p:pic>
      <p:pic>
        <p:nvPicPr>
          <p:cNvPr id="33797" name="Picture 5" descr="Person standing in a burnt swath of forest">
            <a:extLst>
              <a:ext uri="{FF2B5EF4-FFF2-40B4-BE49-F238E27FC236}">
                <a16:creationId xmlns:a16="http://schemas.microsoft.com/office/drawing/2014/main" id="{4D2DA0A1-949A-4051-AD43-65EBAE07C3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81200"/>
            <a:ext cx="2971800" cy="396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8322"/>
                                        </p:tgtEl>
                                        <p:attrNameLst>
                                          <p:attrName>style.visibility</p:attrName>
                                        </p:attrNameLst>
                                      </p:cBhvr>
                                      <p:to>
                                        <p:strVal val="visible"/>
                                      </p:to>
                                    </p:set>
                                    <p:animEffect transition="in" filter="fade">
                                      <p:cBhvr>
                                        <p:cTn id="7" dur="1000"/>
                                        <p:tgtEl>
                                          <p:spTgt spid="568322"/>
                                        </p:tgtEl>
                                      </p:cBhvr>
                                    </p:animEffect>
                                  </p:childTnLst>
                                </p:cTn>
                              </p:par>
                              <p:par>
                                <p:cTn id="8" presetID="10" presetClass="entr" presetSubtype="0" fill="hold" nodeType="withEffect">
                                  <p:stCondLst>
                                    <p:cond delay="0"/>
                                  </p:stCondLst>
                                  <p:childTnLst>
                                    <p:set>
                                      <p:cBhvr>
                                        <p:cTn id="9" dur="1" fill="hold">
                                          <p:stCondLst>
                                            <p:cond delay="0"/>
                                          </p:stCondLst>
                                        </p:cTn>
                                        <p:tgtEl>
                                          <p:spTgt spid="568323">
                                            <p:txEl>
                                              <p:pRg st="0" end="0"/>
                                            </p:txEl>
                                          </p:spTgt>
                                        </p:tgtEl>
                                        <p:attrNameLst>
                                          <p:attrName>style.visibility</p:attrName>
                                        </p:attrNameLst>
                                      </p:cBhvr>
                                      <p:to>
                                        <p:strVal val="visible"/>
                                      </p:to>
                                    </p:set>
                                    <p:animEffect transition="in" filter="fade">
                                      <p:cBhvr>
                                        <p:cTn id="10" dur="1000"/>
                                        <p:tgtEl>
                                          <p:spTgt spid="568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a:extLst>
              <a:ext uri="{FF2B5EF4-FFF2-40B4-BE49-F238E27FC236}">
                <a16:creationId xmlns:a16="http://schemas.microsoft.com/office/drawing/2014/main" id="{C1C5FEDA-3959-487D-B6BD-41A13939AD57}"/>
              </a:ext>
            </a:extLst>
          </p:cNvPr>
          <p:cNvSpPr>
            <a:spLocks noGrp="1" noChangeArrowheads="1"/>
          </p:cNvSpPr>
          <p:nvPr>
            <p:ph type="title"/>
          </p:nvPr>
        </p:nvSpPr>
        <p:spPr>
          <a:xfrm>
            <a:off x="304800" y="762000"/>
            <a:ext cx="8610600" cy="1143000"/>
          </a:xfrm>
        </p:spPr>
        <p:txBody>
          <a:bodyPr/>
          <a:lstStyle/>
          <a:p>
            <a:r>
              <a:rPr lang="en-US" altLang="en-US" sz="3200">
                <a:solidFill>
                  <a:schemeClr val="accent2"/>
                </a:solidFill>
              </a:rPr>
              <a:t>“Nature may not always be as beautiful as a garden but producing gardens is not the aim of the Wilderness Act.”</a:t>
            </a:r>
            <a:r>
              <a:rPr lang="en-US" altLang="en-US" sz="3200">
                <a:solidFill>
                  <a:schemeClr val="tx1"/>
                </a:solidFill>
              </a:rPr>
              <a:t>  </a:t>
            </a:r>
            <a:r>
              <a:rPr lang="en-US" altLang="en-US" sz="2800">
                <a:solidFill>
                  <a:schemeClr val="tx1"/>
                </a:solidFill>
              </a:rPr>
              <a:t>  </a:t>
            </a:r>
            <a:r>
              <a:rPr lang="en-US" altLang="en-US" sz="2400">
                <a:solidFill>
                  <a:schemeClr val="tx1"/>
                </a:solidFill>
              </a:rPr>
              <a:t>- Federal Judge, 1975</a:t>
            </a:r>
            <a:br>
              <a:rPr lang="en-US" altLang="en-US" sz="2400">
                <a:solidFill>
                  <a:schemeClr val="tx1"/>
                </a:solidFill>
              </a:rPr>
            </a:br>
            <a:endParaRPr lang="en-US" altLang="en-US" sz="2400">
              <a:solidFill>
                <a:schemeClr val="tx1"/>
              </a:solidFill>
            </a:endParaRPr>
          </a:p>
        </p:txBody>
      </p:sp>
      <p:pic>
        <p:nvPicPr>
          <p:cNvPr id="795651" name="Picture 3" descr=" Plant growing in the understory of a burnt stand of trees">
            <a:extLst>
              <a:ext uri="{FF2B5EF4-FFF2-40B4-BE49-F238E27FC236}">
                <a16:creationId xmlns:a16="http://schemas.microsoft.com/office/drawing/2014/main" id="{5D43A1B3-6E6B-4B72-AAA0-3FEA34C8C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477000" cy="4351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5650"/>
                                        </p:tgtEl>
                                        <p:attrNameLst>
                                          <p:attrName>style.visibility</p:attrName>
                                        </p:attrNameLst>
                                      </p:cBhvr>
                                      <p:to>
                                        <p:strVal val="visible"/>
                                      </p:to>
                                    </p:set>
                                    <p:animEffect transition="in" filter="fade">
                                      <p:cBhvr>
                                        <p:cTn id="7" dur="1000"/>
                                        <p:tgtEl>
                                          <p:spTgt spid="795650"/>
                                        </p:tgtEl>
                                      </p:cBhvr>
                                    </p:animEffect>
                                  </p:childTnLst>
                                </p:cTn>
                              </p:par>
                              <p:par>
                                <p:cTn id="8" presetID="10" presetClass="entr" presetSubtype="0" fill="hold" nodeType="withEffect">
                                  <p:stCondLst>
                                    <p:cond delay="0"/>
                                  </p:stCondLst>
                                  <p:childTnLst>
                                    <p:set>
                                      <p:cBhvr>
                                        <p:cTn id="9" dur="1" fill="hold">
                                          <p:stCondLst>
                                            <p:cond delay="0"/>
                                          </p:stCondLst>
                                        </p:cTn>
                                        <p:tgtEl>
                                          <p:spTgt spid="795651"/>
                                        </p:tgtEl>
                                        <p:attrNameLst>
                                          <p:attrName>style.visibility</p:attrName>
                                        </p:attrNameLst>
                                      </p:cBhvr>
                                      <p:to>
                                        <p:strVal val="visible"/>
                                      </p:to>
                                    </p:set>
                                    <p:animEffect transition="in" filter="fade">
                                      <p:cBhvr>
                                        <p:cTn id="10" dur="1000"/>
                                        <p:tgtEl>
                                          <p:spTgt spid="795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5846" name="Rectangle 3">
            <a:extLst>
              <a:ext uri="{FF2B5EF4-FFF2-40B4-BE49-F238E27FC236}">
                <a16:creationId xmlns:a16="http://schemas.microsoft.com/office/drawing/2014/main" id="{371B75B5-7EBE-4BFF-9EA5-6C6DEEC4CBCE}"/>
              </a:ext>
            </a:extLst>
          </p:cNvPr>
          <p:cNvSpPr>
            <a:spLocks noGrp="1" noChangeArrowheads="1"/>
          </p:cNvSpPr>
          <p:nvPr>
            <p:ph type="title" idx="4294967295"/>
          </p:nvPr>
        </p:nvSpPr>
        <p:spPr bwMode="auto">
          <a:xfrm>
            <a:off x="0" y="0"/>
            <a:ext cx="9144000"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Section 2 (c)</a:t>
            </a:r>
          </a:p>
        </p:txBody>
      </p:sp>
      <p:sp>
        <p:nvSpPr>
          <p:cNvPr id="35842" name="AutoShape 2" descr="A scroll">
            <a:extLst>
              <a:ext uri="{FF2B5EF4-FFF2-40B4-BE49-F238E27FC236}">
                <a16:creationId xmlns:a16="http://schemas.microsoft.com/office/drawing/2014/main" id="{F8F2C510-52D5-482D-B12A-C68734996D9D}"/>
              </a:ext>
            </a:extLst>
          </p:cNvPr>
          <p:cNvSpPr>
            <a:spLocks noChangeArrowheads="1"/>
          </p:cNvSpPr>
          <p:nvPr/>
        </p:nvSpPr>
        <p:spPr bwMode="auto">
          <a:xfrm flipV="1">
            <a:off x="304800" y="685800"/>
            <a:ext cx="8458200" cy="5715000"/>
          </a:xfrm>
          <a:prstGeom prst="verticalScroll">
            <a:avLst>
              <a:gd name="adj" fmla="val 12500"/>
            </a:avLst>
          </a:prstGeom>
          <a:solidFill>
            <a:schemeClr val="bg1"/>
          </a:solidFill>
          <a:ln w="9525">
            <a:solidFill>
              <a:srgbClr val="0000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35844" name="Text Box 4">
            <a:extLst>
              <a:ext uri="{FF2B5EF4-FFF2-40B4-BE49-F238E27FC236}">
                <a16:creationId xmlns:a16="http://schemas.microsoft.com/office/drawing/2014/main" id="{943E55E4-5ADE-4793-8857-190852BF43A6}"/>
              </a:ext>
            </a:extLst>
          </p:cNvPr>
          <p:cNvSpPr txBox="1">
            <a:spLocks noChangeArrowheads="1"/>
          </p:cNvSpPr>
          <p:nvPr/>
        </p:nvSpPr>
        <p:spPr bwMode="auto">
          <a:xfrm>
            <a:off x="1219200" y="9906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t>“… preserve its </a:t>
            </a:r>
            <a:r>
              <a:rPr lang="en-US" altLang="en-US" sz="3200" b="1" u="sng">
                <a:solidFill>
                  <a:schemeClr val="accent2"/>
                </a:solidFill>
              </a:rPr>
              <a:t>natural conditions</a:t>
            </a:r>
            <a:r>
              <a:rPr lang="en-US" altLang="en-US" sz="3200" b="1"/>
              <a:t>…”</a:t>
            </a:r>
          </a:p>
        </p:txBody>
      </p:sp>
      <p:sp>
        <p:nvSpPr>
          <p:cNvPr id="712709" name="Text Box 5">
            <a:extLst>
              <a:ext uri="{FF2B5EF4-FFF2-40B4-BE49-F238E27FC236}">
                <a16:creationId xmlns:a16="http://schemas.microsoft.com/office/drawing/2014/main" id="{EF4FAA80-74F6-4F4B-8E32-C8CDD05EFBCA}"/>
              </a:ext>
            </a:extLst>
          </p:cNvPr>
          <p:cNvSpPr txBox="1">
            <a:spLocks noChangeArrowheads="1"/>
          </p:cNvSpPr>
          <p:nvPr/>
        </p:nvSpPr>
        <p:spPr bwMode="auto">
          <a:xfrm>
            <a:off x="1828800" y="2743200"/>
            <a:ext cx="5867400" cy="2278063"/>
          </a:xfrm>
          <a:prstGeom prst="rect">
            <a:avLst/>
          </a:prstGeom>
          <a:solidFill>
            <a:srgbClr val="FFD7AF"/>
          </a:solidFill>
          <a:ln w="57150" cmpd="thinThick" algn="ctr">
            <a:solidFill>
              <a:schemeClr val="tx1"/>
            </a:solidFill>
            <a:miter lim="800000"/>
            <a:headEnd/>
            <a:tailEnd/>
          </a:ln>
          <a:effectLst/>
        </p:spPr>
        <p:txBody>
          <a:bodyPr lIns="274320" tIns="274320" rIns="274320" bIns="274320">
            <a:spAutoFit/>
          </a:bodyPr>
          <a:lstStyle/>
          <a:p>
            <a:pPr>
              <a:defRPr/>
            </a:pPr>
            <a:r>
              <a:rPr lang="en-US" sz="2800" dirty="0">
                <a:solidFill>
                  <a:schemeClr val="tx2"/>
                </a:solidFill>
                <a:effectLst>
                  <a:outerShdw blurRad="38100" dist="38100" dir="2700000" algn="tl">
                    <a:srgbClr val="FFFFFF"/>
                  </a:outerShdw>
                </a:effectLst>
                <a:latin typeface="Arial" charset="0"/>
              </a:rPr>
              <a:t>Substantially free from the effects of modern civilization and manipulation by managers which result in unnatural conditions.</a:t>
            </a:r>
          </a:p>
        </p:txBody>
      </p:sp>
      <p:sp>
        <p:nvSpPr>
          <p:cNvPr id="35847" name="Text Box 5">
            <a:extLst>
              <a:ext uri="{FF2B5EF4-FFF2-40B4-BE49-F238E27FC236}">
                <a16:creationId xmlns:a16="http://schemas.microsoft.com/office/drawing/2014/main" id="{9E9983DA-7157-4234-9FDC-F1E1647C45A1}"/>
              </a:ext>
            </a:extLst>
          </p:cNvPr>
          <p:cNvSpPr txBox="1">
            <a:spLocks noChangeArrowheads="1"/>
          </p:cNvSpPr>
          <p:nvPr/>
        </p:nvSpPr>
        <p:spPr bwMode="auto">
          <a:xfrm>
            <a:off x="2057400" y="58674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Management of wilderness - Natural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2709"/>
                                        </p:tgtEl>
                                        <p:attrNameLst>
                                          <p:attrName>style.visibility</p:attrName>
                                        </p:attrNameLst>
                                      </p:cBhvr>
                                      <p:to>
                                        <p:strVal val="visible"/>
                                      </p:to>
                                    </p:set>
                                    <p:animEffect transition="in" filter="fade">
                                      <p:cBhvr>
                                        <p:cTn id="7" dur="1000"/>
                                        <p:tgtEl>
                                          <p:spTgt spid="71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5E084457-EA8B-4D9C-873E-BA50F5634CF5}"/>
              </a:ext>
            </a:extLst>
          </p:cNvPr>
          <p:cNvSpPr txBox="1">
            <a:spLocks noGrp="1" noChangeArrowheads="1"/>
          </p:cNvSpPr>
          <p:nvPr>
            <p:ph type="title" idx="4294967295"/>
          </p:nvPr>
        </p:nvSpPr>
        <p:spPr bwMode="auto">
          <a:xfrm>
            <a:off x="809625" y="381000"/>
            <a:ext cx="7391400" cy="9540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31775" marR="0" lvl="0" indent="-231775"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MANAGING for the QUALITIES OF WILDERNESS CHARACTER</a:t>
            </a:r>
          </a:p>
        </p:txBody>
      </p:sp>
      <p:sp>
        <p:nvSpPr>
          <p:cNvPr id="36867" name="Text Box 3">
            <a:extLst>
              <a:ext uri="{FF2B5EF4-FFF2-40B4-BE49-F238E27FC236}">
                <a16:creationId xmlns:a16="http://schemas.microsoft.com/office/drawing/2014/main" id="{BEDBE283-829E-4068-8BA5-C4CA5E45AAE5}"/>
              </a:ext>
            </a:extLst>
          </p:cNvPr>
          <p:cNvSpPr txBox="1">
            <a:spLocks noChangeArrowheads="1"/>
          </p:cNvSpPr>
          <p:nvPr/>
        </p:nvSpPr>
        <p:spPr bwMode="auto">
          <a:xfrm>
            <a:off x="381000" y="1371600"/>
            <a:ext cx="7615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800" b="1">
                <a:latin typeface="Comic Sans MS" panose="030F0702030302020204" pitchFamily="66" charset="0"/>
              </a:rPr>
              <a:t>“</a:t>
            </a:r>
            <a:r>
              <a:rPr lang="en-US" altLang="en-US" sz="2800" b="1">
                <a:solidFill>
                  <a:schemeClr val="accent2"/>
                </a:solidFill>
                <a:latin typeface="Comic Sans MS" panose="030F0702030302020204" pitchFamily="66" charset="0"/>
              </a:rPr>
              <a:t>Natural</a:t>
            </a:r>
            <a:r>
              <a:rPr lang="en-US" altLang="en-US" sz="2800" b="1">
                <a:latin typeface="Comic Sans MS" panose="030F0702030302020204" pitchFamily="66" charset="0"/>
              </a:rPr>
              <a:t>”</a:t>
            </a:r>
          </a:p>
        </p:txBody>
      </p:sp>
      <p:sp>
        <p:nvSpPr>
          <p:cNvPr id="695300" name="Text Box 4">
            <a:extLst>
              <a:ext uri="{FF2B5EF4-FFF2-40B4-BE49-F238E27FC236}">
                <a16:creationId xmlns:a16="http://schemas.microsoft.com/office/drawing/2014/main" id="{FC427F46-16FD-4F23-9C21-D4C71231EF9A}"/>
              </a:ext>
            </a:extLst>
          </p:cNvPr>
          <p:cNvSpPr txBox="1">
            <a:spLocks noChangeArrowheads="1"/>
          </p:cNvSpPr>
          <p:nvPr/>
        </p:nvSpPr>
        <p:spPr bwMode="auto">
          <a:xfrm>
            <a:off x="838200" y="1828800"/>
            <a:ext cx="738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rgbClr val="000066"/>
                </a:solidFill>
                <a:latin typeface="Comic Sans MS" panose="030F0702030302020204" pitchFamily="66" charset="0"/>
              </a:rPr>
              <a:t>Wilderness ecological systems are substantially free from the </a:t>
            </a:r>
            <a:r>
              <a:rPr lang="en-US" altLang="en-US" sz="2400" b="1">
                <a:solidFill>
                  <a:srgbClr val="000066"/>
                </a:solidFill>
                <a:latin typeface="Comic Sans MS" panose="030F0702030302020204" pitchFamily="66" charset="0"/>
              </a:rPr>
              <a:t>intentional</a:t>
            </a:r>
            <a:r>
              <a:rPr lang="en-US" altLang="en-US" sz="2400">
                <a:solidFill>
                  <a:srgbClr val="000066"/>
                </a:solidFill>
                <a:latin typeface="Comic Sans MS" panose="030F0702030302020204" pitchFamily="66" charset="0"/>
              </a:rPr>
              <a:t> and </a:t>
            </a:r>
            <a:r>
              <a:rPr lang="en-US" altLang="en-US" sz="2400" b="1">
                <a:solidFill>
                  <a:srgbClr val="000066"/>
                </a:solidFill>
                <a:latin typeface="Comic Sans MS" panose="030F0702030302020204" pitchFamily="66" charset="0"/>
              </a:rPr>
              <a:t>unintentional</a:t>
            </a:r>
            <a:r>
              <a:rPr lang="en-US" altLang="en-US" sz="2400">
                <a:solidFill>
                  <a:srgbClr val="000066"/>
                </a:solidFill>
                <a:latin typeface="Comic Sans MS" panose="030F0702030302020204" pitchFamily="66" charset="0"/>
              </a:rPr>
              <a:t> effects of modern civilization</a:t>
            </a:r>
          </a:p>
        </p:txBody>
      </p:sp>
      <p:pic>
        <p:nvPicPr>
          <p:cNvPr id="695304" name="Picture 8" descr="A trail leading towards a rocky ridge, with text &quot;Granite Peak below Italy Pass. Trail conditions are stable in this area. This is an example of what much of the trail is like. Pine Creek, 11/2/9&quot;">
            <a:extLst>
              <a:ext uri="{FF2B5EF4-FFF2-40B4-BE49-F238E27FC236}">
                <a16:creationId xmlns:a16="http://schemas.microsoft.com/office/drawing/2014/main" id="{80310047-1304-4162-8418-71C1032E7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3" y="3049588"/>
            <a:ext cx="3800475" cy="2849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5302" name="Text Box 6">
            <a:extLst>
              <a:ext uri="{FF2B5EF4-FFF2-40B4-BE49-F238E27FC236}">
                <a16:creationId xmlns:a16="http://schemas.microsoft.com/office/drawing/2014/main" id="{54DE422E-444B-4590-BCA0-1AF82600E852}"/>
              </a:ext>
            </a:extLst>
          </p:cNvPr>
          <p:cNvSpPr txBox="1">
            <a:spLocks noChangeArrowheads="1"/>
          </p:cNvSpPr>
          <p:nvPr/>
        </p:nvSpPr>
        <p:spPr bwMode="auto">
          <a:xfrm>
            <a:off x="1152525" y="5895975"/>
            <a:ext cx="22177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66"/>
                </a:solidFill>
                <a:latin typeface="Comic Sans MS" panose="030F0702030302020204" pitchFamily="66" charset="0"/>
              </a:rPr>
              <a:t>Wilderness setting</a:t>
            </a:r>
          </a:p>
        </p:txBody>
      </p:sp>
      <p:pic>
        <p:nvPicPr>
          <p:cNvPr id="695301" name="Picture 5" descr="A path through a burnt stand of trees, with vegetation growing on each sides of the trail">
            <a:extLst>
              <a:ext uri="{FF2B5EF4-FFF2-40B4-BE49-F238E27FC236}">
                <a16:creationId xmlns:a16="http://schemas.microsoft.com/office/drawing/2014/main" id="{7456086D-6027-4A71-9E3E-1E76361C0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5" y="3040063"/>
            <a:ext cx="4359275" cy="286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5303" name="Text Box 7">
            <a:extLst>
              <a:ext uri="{FF2B5EF4-FFF2-40B4-BE49-F238E27FC236}">
                <a16:creationId xmlns:a16="http://schemas.microsoft.com/office/drawing/2014/main" id="{1C62C2EB-4DE7-4B1E-80C0-592E955A1BBD}"/>
              </a:ext>
            </a:extLst>
          </p:cNvPr>
          <p:cNvSpPr txBox="1">
            <a:spLocks noChangeArrowheads="1"/>
          </p:cNvSpPr>
          <p:nvPr/>
        </p:nvSpPr>
        <p:spPr bwMode="auto">
          <a:xfrm>
            <a:off x="5424488" y="5895975"/>
            <a:ext cx="31099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66"/>
                </a:solidFill>
                <a:latin typeface="Comic Sans MS" panose="030F0702030302020204" pitchFamily="66" charset="0"/>
              </a:rPr>
              <a:t>Threat to this setting</a:t>
            </a:r>
          </a:p>
          <a:p>
            <a:pPr algn="ctr" eaLnBrk="1" hangingPunct="1">
              <a:spcBef>
                <a:spcPct val="50000"/>
              </a:spcBef>
            </a:pPr>
            <a:r>
              <a:rPr lang="en-US" altLang="en-US">
                <a:solidFill>
                  <a:srgbClr val="000066"/>
                </a:solidFill>
                <a:latin typeface="Comic Sans MS" panose="030F0702030302020204" pitchFamily="66" charset="0"/>
              </a:rPr>
              <a:t>(the weeds, not the trail)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95300">
                                            <p:txEl>
                                              <p:pRg st="0" end="0"/>
                                            </p:txEl>
                                          </p:spTgt>
                                        </p:tgtEl>
                                        <p:attrNameLst>
                                          <p:attrName>style.visibility</p:attrName>
                                        </p:attrNameLst>
                                      </p:cBhvr>
                                      <p:to>
                                        <p:strVal val="visible"/>
                                      </p:to>
                                    </p:set>
                                    <p:animEffect transition="in" filter="fade">
                                      <p:cBhvr>
                                        <p:cTn id="7" dur="1000"/>
                                        <p:tgtEl>
                                          <p:spTgt spid="6953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5304"/>
                                        </p:tgtEl>
                                        <p:attrNameLst>
                                          <p:attrName>style.visibility</p:attrName>
                                        </p:attrNameLst>
                                      </p:cBhvr>
                                      <p:to>
                                        <p:strVal val="visible"/>
                                      </p:to>
                                    </p:set>
                                    <p:animEffect transition="in" filter="fade">
                                      <p:cBhvr>
                                        <p:cTn id="12" dur="1000"/>
                                        <p:tgtEl>
                                          <p:spTgt spid="69530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5302"/>
                                        </p:tgtEl>
                                        <p:attrNameLst>
                                          <p:attrName>style.visibility</p:attrName>
                                        </p:attrNameLst>
                                      </p:cBhvr>
                                      <p:to>
                                        <p:strVal val="visible"/>
                                      </p:to>
                                    </p:set>
                                    <p:animEffect transition="in" filter="fade">
                                      <p:cBhvr>
                                        <p:cTn id="15" dur="1000"/>
                                        <p:tgtEl>
                                          <p:spTgt spid="6953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95301"/>
                                        </p:tgtEl>
                                        <p:attrNameLst>
                                          <p:attrName>style.visibility</p:attrName>
                                        </p:attrNameLst>
                                      </p:cBhvr>
                                      <p:to>
                                        <p:strVal val="visible"/>
                                      </p:to>
                                    </p:set>
                                    <p:animEffect transition="in" filter="fade">
                                      <p:cBhvr>
                                        <p:cTn id="20" dur="1000"/>
                                        <p:tgtEl>
                                          <p:spTgt spid="69530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95303"/>
                                        </p:tgtEl>
                                        <p:attrNameLst>
                                          <p:attrName>style.visibility</p:attrName>
                                        </p:attrNameLst>
                                      </p:cBhvr>
                                      <p:to>
                                        <p:strVal val="visible"/>
                                      </p:to>
                                    </p:set>
                                    <p:animEffect transition="in" filter="fade">
                                      <p:cBhvr>
                                        <p:cTn id="23" dur="1000"/>
                                        <p:tgtEl>
                                          <p:spTgt spid="69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2" grpId="0"/>
      <p:bldP spid="69530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890" name="AutoShape 2" descr="A scroll">
            <a:extLst>
              <a:ext uri="{FF2B5EF4-FFF2-40B4-BE49-F238E27FC236}">
                <a16:creationId xmlns:a16="http://schemas.microsoft.com/office/drawing/2014/main" id="{EFEE1FBD-20AE-4329-91DF-C28B0122C369}"/>
              </a:ext>
            </a:extLst>
          </p:cNvPr>
          <p:cNvSpPr>
            <a:spLocks noChangeArrowheads="1"/>
          </p:cNvSpPr>
          <p:nvPr/>
        </p:nvSpPr>
        <p:spPr bwMode="auto">
          <a:xfrm flipV="1">
            <a:off x="304800" y="685800"/>
            <a:ext cx="8458200" cy="5715000"/>
          </a:xfrm>
          <a:prstGeom prst="verticalScroll">
            <a:avLst>
              <a:gd name="adj" fmla="val 12500"/>
            </a:avLst>
          </a:prstGeom>
          <a:solidFill>
            <a:schemeClr val="bg1"/>
          </a:solidFill>
          <a:ln w="9525">
            <a:solidFill>
              <a:srgbClr val="0000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994308" name="Text Box 4">
            <a:extLst>
              <a:ext uri="{FF2B5EF4-FFF2-40B4-BE49-F238E27FC236}">
                <a16:creationId xmlns:a16="http://schemas.microsoft.com/office/drawing/2014/main" id="{7BE4F61F-2641-4B84-B9E5-66BB3C7970F7}"/>
              </a:ext>
            </a:extLst>
          </p:cNvPr>
          <p:cNvSpPr txBox="1">
            <a:spLocks noChangeArrowheads="1"/>
          </p:cNvSpPr>
          <p:nvPr/>
        </p:nvSpPr>
        <p:spPr bwMode="auto">
          <a:xfrm>
            <a:off x="1219200" y="990600"/>
            <a:ext cx="6781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t>“…where the earth and its community of life are</a:t>
            </a:r>
            <a:r>
              <a:rPr lang="en-US" altLang="en-US" sz="3200" b="1">
                <a:solidFill>
                  <a:schemeClr val="accent2"/>
                </a:solidFill>
              </a:rPr>
              <a:t> </a:t>
            </a:r>
            <a:r>
              <a:rPr lang="en-US" altLang="en-US" sz="3200" b="1" u="sng">
                <a:solidFill>
                  <a:schemeClr val="accent2"/>
                </a:solidFill>
              </a:rPr>
              <a:t>untrammeled</a:t>
            </a:r>
            <a:r>
              <a:rPr lang="en-US" altLang="en-US" sz="3200" b="1">
                <a:solidFill>
                  <a:schemeClr val="accent2"/>
                </a:solidFill>
              </a:rPr>
              <a:t> by man,…”</a:t>
            </a:r>
            <a:endParaRPr lang="en-US" altLang="en-US" sz="3200" b="1"/>
          </a:p>
          <a:p>
            <a:pPr eaLnBrk="1" hangingPunct="1"/>
            <a:endParaRPr lang="en-US" altLang="en-US" sz="3200" b="1"/>
          </a:p>
          <a:p>
            <a:pPr eaLnBrk="1" hangingPunct="1"/>
            <a:r>
              <a:rPr lang="en-US" altLang="en-US" sz="3200" b="1"/>
              <a:t>“… preserve its </a:t>
            </a:r>
            <a:r>
              <a:rPr lang="en-US" altLang="en-US" sz="3200" b="1" u="sng">
                <a:solidFill>
                  <a:schemeClr val="accent2"/>
                </a:solidFill>
              </a:rPr>
              <a:t>natural conditions</a:t>
            </a:r>
            <a:r>
              <a:rPr lang="en-US" altLang="en-US" sz="3200" b="1"/>
              <a:t>…”</a:t>
            </a:r>
          </a:p>
        </p:txBody>
      </p:sp>
      <p:sp>
        <p:nvSpPr>
          <p:cNvPr id="37893" name="Rectangle 3">
            <a:extLst>
              <a:ext uri="{FF2B5EF4-FFF2-40B4-BE49-F238E27FC236}">
                <a16:creationId xmlns:a16="http://schemas.microsoft.com/office/drawing/2014/main" id="{728A06C2-5362-44E0-B688-42661705C983}"/>
              </a:ext>
            </a:extLst>
          </p:cNvPr>
          <p:cNvSpPr>
            <a:spLocks noGrp="1" noChangeArrowheads="1"/>
          </p:cNvSpPr>
          <p:nvPr>
            <p:ph type="title" idx="4294967295"/>
          </p:nvPr>
        </p:nvSpPr>
        <p:spPr bwMode="auto">
          <a:xfrm>
            <a:off x="0" y="0"/>
            <a:ext cx="9144000"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Section 2 (c)</a:t>
            </a:r>
          </a:p>
        </p:txBody>
      </p:sp>
      <p:sp>
        <p:nvSpPr>
          <p:cNvPr id="37894" name="Text Box 5">
            <a:extLst>
              <a:ext uri="{FF2B5EF4-FFF2-40B4-BE49-F238E27FC236}">
                <a16:creationId xmlns:a16="http://schemas.microsoft.com/office/drawing/2014/main" id="{EE6CDA2C-A3C4-4F6D-8DAE-BC2BC7631BF6}"/>
              </a:ext>
            </a:extLst>
          </p:cNvPr>
          <p:cNvSpPr txBox="1">
            <a:spLocks noChangeArrowheads="1"/>
          </p:cNvSpPr>
          <p:nvPr/>
        </p:nvSpPr>
        <p:spPr bwMode="auto">
          <a:xfrm>
            <a:off x="2057400" y="5867400"/>
            <a:ext cx="632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Conflicting definition of wilderness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94308">
                                            <p:txEl>
                                              <p:pRg st="0" end="0"/>
                                            </p:txEl>
                                          </p:spTgt>
                                        </p:tgtEl>
                                        <p:attrNameLst>
                                          <p:attrName>style.visibility</p:attrName>
                                        </p:attrNameLst>
                                      </p:cBhvr>
                                      <p:to>
                                        <p:strVal val="visible"/>
                                      </p:to>
                                    </p:set>
                                    <p:animEffect transition="in" filter="fade">
                                      <p:cBhvr>
                                        <p:cTn id="7" dur="1000"/>
                                        <p:tgtEl>
                                          <p:spTgt spid="9943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4308">
                                            <p:txEl>
                                              <p:pRg st="2" end="2"/>
                                            </p:txEl>
                                          </p:spTgt>
                                        </p:tgtEl>
                                        <p:attrNameLst>
                                          <p:attrName>style.visibility</p:attrName>
                                        </p:attrNameLst>
                                      </p:cBhvr>
                                      <p:to>
                                        <p:strVal val="visible"/>
                                      </p:to>
                                    </p:set>
                                    <p:animEffect transition="in" filter="fade">
                                      <p:cBhvr>
                                        <p:cTn id="12" dur="1000"/>
                                        <p:tgtEl>
                                          <p:spTgt spid="9943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3" name="Text Box 3">
            <a:extLst>
              <a:ext uri="{FF2B5EF4-FFF2-40B4-BE49-F238E27FC236}">
                <a16:creationId xmlns:a16="http://schemas.microsoft.com/office/drawing/2014/main" id="{66AE945E-2823-4908-B2F9-446A3FB8A37E}"/>
              </a:ext>
            </a:extLst>
          </p:cNvPr>
          <p:cNvSpPr txBox="1">
            <a:spLocks noGrp="1" noChangeArrowheads="1"/>
          </p:cNvSpPr>
          <p:nvPr>
            <p:ph type="title" idx="4294967295"/>
          </p:nvPr>
        </p:nvSpPr>
        <p:spPr bwMode="auto">
          <a:xfrm>
            <a:off x="304800" y="304800"/>
            <a:ext cx="254635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IMPLICATION:</a:t>
            </a:r>
          </a:p>
        </p:txBody>
      </p:sp>
      <p:sp>
        <p:nvSpPr>
          <p:cNvPr id="977924" name="Text Box 4">
            <a:extLst>
              <a:ext uri="{FF2B5EF4-FFF2-40B4-BE49-F238E27FC236}">
                <a16:creationId xmlns:a16="http://schemas.microsoft.com/office/drawing/2014/main" id="{171BF9D5-25F3-4F58-AB12-7EB6A5101548}"/>
              </a:ext>
            </a:extLst>
          </p:cNvPr>
          <p:cNvSpPr txBox="1">
            <a:spLocks noChangeArrowheads="1"/>
          </p:cNvSpPr>
          <p:nvPr/>
        </p:nvSpPr>
        <p:spPr bwMode="auto">
          <a:xfrm>
            <a:off x="2946400" y="304800"/>
            <a:ext cx="5664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dirty="0">
                <a:solidFill>
                  <a:srgbClr val="000066"/>
                </a:solidFill>
                <a:latin typeface="Comic Sans MS" panose="030F0702030302020204" pitchFamily="66" charset="0"/>
              </a:rPr>
              <a:t>A DECISION OR ACTION MAY IMPROVE ONE QUALITY WHILE DEGRADING ANOTHER QUALITY</a:t>
            </a:r>
          </a:p>
        </p:txBody>
      </p:sp>
      <p:sp>
        <p:nvSpPr>
          <p:cNvPr id="977922" name="Text Box 2">
            <a:extLst>
              <a:ext uri="{FF2B5EF4-FFF2-40B4-BE49-F238E27FC236}">
                <a16:creationId xmlns:a16="http://schemas.microsoft.com/office/drawing/2014/main" id="{060BC38B-ECF4-4687-ACCE-B4B5AF29AA4C}"/>
              </a:ext>
            </a:extLst>
          </p:cNvPr>
          <p:cNvSpPr txBox="1">
            <a:spLocks noChangeArrowheads="1"/>
          </p:cNvSpPr>
          <p:nvPr/>
        </p:nvSpPr>
        <p:spPr bwMode="auto">
          <a:xfrm>
            <a:off x="228600" y="1555750"/>
            <a:ext cx="8770938" cy="1384300"/>
          </a:xfrm>
          <a:prstGeom prst="rect">
            <a:avLst/>
          </a:prstGeom>
          <a:noFill/>
          <a:ln w="9525">
            <a:noFill/>
            <a:miter lim="800000"/>
            <a:headEnd/>
            <a:tailEnd/>
          </a:ln>
        </p:spPr>
        <p:txBody>
          <a:bodyPr>
            <a:spAutoFit/>
          </a:bodyPr>
          <a:lstStyle/>
          <a:p>
            <a:pPr marL="233363" indent="-233363">
              <a:spcBef>
                <a:spcPct val="50000"/>
              </a:spcBef>
              <a:buFontTx/>
              <a:buChar char="•"/>
              <a:defRPr/>
            </a:pPr>
            <a:r>
              <a:rPr lang="en-US" sz="2800" dirty="0">
                <a:latin typeface="Comic Sans MS" pitchFamily="66" charset="0"/>
              </a:rPr>
              <a:t>Using herbicides to control exotic plants may improve the long term  </a:t>
            </a:r>
            <a:r>
              <a:rPr lang="en-US" sz="2800" b="1" i="1" dirty="0">
                <a:solidFill>
                  <a:srgbClr val="00B050"/>
                </a:solidFill>
                <a:effectLst>
                  <a:outerShdw blurRad="38100" dist="38100" dir="2700000" algn="tl">
                    <a:srgbClr val="000000">
                      <a:alpha val="43137"/>
                    </a:srgbClr>
                  </a:outerShdw>
                </a:effectLst>
                <a:latin typeface="Comic Sans MS" pitchFamily="66" charset="0"/>
              </a:rPr>
              <a:t>natural</a:t>
            </a:r>
            <a:r>
              <a:rPr lang="en-US" sz="2800" b="1" dirty="0">
                <a:solidFill>
                  <a:srgbClr val="00B050"/>
                </a:solidFill>
                <a:effectLst>
                  <a:outerShdw blurRad="38100" dist="38100" dir="2700000" algn="tl">
                    <a:srgbClr val="000000">
                      <a:alpha val="43137"/>
                    </a:srgbClr>
                  </a:outerShdw>
                </a:effectLst>
                <a:latin typeface="Comic Sans MS" pitchFamily="66" charset="0"/>
              </a:rPr>
              <a:t> </a:t>
            </a:r>
            <a:r>
              <a:rPr lang="en-US" sz="2800" dirty="0">
                <a:latin typeface="Comic Sans MS" pitchFamily="66" charset="0"/>
              </a:rPr>
              <a:t>quality, but it degrades the short-term </a:t>
            </a:r>
            <a:r>
              <a:rPr lang="en-US" sz="2800" b="1" i="1" dirty="0">
                <a:solidFill>
                  <a:srgbClr val="FF0000"/>
                </a:solidFill>
                <a:effectLst>
                  <a:outerShdw blurRad="38100" dist="38100" dir="2700000" algn="tl">
                    <a:srgbClr val="000000">
                      <a:alpha val="43137"/>
                    </a:srgbClr>
                  </a:outerShdw>
                </a:effectLst>
                <a:latin typeface="Comic Sans MS" pitchFamily="66" charset="0"/>
              </a:rPr>
              <a:t>untrammeled</a:t>
            </a:r>
            <a:r>
              <a:rPr lang="en-US" sz="2800" dirty="0">
                <a:latin typeface="Comic Sans MS" pitchFamily="66" charset="0"/>
              </a:rPr>
              <a:t> quality</a:t>
            </a:r>
          </a:p>
        </p:txBody>
      </p:sp>
      <p:pic>
        <p:nvPicPr>
          <p:cNvPr id="129031" name="Picture 2" descr="Person holding a bundle of knapweed ">
            <a:extLst>
              <a:ext uri="{FF2B5EF4-FFF2-40B4-BE49-F238E27FC236}">
                <a16:creationId xmlns:a16="http://schemas.microsoft.com/office/drawing/2014/main" id="{C0E01D62-8574-4A9C-8C05-4DA968D3E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3048000"/>
            <a:ext cx="2000250"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2711" name="Picture 2" descr="Two people wearing spraying backpacks spraying weeds along the side of a trail">
            <a:extLst>
              <a:ext uri="{FF2B5EF4-FFF2-40B4-BE49-F238E27FC236}">
                <a16:creationId xmlns:a16="http://schemas.microsoft.com/office/drawing/2014/main" id="{45CA2373-91F6-47DF-B739-29DE103D5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3276600"/>
            <a:ext cx="41640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7926" name="Picture 6" descr="Person wearing a spraying backpack and a mask spraying weeds">
            <a:extLst>
              <a:ext uri="{FF2B5EF4-FFF2-40B4-BE49-F238E27FC236}">
                <a16:creationId xmlns:a16="http://schemas.microsoft.com/office/drawing/2014/main" id="{C5D57633-16AA-4EA6-9B50-A3E7873A0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3381" t="28036" r="12115" b="8463"/>
          <a:stretch>
            <a:fillRect/>
          </a:stretch>
        </p:blipFill>
        <p:spPr bwMode="auto">
          <a:xfrm>
            <a:off x="6831013" y="3581400"/>
            <a:ext cx="1784350" cy="2495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7923"/>
                                        </p:tgtEl>
                                        <p:attrNameLst>
                                          <p:attrName>style.visibility</p:attrName>
                                        </p:attrNameLst>
                                      </p:cBhvr>
                                      <p:to>
                                        <p:strVal val="visible"/>
                                      </p:to>
                                    </p:set>
                                    <p:animEffect transition="in" filter="fade">
                                      <p:cBhvr>
                                        <p:cTn id="7" dur="1000"/>
                                        <p:tgtEl>
                                          <p:spTgt spid="977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7924"/>
                                        </p:tgtEl>
                                        <p:attrNameLst>
                                          <p:attrName>style.visibility</p:attrName>
                                        </p:attrNameLst>
                                      </p:cBhvr>
                                      <p:to>
                                        <p:strVal val="visible"/>
                                      </p:to>
                                    </p:set>
                                    <p:animEffect transition="in" filter="fade">
                                      <p:cBhvr>
                                        <p:cTn id="10" dur="1000"/>
                                        <p:tgtEl>
                                          <p:spTgt spid="9779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77922">
                                            <p:txEl>
                                              <p:pRg st="0" end="0"/>
                                            </p:txEl>
                                          </p:spTgt>
                                        </p:tgtEl>
                                        <p:attrNameLst>
                                          <p:attrName>style.visibility</p:attrName>
                                        </p:attrNameLst>
                                      </p:cBhvr>
                                      <p:to>
                                        <p:strVal val="visible"/>
                                      </p:to>
                                    </p:set>
                                    <p:animEffect transition="in" filter="fade">
                                      <p:cBhvr>
                                        <p:cTn id="15" dur="1000"/>
                                        <p:tgtEl>
                                          <p:spTgt spid="97792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77926"/>
                                        </p:tgtEl>
                                        <p:attrNameLst>
                                          <p:attrName>style.visibility</p:attrName>
                                        </p:attrNameLst>
                                      </p:cBhvr>
                                      <p:to>
                                        <p:strVal val="visible"/>
                                      </p:to>
                                    </p:set>
                                    <p:animEffect transition="in" filter="fade">
                                      <p:cBhvr>
                                        <p:cTn id="18" dur="1000"/>
                                        <p:tgtEl>
                                          <p:spTgt spid="977926"/>
                                        </p:tgtEl>
                                      </p:cBhvr>
                                    </p:animEffect>
                                  </p:childTnLst>
                                </p:cTn>
                              </p:par>
                              <p:par>
                                <p:cTn id="19" presetID="10" presetClass="entr" presetSubtype="0" fill="hold" nodeType="withEffect">
                                  <p:stCondLst>
                                    <p:cond delay="0"/>
                                  </p:stCondLst>
                                  <p:childTnLst>
                                    <p:set>
                                      <p:cBhvr>
                                        <p:cTn id="20" dur="1" fill="hold">
                                          <p:stCondLst>
                                            <p:cond delay="0"/>
                                          </p:stCondLst>
                                        </p:cTn>
                                        <p:tgtEl>
                                          <p:spTgt spid="129031"/>
                                        </p:tgtEl>
                                        <p:attrNameLst>
                                          <p:attrName>style.visibility</p:attrName>
                                        </p:attrNameLst>
                                      </p:cBhvr>
                                      <p:to>
                                        <p:strVal val="visible"/>
                                      </p:to>
                                    </p:set>
                                    <p:animEffect transition="in" filter="fade">
                                      <p:cBhvr>
                                        <p:cTn id="21" dur="1000"/>
                                        <p:tgtEl>
                                          <p:spTgt spid="129031"/>
                                        </p:tgtEl>
                                      </p:cBhvr>
                                    </p:animEffect>
                                  </p:childTnLst>
                                </p:cTn>
                              </p:par>
                              <p:par>
                                <p:cTn id="22" presetID="10" presetClass="entr" presetSubtype="0" fill="hold" nodeType="withEffect">
                                  <p:stCondLst>
                                    <p:cond delay="0"/>
                                  </p:stCondLst>
                                  <p:childTnLst>
                                    <p:set>
                                      <p:cBhvr>
                                        <p:cTn id="23" dur="1" fill="hold">
                                          <p:stCondLst>
                                            <p:cond delay="0"/>
                                          </p:stCondLst>
                                        </p:cTn>
                                        <p:tgtEl>
                                          <p:spTgt spid="72711"/>
                                        </p:tgtEl>
                                        <p:attrNameLst>
                                          <p:attrName>style.visibility</p:attrName>
                                        </p:attrNameLst>
                                      </p:cBhvr>
                                      <p:to>
                                        <p:strVal val="visible"/>
                                      </p:to>
                                    </p:set>
                                    <p:animEffect transition="in" filter="fade">
                                      <p:cBhvr>
                                        <p:cTn id="24" dur="10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p:bldP spid="9779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9970" name="Picture 2" descr="A line of fire burning across the forest floor">
            <a:extLst>
              <a:ext uri="{FF2B5EF4-FFF2-40B4-BE49-F238E27FC236}">
                <a16:creationId xmlns:a16="http://schemas.microsoft.com/office/drawing/2014/main" id="{C1997AE6-44A4-4EDF-B6CA-371D70843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3835400" cy="2876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79971" name="Text Box 3">
            <a:extLst>
              <a:ext uri="{FF2B5EF4-FFF2-40B4-BE49-F238E27FC236}">
                <a16:creationId xmlns:a16="http://schemas.microsoft.com/office/drawing/2014/main" id="{C3FC79CB-6AE8-4BBE-B7CC-A86AC1F39B4B}"/>
              </a:ext>
            </a:extLst>
          </p:cNvPr>
          <p:cNvSpPr txBox="1">
            <a:spLocks noChangeArrowheads="1"/>
          </p:cNvSpPr>
          <p:nvPr/>
        </p:nvSpPr>
        <p:spPr bwMode="auto">
          <a:xfrm>
            <a:off x="2286000" y="228600"/>
            <a:ext cx="6477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solidFill>
                  <a:srgbClr val="000066"/>
                </a:solidFill>
                <a:latin typeface="Comic Sans MS" panose="030F0702030302020204" pitchFamily="66" charset="0"/>
              </a:rPr>
              <a:t>A DECISION OR ACTION MAY IMPROVE ONE QUALITY WHILE DEGRADING ANOTHER QUALITY</a:t>
            </a:r>
          </a:p>
        </p:txBody>
      </p:sp>
      <p:sp>
        <p:nvSpPr>
          <p:cNvPr id="979972" name="Text Box 4">
            <a:extLst>
              <a:ext uri="{FF2B5EF4-FFF2-40B4-BE49-F238E27FC236}">
                <a16:creationId xmlns:a16="http://schemas.microsoft.com/office/drawing/2014/main" id="{012867A8-4DA2-4877-AD59-E977FCD3CFCF}"/>
              </a:ext>
            </a:extLst>
          </p:cNvPr>
          <p:cNvSpPr txBox="1">
            <a:spLocks noGrp="1" noChangeArrowheads="1"/>
          </p:cNvSpPr>
          <p:nvPr>
            <p:ph type="title" idx="4294967295"/>
          </p:nvPr>
        </p:nvSpPr>
        <p:spPr bwMode="auto">
          <a:xfrm>
            <a:off x="228600" y="304800"/>
            <a:ext cx="254635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EXAMPLE:</a:t>
            </a:r>
          </a:p>
        </p:txBody>
      </p:sp>
      <p:sp>
        <p:nvSpPr>
          <p:cNvPr id="979973" name="Text Box 5">
            <a:extLst>
              <a:ext uri="{FF2B5EF4-FFF2-40B4-BE49-F238E27FC236}">
                <a16:creationId xmlns:a16="http://schemas.microsoft.com/office/drawing/2014/main" id="{29B6FEAA-7FD9-4708-A73E-0EE80A5A936D}"/>
              </a:ext>
            </a:extLst>
          </p:cNvPr>
          <p:cNvSpPr txBox="1">
            <a:spLocks noChangeArrowheads="1"/>
          </p:cNvSpPr>
          <p:nvPr/>
        </p:nvSpPr>
        <p:spPr bwMode="auto">
          <a:xfrm>
            <a:off x="228600" y="1447800"/>
            <a:ext cx="8458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Comic Sans MS" panose="030F0702030302020204" pitchFamily="66" charset="0"/>
              </a:rPr>
              <a:t>Planned ignition (prescribed fire)</a:t>
            </a:r>
          </a:p>
          <a:p>
            <a:pPr eaLnBrk="1" hangingPunct="1">
              <a:spcBef>
                <a:spcPct val="50000"/>
              </a:spcBef>
              <a:buFontTx/>
              <a:buChar char="•"/>
            </a:pPr>
            <a:r>
              <a:rPr lang="en-US" altLang="en-US" sz="2800" i="1">
                <a:solidFill>
                  <a:srgbClr val="006600"/>
                </a:solidFill>
                <a:latin typeface="Comic Sans MS" panose="030F0702030302020204" pitchFamily="66" charset="0"/>
              </a:rPr>
              <a:t>Natural  -  restores natural conditions </a:t>
            </a:r>
          </a:p>
          <a:p>
            <a:pPr eaLnBrk="1" hangingPunct="1">
              <a:spcBef>
                <a:spcPct val="50000"/>
              </a:spcBef>
              <a:buFontTx/>
              <a:buChar char="•"/>
            </a:pPr>
            <a:r>
              <a:rPr lang="en-US" altLang="en-US" sz="2800" i="1">
                <a:solidFill>
                  <a:srgbClr val="FF0000"/>
                </a:solidFill>
                <a:latin typeface="Comic Sans MS" panose="030F0702030302020204" pitchFamily="66" charset="0"/>
              </a:rPr>
              <a:t>Untrammeled – manipulates conditions</a:t>
            </a:r>
          </a:p>
        </p:txBody>
      </p:sp>
      <p:pic>
        <p:nvPicPr>
          <p:cNvPr id="73734" name="Picture 12" descr="A person kneeling on the ground, applying flames to the ground with a drip torch ">
            <a:extLst>
              <a:ext uri="{FF2B5EF4-FFF2-40B4-BE49-F238E27FC236}">
                <a16:creationId xmlns:a16="http://schemas.microsoft.com/office/drawing/2014/main" id="{B3296B3C-AECC-4B20-9E31-6E2941E11A0E}"/>
              </a:ext>
            </a:extLst>
          </p:cNvPr>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019800" y="3201988"/>
            <a:ext cx="2286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9972"/>
                                        </p:tgtEl>
                                        <p:attrNameLst>
                                          <p:attrName>style.visibility</p:attrName>
                                        </p:attrNameLst>
                                      </p:cBhvr>
                                      <p:to>
                                        <p:strVal val="visible"/>
                                      </p:to>
                                    </p:set>
                                    <p:animEffect transition="in" filter="fade">
                                      <p:cBhvr>
                                        <p:cTn id="7" dur="1000"/>
                                        <p:tgtEl>
                                          <p:spTgt spid="9799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9971"/>
                                        </p:tgtEl>
                                        <p:attrNameLst>
                                          <p:attrName>style.visibility</p:attrName>
                                        </p:attrNameLst>
                                      </p:cBhvr>
                                      <p:to>
                                        <p:strVal val="visible"/>
                                      </p:to>
                                    </p:set>
                                    <p:animEffect transition="in" filter="fade">
                                      <p:cBhvr>
                                        <p:cTn id="10" dur="1000"/>
                                        <p:tgtEl>
                                          <p:spTgt spid="97997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79973">
                                            <p:txEl>
                                              <p:pRg st="0" end="0"/>
                                            </p:txEl>
                                          </p:spTgt>
                                        </p:tgtEl>
                                        <p:attrNameLst>
                                          <p:attrName>style.visibility</p:attrName>
                                        </p:attrNameLst>
                                      </p:cBhvr>
                                      <p:to>
                                        <p:strVal val="visible"/>
                                      </p:to>
                                    </p:set>
                                    <p:animEffect transition="in" filter="fade">
                                      <p:cBhvr>
                                        <p:cTn id="15" dur="1000"/>
                                        <p:tgtEl>
                                          <p:spTgt spid="97997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79973">
                                            <p:txEl>
                                              <p:pRg st="1" end="1"/>
                                            </p:txEl>
                                          </p:spTgt>
                                        </p:tgtEl>
                                        <p:attrNameLst>
                                          <p:attrName>style.visibility</p:attrName>
                                        </p:attrNameLst>
                                      </p:cBhvr>
                                      <p:to>
                                        <p:strVal val="visible"/>
                                      </p:to>
                                    </p:set>
                                    <p:animEffect transition="in" filter="fade">
                                      <p:cBhvr>
                                        <p:cTn id="20" dur="1000"/>
                                        <p:tgtEl>
                                          <p:spTgt spid="97997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79970"/>
                                        </p:tgtEl>
                                        <p:attrNameLst>
                                          <p:attrName>style.visibility</p:attrName>
                                        </p:attrNameLst>
                                      </p:cBhvr>
                                      <p:to>
                                        <p:strVal val="visible"/>
                                      </p:to>
                                    </p:set>
                                    <p:animEffect transition="in" filter="fade">
                                      <p:cBhvr>
                                        <p:cTn id="23" dur="1000"/>
                                        <p:tgtEl>
                                          <p:spTgt spid="9799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979973">
                                            <p:txEl>
                                              <p:pRg st="2" end="2"/>
                                            </p:txEl>
                                          </p:spTgt>
                                        </p:tgtEl>
                                        <p:attrNameLst>
                                          <p:attrName>style.visibility</p:attrName>
                                        </p:attrNameLst>
                                      </p:cBhvr>
                                      <p:to>
                                        <p:strVal val="visible"/>
                                      </p:to>
                                    </p:set>
                                    <p:animEffect transition="in" filter="fade">
                                      <p:cBhvr>
                                        <p:cTn id="28" dur="1000"/>
                                        <p:tgtEl>
                                          <p:spTgt spid="979973">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3734"/>
                                        </p:tgtEl>
                                        <p:attrNameLst>
                                          <p:attrName>style.visibility</p:attrName>
                                        </p:attrNameLst>
                                      </p:cBhvr>
                                      <p:to>
                                        <p:strVal val="visible"/>
                                      </p:to>
                                    </p:set>
                                    <p:animEffect transition="in" filter="fade">
                                      <p:cBhvr>
                                        <p:cTn id="31" dur="1000"/>
                                        <p:tgtEl>
                                          <p:spTgt spid="73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1" grpId="0"/>
      <p:bldP spid="97997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7" name="Rectangle 2">
            <a:extLst>
              <a:ext uri="{FF2B5EF4-FFF2-40B4-BE49-F238E27FC236}">
                <a16:creationId xmlns:a16="http://schemas.microsoft.com/office/drawing/2014/main" id="{C8D2029A-F412-463C-98AB-CDF1D9E37D26}"/>
              </a:ext>
            </a:extLst>
          </p:cNvPr>
          <p:cNvSpPr>
            <a:spLocks noGrp="1" noChangeArrowheads="1"/>
          </p:cNvSpPr>
          <p:nvPr>
            <p:ph type="title" idx="4294967295"/>
          </p:nvPr>
        </p:nvSpPr>
        <p:spPr bwMode="auto">
          <a:xfrm>
            <a:off x="381000" y="228600"/>
            <a:ext cx="8229600"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A85400"/>
                </a:solidFill>
                <a:effectLst/>
                <a:uLnTx/>
                <a:uFillTx/>
                <a:latin typeface="Arial" panose="020B0604020202020204" pitchFamily="34" charset="0"/>
                <a:ea typeface="+mn-ea"/>
                <a:cs typeface="+mn-cs"/>
              </a:rPr>
              <a:t>“…which is protected and managed so as to preserve its </a:t>
            </a:r>
            <a:r>
              <a:rPr kumimoji="0" lang="en-US" altLang="en-US" sz="3200" b="0" i="1" u="sng" strike="noStrike" kern="1200" cap="none" spc="0" normalizeH="0" baseline="0" noProof="0" dirty="0">
                <a:ln>
                  <a:noFill/>
                </a:ln>
                <a:solidFill>
                  <a:srgbClr val="A85400"/>
                </a:solidFill>
                <a:effectLst/>
                <a:uLnTx/>
                <a:uFillTx/>
                <a:latin typeface="Arial" panose="020B0604020202020204" pitchFamily="34" charset="0"/>
                <a:ea typeface="+mn-ea"/>
                <a:cs typeface="+mn-cs"/>
              </a:rPr>
              <a:t>natural</a:t>
            </a:r>
            <a:r>
              <a:rPr kumimoji="0" lang="en-US" altLang="en-US" sz="3200" b="0" i="0" u="none" strike="noStrike" kern="1200" cap="none" spc="0" normalizeH="0" baseline="0" noProof="0" dirty="0">
                <a:ln>
                  <a:noFill/>
                </a:ln>
                <a:solidFill>
                  <a:srgbClr val="A85400"/>
                </a:solidFill>
                <a:effectLst/>
                <a:uLnTx/>
                <a:uFillTx/>
                <a:latin typeface="Arial" panose="020B0604020202020204" pitchFamily="34" charset="0"/>
                <a:ea typeface="+mn-ea"/>
                <a:cs typeface="+mn-cs"/>
              </a:rPr>
              <a:t> conditions…”</a:t>
            </a:r>
          </a:p>
        </p:txBody>
      </p:sp>
      <p:sp>
        <p:nvSpPr>
          <p:cNvPr id="973826" name="Text Box 4">
            <a:extLst>
              <a:ext uri="{FF2B5EF4-FFF2-40B4-BE49-F238E27FC236}">
                <a16:creationId xmlns:a16="http://schemas.microsoft.com/office/drawing/2014/main" id="{9AD7CF06-EE82-4E93-B8C0-B7C5EF823B7C}"/>
              </a:ext>
            </a:extLst>
          </p:cNvPr>
          <p:cNvSpPr txBox="1">
            <a:spLocks noChangeArrowheads="1"/>
          </p:cNvSpPr>
          <p:nvPr/>
        </p:nvSpPr>
        <p:spPr bwMode="auto">
          <a:xfrm>
            <a:off x="381000" y="1676400"/>
            <a:ext cx="8382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u="sng">
                <a:solidFill>
                  <a:schemeClr val="accent2"/>
                </a:solidFill>
                <a:latin typeface="Arial" panose="020B0604020202020204" pitchFamily="34" charset="0"/>
              </a:rPr>
              <a:t>Goals for achieving naturalness?</a:t>
            </a:r>
          </a:p>
          <a:p>
            <a:pPr eaLnBrk="1" hangingPunct="1">
              <a:spcBef>
                <a:spcPct val="50000"/>
              </a:spcBef>
            </a:pPr>
            <a:r>
              <a:rPr lang="en-US" altLang="en-US" sz="2800" i="1">
                <a:latin typeface="Arial" panose="020B0604020202020204" pitchFamily="34" charset="0"/>
              </a:rPr>
              <a:t>Steward</a:t>
            </a:r>
            <a:r>
              <a:rPr lang="en-US" altLang="en-US" sz="2800">
                <a:solidFill>
                  <a:srgbClr val="006600"/>
                </a:solidFill>
                <a:latin typeface="Arial" panose="020B0604020202020204" pitchFamily="34" charset="0"/>
              </a:rPr>
              <a:t> the natural conditions by </a:t>
            </a:r>
            <a:r>
              <a:rPr lang="en-US" altLang="en-US" sz="2800" i="1">
                <a:latin typeface="Arial" panose="020B0604020202020204" pitchFamily="34" charset="0"/>
              </a:rPr>
              <a:t>not trammeling </a:t>
            </a:r>
            <a:r>
              <a:rPr lang="en-US" altLang="en-US" sz="2800">
                <a:solidFill>
                  <a:srgbClr val="006600"/>
                </a:solidFill>
                <a:latin typeface="Arial" panose="020B0604020202020204" pitchFamily="34" charset="0"/>
              </a:rPr>
              <a:t>(hindering, manipulating, controlling) the natural processes</a:t>
            </a:r>
          </a:p>
          <a:p>
            <a:pPr lvl="1" eaLnBrk="1" hangingPunct="1">
              <a:spcBef>
                <a:spcPct val="50000"/>
              </a:spcBef>
              <a:buFontTx/>
              <a:buChar char="•"/>
            </a:pPr>
            <a:r>
              <a:rPr lang="en-US" altLang="en-US" sz="2800" i="1">
                <a:latin typeface="Arial" panose="020B0604020202020204" pitchFamily="34" charset="0"/>
              </a:rPr>
              <a:t>Relative naturalness will be the result</a:t>
            </a:r>
            <a:r>
              <a:rPr lang="en-US" altLang="en-US" sz="2400">
                <a:solidFill>
                  <a:schemeClr val="accent2"/>
                </a:solidFill>
                <a:latin typeface="Arial" panose="020B0604020202020204" pitchFamily="34" charset="0"/>
              </a:rPr>
              <a:t> </a:t>
            </a:r>
          </a:p>
          <a:p>
            <a:pPr eaLnBrk="1" hangingPunct="1">
              <a:spcBef>
                <a:spcPct val="50000"/>
              </a:spcBef>
            </a:pPr>
            <a:r>
              <a:rPr lang="en-US" altLang="en-US" sz="2800">
                <a:solidFill>
                  <a:srgbClr val="006600"/>
                </a:solidFill>
                <a:latin typeface="Arial" panose="020B0604020202020204" pitchFamily="34" charset="0"/>
              </a:rPr>
              <a:t>If necessary, to preserve wilderness character, </a:t>
            </a:r>
            <a:r>
              <a:rPr lang="en-US" altLang="en-US" sz="2800" i="1">
                <a:latin typeface="Arial" panose="020B0604020202020204" pitchFamily="34" charset="0"/>
              </a:rPr>
              <a:t>restore</a:t>
            </a:r>
            <a:r>
              <a:rPr lang="en-US" altLang="en-US" sz="2800">
                <a:solidFill>
                  <a:srgbClr val="006600"/>
                </a:solidFill>
                <a:latin typeface="Arial" panose="020B0604020202020204" pitchFamily="34" charset="0"/>
              </a:rPr>
              <a:t> </a:t>
            </a:r>
            <a:r>
              <a:rPr lang="en-US" altLang="en-US" sz="2800" i="1">
                <a:latin typeface="Arial" panose="020B0604020202020204" pitchFamily="34" charset="0"/>
              </a:rPr>
              <a:t>natural conditions </a:t>
            </a:r>
            <a:r>
              <a:rPr lang="en-US" altLang="en-US" sz="2800">
                <a:solidFill>
                  <a:srgbClr val="006600"/>
                </a:solidFill>
                <a:latin typeface="Arial" panose="020B0604020202020204" pitchFamily="34" charset="0"/>
              </a:rPr>
              <a:t>to reverse the adverse effects of human interference or to meet the intent of other laws.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3827"/>
                                        </p:tgtEl>
                                        <p:attrNameLst>
                                          <p:attrName>style.visibility</p:attrName>
                                        </p:attrNameLst>
                                      </p:cBhvr>
                                      <p:to>
                                        <p:strVal val="visible"/>
                                      </p:to>
                                    </p:set>
                                    <p:animEffect transition="in" filter="fade">
                                      <p:cBhvr>
                                        <p:cTn id="7" dur="1000"/>
                                        <p:tgtEl>
                                          <p:spTgt spid="973827"/>
                                        </p:tgtEl>
                                      </p:cBhvr>
                                    </p:animEffect>
                                  </p:childTnLst>
                                </p:cTn>
                              </p:par>
                              <p:par>
                                <p:cTn id="8" presetID="10" presetClass="entr" presetSubtype="0" fill="hold" nodeType="withEffect">
                                  <p:stCondLst>
                                    <p:cond delay="0"/>
                                  </p:stCondLst>
                                  <p:childTnLst>
                                    <p:set>
                                      <p:cBhvr>
                                        <p:cTn id="9" dur="1" fill="hold">
                                          <p:stCondLst>
                                            <p:cond delay="0"/>
                                          </p:stCondLst>
                                        </p:cTn>
                                        <p:tgtEl>
                                          <p:spTgt spid="973826">
                                            <p:txEl>
                                              <p:pRg st="0" end="0"/>
                                            </p:txEl>
                                          </p:spTgt>
                                        </p:tgtEl>
                                        <p:attrNameLst>
                                          <p:attrName>style.visibility</p:attrName>
                                        </p:attrNameLst>
                                      </p:cBhvr>
                                      <p:to>
                                        <p:strVal val="visible"/>
                                      </p:to>
                                    </p:set>
                                    <p:animEffect transition="in" filter="fade">
                                      <p:cBhvr>
                                        <p:cTn id="10" dur="1000"/>
                                        <p:tgtEl>
                                          <p:spTgt spid="97382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973826">
                                            <p:txEl>
                                              <p:pRg st="1" end="1"/>
                                            </p:txEl>
                                          </p:spTgt>
                                        </p:tgtEl>
                                        <p:attrNameLst>
                                          <p:attrName>style.visibility</p:attrName>
                                        </p:attrNameLst>
                                      </p:cBhvr>
                                      <p:to>
                                        <p:strVal val="visible"/>
                                      </p:to>
                                    </p:set>
                                    <p:animEffect transition="in" filter="fade">
                                      <p:cBhvr>
                                        <p:cTn id="15" dur="1000"/>
                                        <p:tgtEl>
                                          <p:spTgt spid="97382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973826">
                                            <p:txEl>
                                              <p:pRg st="2" end="2"/>
                                            </p:txEl>
                                          </p:spTgt>
                                        </p:tgtEl>
                                        <p:attrNameLst>
                                          <p:attrName>style.visibility</p:attrName>
                                        </p:attrNameLst>
                                      </p:cBhvr>
                                      <p:to>
                                        <p:strVal val="visible"/>
                                      </p:to>
                                    </p:set>
                                    <p:animEffect transition="in" filter="fade">
                                      <p:cBhvr>
                                        <p:cTn id="20" dur="1000"/>
                                        <p:tgtEl>
                                          <p:spTgt spid="973826">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973826">
                                            <p:txEl>
                                              <p:pRg st="3" end="3"/>
                                            </p:txEl>
                                          </p:spTgt>
                                        </p:tgtEl>
                                        <p:attrNameLst>
                                          <p:attrName>style.visibility</p:attrName>
                                        </p:attrNameLst>
                                      </p:cBhvr>
                                      <p:to>
                                        <p:strVal val="visible"/>
                                      </p:to>
                                    </p:set>
                                    <p:animEffect transition="in" filter="fade">
                                      <p:cBhvr>
                                        <p:cTn id="25" dur="1000"/>
                                        <p:tgtEl>
                                          <p:spTgt spid="9738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E5"/>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68DC5EC-53E5-4C21-90F3-305F7C969F6B}"/>
              </a:ext>
            </a:extLst>
          </p:cNvPr>
          <p:cNvSpPr>
            <a:spLocks noGrp="1" noChangeArrowheads="1"/>
          </p:cNvSpPr>
          <p:nvPr>
            <p:ph type="title" idx="4294967295"/>
          </p:nvPr>
        </p:nvSpPr>
        <p:spPr>
          <a:xfrm>
            <a:off x="381000" y="838200"/>
            <a:ext cx="8229600" cy="1143000"/>
          </a:xfrm>
        </p:spPr>
        <p:txBody>
          <a:bodyPr/>
          <a:lstStyle/>
          <a:p>
            <a:r>
              <a:rPr lang="en-US" altLang="en-US" sz="3200">
                <a:latin typeface="Comic Sans MS" panose="030F0702030302020204" pitchFamily="66" charset="0"/>
              </a:rPr>
              <a:t>What is the definition of wilderness?</a:t>
            </a:r>
          </a:p>
        </p:txBody>
      </p:sp>
      <p:sp>
        <p:nvSpPr>
          <p:cNvPr id="556035" name="Rectangle 3">
            <a:extLst>
              <a:ext uri="{FF2B5EF4-FFF2-40B4-BE49-F238E27FC236}">
                <a16:creationId xmlns:a16="http://schemas.microsoft.com/office/drawing/2014/main" id="{D8E9B8BF-7033-4D80-A418-7DCCA0F13C0B}"/>
              </a:ext>
            </a:extLst>
          </p:cNvPr>
          <p:cNvSpPr>
            <a:spLocks noGrp="1" noChangeArrowheads="1"/>
          </p:cNvSpPr>
          <p:nvPr>
            <p:ph type="body" idx="4294967295"/>
          </p:nvPr>
        </p:nvSpPr>
        <p:spPr>
          <a:xfrm>
            <a:off x="762000" y="2362200"/>
            <a:ext cx="7696200" cy="2438400"/>
          </a:xfrm>
        </p:spPr>
        <p:txBody>
          <a:bodyPr/>
          <a:lstStyle/>
          <a:p>
            <a:pPr>
              <a:buFontTx/>
              <a:buNone/>
            </a:pPr>
            <a:r>
              <a:rPr lang="en-US" altLang="en-US" sz="3600">
                <a:solidFill>
                  <a:srgbClr val="336600"/>
                </a:solidFill>
                <a:latin typeface="Comic Sans MS" panose="030F0702030302020204" pitchFamily="66" charset="0"/>
              </a:rPr>
              <a:t>“Wilderness is a dark and dismal place where all manner of beasts roam around uncooked.”</a:t>
            </a:r>
          </a:p>
          <a:p>
            <a:pPr>
              <a:buFontTx/>
              <a:buNone/>
            </a:pPr>
            <a:r>
              <a:rPr lang="en-US" altLang="en-US">
                <a:latin typeface="Comic Sans MS" panose="030F0702030302020204" pitchFamily="66" charset="0"/>
              </a:rPr>
              <a:t>			</a:t>
            </a:r>
            <a:r>
              <a:rPr lang="en-US" altLang="en-US" sz="2800">
                <a:latin typeface="Comic Sans MS" panose="030F0702030302020204" pitchFamily="66" charset="0"/>
              </a:rPr>
              <a:t>- anonymous, 18</a:t>
            </a:r>
            <a:r>
              <a:rPr lang="en-US" altLang="en-US" sz="2800" baseline="30000">
                <a:latin typeface="Comic Sans MS" panose="030F0702030302020204" pitchFamily="66" charset="0"/>
              </a:rPr>
              <a:t>th</a:t>
            </a:r>
            <a:r>
              <a:rPr lang="en-US" altLang="en-US" sz="2800">
                <a:latin typeface="Comic Sans MS" panose="030F0702030302020204" pitchFamily="66" charset="0"/>
              </a:rPr>
              <a:t> century</a:t>
            </a:r>
          </a:p>
        </p:txBody>
      </p:sp>
      <p:sp>
        <p:nvSpPr>
          <p:cNvPr id="4" name="TextBox 3">
            <a:extLst>
              <a:ext uri="{FF2B5EF4-FFF2-40B4-BE49-F238E27FC236}">
                <a16:creationId xmlns:a16="http://schemas.microsoft.com/office/drawing/2014/main" id="{E001DFA7-FC96-455C-A48D-32F3E8CF0F88}"/>
              </a:ext>
            </a:extLst>
          </p:cNvPr>
          <p:cNvSpPr txBox="1">
            <a:spLocks noChangeArrowheads="1"/>
          </p:cNvSpPr>
          <p:nvPr/>
        </p:nvSpPr>
        <p:spPr bwMode="auto">
          <a:xfrm>
            <a:off x="914400" y="5181600"/>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i="1">
                <a:solidFill>
                  <a:schemeClr val="accent2"/>
                </a:solidFill>
                <a:latin typeface="Comic Sans MS" panose="030F0702030302020204" pitchFamily="66" charset="0"/>
              </a:rPr>
              <a:t>What is your definition of wilderness?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6035">
                                            <p:bg/>
                                          </p:spTgt>
                                        </p:tgtEl>
                                        <p:attrNameLst>
                                          <p:attrName>style.visibility</p:attrName>
                                        </p:attrNameLst>
                                      </p:cBhvr>
                                      <p:to>
                                        <p:strVal val="visible"/>
                                      </p:to>
                                    </p:set>
                                    <p:animEffect transition="in" filter="fade">
                                      <p:cBhvr>
                                        <p:cTn id="7" dur="1000"/>
                                        <p:tgtEl>
                                          <p:spTgt spid="5560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6035">
                                            <p:txEl>
                                              <p:pRg st="0" end="0"/>
                                            </p:txEl>
                                          </p:spTgt>
                                        </p:tgtEl>
                                        <p:attrNameLst>
                                          <p:attrName>style.visibility</p:attrName>
                                        </p:attrNameLst>
                                      </p:cBhvr>
                                      <p:to>
                                        <p:strVal val="visible"/>
                                      </p:to>
                                    </p:set>
                                    <p:animEffect transition="in" filter="fade">
                                      <p:cBhvr>
                                        <p:cTn id="10" dur="1000"/>
                                        <p:tgtEl>
                                          <p:spTgt spid="5560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6035">
                                            <p:txEl>
                                              <p:pRg st="1" end="1"/>
                                            </p:txEl>
                                          </p:spTgt>
                                        </p:tgtEl>
                                        <p:attrNameLst>
                                          <p:attrName>style.visibility</p:attrName>
                                        </p:attrNameLst>
                                      </p:cBhvr>
                                      <p:to>
                                        <p:strVal val="visible"/>
                                      </p:to>
                                    </p:set>
                                    <p:animEffect transition="in" filter="fade">
                                      <p:cBhvr>
                                        <p:cTn id="13" dur="1000"/>
                                        <p:tgtEl>
                                          <p:spTgt spid="5560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41986" name="AutoShape 2" descr="A scroll">
            <a:extLst>
              <a:ext uri="{FF2B5EF4-FFF2-40B4-BE49-F238E27FC236}">
                <a16:creationId xmlns:a16="http://schemas.microsoft.com/office/drawing/2014/main" id="{750EEA9F-E267-4C15-9462-866334B3B7B9}"/>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41987" name="Rectangle 3">
            <a:extLst>
              <a:ext uri="{FF2B5EF4-FFF2-40B4-BE49-F238E27FC236}">
                <a16:creationId xmlns:a16="http://schemas.microsoft.com/office/drawing/2014/main" id="{47EFD8D8-7F9D-458F-9DC0-B079BFA86BDF}"/>
              </a:ext>
            </a:extLst>
          </p:cNvPr>
          <p:cNvSpPr>
            <a:spLocks noGrp="1" noChangeArrowheads="1"/>
          </p:cNvSpPr>
          <p:nvPr>
            <p:ph type="title" idx="4294967295"/>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1233924" name="Rectangle 4">
            <a:extLst>
              <a:ext uri="{FF2B5EF4-FFF2-40B4-BE49-F238E27FC236}">
                <a16:creationId xmlns:a16="http://schemas.microsoft.com/office/drawing/2014/main" id="{4418D3F4-B8F0-4DEA-9476-9C980A5770FB}"/>
              </a:ext>
            </a:extLst>
          </p:cNvPr>
          <p:cNvSpPr>
            <a:spLocks noGrp="1" noChangeArrowheads="1"/>
          </p:cNvSpPr>
          <p:nvPr>
            <p:ph type="body" idx="4294967295"/>
          </p:nvPr>
        </p:nvSpPr>
        <p:spPr>
          <a:xfrm>
            <a:off x="1066800" y="838200"/>
            <a:ext cx="6781800" cy="4876800"/>
          </a:xfrm>
          <a:solidFill>
            <a:schemeClr val="bg1"/>
          </a:solidFill>
        </p:spPr>
        <p:txBody>
          <a:bodyPr/>
          <a:lstStyle/>
          <a:p>
            <a:pPr eaLnBrk="1" hangingPunct="1">
              <a:buFontTx/>
              <a:buNone/>
              <a:defRPr/>
            </a:pPr>
            <a:r>
              <a:rPr lang="en-US" b="1">
                <a:latin typeface="Times New Roman" pitchFamily="18" charset="0"/>
              </a:rPr>
              <a:t>… has </a:t>
            </a:r>
            <a:r>
              <a:rPr lang="en-US" b="1">
                <a:solidFill>
                  <a:schemeClr val="accent2"/>
                </a:solidFill>
                <a:latin typeface="Times New Roman" pitchFamily="18" charset="0"/>
              </a:rPr>
              <a:t>outstanding opportunities for solitude</a:t>
            </a:r>
            <a:r>
              <a:rPr lang="en-US" b="1">
                <a:solidFill>
                  <a:srgbClr val="0000CC"/>
                </a:solidFill>
                <a:latin typeface="Times New Roman" pitchFamily="18" charset="0"/>
              </a:rPr>
              <a:t> </a:t>
            </a:r>
            <a:r>
              <a:rPr lang="en-US" sz="3600" b="1">
                <a:solidFill>
                  <a:srgbClr val="FF3300"/>
                </a:solidFill>
                <a:effectLst>
                  <a:outerShdw blurRad="38100" dist="38100" dir="2700000" algn="tl">
                    <a:srgbClr val="C0C0C0"/>
                  </a:outerShdw>
                </a:effectLst>
                <a:latin typeface="Times New Roman" pitchFamily="18" charset="0"/>
              </a:rPr>
              <a:t>or</a:t>
            </a:r>
            <a:r>
              <a:rPr lang="en-US" b="1">
                <a:solidFill>
                  <a:srgbClr val="0000CC"/>
                </a:solidFill>
                <a:latin typeface="Times New Roman" pitchFamily="18" charset="0"/>
              </a:rPr>
              <a:t> </a:t>
            </a:r>
            <a:r>
              <a:rPr lang="en-US" b="1">
                <a:solidFill>
                  <a:schemeClr val="accent2"/>
                </a:solidFill>
                <a:latin typeface="Times New Roman" pitchFamily="18" charset="0"/>
              </a:rPr>
              <a:t>a primitive and unconfined type of recreation</a:t>
            </a:r>
            <a:r>
              <a:rPr lang="en-US" b="1">
                <a:latin typeface="Times New Roman" pitchFamily="18" charset="0"/>
              </a:rPr>
              <a:t>;</a:t>
            </a:r>
          </a:p>
        </p:txBody>
      </p:sp>
      <p:sp>
        <p:nvSpPr>
          <p:cNvPr id="41989" name="Text Box 5">
            <a:extLst>
              <a:ext uri="{FF2B5EF4-FFF2-40B4-BE49-F238E27FC236}">
                <a16:creationId xmlns:a16="http://schemas.microsoft.com/office/drawing/2014/main" id="{4FCA428D-A87D-45EE-86C3-1C2AF7050BA4}"/>
              </a:ext>
            </a:extLst>
          </p:cNvPr>
          <p:cNvSpPr txBox="1">
            <a:spLocks noChangeArrowheads="1"/>
          </p:cNvSpPr>
          <p:nvPr/>
        </p:nvSpPr>
        <p:spPr bwMode="auto">
          <a:xfrm>
            <a:off x="1828800" y="58674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Opportunities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33924">
                                            <p:txEl>
                                              <p:pRg st="0" end="0"/>
                                            </p:txEl>
                                          </p:spTgt>
                                        </p:tgtEl>
                                        <p:attrNameLst>
                                          <p:attrName>style.visibility</p:attrName>
                                        </p:attrNameLst>
                                      </p:cBhvr>
                                      <p:to>
                                        <p:strVal val="visible"/>
                                      </p:to>
                                    </p:set>
                                    <p:animEffect transition="in" filter="randombar(horizontal)">
                                      <p:cBhvr>
                                        <p:cTn id="7" dur="500"/>
                                        <p:tgtEl>
                                          <p:spTgt spid="12339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2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3F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6D14-F79C-46D2-AB8F-FAB6BDC62344}"/>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dirty="0"/>
              <a:t>Photos</a:t>
            </a:r>
          </a:p>
        </p:txBody>
      </p:sp>
      <p:pic>
        <p:nvPicPr>
          <p:cNvPr id="1051651" name="Picture 3" descr="A helicopter ">
            <a:extLst>
              <a:ext uri="{FF2B5EF4-FFF2-40B4-BE49-F238E27FC236}">
                <a16:creationId xmlns:a16="http://schemas.microsoft.com/office/drawing/2014/main" id="{240104AA-598E-4922-A0BF-E50B46E0F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371600"/>
            <a:ext cx="3886200" cy="2595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1654" name="Picture 6" descr="A person leading a pack string ">
            <a:extLst>
              <a:ext uri="{FF2B5EF4-FFF2-40B4-BE49-F238E27FC236}">
                <a16:creationId xmlns:a16="http://schemas.microsoft.com/office/drawing/2014/main" id="{3912D83F-D9C6-4AC0-AFB9-9BA1B891D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3471863"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1653" name="Picture 5" descr="A large group of rafts and people along the bank of a river ">
            <a:extLst>
              <a:ext uri="{FF2B5EF4-FFF2-40B4-BE49-F238E27FC236}">
                <a16:creationId xmlns:a16="http://schemas.microsoft.com/office/drawing/2014/main" id="{0564BAC8-BCD2-4827-BC64-FD0E601B82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28600"/>
            <a:ext cx="26670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1652" name="Picture 4" descr="A group of people sitting on a rocky ridge at the base of a large rock face ">
            <a:extLst>
              <a:ext uri="{FF2B5EF4-FFF2-40B4-BE49-F238E27FC236}">
                <a16:creationId xmlns:a16="http://schemas.microsoft.com/office/drawing/2014/main" id="{8F58A173-A7AD-4EDE-BC10-232F4A560D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43200"/>
            <a:ext cx="2676525" cy="388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0615" name="Picture 7" descr=" A person riding a motorcycle on a two track road">
            <a:extLst>
              <a:ext uri="{FF2B5EF4-FFF2-40B4-BE49-F238E27FC236}">
                <a16:creationId xmlns:a16="http://schemas.microsoft.com/office/drawing/2014/main" id="{50D4E92A-ADC9-48FA-A04D-2C5A25B19F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647" t="8218" r="33882" b="8218"/>
          <a:stretch>
            <a:fillRect/>
          </a:stretch>
        </p:blipFill>
        <p:spPr bwMode="auto">
          <a:xfrm>
            <a:off x="2895600" y="4114800"/>
            <a:ext cx="2217738" cy="2105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7" name="Picture 1039" descr="A lake reflecting the mountains and trees in the distance. A person is standing on a rock on the shore of the lake. ">
            <a:extLst>
              <a:ext uri="{FF2B5EF4-FFF2-40B4-BE49-F238E27FC236}">
                <a16:creationId xmlns:a16="http://schemas.microsoft.com/office/drawing/2014/main" id="{F1A1367A-0B32-4A9F-80CF-7BA1B75B44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581400"/>
            <a:ext cx="4089400" cy="3065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6808" name="Oval 1061" descr="A red circle around a person in the picture ">
            <a:extLst>
              <a:ext uri="{FF2B5EF4-FFF2-40B4-BE49-F238E27FC236}">
                <a16:creationId xmlns:a16="http://schemas.microsoft.com/office/drawing/2014/main" id="{19684114-5D22-4274-B45B-2C7B54CAF6E6}"/>
              </a:ext>
            </a:extLst>
          </p:cNvPr>
          <p:cNvSpPr>
            <a:spLocks noChangeArrowheads="1"/>
          </p:cNvSpPr>
          <p:nvPr/>
        </p:nvSpPr>
        <p:spPr bwMode="auto">
          <a:xfrm>
            <a:off x="8534400" y="4800600"/>
            <a:ext cx="381000" cy="5191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051654"/>
                                        </p:tgtEl>
                                        <p:attrNameLst>
                                          <p:attrName>style.visibility</p:attrName>
                                        </p:attrNameLst>
                                      </p:cBhvr>
                                      <p:to>
                                        <p:strVal val="visible"/>
                                      </p:to>
                                    </p:set>
                                    <p:animEffect transition="in" filter="fade">
                                      <p:cBhvr>
                                        <p:cTn id="7" dur="500"/>
                                        <p:tgtEl>
                                          <p:spTgt spid="1051654"/>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51652"/>
                                        </p:tgtEl>
                                        <p:attrNameLst>
                                          <p:attrName>style.visibility</p:attrName>
                                        </p:attrNameLst>
                                      </p:cBhvr>
                                      <p:to>
                                        <p:strVal val="visible"/>
                                      </p:to>
                                    </p:set>
                                    <p:animEffect transition="in" filter="fade">
                                      <p:cBhvr>
                                        <p:cTn id="11" dur="2000"/>
                                        <p:tgtEl>
                                          <p:spTgt spid="1051652"/>
                                        </p:tgtEl>
                                      </p:cBhvr>
                                    </p:animEffect>
                                  </p:childTnLst>
                                </p:cTn>
                              </p:par>
                            </p:childTnLst>
                          </p:cTn>
                        </p:par>
                        <p:par>
                          <p:cTn id="12" fill="hold" nodeType="afterGroup">
                            <p:stCondLst>
                              <p:cond delay="3500"/>
                            </p:stCondLst>
                            <p:childTnLst>
                              <p:par>
                                <p:cTn id="13" presetID="10" presetClass="entr" presetSubtype="0" fill="hold" nodeType="afterEffect">
                                  <p:stCondLst>
                                    <p:cond delay="500"/>
                                  </p:stCondLst>
                                  <p:childTnLst>
                                    <p:set>
                                      <p:cBhvr>
                                        <p:cTn id="14" dur="1" fill="hold">
                                          <p:stCondLst>
                                            <p:cond delay="0"/>
                                          </p:stCondLst>
                                        </p:cTn>
                                        <p:tgtEl>
                                          <p:spTgt spid="1051653"/>
                                        </p:tgtEl>
                                        <p:attrNameLst>
                                          <p:attrName>style.visibility</p:attrName>
                                        </p:attrNameLst>
                                      </p:cBhvr>
                                      <p:to>
                                        <p:strVal val="visible"/>
                                      </p:to>
                                    </p:set>
                                    <p:animEffect transition="in" filter="fade">
                                      <p:cBhvr>
                                        <p:cTn id="15" dur="2000"/>
                                        <p:tgtEl>
                                          <p:spTgt spid="1051653"/>
                                        </p:tgtEl>
                                      </p:cBhvr>
                                    </p:animEffect>
                                  </p:childTnLst>
                                </p:cTn>
                              </p:par>
                            </p:childTnLst>
                          </p:cTn>
                        </p:par>
                        <p:par>
                          <p:cTn id="16" fill="hold" nodeType="afterGroup">
                            <p:stCondLst>
                              <p:cond delay="6000"/>
                            </p:stCondLst>
                            <p:childTnLst>
                              <p:par>
                                <p:cTn id="17" presetID="10" presetClass="entr" presetSubtype="0" fill="hold" nodeType="afterEffect">
                                  <p:stCondLst>
                                    <p:cond delay="500"/>
                                  </p:stCondLst>
                                  <p:childTnLst>
                                    <p:set>
                                      <p:cBhvr>
                                        <p:cTn id="18" dur="1" fill="hold">
                                          <p:stCondLst>
                                            <p:cond delay="0"/>
                                          </p:stCondLst>
                                        </p:cTn>
                                        <p:tgtEl>
                                          <p:spTgt spid="1051651"/>
                                        </p:tgtEl>
                                        <p:attrNameLst>
                                          <p:attrName>style.visibility</p:attrName>
                                        </p:attrNameLst>
                                      </p:cBhvr>
                                      <p:to>
                                        <p:strVal val="visible"/>
                                      </p:to>
                                    </p:set>
                                    <p:animEffect transition="in" filter="fade">
                                      <p:cBhvr>
                                        <p:cTn id="19" dur="2000"/>
                                        <p:tgtEl>
                                          <p:spTgt spid="1051651"/>
                                        </p:tgtEl>
                                      </p:cBhvr>
                                    </p:animEffect>
                                  </p:childTnLst>
                                </p:cTn>
                              </p:par>
                            </p:childTnLst>
                          </p:cTn>
                        </p:par>
                        <p:par>
                          <p:cTn id="20" fill="hold" nodeType="afterGroup">
                            <p:stCondLst>
                              <p:cond delay="8500"/>
                            </p:stCondLst>
                            <p:childTnLst>
                              <p:par>
                                <p:cTn id="21" presetID="10" presetClass="entr" presetSubtype="0" fill="hold" nodeType="afterEffect">
                                  <p:stCondLst>
                                    <p:cond delay="0"/>
                                  </p:stCondLst>
                                  <p:childTnLst>
                                    <p:set>
                                      <p:cBhvr>
                                        <p:cTn id="22" dur="1" fill="hold">
                                          <p:stCondLst>
                                            <p:cond delay="0"/>
                                          </p:stCondLst>
                                        </p:cTn>
                                        <p:tgtEl>
                                          <p:spTgt spid="580615"/>
                                        </p:tgtEl>
                                        <p:attrNameLst>
                                          <p:attrName>style.visibility</p:attrName>
                                        </p:attrNameLst>
                                      </p:cBhvr>
                                      <p:to>
                                        <p:strVal val="visible"/>
                                      </p:to>
                                    </p:set>
                                    <p:animEffect transition="in" filter="fade">
                                      <p:cBhvr>
                                        <p:cTn id="23" dur="2000"/>
                                        <p:tgtEl>
                                          <p:spTgt spid="580615"/>
                                        </p:tgtEl>
                                      </p:cBhvr>
                                    </p:animEffect>
                                  </p:childTnLst>
                                </p:cTn>
                              </p:par>
                            </p:childTnLst>
                          </p:cTn>
                        </p:par>
                        <p:par>
                          <p:cTn id="24" fill="hold" nodeType="afterGroup">
                            <p:stCondLst>
                              <p:cond delay="10500"/>
                            </p:stCondLst>
                            <p:childTnLst>
                              <p:par>
                                <p:cTn id="25" presetID="10" presetClass="entr" presetSubtype="0" fill="hold" nodeType="afterEffect">
                                  <p:stCondLst>
                                    <p:cond delay="0"/>
                                  </p:stCondLst>
                                  <p:childTnLst>
                                    <p:set>
                                      <p:cBhvr>
                                        <p:cTn id="26" dur="1" fill="hold">
                                          <p:stCondLst>
                                            <p:cond delay="0"/>
                                          </p:stCondLst>
                                        </p:cTn>
                                        <p:tgtEl>
                                          <p:spTgt spid="76807"/>
                                        </p:tgtEl>
                                        <p:attrNameLst>
                                          <p:attrName>style.visibility</p:attrName>
                                        </p:attrNameLst>
                                      </p:cBhvr>
                                      <p:to>
                                        <p:strVal val="visible"/>
                                      </p:to>
                                    </p:set>
                                    <p:animEffect transition="in" filter="fade">
                                      <p:cBhvr>
                                        <p:cTn id="27" dur="2000"/>
                                        <p:tgtEl>
                                          <p:spTgt spid="7680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808"/>
                                        </p:tgtEl>
                                        <p:attrNameLst>
                                          <p:attrName>style.visibility</p:attrName>
                                        </p:attrNameLst>
                                      </p:cBhvr>
                                      <p:to>
                                        <p:strVal val="visible"/>
                                      </p:to>
                                    </p:set>
                                    <p:animEffect transition="in" filter="fade">
                                      <p:cBhvr>
                                        <p:cTn id="30" dur="2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4038" name="Rectangle 3">
            <a:extLst>
              <a:ext uri="{FF2B5EF4-FFF2-40B4-BE49-F238E27FC236}">
                <a16:creationId xmlns:a16="http://schemas.microsoft.com/office/drawing/2014/main" id="{4EF7AF70-B650-442F-ABC0-D845B53954DD}"/>
              </a:ext>
            </a:extLst>
          </p:cNvPr>
          <p:cNvSpPr>
            <a:spLocks noGrp="1" noChangeArrowheads="1"/>
          </p:cNvSpPr>
          <p:nvPr>
            <p:ph type="title" idx="4294967295"/>
          </p:nvPr>
        </p:nvSpPr>
        <p:spPr bwMode="auto">
          <a:xfrm>
            <a:off x="0" y="0"/>
            <a:ext cx="9144000"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Section 2 (c)</a:t>
            </a:r>
          </a:p>
        </p:txBody>
      </p:sp>
      <p:sp>
        <p:nvSpPr>
          <p:cNvPr id="44034" name="AutoShape 2" descr="A scroll">
            <a:extLst>
              <a:ext uri="{FF2B5EF4-FFF2-40B4-BE49-F238E27FC236}">
                <a16:creationId xmlns:a16="http://schemas.microsoft.com/office/drawing/2014/main" id="{65F9F2C8-A25A-4648-AC9B-16EBAA122129}"/>
              </a:ext>
            </a:extLst>
          </p:cNvPr>
          <p:cNvSpPr>
            <a:spLocks noChangeArrowheads="1"/>
          </p:cNvSpPr>
          <p:nvPr/>
        </p:nvSpPr>
        <p:spPr bwMode="auto">
          <a:xfrm flipV="1">
            <a:off x="304800" y="838200"/>
            <a:ext cx="8610600" cy="5562600"/>
          </a:xfrm>
          <a:prstGeom prst="verticalScroll">
            <a:avLst>
              <a:gd name="adj" fmla="val 12500"/>
            </a:avLst>
          </a:prstGeom>
          <a:solidFill>
            <a:schemeClr val="bg1"/>
          </a:solidFill>
          <a:ln w="9525">
            <a:solidFill>
              <a:srgbClr val="000000"/>
            </a:solidFill>
            <a:round/>
            <a:headEnd/>
            <a:tailEnd/>
          </a:ln>
        </p:spPr>
        <p:txBody>
          <a:bodyPr rot="10800000"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latin typeface="Arial" panose="020B0604020202020204" pitchFamily="34" charset="0"/>
              </a:rPr>
              <a:t>  </a:t>
            </a:r>
          </a:p>
        </p:txBody>
      </p:sp>
      <p:sp>
        <p:nvSpPr>
          <p:cNvPr id="577541" name="Text Box 5">
            <a:extLst>
              <a:ext uri="{FF2B5EF4-FFF2-40B4-BE49-F238E27FC236}">
                <a16:creationId xmlns:a16="http://schemas.microsoft.com/office/drawing/2014/main" id="{A8A85338-A43E-4CDE-A021-0EDC24D0EB19}"/>
              </a:ext>
            </a:extLst>
          </p:cNvPr>
          <p:cNvSpPr txBox="1">
            <a:spLocks noChangeArrowheads="1"/>
          </p:cNvSpPr>
          <p:nvPr/>
        </p:nvSpPr>
        <p:spPr bwMode="auto">
          <a:xfrm>
            <a:off x="1295400" y="1371600"/>
            <a:ext cx="6477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a:t>“… </a:t>
            </a:r>
            <a:r>
              <a:rPr lang="en-US" altLang="en-US" sz="3200" b="1" u="sng">
                <a:solidFill>
                  <a:schemeClr val="accent2"/>
                </a:solidFill>
              </a:rPr>
              <a:t>outstanding opportunities</a:t>
            </a:r>
            <a:r>
              <a:rPr lang="en-US" altLang="en-US" sz="3200" b="1">
                <a:solidFill>
                  <a:srgbClr val="A50021"/>
                </a:solidFill>
              </a:rPr>
              <a:t> </a:t>
            </a:r>
            <a:r>
              <a:rPr lang="en-US" altLang="en-US" sz="3200" b="1"/>
              <a:t>for solitude or</a:t>
            </a:r>
            <a:r>
              <a:rPr lang="en-US" altLang="en-US" sz="3600" b="1">
                <a:solidFill>
                  <a:srgbClr val="CC0000"/>
                </a:solidFill>
              </a:rPr>
              <a:t> </a:t>
            </a:r>
            <a:r>
              <a:rPr lang="en-US" altLang="en-US" sz="3200" b="1"/>
              <a:t>a primitive and unconfined type of recreation .”</a:t>
            </a:r>
          </a:p>
        </p:txBody>
      </p:sp>
      <p:sp>
        <p:nvSpPr>
          <p:cNvPr id="577542" name="Text Box 6">
            <a:extLst>
              <a:ext uri="{FF2B5EF4-FFF2-40B4-BE49-F238E27FC236}">
                <a16:creationId xmlns:a16="http://schemas.microsoft.com/office/drawing/2014/main" id="{47E841AE-F537-4CAA-B9DC-0756D21FDF98}"/>
              </a:ext>
            </a:extLst>
          </p:cNvPr>
          <p:cNvSpPr txBox="1">
            <a:spLocks noChangeArrowheads="1"/>
          </p:cNvSpPr>
          <p:nvPr/>
        </p:nvSpPr>
        <p:spPr bwMode="auto">
          <a:xfrm>
            <a:off x="1295400" y="3505200"/>
            <a:ext cx="7543800" cy="1701800"/>
          </a:xfrm>
          <a:prstGeom prst="rect">
            <a:avLst/>
          </a:prstGeom>
          <a:solidFill>
            <a:srgbClr val="FFD7AF"/>
          </a:solidFill>
          <a:ln w="57150" cmpd="thinThick" algn="ctr">
            <a:solidFill>
              <a:schemeClr val="tx1"/>
            </a:solidFill>
            <a:miter lim="800000"/>
            <a:headEnd/>
            <a:tailEnd/>
          </a:ln>
          <a:effectLst/>
        </p:spPr>
        <p:txBody>
          <a:bodyPr tIns="274320" rIns="274320" bIns="274320">
            <a:spAutoFit/>
          </a:bodyPr>
          <a:lstStyle/>
          <a:p>
            <a:pPr lvl="1">
              <a:spcBef>
                <a:spcPct val="20000"/>
              </a:spcBef>
              <a:defRPr/>
            </a:pPr>
            <a:r>
              <a:rPr lang="en-US" sz="2400" dirty="0">
                <a:solidFill>
                  <a:schemeClr val="tx2"/>
                </a:solidFill>
                <a:effectLst>
                  <a:outerShdw blurRad="38100" dist="38100" dir="2700000" algn="tl">
                    <a:srgbClr val="FFFFFF"/>
                  </a:outerShdw>
                </a:effectLst>
                <a:latin typeface="Arial" pitchFamily="34" charset="0"/>
              </a:rPr>
              <a:t>Biophysical and social settings not degraded by effects that reduce these opportunities (crowding, facilities, resource impacts, restrictions, etc.)</a:t>
            </a:r>
          </a:p>
        </p:txBody>
      </p:sp>
      <p:sp>
        <p:nvSpPr>
          <p:cNvPr id="44039" name="Text Box 5">
            <a:extLst>
              <a:ext uri="{FF2B5EF4-FFF2-40B4-BE49-F238E27FC236}">
                <a16:creationId xmlns:a16="http://schemas.microsoft.com/office/drawing/2014/main" id="{E17C2218-81FB-459F-B787-36DC9B80308F}"/>
              </a:ext>
            </a:extLst>
          </p:cNvPr>
          <p:cNvSpPr txBox="1">
            <a:spLocks noChangeArrowheads="1"/>
          </p:cNvSpPr>
          <p:nvPr/>
        </p:nvSpPr>
        <p:spPr bwMode="auto">
          <a:xfrm>
            <a:off x="1828800" y="5867400"/>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 – Opportunities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7541"/>
                                        </p:tgtEl>
                                        <p:attrNameLst>
                                          <p:attrName>style.visibility</p:attrName>
                                        </p:attrNameLst>
                                      </p:cBhvr>
                                      <p:to>
                                        <p:strVal val="visible"/>
                                      </p:to>
                                    </p:set>
                                    <p:animEffect transition="in" filter="fade">
                                      <p:cBhvr>
                                        <p:cTn id="7" dur="1000"/>
                                        <p:tgtEl>
                                          <p:spTgt spid="5775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7542"/>
                                        </p:tgtEl>
                                        <p:attrNameLst>
                                          <p:attrName>style.visibility</p:attrName>
                                        </p:attrNameLst>
                                      </p:cBhvr>
                                      <p:to>
                                        <p:strVal val="visible"/>
                                      </p:to>
                                    </p:set>
                                    <p:animEffect transition="in" filter="fade">
                                      <p:cBhvr>
                                        <p:cTn id="12" dur="1000"/>
                                        <p:tgtEl>
                                          <p:spTgt spid="577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41" grpId="0"/>
      <p:bldP spid="57754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DAA47C5F-6B31-4E12-BF5A-C1804EA253F6}"/>
              </a:ext>
            </a:extLst>
          </p:cNvPr>
          <p:cNvSpPr txBox="1">
            <a:spLocks noGrp="1" noChangeArrowheads="1"/>
          </p:cNvSpPr>
          <p:nvPr>
            <p:ph type="title" idx="4294967295"/>
          </p:nvPr>
        </p:nvSpPr>
        <p:spPr bwMode="auto">
          <a:xfrm>
            <a:off x="762000" y="152400"/>
            <a:ext cx="7391400" cy="9461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231775" marR="0" lvl="0" indent="-231775" algn="ctr"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FOUR STATUTORY QUALITIES OF WILDERNESS CHARACTER</a:t>
            </a:r>
          </a:p>
        </p:txBody>
      </p:sp>
      <p:sp>
        <p:nvSpPr>
          <p:cNvPr id="45059" name="Text Box 3">
            <a:extLst>
              <a:ext uri="{FF2B5EF4-FFF2-40B4-BE49-F238E27FC236}">
                <a16:creationId xmlns:a16="http://schemas.microsoft.com/office/drawing/2014/main" id="{6933EEA6-92E2-46EB-A360-373262CE88A0}"/>
              </a:ext>
            </a:extLst>
          </p:cNvPr>
          <p:cNvSpPr txBox="1">
            <a:spLocks noChangeArrowheads="1"/>
          </p:cNvSpPr>
          <p:nvPr/>
        </p:nvSpPr>
        <p:spPr bwMode="auto">
          <a:xfrm>
            <a:off x="457200" y="11430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pPr>
            <a:r>
              <a:rPr lang="en-US" altLang="en-US" sz="2800" b="1">
                <a:latin typeface="Comic Sans MS" panose="030F0702030302020204" pitchFamily="66" charset="0"/>
              </a:rPr>
              <a:t>“</a:t>
            </a:r>
            <a:r>
              <a:rPr lang="en-US" altLang="en-US" sz="2800" b="1">
                <a:solidFill>
                  <a:schemeClr val="accent2"/>
                </a:solidFill>
                <a:latin typeface="Comic Sans MS" panose="030F0702030302020204" pitchFamily="66" charset="0"/>
              </a:rPr>
              <a:t>Outstanding opportunities for solitude or a primitive and unconfined type of recreation</a:t>
            </a:r>
            <a:r>
              <a:rPr lang="en-US" altLang="en-US" sz="2800" b="1">
                <a:latin typeface="Comic Sans MS" panose="030F0702030302020204" pitchFamily="66" charset="0"/>
              </a:rPr>
              <a:t>”</a:t>
            </a:r>
          </a:p>
        </p:txBody>
      </p:sp>
      <p:sp>
        <p:nvSpPr>
          <p:cNvPr id="689156" name="Text Box 4">
            <a:extLst>
              <a:ext uri="{FF2B5EF4-FFF2-40B4-BE49-F238E27FC236}">
                <a16:creationId xmlns:a16="http://schemas.microsoft.com/office/drawing/2014/main" id="{E96239E8-A05E-4978-8C0D-F28F83436750}"/>
              </a:ext>
            </a:extLst>
          </p:cNvPr>
          <p:cNvSpPr txBox="1">
            <a:spLocks noChangeArrowheads="1"/>
          </p:cNvSpPr>
          <p:nvPr/>
        </p:nvSpPr>
        <p:spPr bwMode="auto">
          <a:xfrm>
            <a:off x="685800" y="2133600"/>
            <a:ext cx="784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latin typeface="Comic Sans MS" panose="030F0702030302020204" pitchFamily="66" charset="0"/>
              </a:rPr>
              <a:t>Wilderness provides opportunities for wilderness experiences; remoteness, natural quiet, solitude, freedom, challenge, self-discovery and self-reliance.</a:t>
            </a:r>
          </a:p>
        </p:txBody>
      </p:sp>
      <p:pic>
        <p:nvPicPr>
          <p:cNvPr id="125960" name="Picture 12" descr="A group of four people sitting on a log, examining a map.">
            <a:extLst>
              <a:ext uri="{FF2B5EF4-FFF2-40B4-BE49-F238E27FC236}">
                <a16:creationId xmlns:a16="http://schemas.microsoft.com/office/drawing/2014/main" id="{4BF82C81-06FD-4AB0-9DFF-BD11E940A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111" t="8888" r="2844"/>
          <a:stretch>
            <a:fillRect/>
          </a:stretch>
        </p:blipFill>
        <p:spPr bwMode="auto">
          <a:xfrm>
            <a:off x="228600" y="3429000"/>
            <a:ext cx="2514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157" name="Text Box 6">
            <a:extLst>
              <a:ext uri="{FF2B5EF4-FFF2-40B4-BE49-F238E27FC236}">
                <a16:creationId xmlns:a16="http://schemas.microsoft.com/office/drawing/2014/main" id="{FC015479-E3D6-4D91-9753-5AC45E5F1737}"/>
              </a:ext>
            </a:extLst>
          </p:cNvPr>
          <p:cNvSpPr txBox="1">
            <a:spLocks noChangeArrowheads="1"/>
          </p:cNvSpPr>
          <p:nvPr/>
        </p:nvSpPr>
        <p:spPr bwMode="auto">
          <a:xfrm>
            <a:off x="0" y="556260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a:solidFill>
                  <a:srgbClr val="000066"/>
                </a:solidFill>
                <a:latin typeface="Comic Sans MS" panose="030F0702030302020204" pitchFamily="66" charset="0"/>
              </a:rPr>
              <a:t>Wilderness setting</a:t>
            </a:r>
          </a:p>
        </p:txBody>
      </p:sp>
      <p:pic>
        <p:nvPicPr>
          <p:cNvPr id="78857" name="Picture 1" descr="A person sitting on a ridge overlooking mountains, with two horses carrying gear behind them ">
            <a:extLst>
              <a:ext uri="{FF2B5EF4-FFF2-40B4-BE49-F238E27FC236}">
                <a16:creationId xmlns:a16="http://schemas.microsoft.com/office/drawing/2014/main" id="{FD6BFDF8-B4B3-4833-BAC7-37C30A331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800600"/>
            <a:ext cx="2571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14" descr="A person looking into the window of a backcountry permit office, with several people gathered inside">
            <a:extLst>
              <a:ext uri="{FF2B5EF4-FFF2-40B4-BE49-F238E27FC236}">
                <a16:creationId xmlns:a16="http://schemas.microsoft.com/office/drawing/2014/main" id="{93816CCC-93F2-41FB-B38A-47001ED5DF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76" t="5061" r="23718" b="6749"/>
          <a:stretch>
            <a:fillRect/>
          </a:stretch>
        </p:blipFill>
        <p:spPr bwMode="auto">
          <a:xfrm>
            <a:off x="6400800" y="3352800"/>
            <a:ext cx="2438400" cy="2071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8858" name="Picture 2" descr="A large group of people sitting in the grass, with a lake and mountains in the distance ">
            <a:extLst>
              <a:ext uri="{FF2B5EF4-FFF2-40B4-BE49-F238E27FC236}">
                <a16:creationId xmlns:a16="http://schemas.microsoft.com/office/drawing/2014/main" id="{0B506E96-2C2B-4212-B535-670D45EF74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892550"/>
            <a:ext cx="26670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9158" name="Text Box 7">
            <a:extLst>
              <a:ext uri="{FF2B5EF4-FFF2-40B4-BE49-F238E27FC236}">
                <a16:creationId xmlns:a16="http://schemas.microsoft.com/office/drawing/2014/main" id="{E2A4CAA1-2DE2-4570-83FF-FC7A0C394438}"/>
              </a:ext>
            </a:extLst>
          </p:cNvPr>
          <p:cNvSpPr txBox="1">
            <a:spLocks noChangeArrowheads="1"/>
          </p:cNvSpPr>
          <p:nvPr/>
        </p:nvSpPr>
        <p:spPr bwMode="auto">
          <a:xfrm>
            <a:off x="3810000" y="5715000"/>
            <a:ext cx="5105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000">
                <a:solidFill>
                  <a:srgbClr val="000066"/>
                </a:solidFill>
                <a:latin typeface="Comic Sans MS" panose="030F0702030302020204" pitchFamily="66" charset="0"/>
              </a:rPr>
              <a:t>        Crowding              Regulations</a:t>
            </a:r>
          </a:p>
          <a:p>
            <a:pPr algn="ctr" eaLnBrk="1" hangingPunct="1">
              <a:spcBef>
                <a:spcPct val="50000"/>
              </a:spcBef>
            </a:pPr>
            <a:r>
              <a:rPr lang="en-US" altLang="en-US" sz="2000">
                <a:solidFill>
                  <a:srgbClr val="000066"/>
                </a:solidFill>
                <a:latin typeface="Comic Sans MS" panose="030F0702030302020204" pitchFamily="66" charset="0"/>
              </a:rPr>
              <a:t>Potential threats to this setting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9156"/>
                                        </p:tgtEl>
                                        <p:attrNameLst>
                                          <p:attrName>style.visibility</p:attrName>
                                        </p:attrNameLst>
                                      </p:cBhvr>
                                      <p:to>
                                        <p:strVal val="visible"/>
                                      </p:to>
                                    </p:set>
                                    <p:animEffect transition="in" filter="fade">
                                      <p:cBhvr>
                                        <p:cTn id="7" dur="1000"/>
                                        <p:tgtEl>
                                          <p:spTgt spid="689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9157"/>
                                        </p:tgtEl>
                                        <p:attrNameLst>
                                          <p:attrName>style.visibility</p:attrName>
                                        </p:attrNameLst>
                                      </p:cBhvr>
                                      <p:to>
                                        <p:strVal val="visible"/>
                                      </p:to>
                                    </p:set>
                                    <p:animEffect transition="in" filter="fade">
                                      <p:cBhvr>
                                        <p:cTn id="12" dur="1000"/>
                                        <p:tgtEl>
                                          <p:spTgt spid="689157"/>
                                        </p:tgtEl>
                                      </p:cBhvr>
                                    </p:animEffect>
                                  </p:childTnLst>
                                </p:cTn>
                              </p:par>
                              <p:par>
                                <p:cTn id="13" presetID="10" presetClass="entr" presetSubtype="0" fill="hold" nodeType="withEffect">
                                  <p:stCondLst>
                                    <p:cond delay="0"/>
                                  </p:stCondLst>
                                  <p:childTnLst>
                                    <p:set>
                                      <p:cBhvr>
                                        <p:cTn id="14" dur="1" fill="hold">
                                          <p:stCondLst>
                                            <p:cond delay="0"/>
                                          </p:stCondLst>
                                        </p:cTn>
                                        <p:tgtEl>
                                          <p:spTgt spid="125960"/>
                                        </p:tgtEl>
                                        <p:attrNameLst>
                                          <p:attrName>style.visibility</p:attrName>
                                        </p:attrNameLst>
                                      </p:cBhvr>
                                      <p:to>
                                        <p:strVal val="visible"/>
                                      </p:to>
                                    </p:set>
                                    <p:animEffect transition="in" filter="fade">
                                      <p:cBhvr>
                                        <p:cTn id="15" dur="1000"/>
                                        <p:tgtEl>
                                          <p:spTgt spid="125960"/>
                                        </p:tgtEl>
                                      </p:cBhvr>
                                    </p:animEffect>
                                  </p:childTnLst>
                                </p:cTn>
                              </p:par>
                              <p:par>
                                <p:cTn id="16" presetID="10" presetClass="entr" presetSubtype="0" fill="hold" nodeType="withEffect">
                                  <p:stCondLst>
                                    <p:cond delay="0"/>
                                  </p:stCondLst>
                                  <p:childTnLst>
                                    <p:set>
                                      <p:cBhvr>
                                        <p:cTn id="17" dur="1" fill="hold">
                                          <p:stCondLst>
                                            <p:cond delay="0"/>
                                          </p:stCondLst>
                                        </p:cTn>
                                        <p:tgtEl>
                                          <p:spTgt spid="78857"/>
                                        </p:tgtEl>
                                        <p:attrNameLst>
                                          <p:attrName>style.visibility</p:attrName>
                                        </p:attrNameLst>
                                      </p:cBhvr>
                                      <p:to>
                                        <p:strVal val="visible"/>
                                      </p:to>
                                    </p:set>
                                    <p:animEffect transition="in" filter="fade">
                                      <p:cBhvr>
                                        <p:cTn id="18" dur="1000"/>
                                        <p:tgtEl>
                                          <p:spTgt spid="7885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89158"/>
                                        </p:tgtEl>
                                        <p:attrNameLst>
                                          <p:attrName>style.visibility</p:attrName>
                                        </p:attrNameLst>
                                      </p:cBhvr>
                                      <p:to>
                                        <p:strVal val="visible"/>
                                      </p:to>
                                    </p:set>
                                    <p:animEffect transition="in" filter="fade">
                                      <p:cBhvr>
                                        <p:cTn id="23" dur="1000"/>
                                        <p:tgtEl>
                                          <p:spTgt spid="689158"/>
                                        </p:tgtEl>
                                      </p:cBhvr>
                                    </p:animEffect>
                                  </p:childTnLst>
                                </p:cTn>
                              </p:par>
                              <p:par>
                                <p:cTn id="24" presetID="10" presetClass="entr" presetSubtype="0" fill="hold" nodeType="withEffect">
                                  <p:stCondLst>
                                    <p:cond delay="0"/>
                                  </p:stCondLst>
                                  <p:childTnLst>
                                    <p:set>
                                      <p:cBhvr>
                                        <p:cTn id="25" dur="1" fill="hold">
                                          <p:stCondLst>
                                            <p:cond delay="0"/>
                                          </p:stCondLst>
                                        </p:cTn>
                                        <p:tgtEl>
                                          <p:spTgt spid="125961"/>
                                        </p:tgtEl>
                                        <p:attrNameLst>
                                          <p:attrName>style.visibility</p:attrName>
                                        </p:attrNameLst>
                                      </p:cBhvr>
                                      <p:to>
                                        <p:strVal val="visible"/>
                                      </p:to>
                                    </p:set>
                                    <p:animEffect transition="in" filter="fade">
                                      <p:cBhvr>
                                        <p:cTn id="26" dur="1000"/>
                                        <p:tgtEl>
                                          <p:spTgt spid="125961"/>
                                        </p:tgtEl>
                                      </p:cBhvr>
                                    </p:animEffect>
                                  </p:childTnLst>
                                </p:cTn>
                              </p:par>
                              <p:par>
                                <p:cTn id="27" presetID="10" presetClass="entr" presetSubtype="0" fill="hold" nodeType="withEffect">
                                  <p:stCondLst>
                                    <p:cond delay="0"/>
                                  </p:stCondLst>
                                  <p:childTnLst>
                                    <p:set>
                                      <p:cBhvr>
                                        <p:cTn id="28" dur="1" fill="hold">
                                          <p:stCondLst>
                                            <p:cond delay="0"/>
                                          </p:stCondLst>
                                        </p:cTn>
                                        <p:tgtEl>
                                          <p:spTgt spid="78858"/>
                                        </p:tgtEl>
                                        <p:attrNameLst>
                                          <p:attrName>style.visibility</p:attrName>
                                        </p:attrNameLst>
                                      </p:cBhvr>
                                      <p:to>
                                        <p:strVal val="visible"/>
                                      </p:to>
                                    </p:set>
                                    <p:animEffect transition="in" filter="fade">
                                      <p:cBhvr>
                                        <p:cTn id="29" dur="1000"/>
                                        <p:tgtEl>
                                          <p:spTgt spid="78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6" grpId="0" autoUpdateAnimBg="0"/>
      <p:bldP spid="689157" grpId="0" autoUpdateAnimBg="0"/>
      <p:bldP spid="68915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3" name="Text Box 3">
            <a:extLst>
              <a:ext uri="{FF2B5EF4-FFF2-40B4-BE49-F238E27FC236}">
                <a16:creationId xmlns:a16="http://schemas.microsoft.com/office/drawing/2014/main" id="{5598E528-B6E1-4571-98F7-B5A420C96E20}"/>
              </a:ext>
            </a:extLst>
          </p:cNvPr>
          <p:cNvSpPr txBox="1">
            <a:spLocks noGrp="1" noChangeArrowheads="1"/>
          </p:cNvSpPr>
          <p:nvPr>
            <p:ph type="title" idx="4294967295"/>
          </p:nvPr>
        </p:nvSpPr>
        <p:spPr bwMode="auto">
          <a:xfrm>
            <a:off x="304800" y="304800"/>
            <a:ext cx="2546350" cy="457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IMPLICATION:</a:t>
            </a:r>
          </a:p>
        </p:txBody>
      </p:sp>
      <p:sp>
        <p:nvSpPr>
          <p:cNvPr id="977924" name="Text Box 4">
            <a:extLst>
              <a:ext uri="{FF2B5EF4-FFF2-40B4-BE49-F238E27FC236}">
                <a16:creationId xmlns:a16="http://schemas.microsoft.com/office/drawing/2014/main" id="{A465C73E-46E5-40FA-A918-AF35AADC19E1}"/>
              </a:ext>
            </a:extLst>
          </p:cNvPr>
          <p:cNvSpPr txBox="1">
            <a:spLocks noChangeArrowheads="1"/>
          </p:cNvSpPr>
          <p:nvPr/>
        </p:nvSpPr>
        <p:spPr bwMode="auto">
          <a:xfrm>
            <a:off x="2946400" y="304800"/>
            <a:ext cx="5664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i="1">
                <a:solidFill>
                  <a:srgbClr val="000066"/>
                </a:solidFill>
                <a:latin typeface="Comic Sans MS" panose="030F0702030302020204" pitchFamily="66" charset="0"/>
              </a:rPr>
              <a:t>A DECISION OR ACTION MAY IMPROVE ONE QUALITY WHILE DEGRADING ANOTHER QUALITY</a:t>
            </a:r>
          </a:p>
        </p:txBody>
      </p:sp>
      <p:sp>
        <p:nvSpPr>
          <p:cNvPr id="114696" name="Text Box 8">
            <a:extLst>
              <a:ext uri="{FF2B5EF4-FFF2-40B4-BE49-F238E27FC236}">
                <a16:creationId xmlns:a16="http://schemas.microsoft.com/office/drawing/2014/main" id="{757FCA75-1271-4E49-9668-3BFA24A425E5}"/>
              </a:ext>
            </a:extLst>
          </p:cNvPr>
          <p:cNvSpPr txBox="1">
            <a:spLocks noChangeArrowheads="1"/>
          </p:cNvSpPr>
          <p:nvPr/>
        </p:nvSpPr>
        <p:spPr bwMode="auto">
          <a:xfrm>
            <a:off x="228600" y="1447800"/>
            <a:ext cx="8686800" cy="1816100"/>
          </a:xfrm>
          <a:prstGeom prst="rect">
            <a:avLst/>
          </a:prstGeom>
          <a:noFill/>
          <a:ln w="9525">
            <a:solidFill>
              <a:schemeClr val="tx1"/>
            </a:solidFill>
            <a:miter lim="800000"/>
            <a:headEnd/>
            <a:tailEnd/>
          </a:ln>
        </p:spPr>
        <p:txBody>
          <a:bodyPr>
            <a:spAutoFit/>
          </a:bodyPr>
          <a:lstStyle/>
          <a:p>
            <a:pPr marL="233363" indent="-233363">
              <a:spcBef>
                <a:spcPct val="50000"/>
              </a:spcBef>
              <a:buFontTx/>
              <a:buChar char="•"/>
              <a:defRPr/>
            </a:pPr>
            <a:r>
              <a:rPr lang="en-US" sz="2800" dirty="0">
                <a:latin typeface="Comic Sans MS" pitchFamily="66" charset="0"/>
              </a:rPr>
              <a:t>Building a bridge to reduce site impacts at a stream crossing may improve the </a:t>
            </a:r>
            <a:r>
              <a:rPr lang="en-US" sz="2800" b="1" i="1" dirty="0">
                <a:solidFill>
                  <a:srgbClr val="00B050"/>
                </a:solidFill>
                <a:effectLst>
                  <a:outerShdw blurRad="38100" dist="38100" dir="2700000" algn="tl">
                    <a:srgbClr val="000000">
                      <a:alpha val="43137"/>
                    </a:srgbClr>
                  </a:outerShdw>
                </a:effectLst>
                <a:latin typeface="Comic Sans MS" pitchFamily="66" charset="0"/>
              </a:rPr>
              <a:t>natural</a:t>
            </a:r>
            <a:r>
              <a:rPr lang="en-US" sz="2800" dirty="0">
                <a:effectLst>
                  <a:outerShdw blurRad="38100" dist="38100" dir="2700000" algn="tl">
                    <a:srgbClr val="000000">
                      <a:alpha val="43137"/>
                    </a:srgbClr>
                  </a:outerShdw>
                </a:effectLst>
                <a:latin typeface="Comic Sans MS" pitchFamily="66" charset="0"/>
              </a:rPr>
              <a:t> </a:t>
            </a:r>
            <a:r>
              <a:rPr lang="en-US" sz="2800" dirty="0">
                <a:latin typeface="Comic Sans MS" pitchFamily="66" charset="0"/>
              </a:rPr>
              <a:t>quality, and opportunities for </a:t>
            </a:r>
            <a:r>
              <a:rPr lang="en-US" sz="2800" b="1" i="1" dirty="0">
                <a:solidFill>
                  <a:srgbClr val="00B050"/>
                </a:solidFill>
                <a:effectLst>
                  <a:outerShdw blurRad="38100" dist="38100" dir="2700000" algn="tl">
                    <a:srgbClr val="000000">
                      <a:alpha val="43137"/>
                    </a:srgbClr>
                  </a:outerShdw>
                </a:effectLst>
                <a:latin typeface="Comic Sans MS" pitchFamily="66" charset="0"/>
              </a:rPr>
              <a:t>primitive and unconfined type of recreation</a:t>
            </a:r>
            <a:r>
              <a:rPr lang="en-US" sz="2800" dirty="0">
                <a:effectLst>
                  <a:outerShdw blurRad="38100" dist="38100" dir="2700000" algn="tl">
                    <a:srgbClr val="000000">
                      <a:alpha val="43137"/>
                    </a:srgbClr>
                  </a:outerShdw>
                </a:effectLst>
                <a:latin typeface="Comic Sans MS" pitchFamily="66" charset="0"/>
              </a:rPr>
              <a:t>,</a:t>
            </a:r>
            <a:r>
              <a:rPr lang="en-US" sz="2800" dirty="0"/>
              <a:t>  …</a:t>
            </a:r>
            <a:r>
              <a:rPr lang="en-US" sz="2800" dirty="0">
                <a:latin typeface="Comic Sans MS" pitchFamily="66" charset="0"/>
              </a:rPr>
              <a:t> </a:t>
            </a:r>
          </a:p>
        </p:txBody>
      </p:sp>
      <p:pic>
        <p:nvPicPr>
          <p:cNvPr id="79877" name="Picture 12" descr="People walking on a wooden bridge over a stream ">
            <a:extLst>
              <a:ext uri="{FF2B5EF4-FFF2-40B4-BE49-F238E27FC236}">
                <a16:creationId xmlns:a16="http://schemas.microsoft.com/office/drawing/2014/main" id="{A5BD7C51-B3E0-4AC0-9EA7-282228C5D97A}"/>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l="13593" t="13440" r="4224"/>
          <a:stretch>
            <a:fillRect/>
          </a:stretch>
        </p:blipFill>
        <p:spPr bwMode="auto">
          <a:xfrm>
            <a:off x="1828800" y="4287838"/>
            <a:ext cx="30638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75BE3F3-D238-4385-9611-9547D7B61994}"/>
              </a:ext>
            </a:extLst>
          </p:cNvPr>
          <p:cNvSpPr txBox="1"/>
          <p:nvPr/>
        </p:nvSpPr>
        <p:spPr>
          <a:xfrm>
            <a:off x="228600" y="3352800"/>
            <a:ext cx="6096000" cy="954088"/>
          </a:xfrm>
          <a:prstGeom prst="rect">
            <a:avLst/>
          </a:prstGeom>
          <a:noFill/>
        </p:spPr>
        <p:txBody>
          <a:bodyPr>
            <a:spAutoFit/>
          </a:bodyPr>
          <a:lstStyle/>
          <a:p>
            <a:pPr>
              <a:defRPr/>
            </a:pPr>
            <a:r>
              <a:rPr lang="en-US" sz="2800" dirty="0">
                <a:latin typeface="Comic Sans MS" pitchFamily="66" charset="0"/>
              </a:rPr>
              <a:t>...but the bridge degrades the                    </a:t>
            </a:r>
            <a:r>
              <a:rPr lang="en-US" sz="2800" b="1" i="1" dirty="0">
                <a:solidFill>
                  <a:srgbClr val="C00000"/>
                </a:solidFill>
                <a:effectLst>
                  <a:outerShdw blurRad="38100" dist="38100" dir="2700000" algn="tl">
                    <a:srgbClr val="000000">
                      <a:alpha val="43137"/>
                    </a:srgbClr>
                  </a:outerShdw>
                </a:effectLst>
                <a:latin typeface="Comic Sans MS" pitchFamily="66" charset="0"/>
              </a:rPr>
              <a:t>undeveloped</a:t>
            </a:r>
            <a:r>
              <a:rPr lang="en-US" sz="2800" b="1" dirty="0">
                <a:solidFill>
                  <a:srgbClr val="C00000"/>
                </a:solidFill>
                <a:effectLst>
                  <a:outerShdw blurRad="38100" dist="38100" dir="2700000" algn="tl">
                    <a:srgbClr val="000000">
                      <a:alpha val="43137"/>
                    </a:srgbClr>
                  </a:outerShdw>
                </a:effectLst>
                <a:latin typeface="Comic Sans MS" pitchFamily="66" charset="0"/>
              </a:rPr>
              <a:t> and </a:t>
            </a:r>
            <a:r>
              <a:rPr lang="en-US" sz="2800" b="1" i="1" dirty="0">
                <a:solidFill>
                  <a:srgbClr val="C00000"/>
                </a:solidFill>
                <a:effectLst>
                  <a:outerShdw blurRad="38100" dist="38100" dir="2700000" algn="tl">
                    <a:srgbClr val="000000">
                      <a:alpha val="43137"/>
                    </a:srgbClr>
                  </a:outerShdw>
                </a:effectLst>
                <a:latin typeface="Comic Sans MS" pitchFamily="66" charset="0"/>
              </a:rPr>
              <a:t>solitude </a:t>
            </a:r>
            <a:r>
              <a:rPr lang="en-US" sz="2800" dirty="0">
                <a:latin typeface="Comic Sans MS" pitchFamily="66" charset="0"/>
              </a:rPr>
              <a:t>qualities</a:t>
            </a:r>
            <a:endParaRPr lang="en-US" sz="2800" dirty="0"/>
          </a:p>
        </p:txBody>
      </p:sp>
      <p:pic>
        <p:nvPicPr>
          <p:cNvPr id="9" name="Picture 9" descr="A dog standing on a wooden pathway ">
            <a:extLst>
              <a:ext uri="{FF2B5EF4-FFF2-40B4-BE49-F238E27FC236}">
                <a16:creationId xmlns:a16="http://schemas.microsoft.com/office/drawing/2014/main" id="{46D42FAE-6EBF-471E-8631-5E772FC86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3352800"/>
            <a:ext cx="24511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7923"/>
                                        </p:tgtEl>
                                        <p:attrNameLst>
                                          <p:attrName>style.visibility</p:attrName>
                                        </p:attrNameLst>
                                      </p:cBhvr>
                                      <p:to>
                                        <p:strVal val="visible"/>
                                      </p:to>
                                    </p:set>
                                    <p:animEffect transition="in" filter="fade">
                                      <p:cBhvr>
                                        <p:cTn id="7" dur="1000"/>
                                        <p:tgtEl>
                                          <p:spTgt spid="977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7924"/>
                                        </p:tgtEl>
                                        <p:attrNameLst>
                                          <p:attrName>style.visibility</p:attrName>
                                        </p:attrNameLst>
                                      </p:cBhvr>
                                      <p:to>
                                        <p:strVal val="visible"/>
                                      </p:to>
                                    </p:set>
                                    <p:animEffect transition="in" filter="fade">
                                      <p:cBhvr>
                                        <p:cTn id="10" dur="1000"/>
                                        <p:tgtEl>
                                          <p:spTgt spid="9779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4696"/>
                                        </p:tgtEl>
                                        <p:attrNameLst>
                                          <p:attrName>style.visibility</p:attrName>
                                        </p:attrNameLst>
                                      </p:cBhvr>
                                      <p:to>
                                        <p:strVal val="visible"/>
                                      </p:to>
                                    </p:set>
                                    <p:animEffect transition="in" filter="fade">
                                      <p:cBhvr>
                                        <p:cTn id="15" dur="1000"/>
                                        <p:tgtEl>
                                          <p:spTgt spid="114696"/>
                                        </p:tgtEl>
                                      </p:cBhvr>
                                    </p:animEffect>
                                  </p:childTnLst>
                                </p:cTn>
                              </p:par>
                              <p:par>
                                <p:cTn id="16" presetID="10" presetClass="entr" presetSubtype="0" fill="hold" nodeType="withEffect">
                                  <p:stCondLst>
                                    <p:cond delay="0"/>
                                  </p:stCondLst>
                                  <p:childTnLst>
                                    <p:set>
                                      <p:cBhvr>
                                        <p:cTn id="17" dur="1" fill="hold">
                                          <p:stCondLst>
                                            <p:cond delay="0"/>
                                          </p:stCondLst>
                                        </p:cTn>
                                        <p:tgtEl>
                                          <p:spTgt spid="79877"/>
                                        </p:tgtEl>
                                        <p:attrNameLst>
                                          <p:attrName>style.visibility</p:attrName>
                                        </p:attrNameLst>
                                      </p:cBhvr>
                                      <p:to>
                                        <p:strVal val="visible"/>
                                      </p:to>
                                    </p:set>
                                    <p:animEffect transition="in" filter="fade">
                                      <p:cBhvr>
                                        <p:cTn id="18" dur="1000"/>
                                        <p:tgtEl>
                                          <p:spTgt spid="798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p:bldP spid="977924" grpId="0"/>
      <p:bldP spid="11469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3" name="Text Box 3">
            <a:extLst>
              <a:ext uri="{FF2B5EF4-FFF2-40B4-BE49-F238E27FC236}">
                <a16:creationId xmlns:a16="http://schemas.microsoft.com/office/drawing/2014/main" id="{E9B4F54E-EE30-4C75-B19C-41502BC86429}"/>
              </a:ext>
            </a:extLst>
          </p:cNvPr>
          <p:cNvSpPr txBox="1">
            <a:spLocks noGrp="1" noChangeArrowheads="1"/>
          </p:cNvSpPr>
          <p:nvPr>
            <p:ph type="title" idx="4294967295"/>
          </p:nvPr>
        </p:nvSpPr>
        <p:spPr bwMode="auto">
          <a:xfrm>
            <a:off x="304800" y="304800"/>
            <a:ext cx="2546350"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1" u="none" strike="noStrike" kern="1200" cap="none" spc="0" normalizeH="0" baseline="0" noProof="0" dirty="0">
                <a:ln>
                  <a:noFill/>
                </a:ln>
                <a:solidFill>
                  <a:srgbClr val="000066"/>
                </a:solidFill>
                <a:effectLst/>
                <a:uLnTx/>
                <a:uFillTx/>
                <a:latin typeface="Comic Sans MS" panose="030F0702030302020204" pitchFamily="66" charset="0"/>
                <a:ea typeface="+mn-ea"/>
                <a:cs typeface="+mn-cs"/>
              </a:rPr>
              <a:t>CHALLENGES:</a:t>
            </a:r>
          </a:p>
        </p:txBody>
      </p:sp>
      <p:sp>
        <p:nvSpPr>
          <p:cNvPr id="977924" name="Text Box 4">
            <a:extLst>
              <a:ext uri="{FF2B5EF4-FFF2-40B4-BE49-F238E27FC236}">
                <a16:creationId xmlns:a16="http://schemas.microsoft.com/office/drawing/2014/main" id="{ADB7BAEF-F34A-49CC-A9B2-7E53D6CF2204}"/>
              </a:ext>
            </a:extLst>
          </p:cNvPr>
          <p:cNvSpPr txBox="1">
            <a:spLocks noChangeArrowheads="1"/>
          </p:cNvSpPr>
          <p:nvPr/>
        </p:nvSpPr>
        <p:spPr bwMode="auto">
          <a:xfrm>
            <a:off x="2946400" y="304800"/>
            <a:ext cx="566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i="1">
                <a:solidFill>
                  <a:srgbClr val="000066"/>
                </a:solidFill>
                <a:latin typeface="Comic Sans MS" panose="030F0702030302020204" pitchFamily="66" charset="0"/>
              </a:rPr>
              <a:t>Does a NEW type of </a:t>
            </a:r>
            <a:r>
              <a:rPr lang="en-US" altLang="en-US" sz="2800" i="1" u="sng">
                <a:latin typeface="Comic Sans MS" panose="030F0702030302020204" pitchFamily="66" charset="0"/>
              </a:rPr>
              <a:t>recreation activity </a:t>
            </a:r>
            <a:r>
              <a:rPr lang="en-US" altLang="en-US" sz="2800" i="1">
                <a:solidFill>
                  <a:srgbClr val="000066"/>
                </a:solidFill>
                <a:latin typeface="Comic Sans MS" panose="030F0702030302020204" pitchFamily="66" charset="0"/>
              </a:rPr>
              <a:t>meet the definition of “a primitive and unconfined type of recreation” ??? </a:t>
            </a:r>
          </a:p>
        </p:txBody>
      </p:sp>
      <p:pic>
        <p:nvPicPr>
          <p:cNvPr id="80900" name="Picture 2" descr="A person on a snowboard holding a kite/parachute">
            <a:extLst>
              <a:ext uri="{FF2B5EF4-FFF2-40B4-BE49-F238E27FC236}">
                <a16:creationId xmlns:a16="http://schemas.microsoft.com/office/drawing/2014/main" id="{A4C3E7E9-6C52-4B43-A016-1B8EAFB3F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599" t="16000" r="22400" b="4800"/>
          <a:stretch>
            <a:fillRect/>
          </a:stretch>
        </p:blipFill>
        <p:spPr bwMode="auto">
          <a:xfrm>
            <a:off x="609600" y="2209800"/>
            <a:ext cx="2814638" cy="3714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2" descr="Person in the air wearing a winged suit ">
            <a:extLst>
              <a:ext uri="{FF2B5EF4-FFF2-40B4-BE49-F238E27FC236}">
                <a16:creationId xmlns:a16="http://schemas.microsoft.com/office/drawing/2014/main" id="{249777EB-DE46-479D-819F-42C555862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438400"/>
            <a:ext cx="4286250" cy="3190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902" name="TextBox 9">
            <a:extLst>
              <a:ext uri="{FF2B5EF4-FFF2-40B4-BE49-F238E27FC236}">
                <a16:creationId xmlns:a16="http://schemas.microsoft.com/office/drawing/2014/main" id="{064218ED-D94C-4DC7-B62B-86B99B5CE034}"/>
              </a:ext>
            </a:extLst>
          </p:cNvPr>
          <p:cNvSpPr txBox="1">
            <a:spLocks noChangeArrowheads="1"/>
          </p:cNvSpPr>
          <p:nvPr/>
        </p:nvSpPr>
        <p:spPr bwMode="auto">
          <a:xfrm>
            <a:off x="685800" y="60960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a:latin typeface="Comic Sans MS" panose="030F0702030302020204" pitchFamily="66" charset="0"/>
              </a:rPr>
              <a:t>Snow-Kiting</a:t>
            </a:r>
          </a:p>
        </p:txBody>
      </p:sp>
      <p:sp>
        <p:nvSpPr>
          <p:cNvPr id="80903" name="TextBox 10">
            <a:extLst>
              <a:ext uri="{FF2B5EF4-FFF2-40B4-BE49-F238E27FC236}">
                <a16:creationId xmlns:a16="http://schemas.microsoft.com/office/drawing/2014/main" id="{04239B7F-7914-4684-8B7A-026A396FEFEB}"/>
              </a:ext>
            </a:extLst>
          </p:cNvPr>
          <p:cNvSpPr txBox="1">
            <a:spLocks noChangeArrowheads="1"/>
          </p:cNvSpPr>
          <p:nvPr/>
        </p:nvSpPr>
        <p:spPr bwMode="auto">
          <a:xfrm>
            <a:off x="4419600" y="60198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a:latin typeface="Comic Sans MS" panose="030F0702030302020204" pitchFamily="66" charset="0"/>
              </a:rPr>
              <a:t>Winged Suits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7923"/>
                                        </p:tgtEl>
                                        <p:attrNameLst>
                                          <p:attrName>style.visibility</p:attrName>
                                        </p:attrNameLst>
                                      </p:cBhvr>
                                      <p:to>
                                        <p:strVal val="visible"/>
                                      </p:to>
                                    </p:set>
                                    <p:animEffect transition="in" filter="fade">
                                      <p:cBhvr>
                                        <p:cTn id="7" dur="1000"/>
                                        <p:tgtEl>
                                          <p:spTgt spid="9779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7924"/>
                                        </p:tgtEl>
                                        <p:attrNameLst>
                                          <p:attrName>style.visibility</p:attrName>
                                        </p:attrNameLst>
                                      </p:cBhvr>
                                      <p:to>
                                        <p:strVal val="visible"/>
                                      </p:to>
                                    </p:set>
                                    <p:animEffect transition="in" filter="fade">
                                      <p:cBhvr>
                                        <p:cTn id="10" dur="1000"/>
                                        <p:tgtEl>
                                          <p:spTgt spid="9779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0902"/>
                                        </p:tgtEl>
                                        <p:attrNameLst>
                                          <p:attrName>style.visibility</p:attrName>
                                        </p:attrNameLst>
                                      </p:cBhvr>
                                      <p:to>
                                        <p:strVal val="visible"/>
                                      </p:to>
                                    </p:set>
                                    <p:animEffect transition="in" filter="fade">
                                      <p:cBhvr>
                                        <p:cTn id="15" dur="1000"/>
                                        <p:tgtEl>
                                          <p:spTgt spid="80902"/>
                                        </p:tgtEl>
                                      </p:cBhvr>
                                    </p:animEffect>
                                  </p:childTnLst>
                                </p:cTn>
                              </p:par>
                              <p:par>
                                <p:cTn id="16" presetID="10" presetClass="entr" presetSubtype="0" fill="hold" nodeType="withEffect">
                                  <p:stCondLst>
                                    <p:cond delay="0"/>
                                  </p:stCondLst>
                                  <p:childTnLst>
                                    <p:set>
                                      <p:cBhvr>
                                        <p:cTn id="17" dur="1" fill="hold">
                                          <p:stCondLst>
                                            <p:cond delay="0"/>
                                          </p:stCondLst>
                                        </p:cTn>
                                        <p:tgtEl>
                                          <p:spTgt spid="80900"/>
                                        </p:tgtEl>
                                        <p:attrNameLst>
                                          <p:attrName>style.visibility</p:attrName>
                                        </p:attrNameLst>
                                      </p:cBhvr>
                                      <p:to>
                                        <p:strVal val="visible"/>
                                      </p:to>
                                    </p:set>
                                    <p:animEffect transition="in" filter="fade">
                                      <p:cBhvr>
                                        <p:cTn id="18" dur="1000"/>
                                        <p:tgtEl>
                                          <p:spTgt spid="809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903"/>
                                        </p:tgtEl>
                                        <p:attrNameLst>
                                          <p:attrName>style.visibility</p:attrName>
                                        </p:attrNameLst>
                                      </p:cBhvr>
                                      <p:to>
                                        <p:strVal val="visible"/>
                                      </p:to>
                                    </p:set>
                                    <p:animEffect transition="in" filter="fade">
                                      <p:cBhvr>
                                        <p:cTn id="26" dur="10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p:bldP spid="977924" grpId="0"/>
      <p:bldP spid="80902" grpId="0"/>
      <p:bldP spid="8090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DE3759D4-C7C0-4639-9552-F9866AB61E97}"/>
              </a:ext>
            </a:extLst>
          </p:cNvPr>
          <p:cNvSpPr>
            <a:spLocks noGrp="1" noChangeArrowheads="1"/>
          </p:cNvSpPr>
          <p:nvPr>
            <p:ph type="title" idx="4294967295"/>
          </p:nvPr>
        </p:nvSpPr>
        <p:spPr>
          <a:xfrm>
            <a:off x="228600" y="274638"/>
            <a:ext cx="8610600" cy="1143000"/>
          </a:xfrm>
        </p:spPr>
        <p:txBody>
          <a:bodyPr/>
          <a:lstStyle/>
          <a:p>
            <a:pPr algn="l" eaLnBrk="1" hangingPunct="1"/>
            <a:r>
              <a:rPr lang="en-US" altLang="en-US" sz="2800" dirty="0">
                <a:solidFill>
                  <a:schemeClr val="accent2"/>
                </a:solidFill>
                <a:latin typeface="Comic Sans MS" panose="030F0702030302020204" pitchFamily="66" charset="0"/>
              </a:rPr>
              <a:t>The FIFTH Quality: </a:t>
            </a:r>
            <a:br>
              <a:rPr lang="en-US" altLang="en-US" sz="2800" dirty="0">
                <a:latin typeface="Comic Sans MS" panose="030F0702030302020204" pitchFamily="66" charset="0"/>
              </a:rPr>
            </a:br>
            <a:r>
              <a:rPr lang="en-US" altLang="en-US" sz="2800" i="1" dirty="0">
                <a:latin typeface="Comic Sans MS" panose="030F0702030302020204" pitchFamily="66" charset="0"/>
              </a:rPr>
              <a:t>Unique qualities</a:t>
            </a:r>
            <a:r>
              <a:rPr lang="en-US" altLang="en-US" sz="2800" dirty="0">
                <a:latin typeface="Comic Sans MS" panose="030F0702030302020204" pitchFamily="66" charset="0"/>
              </a:rPr>
              <a:t> of wilderness character can be identified for each wilderness area?</a:t>
            </a:r>
          </a:p>
        </p:txBody>
      </p:sp>
      <p:sp>
        <p:nvSpPr>
          <p:cNvPr id="691203" name="Text Box 26">
            <a:extLst>
              <a:ext uri="{FF2B5EF4-FFF2-40B4-BE49-F238E27FC236}">
                <a16:creationId xmlns:a16="http://schemas.microsoft.com/office/drawing/2014/main" id="{3383E1CD-B59A-4C84-A57C-056A45D4F8B3}"/>
              </a:ext>
            </a:extLst>
          </p:cNvPr>
          <p:cNvSpPr txBox="1">
            <a:spLocks noChangeArrowheads="1"/>
          </p:cNvSpPr>
          <p:nvPr/>
        </p:nvSpPr>
        <p:spPr bwMode="auto">
          <a:xfrm>
            <a:off x="304800" y="1639888"/>
            <a:ext cx="8534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lvl="1" eaLnBrk="1" hangingPunct="1">
              <a:spcBef>
                <a:spcPct val="50000"/>
              </a:spcBef>
              <a:buFont typeface="Arial" panose="020B0604020202020204" pitchFamily="34" charset="0"/>
              <a:buChar char="•"/>
            </a:pPr>
            <a:r>
              <a:rPr lang="en-US" altLang="en-US" sz="2800">
                <a:solidFill>
                  <a:srgbClr val="000066"/>
                </a:solidFill>
                <a:latin typeface="Comic Sans MS" panose="030F0702030302020204" pitchFamily="66" charset="0"/>
              </a:rPr>
              <a:t>Defining the specific qualities of wilderness character helps describe the desired condition and determine management objectives.</a:t>
            </a:r>
          </a:p>
          <a:p>
            <a:pPr lvl="1" eaLnBrk="1" hangingPunct="1">
              <a:spcBef>
                <a:spcPct val="50000"/>
              </a:spcBef>
              <a:buFont typeface="Arial" panose="020B0604020202020204" pitchFamily="34" charset="0"/>
              <a:buChar char="•"/>
            </a:pPr>
            <a:r>
              <a:rPr lang="en-US" altLang="en-US" sz="2800">
                <a:solidFill>
                  <a:srgbClr val="000066"/>
                </a:solidFill>
                <a:latin typeface="Comic Sans MS" panose="030F0702030302020204" pitchFamily="66" charset="0"/>
              </a:rPr>
              <a:t>Helps define the ‘niche’ for each wilderness </a:t>
            </a:r>
          </a:p>
        </p:txBody>
      </p:sp>
      <p:sp>
        <p:nvSpPr>
          <p:cNvPr id="48133" name="TextBox 6">
            <a:extLst>
              <a:ext uri="{FF2B5EF4-FFF2-40B4-BE49-F238E27FC236}">
                <a16:creationId xmlns:a16="http://schemas.microsoft.com/office/drawing/2014/main" id="{11BCAD75-4AF6-4509-B038-E9002080D5E5}"/>
              </a:ext>
            </a:extLst>
          </p:cNvPr>
          <p:cNvSpPr txBox="1">
            <a:spLocks noChangeArrowheads="1"/>
          </p:cNvSpPr>
          <p:nvPr/>
        </p:nvSpPr>
        <p:spPr bwMode="auto">
          <a:xfrm>
            <a:off x="685800" y="5105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rPr>
              <a:t>Pusch Ridge Wilderness</a:t>
            </a:r>
          </a:p>
        </p:txBody>
      </p:sp>
      <p:pic>
        <p:nvPicPr>
          <p:cNvPr id="48132" name="Picture 6" descr="A view from a ridge of a city and mountains in the distance ">
            <a:extLst>
              <a:ext uri="{FF2B5EF4-FFF2-40B4-BE49-F238E27FC236}">
                <a16:creationId xmlns:a16="http://schemas.microsoft.com/office/drawing/2014/main" id="{4334C7A8-7DE7-48DA-9D5F-FF9924DAC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8100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animEffect transition="in" filter="fade">
                                      <p:cBhvr>
                                        <p:cTn id="7" dur="1000"/>
                                        <p:tgtEl>
                                          <p:spTgt spid="69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1203">
                                            <p:txEl>
                                              <p:pRg st="1" end="1"/>
                                            </p:txEl>
                                          </p:spTgt>
                                        </p:tgtEl>
                                        <p:attrNameLst>
                                          <p:attrName>style.visibility</p:attrName>
                                        </p:attrNameLst>
                                      </p:cBhvr>
                                      <p:to>
                                        <p:strVal val="visible"/>
                                      </p:to>
                                    </p:set>
                                    <p:animEffect transition="in" filter="fade">
                                      <p:cBhvr>
                                        <p:cTn id="12" dur="1000"/>
                                        <p:tgtEl>
                                          <p:spTgt spid="69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9158" name="TextBox 6">
            <a:extLst>
              <a:ext uri="{FF2B5EF4-FFF2-40B4-BE49-F238E27FC236}">
                <a16:creationId xmlns:a16="http://schemas.microsoft.com/office/drawing/2014/main" id="{6C5864CB-F5EE-4B51-86E8-AE7A6D57B14E}"/>
              </a:ext>
            </a:extLst>
          </p:cNvPr>
          <p:cNvSpPr txBox="1">
            <a:spLocks noGrp="1" noChangeArrowheads="1"/>
          </p:cNvSpPr>
          <p:nvPr>
            <p:ph type="title" idx="4294967295"/>
          </p:nvPr>
        </p:nvSpPr>
        <p:spPr bwMode="auto">
          <a:xfrm>
            <a:off x="1828800" y="0"/>
            <a:ext cx="5791200"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Section 2 (c) </a:t>
            </a:r>
          </a:p>
        </p:txBody>
      </p:sp>
      <p:sp>
        <p:nvSpPr>
          <p:cNvPr id="49154" name="AutoShape 2" descr="A scroll">
            <a:extLst>
              <a:ext uri="{FF2B5EF4-FFF2-40B4-BE49-F238E27FC236}">
                <a16:creationId xmlns:a16="http://schemas.microsoft.com/office/drawing/2014/main" id="{12753E8D-4426-4D9E-B8CD-CCF369FE3CDF}"/>
              </a:ext>
            </a:extLst>
          </p:cNvPr>
          <p:cNvSpPr>
            <a:spLocks noChangeArrowheads="1"/>
          </p:cNvSpPr>
          <p:nvPr/>
        </p:nvSpPr>
        <p:spPr bwMode="auto">
          <a:xfrm flipV="1">
            <a:off x="381000" y="685800"/>
            <a:ext cx="8382000" cy="5791200"/>
          </a:xfrm>
          <a:prstGeom prst="verticalScroll">
            <a:avLst>
              <a:gd name="adj" fmla="val 12500"/>
            </a:avLst>
          </a:prstGeom>
          <a:solidFill>
            <a:schemeClr val="bg1"/>
          </a:solidFill>
          <a:ln w="9525">
            <a:solidFill>
              <a:srgbClr val="000000"/>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85731" name="Rectangle 3">
            <a:extLst>
              <a:ext uri="{FF2B5EF4-FFF2-40B4-BE49-F238E27FC236}">
                <a16:creationId xmlns:a16="http://schemas.microsoft.com/office/drawing/2014/main" id="{2CDC9EC2-040B-497A-9854-6136654D86E7}"/>
              </a:ext>
            </a:extLst>
          </p:cNvPr>
          <p:cNvSpPr>
            <a:spLocks noChangeArrowheads="1"/>
          </p:cNvSpPr>
          <p:nvPr/>
        </p:nvSpPr>
        <p:spPr bwMode="auto">
          <a:xfrm>
            <a:off x="1524000" y="1295400"/>
            <a:ext cx="6172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t>“…</a:t>
            </a:r>
            <a:r>
              <a:rPr lang="en-US" altLang="en-US" sz="3200" b="1" u="sng">
                <a:solidFill>
                  <a:schemeClr val="accent2"/>
                </a:solidFill>
              </a:rPr>
              <a:t>may also contain</a:t>
            </a:r>
            <a:r>
              <a:rPr lang="en-US" altLang="en-US" sz="3200" b="1"/>
              <a:t> ecological, geological, </a:t>
            </a:r>
            <a:r>
              <a:rPr lang="en-US" altLang="en-US" sz="3200" b="1">
                <a:solidFill>
                  <a:schemeClr val="accent2"/>
                </a:solidFill>
              </a:rPr>
              <a:t>or</a:t>
            </a:r>
            <a:r>
              <a:rPr lang="en-US" altLang="en-US" sz="3200" b="1"/>
              <a:t> other features of scientific, educational, scenic, or historical </a:t>
            </a:r>
            <a:r>
              <a:rPr lang="en-US" altLang="en-US" sz="3200" b="1">
                <a:solidFill>
                  <a:schemeClr val="accent2"/>
                </a:solidFill>
              </a:rPr>
              <a:t>value</a:t>
            </a:r>
            <a:r>
              <a:rPr lang="en-US" altLang="en-US" sz="3200" b="1"/>
              <a:t>.”</a:t>
            </a:r>
          </a:p>
        </p:txBody>
      </p:sp>
      <p:sp>
        <p:nvSpPr>
          <p:cNvPr id="585733" name="Text Box 5">
            <a:extLst>
              <a:ext uri="{FF2B5EF4-FFF2-40B4-BE49-F238E27FC236}">
                <a16:creationId xmlns:a16="http://schemas.microsoft.com/office/drawing/2014/main" id="{9F30EEE1-5D0F-47F3-B2FF-51B8D54B3F48}"/>
              </a:ext>
            </a:extLst>
          </p:cNvPr>
          <p:cNvSpPr txBox="1">
            <a:spLocks noChangeArrowheads="1"/>
          </p:cNvSpPr>
          <p:nvPr/>
        </p:nvSpPr>
        <p:spPr bwMode="auto">
          <a:xfrm>
            <a:off x="2514600" y="3505200"/>
            <a:ext cx="6324600" cy="1701800"/>
          </a:xfrm>
          <a:prstGeom prst="rect">
            <a:avLst/>
          </a:prstGeom>
          <a:solidFill>
            <a:srgbClr val="FFD7AF"/>
          </a:solidFill>
          <a:ln w="57150" cmpd="thinThick" algn="ctr">
            <a:solidFill>
              <a:schemeClr val="tx1"/>
            </a:solidFill>
            <a:miter lim="800000"/>
            <a:headEnd/>
            <a:tailEnd/>
          </a:ln>
          <a:effectLst/>
        </p:spPr>
        <p:txBody>
          <a:bodyPr tIns="274320" rIns="274320" bIns="274320">
            <a:spAutoFit/>
          </a:bodyPr>
          <a:lstStyle/>
          <a:p>
            <a:pPr lvl="1">
              <a:spcBef>
                <a:spcPct val="20000"/>
              </a:spcBef>
              <a:defRPr/>
            </a:pPr>
            <a:r>
              <a:rPr lang="en-US" sz="2400">
                <a:solidFill>
                  <a:schemeClr val="tx2"/>
                </a:solidFill>
                <a:effectLst>
                  <a:outerShdw blurRad="38100" dist="38100" dir="2700000" algn="tl">
                    <a:srgbClr val="FFFFFF"/>
                  </a:outerShdw>
                </a:effectLst>
                <a:latin typeface="Arial" pitchFamily="34" charset="0"/>
              </a:rPr>
              <a:t>The unique values of each area should be identified and must be protected, but always in a </a:t>
            </a:r>
            <a:r>
              <a:rPr lang="en-US" sz="2400" i="1">
                <a:solidFill>
                  <a:schemeClr val="tx2"/>
                </a:solidFill>
                <a:effectLst>
                  <a:outerShdw blurRad="38100" dist="38100" dir="2700000" algn="tl">
                    <a:srgbClr val="FFFFFF"/>
                  </a:outerShdw>
                </a:effectLst>
                <a:latin typeface="Arial" pitchFamily="34" charset="0"/>
              </a:rPr>
              <a:t>wilderness</a:t>
            </a:r>
            <a:r>
              <a:rPr lang="en-US" sz="2400">
                <a:solidFill>
                  <a:schemeClr val="tx2"/>
                </a:solidFill>
                <a:effectLst>
                  <a:outerShdw blurRad="38100" dist="38100" dir="2700000" algn="tl">
                    <a:srgbClr val="FFFFFF"/>
                  </a:outerShdw>
                </a:effectLst>
                <a:latin typeface="Arial" pitchFamily="34" charset="0"/>
              </a:rPr>
              <a:t> context</a:t>
            </a:r>
          </a:p>
        </p:txBody>
      </p:sp>
      <p:sp>
        <p:nvSpPr>
          <p:cNvPr id="6" name="Text Box 6">
            <a:extLst>
              <a:ext uri="{FF2B5EF4-FFF2-40B4-BE49-F238E27FC236}">
                <a16:creationId xmlns:a16="http://schemas.microsoft.com/office/drawing/2014/main" id="{77B0F3DF-BD4D-4B54-B4BF-135E2D8D5C86}"/>
              </a:ext>
            </a:extLst>
          </p:cNvPr>
          <p:cNvSpPr txBox="1">
            <a:spLocks noChangeArrowheads="1"/>
          </p:cNvSpPr>
          <p:nvPr/>
        </p:nvSpPr>
        <p:spPr bwMode="auto">
          <a:xfrm>
            <a:off x="2438400" y="5638800"/>
            <a:ext cx="5029200" cy="830263"/>
          </a:xfrm>
          <a:prstGeom prst="rect">
            <a:avLst/>
          </a:prstGeom>
          <a:solidFill>
            <a:srgbClr val="D9FFD9"/>
          </a:solidFill>
          <a:ln w="9525">
            <a:solidFill>
              <a:schemeClr val="tx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400">
                <a:latin typeface="Arial" panose="020B0604020202020204" pitchFamily="34" charset="0"/>
              </a:rPr>
              <a:t>Definition </a:t>
            </a:r>
            <a:r>
              <a:rPr lang="en-US" altLang="en-US" sz="2400" b="1" i="1">
                <a:latin typeface="Arial" panose="020B0604020202020204" pitchFamily="34" charset="0"/>
              </a:rPr>
              <a:t>and </a:t>
            </a:r>
            <a:r>
              <a:rPr lang="en-US" altLang="en-US" sz="2400">
                <a:latin typeface="Arial" panose="020B0604020202020204" pitchFamily="34" charset="0"/>
              </a:rPr>
              <a:t>criteria for additions to the wilderness system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5731"/>
                                        </p:tgtEl>
                                        <p:attrNameLst>
                                          <p:attrName>style.visibility</p:attrName>
                                        </p:attrNameLst>
                                      </p:cBhvr>
                                      <p:to>
                                        <p:strVal val="visible"/>
                                      </p:to>
                                    </p:set>
                                    <p:animEffect transition="in" filter="blinds(horizontal)">
                                      <p:cBhvr>
                                        <p:cTn id="7" dur="1000"/>
                                        <p:tgtEl>
                                          <p:spTgt spid="5857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5733"/>
                                        </p:tgtEl>
                                        <p:attrNameLst>
                                          <p:attrName>style.visibility</p:attrName>
                                        </p:attrNameLst>
                                      </p:cBhvr>
                                      <p:to>
                                        <p:strVal val="visible"/>
                                      </p:to>
                                    </p:set>
                                    <p:animEffect transition="in" filter="fade">
                                      <p:cBhvr>
                                        <p:cTn id="15" dur="1000"/>
                                        <p:tgtEl>
                                          <p:spTgt spid="58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p:bldP spid="585733"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D8B7390-9D66-4E60-A877-35D3A80A8694}"/>
              </a:ext>
            </a:extLst>
          </p:cNvPr>
          <p:cNvSpPr>
            <a:spLocks noGrp="1" noChangeArrowheads="1"/>
          </p:cNvSpPr>
          <p:nvPr>
            <p:ph type="title"/>
          </p:nvPr>
        </p:nvSpPr>
        <p:spPr>
          <a:xfrm>
            <a:off x="228600" y="762000"/>
            <a:ext cx="8534400" cy="1066800"/>
          </a:xfrm>
          <a:solidFill>
            <a:srgbClr val="FFD7AF"/>
          </a:solidFill>
          <a:ln w="25400">
            <a:solidFill>
              <a:srgbClr val="000000"/>
            </a:solidFill>
            <a:miter lim="800000"/>
            <a:headEnd/>
            <a:tailEnd/>
          </a:ln>
        </p:spPr>
        <p:txBody>
          <a:bodyPr/>
          <a:lstStyle/>
          <a:p>
            <a:r>
              <a:rPr lang="en-US" altLang="en-US" sz="3200">
                <a:solidFill>
                  <a:srgbClr val="000000"/>
                </a:solidFill>
              </a:rPr>
              <a:t>What is the </a:t>
            </a:r>
            <a:r>
              <a:rPr lang="en-US" altLang="en-US" sz="3200" i="1" u="sng">
                <a:solidFill>
                  <a:srgbClr val="000000"/>
                </a:solidFill>
              </a:rPr>
              <a:t>Primary</a:t>
            </a:r>
            <a:r>
              <a:rPr lang="en-US" altLang="en-US" sz="3200">
                <a:solidFill>
                  <a:srgbClr val="000000"/>
                </a:solidFill>
              </a:rPr>
              <a:t> Agency Responsibility for Stewardship of Wilderness</a:t>
            </a:r>
            <a:r>
              <a:rPr lang="en-US" altLang="en-US" sz="3200" b="1">
                <a:solidFill>
                  <a:srgbClr val="000000"/>
                </a:solidFill>
              </a:rPr>
              <a:t> </a:t>
            </a:r>
            <a:r>
              <a:rPr lang="en-US" altLang="en-US" sz="3200">
                <a:solidFill>
                  <a:srgbClr val="000000"/>
                </a:solidFill>
              </a:rPr>
              <a:t>?</a:t>
            </a:r>
          </a:p>
        </p:txBody>
      </p:sp>
      <p:sp>
        <p:nvSpPr>
          <p:cNvPr id="589827" name="Rectangle 3">
            <a:extLst>
              <a:ext uri="{FF2B5EF4-FFF2-40B4-BE49-F238E27FC236}">
                <a16:creationId xmlns:a16="http://schemas.microsoft.com/office/drawing/2014/main" id="{8517FF27-6711-4EE9-BF86-D84699562097}"/>
              </a:ext>
            </a:extLst>
          </p:cNvPr>
          <p:cNvSpPr>
            <a:spLocks noGrp="1" noChangeArrowheads="1"/>
          </p:cNvSpPr>
          <p:nvPr>
            <p:ph type="body" idx="1"/>
          </p:nvPr>
        </p:nvSpPr>
        <p:spPr>
          <a:xfrm>
            <a:off x="457200" y="2362200"/>
            <a:ext cx="8229600" cy="3657600"/>
          </a:xfrm>
          <a:noFill/>
        </p:spPr>
        <p:txBody>
          <a:bodyPr/>
          <a:lstStyle/>
          <a:p>
            <a:pPr>
              <a:buFontTx/>
              <a:buNone/>
            </a:pPr>
            <a:r>
              <a:rPr lang="en-US" altLang="en-US" sz="2800"/>
              <a:t>“…provide for…the </a:t>
            </a:r>
            <a:r>
              <a:rPr lang="en-US" altLang="en-US" sz="2800">
                <a:solidFill>
                  <a:schemeClr val="accent2"/>
                </a:solidFill>
              </a:rPr>
              <a:t>preservation of their wilderness character</a:t>
            </a:r>
            <a:r>
              <a:rPr lang="en-US" altLang="en-US" sz="2800"/>
              <a:t>…”                                     </a:t>
            </a:r>
            <a:r>
              <a:rPr lang="en-US" altLang="en-US" sz="2800" i="1"/>
              <a:t>Section 2(a)</a:t>
            </a:r>
          </a:p>
          <a:p>
            <a:pPr>
              <a:buFontTx/>
              <a:buNone/>
            </a:pPr>
            <a:endParaRPr lang="en-US" altLang="en-US" sz="1200" i="1"/>
          </a:p>
          <a:p>
            <a:pPr>
              <a:buFontTx/>
              <a:buNone/>
            </a:pPr>
            <a:r>
              <a:rPr lang="en-US" altLang="en-US" sz="2800"/>
              <a:t>“…each agency administering any…wilderness shall be responsible for </a:t>
            </a:r>
            <a:r>
              <a:rPr lang="en-US" altLang="en-US" sz="2800">
                <a:solidFill>
                  <a:schemeClr val="accent2"/>
                </a:solidFill>
              </a:rPr>
              <a:t>preserving the wilderness character</a:t>
            </a:r>
            <a:r>
              <a:rPr lang="en-US" altLang="en-US" sz="2800"/>
              <a:t>…”                    </a:t>
            </a:r>
            <a:r>
              <a:rPr lang="en-US" altLang="en-US" sz="2800" i="1"/>
              <a:t>Section 4(b)</a:t>
            </a:r>
          </a:p>
          <a:p>
            <a:pPr>
              <a:buFontTx/>
              <a:buNone/>
            </a:pPr>
            <a:endParaRPr lang="en-US" altLang="en-US" sz="1200"/>
          </a:p>
          <a:p>
            <a:pPr>
              <a:buFontTx/>
              <a:buNone/>
            </a:pPr>
            <a:r>
              <a:rPr lang="en-US" altLang="en-US" sz="2800"/>
              <a:t>“…administer…to </a:t>
            </a:r>
            <a:r>
              <a:rPr lang="en-US" altLang="en-US" sz="2800">
                <a:solidFill>
                  <a:schemeClr val="accent2"/>
                </a:solidFill>
              </a:rPr>
              <a:t>preserve its wilderness character</a:t>
            </a:r>
            <a:r>
              <a:rPr lang="en-US" altLang="en-US" sz="2800"/>
              <a:t>…”   </a:t>
            </a:r>
            <a:r>
              <a:rPr lang="en-US" altLang="en-US" sz="2800" i="1"/>
              <a:t>Section 4(b)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89827">
                                            <p:txEl>
                                              <p:pRg st="0" end="0"/>
                                            </p:txEl>
                                          </p:spTgt>
                                        </p:tgtEl>
                                        <p:attrNameLst>
                                          <p:attrName>style.visibility</p:attrName>
                                        </p:attrNameLst>
                                      </p:cBhvr>
                                      <p:to>
                                        <p:strVal val="visible"/>
                                      </p:to>
                                    </p:set>
                                    <p:animEffect transition="in" filter="fade">
                                      <p:cBhvr>
                                        <p:cTn id="7" dur="1000"/>
                                        <p:tgtEl>
                                          <p:spTgt spid="58982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89827">
                                            <p:txEl>
                                              <p:pRg st="2" end="2"/>
                                            </p:txEl>
                                          </p:spTgt>
                                        </p:tgtEl>
                                        <p:attrNameLst>
                                          <p:attrName>style.visibility</p:attrName>
                                        </p:attrNameLst>
                                      </p:cBhvr>
                                      <p:to>
                                        <p:strVal val="visible"/>
                                      </p:to>
                                    </p:set>
                                    <p:animEffect transition="in" filter="fade">
                                      <p:cBhvr>
                                        <p:cTn id="10" dur="1000"/>
                                        <p:tgtEl>
                                          <p:spTgt spid="58982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89827">
                                            <p:txEl>
                                              <p:pRg st="4" end="4"/>
                                            </p:txEl>
                                          </p:spTgt>
                                        </p:tgtEl>
                                        <p:attrNameLst>
                                          <p:attrName>style.visibility</p:attrName>
                                        </p:attrNameLst>
                                      </p:cBhvr>
                                      <p:to>
                                        <p:strVal val="visible"/>
                                      </p:to>
                                    </p:set>
                                    <p:animEffect transition="in" filter="fade">
                                      <p:cBhvr>
                                        <p:cTn id="13" dur="1000"/>
                                        <p:tgtEl>
                                          <p:spTgt spid="589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F174119-3AC5-44D1-859E-1FDC443C5FEE}"/>
              </a:ext>
            </a:extLst>
          </p:cNvPr>
          <p:cNvSpPr>
            <a:spLocks noGrp="1" noChangeArrowheads="1"/>
          </p:cNvSpPr>
          <p:nvPr>
            <p:ph type="title" idx="4294967295"/>
          </p:nvPr>
        </p:nvSpPr>
        <p:spPr>
          <a:xfrm>
            <a:off x="228600" y="274638"/>
            <a:ext cx="8610600" cy="1143000"/>
          </a:xfrm>
        </p:spPr>
        <p:txBody>
          <a:bodyPr/>
          <a:lstStyle/>
          <a:p>
            <a:pPr eaLnBrk="1" hangingPunct="1"/>
            <a:r>
              <a:rPr lang="en-US" altLang="en-US" sz="3200" dirty="0">
                <a:latin typeface="Comic Sans MS" panose="030F0702030302020204" pitchFamily="66" charset="0"/>
              </a:rPr>
              <a:t>The importance of preserving wilderness character</a:t>
            </a:r>
          </a:p>
        </p:txBody>
      </p:sp>
      <p:sp>
        <p:nvSpPr>
          <p:cNvPr id="692227" name="Text Box 26">
            <a:extLst>
              <a:ext uri="{FF2B5EF4-FFF2-40B4-BE49-F238E27FC236}">
                <a16:creationId xmlns:a16="http://schemas.microsoft.com/office/drawing/2014/main" id="{1A52FEB8-ED09-4664-8C99-01C3AD36D5F2}"/>
              </a:ext>
            </a:extLst>
          </p:cNvPr>
          <p:cNvSpPr txBox="1">
            <a:spLocks noChangeArrowheads="1"/>
          </p:cNvSpPr>
          <p:nvPr/>
        </p:nvSpPr>
        <p:spPr bwMode="auto">
          <a:xfrm>
            <a:off x="304800" y="1371600"/>
            <a:ext cx="81534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rgbClr val="000066"/>
                </a:solidFill>
                <a:latin typeface="Comic Sans MS" panose="030F0702030302020204" pitchFamily="66" charset="0"/>
              </a:rPr>
              <a:t>Mandated by law:</a:t>
            </a:r>
          </a:p>
          <a:p>
            <a:pPr lvl="1" eaLnBrk="1" hangingPunct="1">
              <a:spcBef>
                <a:spcPct val="50000"/>
              </a:spcBef>
              <a:buFontTx/>
              <a:buChar char="•"/>
            </a:pPr>
            <a:r>
              <a:rPr lang="en-US" altLang="en-US" sz="2800">
                <a:solidFill>
                  <a:srgbClr val="000066"/>
                </a:solidFill>
                <a:latin typeface="Comic Sans MS" panose="030F0702030302020204" pitchFamily="66" charset="0"/>
              </a:rPr>
              <a:t>“…each agency… shall be responsible for preserving the wilderness character of the area…”</a:t>
            </a:r>
          </a:p>
          <a:p>
            <a:pPr eaLnBrk="1" hangingPunct="1">
              <a:spcBef>
                <a:spcPct val="50000"/>
              </a:spcBef>
            </a:pPr>
            <a:endParaRPr lang="en-US" altLang="en-US" sz="800">
              <a:solidFill>
                <a:srgbClr val="000066"/>
              </a:solidFill>
              <a:latin typeface="Comic Sans MS" panose="030F0702030302020204" pitchFamily="66" charset="0"/>
            </a:endParaRPr>
          </a:p>
          <a:p>
            <a:pPr eaLnBrk="1" hangingPunct="1">
              <a:spcBef>
                <a:spcPct val="50000"/>
              </a:spcBef>
            </a:pPr>
            <a:r>
              <a:rPr lang="en-US" altLang="en-US" sz="2800">
                <a:solidFill>
                  <a:srgbClr val="000066"/>
                </a:solidFill>
                <a:latin typeface="Comic Sans MS" panose="030F0702030302020204" pitchFamily="66" charset="0"/>
              </a:rPr>
              <a:t>Criteria for court decisions: </a:t>
            </a:r>
          </a:p>
          <a:p>
            <a:pPr lvl="1" eaLnBrk="1" hangingPunct="1">
              <a:spcBef>
                <a:spcPct val="50000"/>
              </a:spcBef>
              <a:buFontTx/>
              <a:buChar char="•"/>
            </a:pPr>
            <a:r>
              <a:rPr lang="en-US" altLang="en-US" sz="2800">
                <a:solidFill>
                  <a:srgbClr val="000066"/>
                </a:solidFill>
                <a:latin typeface="Comic Sans MS" panose="030F0702030302020204" pitchFamily="66" charset="0"/>
              </a:rPr>
              <a:t>54 District Court</a:t>
            </a:r>
          </a:p>
          <a:p>
            <a:pPr lvl="1" eaLnBrk="1" hangingPunct="1">
              <a:spcBef>
                <a:spcPct val="50000"/>
              </a:spcBef>
              <a:buFontTx/>
              <a:buChar char="•"/>
            </a:pPr>
            <a:r>
              <a:rPr lang="en-US" altLang="en-US" sz="2800">
                <a:solidFill>
                  <a:srgbClr val="000066"/>
                </a:solidFill>
                <a:latin typeface="Comic Sans MS" panose="030F0702030302020204" pitchFamily="66" charset="0"/>
              </a:rPr>
              <a:t>31 Circuit Court</a:t>
            </a:r>
          </a:p>
        </p:txBody>
      </p:sp>
      <p:sp>
        <p:nvSpPr>
          <p:cNvPr id="51205" name="TextBox 5">
            <a:extLst>
              <a:ext uri="{FF2B5EF4-FFF2-40B4-BE49-F238E27FC236}">
                <a16:creationId xmlns:a16="http://schemas.microsoft.com/office/drawing/2014/main" id="{7A886814-A406-46AE-AB29-E44782A6AFA9}"/>
              </a:ext>
            </a:extLst>
          </p:cNvPr>
          <p:cNvSpPr txBox="1">
            <a:spLocks noChangeArrowheads="1"/>
          </p:cNvSpPr>
          <p:nvPr/>
        </p:nvSpPr>
        <p:spPr bwMode="auto">
          <a:xfrm>
            <a:off x="2590800" y="59436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a:latin typeface="Comic Sans MS" panose="030F0702030302020204" pitchFamily="66" charset="0"/>
              </a:rPr>
              <a:t>Galiuro Wilderness </a:t>
            </a:r>
          </a:p>
        </p:txBody>
      </p:sp>
      <p:pic>
        <p:nvPicPr>
          <p:cNvPr id="51204" name="Picture 5" descr="Mountains ">
            <a:extLst>
              <a:ext uri="{FF2B5EF4-FFF2-40B4-BE49-F238E27FC236}">
                <a16:creationId xmlns:a16="http://schemas.microsoft.com/office/drawing/2014/main" id="{6D99442E-A403-464E-A44A-384BEE9C2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67200"/>
            <a:ext cx="36576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2227"/>
                                        </p:tgtEl>
                                        <p:attrNameLst>
                                          <p:attrName>style.visibility</p:attrName>
                                        </p:attrNameLst>
                                      </p:cBhvr>
                                      <p:to>
                                        <p:strVal val="visible"/>
                                      </p:to>
                                    </p:set>
                                    <p:animEffect transition="in" filter="fade">
                                      <p:cBhvr>
                                        <p:cTn id="7" dur="1000"/>
                                        <p:tgtEl>
                                          <p:spTgt spid="69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F28D7999-6311-42A8-8FCA-FCDE5360E2AA}"/>
              </a:ext>
            </a:extLst>
          </p:cNvPr>
          <p:cNvSpPr>
            <a:spLocks noGrp="1" noChangeArrowheads="1"/>
          </p:cNvSpPr>
          <p:nvPr>
            <p:ph type="title" idx="4294967295"/>
          </p:nvPr>
        </p:nvSpPr>
        <p:spPr bwMode="auto">
          <a:xfrm>
            <a:off x="685800" y="533400"/>
            <a:ext cx="4419600" cy="990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hlink"/>
                </a:solidFill>
                <a:effectLst/>
                <a:uLnTx/>
                <a:uFillTx/>
                <a:latin typeface="Comic Sans MS" panose="030F0702030302020204" pitchFamily="66" charset="0"/>
                <a:ea typeface="+mn-ea"/>
                <a:cs typeface="+mn-cs"/>
              </a:rPr>
              <a:t>What 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hlink"/>
                </a:solidFill>
                <a:effectLst/>
                <a:uLnTx/>
                <a:uFillTx/>
                <a:latin typeface="Comic Sans MS" panose="030F0702030302020204" pitchFamily="66" charset="0"/>
                <a:ea typeface="+mn-ea"/>
                <a:cs typeface="+mn-cs"/>
              </a:rPr>
              <a:t>Wilderness?</a:t>
            </a:r>
          </a:p>
        </p:txBody>
      </p:sp>
      <p:sp>
        <p:nvSpPr>
          <p:cNvPr id="38915" name="Rectangle 1027">
            <a:extLst>
              <a:ext uri="{FF2B5EF4-FFF2-40B4-BE49-F238E27FC236}">
                <a16:creationId xmlns:a16="http://schemas.microsoft.com/office/drawing/2014/main" id="{819B434E-7D63-4990-B57B-B1E98316306C}"/>
              </a:ext>
            </a:extLst>
          </p:cNvPr>
          <p:cNvSpPr>
            <a:spLocks noChangeArrowheads="1"/>
          </p:cNvSpPr>
          <p:nvPr/>
        </p:nvSpPr>
        <p:spPr bwMode="auto">
          <a:xfrm>
            <a:off x="762000" y="17526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The earth and community of life is untrammeled by man</a:t>
            </a:r>
          </a:p>
          <a:p>
            <a:pPr eaLnBrk="1" hangingPunct="1">
              <a:lnSpc>
                <a:spcPct val="90000"/>
              </a:lnSpc>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Man is a visitor who does not remain</a:t>
            </a:r>
          </a:p>
          <a:p>
            <a:pPr eaLnBrk="1" hangingPunct="1">
              <a:lnSpc>
                <a:spcPct val="90000"/>
              </a:lnSpc>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Area that retains its primeval character and influence</a:t>
            </a:r>
          </a:p>
          <a:p>
            <a:pPr eaLnBrk="1" hangingPunct="1">
              <a:lnSpc>
                <a:spcPct val="90000"/>
              </a:lnSpc>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Without permanent habitation</a:t>
            </a:r>
          </a:p>
          <a:p>
            <a:pPr eaLnBrk="1" hangingPunct="1">
              <a:lnSpc>
                <a:spcPct val="90000"/>
              </a:lnSpc>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Managed to preserve natural conditions… wildness</a:t>
            </a:r>
          </a:p>
          <a:p>
            <a:pPr eaLnBrk="1" hangingPunct="1">
              <a:lnSpc>
                <a:spcPct val="90000"/>
              </a:lnSpc>
              <a:spcBef>
                <a:spcPct val="20000"/>
              </a:spcBef>
              <a:buClr>
                <a:schemeClr val="accent2"/>
              </a:buClr>
              <a:buSzPct val="80000"/>
              <a:buFont typeface="Wingdings" panose="05000000000000000000" pitchFamily="2" charset="2"/>
              <a:buBlip>
                <a:blip r:embed="rId3"/>
              </a:buBlip>
            </a:pPr>
            <a:endParaRPr lang="en-US" altLang="en-US">
              <a:latin typeface="Comic Sans MS" panose="030F0702030302020204" pitchFamily="66" charset="0"/>
            </a:endParaRPr>
          </a:p>
        </p:txBody>
      </p:sp>
      <p:pic>
        <p:nvPicPr>
          <p:cNvPr id="7172" name="Picture 1028" descr="A lake at the base of mountains">
            <a:extLst>
              <a:ext uri="{FF2B5EF4-FFF2-40B4-BE49-F238E27FC236}">
                <a16:creationId xmlns:a16="http://schemas.microsoft.com/office/drawing/2014/main" id="{EAD3B526-4FE5-4971-8C4E-6E809B476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85800"/>
            <a:ext cx="3352800" cy="2514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1029" descr="A lightning striking the ground, with a red, smoky background obscuring the sun">
            <a:extLst>
              <a:ext uri="{FF2B5EF4-FFF2-40B4-BE49-F238E27FC236}">
                <a16:creationId xmlns:a16="http://schemas.microsoft.com/office/drawing/2014/main" id="{0DF29FCE-8763-4CD3-91A1-8849161D1A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657600"/>
            <a:ext cx="3352800" cy="2514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2226" name="AutoShape 2" descr="A scroll">
            <a:extLst>
              <a:ext uri="{FF2B5EF4-FFF2-40B4-BE49-F238E27FC236}">
                <a16:creationId xmlns:a16="http://schemas.microsoft.com/office/drawing/2014/main" id="{1EB6BD8D-D8B7-4012-A739-EB6353DDBED7}"/>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2227" name="Rectangle 3">
            <a:extLst>
              <a:ext uri="{FF2B5EF4-FFF2-40B4-BE49-F238E27FC236}">
                <a16:creationId xmlns:a16="http://schemas.microsoft.com/office/drawing/2014/main" id="{EB41BBFA-68A7-4409-80C4-567A4BA9DA7A}"/>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r>
              <a:rPr lang="en-US" altLang="en-US" sz="3200" b="1"/>
              <a:t> </a:t>
            </a:r>
          </a:p>
        </p:txBody>
      </p:sp>
      <p:sp>
        <p:nvSpPr>
          <p:cNvPr id="52228" name="Rectangle 4" descr="A scroll">
            <a:extLst>
              <a:ext uri="{FF2B5EF4-FFF2-40B4-BE49-F238E27FC236}">
                <a16:creationId xmlns:a16="http://schemas.microsoft.com/office/drawing/2014/main" id="{ABCA852F-060F-4548-B1E9-4C3282FF3432}"/>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endParaRPr lang="en-US" altLang="en-US" b="1"/>
          </a:p>
          <a:p>
            <a:pPr eaLnBrk="1" hangingPunct="1">
              <a:buFontTx/>
              <a:buNone/>
            </a:pPr>
            <a:endParaRPr lang="en-US" altLang="en-US" sz="3600">
              <a:latin typeface="Times New Roman" panose="02020603050405020304" pitchFamily="18" charset="0"/>
            </a:endParaRPr>
          </a:p>
          <a:p>
            <a:pPr eaLnBrk="1" hangingPunct="1">
              <a:buFontTx/>
              <a:buNone/>
            </a:pPr>
            <a:endParaRPr lang="en-US" altLang="en-US" b="1"/>
          </a:p>
          <a:p>
            <a:pPr eaLnBrk="1" hangingPunct="1">
              <a:buFontTx/>
              <a:buNone/>
            </a:pPr>
            <a:endParaRPr lang="en-US" altLang="en-US" sz="2000" b="1"/>
          </a:p>
        </p:txBody>
      </p:sp>
      <p:sp>
        <p:nvSpPr>
          <p:cNvPr id="1039365" name="Text Box 5">
            <a:extLst>
              <a:ext uri="{FF2B5EF4-FFF2-40B4-BE49-F238E27FC236}">
                <a16:creationId xmlns:a16="http://schemas.microsoft.com/office/drawing/2014/main" id="{0AB92F37-1789-4C18-BBED-9CAD54BAEC84}"/>
              </a:ext>
            </a:extLst>
          </p:cNvPr>
          <p:cNvSpPr txBox="1">
            <a:spLocks noChangeArrowheads="1"/>
          </p:cNvSpPr>
          <p:nvPr/>
        </p:nvSpPr>
        <p:spPr bwMode="auto">
          <a:xfrm>
            <a:off x="2057400" y="58674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AKA the non-conforming uses</a:t>
            </a:r>
            <a:r>
              <a:rPr lang="en-US" alt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9365">
                                            <p:txEl>
                                              <p:pRg st="0" end="0"/>
                                            </p:txEl>
                                          </p:spTgt>
                                        </p:tgtEl>
                                        <p:attrNameLst>
                                          <p:attrName>style.visibility</p:attrName>
                                        </p:attrNameLst>
                                      </p:cBhvr>
                                      <p:to>
                                        <p:strVal val="visible"/>
                                      </p:to>
                                    </p:set>
                                    <p:anim calcmode="lin" valueType="num">
                                      <p:cBhvr additive="base">
                                        <p:cTn id="7" dur="500" fill="hold"/>
                                        <p:tgtEl>
                                          <p:spTgt spid="10393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936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3250" name="AutoShape 2" descr="A scroll">
            <a:extLst>
              <a:ext uri="{FF2B5EF4-FFF2-40B4-BE49-F238E27FC236}">
                <a16:creationId xmlns:a16="http://schemas.microsoft.com/office/drawing/2014/main" id="{86B15D13-58B2-43F3-9C45-12B65E1E0CB8}"/>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3251" name="Rectangle 3">
            <a:extLst>
              <a:ext uri="{FF2B5EF4-FFF2-40B4-BE49-F238E27FC236}">
                <a16:creationId xmlns:a16="http://schemas.microsoft.com/office/drawing/2014/main" id="{1EE41DD9-DE14-4FDB-A7D6-266A191D226B}"/>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r>
              <a:rPr lang="en-US" altLang="en-US" sz="3200" b="1"/>
              <a:t> </a:t>
            </a:r>
          </a:p>
        </p:txBody>
      </p:sp>
      <p:sp>
        <p:nvSpPr>
          <p:cNvPr id="1039364" name="Rectangle 4">
            <a:extLst>
              <a:ext uri="{FF2B5EF4-FFF2-40B4-BE49-F238E27FC236}">
                <a16:creationId xmlns:a16="http://schemas.microsoft.com/office/drawing/2014/main" id="{61E40B49-E2ED-43A1-91DE-5CD187C358C3}"/>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endParaRPr lang="en-US" altLang="en-US" b="1"/>
          </a:p>
          <a:p>
            <a:pPr eaLnBrk="1" hangingPunct="1">
              <a:buFontTx/>
              <a:buNone/>
            </a:pPr>
            <a:r>
              <a:rPr lang="en-US" altLang="en-US" sz="3600" b="1">
                <a:latin typeface="Times New Roman" panose="02020603050405020304" pitchFamily="18" charset="0"/>
              </a:rPr>
              <a:t>Use of aircraft or motorboats</a:t>
            </a:r>
          </a:p>
          <a:p>
            <a:pPr eaLnBrk="1" hangingPunct="1">
              <a:buFontTx/>
              <a:buNone/>
            </a:pPr>
            <a:endParaRPr lang="en-US" altLang="en-US" sz="1200" b="1">
              <a:latin typeface="Times New Roman" panose="02020603050405020304" pitchFamily="18" charset="0"/>
            </a:endParaRPr>
          </a:p>
          <a:p>
            <a:pPr eaLnBrk="1" hangingPunct="1">
              <a:buFontTx/>
              <a:buNone/>
            </a:pPr>
            <a:r>
              <a:rPr lang="en-US" altLang="en-US" sz="3600" b="1">
                <a:latin typeface="Times New Roman" panose="02020603050405020304" pitchFamily="18" charset="0"/>
              </a:rPr>
              <a:t>   …</a:t>
            </a:r>
            <a:r>
              <a:rPr lang="en-US" altLang="en-US" sz="3600" b="1">
                <a:solidFill>
                  <a:schemeClr val="accent2"/>
                </a:solidFill>
                <a:latin typeface="Times New Roman" panose="02020603050405020304" pitchFamily="18" charset="0"/>
              </a:rPr>
              <a:t>where these uses have already become established</a:t>
            </a:r>
            <a:r>
              <a:rPr lang="en-US" altLang="en-US" sz="3600" b="1">
                <a:latin typeface="Times New Roman" panose="02020603050405020304" pitchFamily="18" charset="0"/>
              </a:rPr>
              <a:t>, may be permitted to continue </a:t>
            </a:r>
            <a:r>
              <a:rPr lang="en-US" altLang="en-US" sz="3600" b="1">
                <a:solidFill>
                  <a:schemeClr val="accent2"/>
                </a:solidFill>
                <a:latin typeface="Times New Roman" panose="02020603050405020304" pitchFamily="18" charset="0"/>
              </a:rPr>
              <a:t>subject to such restrictions</a:t>
            </a:r>
            <a:r>
              <a:rPr lang="en-US" altLang="en-US" sz="3600" b="1">
                <a:latin typeface="Times New Roman" panose="02020603050405020304" pitchFamily="18" charset="0"/>
              </a:rPr>
              <a:t> as the Secretary … deems desirable </a:t>
            </a:r>
          </a:p>
          <a:p>
            <a:pPr eaLnBrk="1" hangingPunct="1">
              <a:buFontTx/>
              <a:buNone/>
            </a:pPr>
            <a:endParaRPr lang="en-US" altLang="en-US" sz="3600">
              <a:latin typeface="Times New Roman" panose="02020603050405020304" pitchFamily="18" charset="0"/>
            </a:endParaRPr>
          </a:p>
          <a:p>
            <a:pPr eaLnBrk="1" hangingPunct="1">
              <a:buFontTx/>
              <a:buNone/>
            </a:pPr>
            <a:endParaRPr lang="en-US" altLang="en-US" b="1"/>
          </a:p>
          <a:p>
            <a:pPr eaLnBrk="1" hangingPunct="1">
              <a:buFontTx/>
              <a:buNone/>
            </a:pPr>
            <a:endParaRPr lang="en-US" altLang="en-US" sz="2000" b="1"/>
          </a:p>
        </p:txBody>
      </p:sp>
      <p:sp>
        <p:nvSpPr>
          <p:cNvPr id="53253" name="Text Box 5">
            <a:extLst>
              <a:ext uri="{FF2B5EF4-FFF2-40B4-BE49-F238E27FC236}">
                <a16:creationId xmlns:a16="http://schemas.microsoft.com/office/drawing/2014/main" id="{AD600F16-478E-4C04-80E7-845F72F613A0}"/>
              </a:ext>
            </a:extLst>
          </p:cNvPr>
          <p:cNvSpPr txBox="1">
            <a:spLocks noChangeArrowheads="1"/>
          </p:cNvSpPr>
          <p:nvPr/>
        </p:nvSpPr>
        <p:spPr bwMode="auto">
          <a:xfrm>
            <a:off x="2057400" y="58674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AKA the non-conforming uses</a:t>
            </a:r>
            <a:r>
              <a:rPr lang="en-US" alt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39364">
                                            <p:txEl>
                                              <p:pRg st="1" end="1"/>
                                            </p:txEl>
                                          </p:spTgt>
                                        </p:tgtEl>
                                        <p:attrNameLst>
                                          <p:attrName>style.visibility</p:attrName>
                                        </p:attrNameLst>
                                      </p:cBhvr>
                                      <p:to>
                                        <p:strVal val="visible"/>
                                      </p:to>
                                    </p:set>
                                    <p:animEffect transition="in" filter="randombar(horizontal)">
                                      <p:cBhvr>
                                        <p:cTn id="7" dur="500"/>
                                        <p:tgtEl>
                                          <p:spTgt spid="103936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39364">
                                            <p:txEl>
                                              <p:pRg st="3" end="3"/>
                                            </p:txEl>
                                          </p:spTgt>
                                        </p:tgtEl>
                                        <p:attrNameLst>
                                          <p:attrName>style.visibility</p:attrName>
                                        </p:attrNameLst>
                                      </p:cBhvr>
                                      <p:to>
                                        <p:strVal val="visible"/>
                                      </p:to>
                                    </p:set>
                                    <p:animEffect transition="in" filter="randombar(horizontal)">
                                      <p:cBhvr>
                                        <p:cTn id="12" dur="500"/>
                                        <p:tgtEl>
                                          <p:spTgt spid="10393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9364"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4274" name="AutoShape 2" descr="A scroll">
            <a:extLst>
              <a:ext uri="{FF2B5EF4-FFF2-40B4-BE49-F238E27FC236}">
                <a16:creationId xmlns:a16="http://schemas.microsoft.com/office/drawing/2014/main" id="{25466F68-ABD9-4B85-91E5-A8399AA3A8FB}"/>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4275" name="Rectangle 3">
            <a:extLst>
              <a:ext uri="{FF2B5EF4-FFF2-40B4-BE49-F238E27FC236}">
                <a16:creationId xmlns:a16="http://schemas.microsoft.com/office/drawing/2014/main" id="{B66C6EDE-29CA-4C08-B446-C802F9CDEA96}"/>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p>
        </p:txBody>
      </p:sp>
      <p:sp>
        <p:nvSpPr>
          <p:cNvPr id="257028" name="Rectangle 4">
            <a:extLst>
              <a:ext uri="{FF2B5EF4-FFF2-40B4-BE49-F238E27FC236}">
                <a16:creationId xmlns:a16="http://schemas.microsoft.com/office/drawing/2014/main" id="{77B70D6D-A7B7-4880-B3B3-B7A2C017EA76}"/>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such measures may be taken as may be necessary in the </a:t>
            </a:r>
            <a:r>
              <a:rPr lang="en-US" altLang="en-US" sz="3600" b="1">
                <a:solidFill>
                  <a:schemeClr val="accent2"/>
                </a:solidFill>
                <a:latin typeface="Times New Roman" panose="02020603050405020304" pitchFamily="18" charset="0"/>
              </a:rPr>
              <a:t>control of fire, </a:t>
            </a:r>
            <a:r>
              <a:rPr lang="en-US" altLang="en-US" sz="3600" b="1">
                <a:latin typeface="Times New Roman" panose="02020603050405020304" pitchFamily="18" charset="0"/>
              </a:rPr>
              <a:t>insects and diseases,</a:t>
            </a:r>
            <a:r>
              <a:rPr lang="en-US" altLang="en-US" sz="3600" b="1">
                <a:solidFill>
                  <a:schemeClr val="accent2"/>
                </a:solidFill>
                <a:latin typeface="Times New Roman" panose="02020603050405020304" pitchFamily="18" charset="0"/>
              </a:rPr>
              <a:t> </a:t>
            </a:r>
            <a:r>
              <a:rPr lang="en-US" altLang="en-US" sz="3600" b="1">
                <a:latin typeface="Times New Roman" panose="02020603050405020304" pitchFamily="18" charset="0"/>
              </a:rPr>
              <a:t>subject to such conditions as the Secretary deems desirable.</a:t>
            </a:r>
            <a:endParaRPr lang="en-US" altLang="en-US" sz="3600">
              <a:latin typeface="Times New Roman" panose="02020603050405020304" pitchFamily="18" charset="0"/>
            </a:endParaRPr>
          </a:p>
          <a:p>
            <a:pPr eaLnBrk="1" hangingPunct="1">
              <a:buFontTx/>
              <a:buNone/>
            </a:pPr>
            <a:endParaRPr lang="en-US" altLang="en-US" sz="3600" b="1">
              <a:latin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7028">
                                            <p:txEl>
                                              <p:pRg st="0" end="0"/>
                                            </p:txEl>
                                          </p:spTgt>
                                        </p:tgtEl>
                                        <p:attrNameLst>
                                          <p:attrName>style.visibility</p:attrName>
                                        </p:attrNameLst>
                                      </p:cBhvr>
                                      <p:to>
                                        <p:strVal val="visible"/>
                                      </p:to>
                                    </p:set>
                                    <p:animEffect transition="in" filter="randombar(horizontal)">
                                      <p:cBhvr>
                                        <p:cTn id="7" dur="500"/>
                                        <p:tgtEl>
                                          <p:spTgt spid="257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28"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5298" name="AutoShape 2" descr="A scroll">
            <a:extLst>
              <a:ext uri="{FF2B5EF4-FFF2-40B4-BE49-F238E27FC236}">
                <a16:creationId xmlns:a16="http://schemas.microsoft.com/office/drawing/2014/main" id="{5386B1FD-5470-4A69-AD2E-620625749CDC}"/>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5299" name="Rectangle 3">
            <a:extLst>
              <a:ext uri="{FF2B5EF4-FFF2-40B4-BE49-F238E27FC236}">
                <a16:creationId xmlns:a16="http://schemas.microsoft.com/office/drawing/2014/main" id="{FB657AC8-7F18-40DE-A54C-0FAFA1DDF979}"/>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p>
        </p:txBody>
      </p:sp>
      <p:sp>
        <p:nvSpPr>
          <p:cNvPr id="55300" name="Rectangle 4">
            <a:extLst>
              <a:ext uri="{FF2B5EF4-FFF2-40B4-BE49-F238E27FC236}">
                <a16:creationId xmlns:a16="http://schemas.microsoft.com/office/drawing/2014/main" id="{1FE9C494-737C-48A4-B0F2-414002C5119E}"/>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such measures </a:t>
            </a:r>
            <a:r>
              <a:rPr lang="en-US" altLang="en-US" sz="3600" b="1">
                <a:solidFill>
                  <a:schemeClr val="accent2"/>
                </a:solidFill>
                <a:latin typeface="Times New Roman" panose="02020603050405020304" pitchFamily="18" charset="0"/>
              </a:rPr>
              <a:t>may</a:t>
            </a:r>
            <a:r>
              <a:rPr lang="en-US" altLang="en-US" sz="3600" b="1">
                <a:latin typeface="Times New Roman" panose="02020603050405020304" pitchFamily="18" charset="0"/>
              </a:rPr>
              <a:t> be taken as </a:t>
            </a:r>
            <a:r>
              <a:rPr lang="en-US" altLang="en-US" sz="3600" b="1">
                <a:solidFill>
                  <a:schemeClr val="accent2"/>
                </a:solidFill>
                <a:latin typeface="Times New Roman" panose="02020603050405020304" pitchFamily="18" charset="0"/>
              </a:rPr>
              <a:t>may </a:t>
            </a:r>
            <a:r>
              <a:rPr lang="en-US" altLang="en-US" sz="3600" b="1">
                <a:latin typeface="Times New Roman" panose="02020603050405020304" pitchFamily="18" charset="0"/>
              </a:rPr>
              <a:t>be necessary in the </a:t>
            </a:r>
            <a:r>
              <a:rPr lang="en-US" altLang="en-US" sz="3600" b="1">
                <a:solidFill>
                  <a:schemeClr val="accent2"/>
                </a:solidFill>
                <a:latin typeface="Times New Roman" panose="02020603050405020304" pitchFamily="18" charset="0"/>
              </a:rPr>
              <a:t>control of fire, </a:t>
            </a:r>
            <a:r>
              <a:rPr lang="en-US" altLang="en-US" sz="3600" b="1">
                <a:latin typeface="Times New Roman" panose="02020603050405020304" pitchFamily="18" charset="0"/>
              </a:rPr>
              <a:t>insects and diseases,</a:t>
            </a:r>
            <a:r>
              <a:rPr lang="en-US" altLang="en-US" sz="3600" b="1">
                <a:solidFill>
                  <a:schemeClr val="accent2"/>
                </a:solidFill>
                <a:latin typeface="Times New Roman" panose="02020603050405020304" pitchFamily="18" charset="0"/>
              </a:rPr>
              <a:t> subject to such conditions</a:t>
            </a:r>
            <a:r>
              <a:rPr lang="en-US" altLang="en-US" sz="3600" b="1">
                <a:latin typeface="Times New Roman" panose="02020603050405020304" pitchFamily="18" charset="0"/>
              </a:rPr>
              <a:t> as the Secretary deems desirable.</a:t>
            </a:r>
            <a:endParaRPr lang="en-US" altLang="en-US" sz="3600">
              <a:latin typeface="Times New Roman" panose="02020603050405020304" pitchFamily="18" charset="0"/>
            </a:endParaRPr>
          </a:p>
          <a:p>
            <a:pPr eaLnBrk="1" hangingPunct="1">
              <a:buFontTx/>
              <a:buNone/>
            </a:pPr>
            <a:endParaRPr lang="en-US" altLang="en-US" sz="3600" b="1">
              <a:latin typeface="Times New Roman" panose="02020603050405020304" pitchFamily="18" charset="0"/>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6322" name="AutoShape 2" descr="A scroll">
            <a:extLst>
              <a:ext uri="{FF2B5EF4-FFF2-40B4-BE49-F238E27FC236}">
                <a16:creationId xmlns:a16="http://schemas.microsoft.com/office/drawing/2014/main" id="{76F673B1-A680-4C18-8B04-28BF264F7853}"/>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6323" name="Rectangle 3">
            <a:extLst>
              <a:ext uri="{FF2B5EF4-FFF2-40B4-BE49-F238E27FC236}">
                <a16:creationId xmlns:a16="http://schemas.microsoft.com/office/drawing/2014/main" id="{19BFFCCA-5A41-41DA-B87C-0B521EEDA0C7}"/>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p>
        </p:txBody>
      </p:sp>
      <p:sp>
        <p:nvSpPr>
          <p:cNvPr id="1132548" name="Rectangle 4">
            <a:extLst>
              <a:ext uri="{FF2B5EF4-FFF2-40B4-BE49-F238E27FC236}">
                <a16:creationId xmlns:a16="http://schemas.microsoft.com/office/drawing/2014/main" id="{8BC1E547-1B70-4E14-AB70-D88B301FE8F8}"/>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Fish and wildlife management</a:t>
            </a:r>
          </a:p>
          <a:p>
            <a:pPr eaLnBrk="1" hangingPunct="1"/>
            <a:r>
              <a:rPr lang="en-US" altLang="en-US" sz="3600" b="1">
                <a:latin typeface="Times New Roman" panose="02020603050405020304" pitchFamily="18" charset="0"/>
              </a:rPr>
              <a:t>Nothing in the Act shall be construed as affecting the </a:t>
            </a:r>
            <a:r>
              <a:rPr lang="en-US" altLang="en-US" sz="3600" b="1">
                <a:solidFill>
                  <a:schemeClr val="accent2"/>
                </a:solidFill>
                <a:latin typeface="Times New Roman" panose="02020603050405020304" pitchFamily="18" charset="0"/>
              </a:rPr>
              <a:t>jurisdiction or responsibilities of the several states</a:t>
            </a:r>
            <a:r>
              <a:rPr lang="en-US" altLang="en-US" sz="3600" b="1">
                <a:latin typeface="Times New Roman" panose="02020603050405020304" pitchFamily="18" charset="0"/>
              </a:rPr>
              <a:t> with respect to </a:t>
            </a:r>
            <a:r>
              <a:rPr lang="en-US" altLang="en-US" sz="3600" b="1">
                <a:solidFill>
                  <a:schemeClr val="accent2"/>
                </a:solidFill>
                <a:latin typeface="Times New Roman" panose="02020603050405020304" pitchFamily="18" charset="0"/>
              </a:rPr>
              <a:t>wildlife and fish</a:t>
            </a:r>
            <a:r>
              <a:rPr lang="en-US" altLang="en-US" sz="3600" b="1">
                <a:latin typeface="Times New Roman" panose="02020603050405020304" pitchFamily="18" charset="0"/>
              </a:rPr>
              <a:t> in the national forests.</a:t>
            </a:r>
          </a:p>
          <a:p>
            <a:pPr eaLnBrk="1" hangingPunct="1">
              <a:buFontTx/>
              <a:buNone/>
            </a:pPr>
            <a:endParaRPr lang="en-US" altLang="en-US" sz="3600" b="1">
              <a:latin typeface="Times New Roman" panose="02020603050405020304" pitchFamily="18" charset="0"/>
            </a:endParaRPr>
          </a:p>
          <a:p>
            <a:pPr eaLnBrk="1" hangingPunct="1"/>
            <a:endParaRPr lang="en-US" altLang="en-US" sz="3600" b="1"/>
          </a:p>
        </p:txBody>
      </p:sp>
      <p:sp>
        <p:nvSpPr>
          <p:cNvPr id="1132549" name="Text Box 5">
            <a:extLst>
              <a:ext uri="{FF2B5EF4-FFF2-40B4-BE49-F238E27FC236}">
                <a16:creationId xmlns:a16="http://schemas.microsoft.com/office/drawing/2014/main" id="{09A50EC1-A799-4251-BF23-D03F47F18D18}"/>
              </a:ext>
            </a:extLst>
          </p:cNvPr>
          <p:cNvSpPr txBox="1">
            <a:spLocks noChangeArrowheads="1"/>
          </p:cNvSpPr>
          <p:nvPr/>
        </p:nvSpPr>
        <p:spPr bwMode="auto">
          <a:xfrm>
            <a:off x="1905000" y="58674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Not changed – a shared responsibility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2548">
                                            <p:txEl>
                                              <p:pRg st="0" end="0"/>
                                            </p:txEl>
                                          </p:spTgt>
                                        </p:tgtEl>
                                        <p:attrNameLst>
                                          <p:attrName>style.visibility</p:attrName>
                                        </p:attrNameLst>
                                      </p:cBhvr>
                                      <p:to>
                                        <p:strVal val="visible"/>
                                      </p:to>
                                    </p:set>
                                    <p:animEffect transition="in" filter="randombar(horizontal)">
                                      <p:cBhvr>
                                        <p:cTn id="7" dur="500"/>
                                        <p:tgtEl>
                                          <p:spTgt spid="11325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32548">
                                            <p:txEl>
                                              <p:pRg st="1" end="1"/>
                                            </p:txEl>
                                          </p:spTgt>
                                        </p:tgtEl>
                                        <p:attrNameLst>
                                          <p:attrName>style.visibility</p:attrName>
                                        </p:attrNameLst>
                                      </p:cBhvr>
                                      <p:to>
                                        <p:strVal val="visible"/>
                                      </p:to>
                                    </p:set>
                                    <p:animEffect transition="in" filter="randombar(horizontal)">
                                      <p:cBhvr>
                                        <p:cTn id="12" dur="500"/>
                                        <p:tgtEl>
                                          <p:spTgt spid="113254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32549">
                                            <p:txEl>
                                              <p:pRg st="0" end="0"/>
                                            </p:txEl>
                                          </p:spTgt>
                                        </p:tgtEl>
                                        <p:attrNameLst>
                                          <p:attrName>style.visibility</p:attrName>
                                        </p:attrNameLst>
                                      </p:cBhvr>
                                      <p:to>
                                        <p:strVal val="visible"/>
                                      </p:to>
                                    </p:set>
                                    <p:animEffect transition="in" filter="wipe(left)">
                                      <p:cBhvr>
                                        <p:cTn id="17" dur="1000"/>
                                        <p:tgtEl>
                                          <p:spTgt spid="11325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8"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7346" name="AutoShape 2" descr="A scroll">
            <a:extLst>
              <a:ext uri="{FF2B5EF4-FFF2-40B4-BE49-F238E27FC236}">
                <a16:creationId xmlns:a16="http://schemas.microsoft.com/office/drawing/2014/main" id="{C6CE399F-1644-4A4D-80D0-E01BBBE63B6C}"/>
              </a:ext>
            </a:extLst>
          </p:cNvPr>
          <p:cNvSpPr>
            <a:spLocks noChangeArrowheads="1"/>
          </p:cNvSpPr>
          <p:nvPr/>
        </p:nvSpPr>
        <p:spPr bwMode="auto">
          <a:xfrm flipV="1">
            <a:off x="228600" y="685800"/>
            <a:ext cx="89154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7347" name="Rectangle 3">
            <a:extLst>
              <a:ext uri="{FF2B5EF4-FFF2-40B4-BE49-F238E27FC236}">
                <a16:creationId xmlns:a16="http://schemas.microsoft.com/office/drawing/2014/main" id="{98B303C0-CB77-4A17-AB51-593A4F4AE3A8}"/>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p>
        </p:txBody>
      </p:sp>
      <p:sp>
        <p:nvSpPr>
          <p:cNvPr id="1130500" name="Rectangle 4">
            <a:extLst>
              <a:ext uri="{FF2B5EF4-FFF2-40B4-BE49-F238E27FC236}">
                <a16:creationId xmlns:a16="http://schemas.microsoft.com/office/drawing/2014/main" id="{41D5759E-3DAE-4CBD-8B25-FDD511DE6803}"/>
              </a:ext>
            </a:extLst>
          </p:cNvPr>
          <p:cNvSpPr>
            <a:spLocks noGrp="1" noChangeArrowheads="1"/>
          </p:cNvSpPr>
          <p:nvPr>
            <p:ph type="body" idx="1"/>
          </p:nvPr>
        </p:nvSpPr>
        <p:spPr>
          <a:xfrm>
            <a:off x="1066800" y="838200"/>
            <a:ext cx="7162800" cy="4876800"/>
          </a:xfrm>
          <a:solidFill>
            <a:schemeClr val="bg1"/>
          </a:solidFill>
        </p:spPr>
        <p:txBody>
          <a:bodyPr/>
          <a:lstStyle/>
          <a:p>
            <a:pPr eaLnBrk="1" hangingPunct="1"/>
            <a:r>
              <a:rPr lang="en-US" altLang="en-US" sz="3600" b="1">
                <a:latin typeface="Times New Roman" panose="02020603050405020304" pitchFamily="18" charset="0"/>
              </a:rPr>
              <a:t>Mining activity-valid claims</a:t>
            </a:r>
          </a:p>
          <a:p>
            <a:pPr eaLnBrk="1" hangingPunct="1"/>
            <a:r>
              <a:rPr lang="en-US" altLang="en-US" sz="3600" b="1">
                <a:latin typeface="Times New Roman" panose="02020603050405020304" pitchFamily="18" charset="0"/>
              </a:rPr>
              <a:t>Mineral prospecting</a:t>
            </a:r>
          </a:p>
          <a:p>
            <a:pPr eaLnBrk="1" hangingPunct="1"/>
            <a:r>
              <a:rPr lang="en-US" altLang="en-US" sz="3600" b="1">
                <a:latin typeface="Times New Roman" panose="02020603050405020304" pitchFamily="18" charset="0"/>
              </a:rPr>
              <a:t>Water resources and developments (dams and ditches)</a:t>
            </a:r>
          </a:p>
          <a:p>
            <a:pPr eaLnBrk="1" hangingPunct="1"/>
            <a:r>
              <a:rPr lang="en-US" altLang="en-US" sz="3600" b="1">
                <a:latin typeface="Times New Roman" panose="02020603050405020304" pitchFamily="18" charset="0"/>
              </a:rPr>
              <a:t>State water rights </a:t>
            </a:r>
          </a:p>
          <a:p>
            <a:pPr eaLnBrk="1" hangingPunct="1"/>
            <a:r>
              <a:rPr lang="en-US" altLang="en-US" sz="3600" b="1">
                <a:latin typeface="Times New Roman" panose="02020603050405020304" pitchFamily="18" charset="0"/>
              </a:rPr>
              <a:t>Commercial grazing</a:t>
            </a:r>
          </a:p>
          <a:p>
            <a:pPr eaLnBrk="1" hangingPunct="1"/>
            <a:r>
              <a:rPr lang="en-US" altLang="en-US" sz="3600" b="1">
                <a:latin typeface="Times New Roman" panose="02020603050405020304" pitchFamily="18" charset="0"/>
              </a:rPr>
              <a:t>Access to state and private lands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0500">
                                            <p:txEl>
                                              <p:pRg st="0" end="0"/>
                                            </p:txEl>
                                          </p:spTgt>
                                        </p:tgtEl>
                                        <p:attrNameLst>
                                          <p:attrName>style.visibility</p:attrName>
                                        </p:attrNameLst>
                                      </p:cBhvr>
                                      <p:to>
                                        <p:strVal val="visible"/>
                                      </p:to>
                                    </p:set>
                                    <p:animEffect transition="in" filter="randombar(horizontal)">
                                      <p:cBhvr>
                                        <p:cTn id="7" dur="500"/>
                                        <p:tgtEl>
                                          <p:spTgt spid="11305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30500">
                                            <p:txEl>
                                              <p:pRg st="1" end="1"/>
                                            </p:txEl>
                                          </p:spTgt>
                                        </p:tgtEl>
                                        <p:attrNameLst>
                                          <p:attrName>style.visibility</p:attrName>
                                        </p:attrNameLst>
                                      </p:cBhvr>
                                      <p:to>
                                        <p:strVal val="visible"/>
                                      </p:to>
                                    </p:set>
                                    <p:animEffect transition="in" filter="randombar(horizontal)">
                                      <p:cBhvr>
                                        <p:cTn id="12" dur="500"/>
                                        <p:tgtEl>
                                          <p:spTgt spid="11305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30500">
                                            <p:txEl>
                                              <p:pRg st="2" end="2"/>
                                            </p:txEl>
                                          </p:spTgt>
                                        </p:tgtEl>
                                        <p:attrNameLst>
                                          <p:attrName>style.visibility</p:attrName>
                                        </p:attrNameLst>
                                      </p:cBhvr>
                                      <p:to>
                                        <p:strVal val="visible"/>
                                      </p:to>
                                    </p:set>
                                    <p:animEffect transition="in" filter="randombar(horizontal)">
                                      <p:cBhvr>
                                        <p:cTn id="17" dur="500"/>
                                        <p:tgtEl>
                                          <p:spTgt spid="11305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30500">
                                            <p:txEl>
                                              <p:pRg st="3" end="3"/>
                                            </p:txEl>
                                          </p:spTgt>
                                        </p:tgtEl>
                                        <p:attrNameLst>
                                          <p:attrName>style.visibility</p:attrName>
                                        </p:attrNameLst>
                                      </p:cBhvr>
                                      <p:to>
                                        <p:strVal val="visible"/>
                                      </p:to>
                                    </p:set>
                                    <p:animEffect transition="in" filter="randombar(horizontal)">
                                      <p:cBhvr>
                                        <p:cTn id="22" dur="500"/>
                                        <p:tgtEl>
                                          <p:spTgt spid="11305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30500">
                                            <p:txEl>
                                              <p:pRg st="4" end="4"/>
                                            </p:txEl>
                                          </p:spTgt>
                                        </p:tgtEl>
                                        <p:attrNameLst>
                                          <p:attrName>style.visibility</p:attrName>
                                        </p:attrNameLst>
                                      </p:cBhvr>
                                      <p:to>
                                        <p:strVal val="visible"/>
                                      </p:to>
                                    </p:set>
                                    <p:animEffect transition="in" filter="randombar(horizontal)">
                                      <p:cBhvr>
                                        <p:cTn id="27" dur="500"/>
                                        <p:tgtEl>
                                          <p:spTgt spid="113050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30500">
                                            <p:txEl>
                                              <p:pRg st="5" end="5"/>
                                            </p:txEl>
                                          </p:spTgt>
                                        </p:tgtEl>
                                        <p:attrNameLst>
                                          <p:attrName>style.visibility</p:attrName>
                                        </p:attrNameLst>
                                      </p:cBhvr>
                                      <p:to>
                                        <p:strVal val="visible"/>
                                      </p:to>
                                    </p:set>
                                    <p:animEffect transition="in" filter="randombar(horizontal)">
                                      <p:cBhvr>
                                        <p:cTn id="32" dur="500"/>
                                        <p:tgtEl>
                                          <p:spTgt spid="11305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500"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8370" name="AutoShape 2" descr="A scroll">
            <a:extLst>
              <a:ext uri="{FF2B5EF4-FFF2-40B4-BE49-F238E27FC236}">
                <a16:creationId xmlns:a16="http://schemas.microsoft.com/office/drawing/2014/main" id="{3BEA269F-8AE5-4C9D-9E90-9CD3D33F7B7E}"/>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8371" name="Rectangle 3">
            <a:extLst>
              <a:ext uri="{FF2B5EF4-FFF2-40B4-BE49-F238E27FC236}">
                <a16:creationId xmlns:a16="http://schemas.microsoft.com/office/drawing/2014/main" id="{B613AD2D-8DB3-450E-9825-903AA19D6BEE}"/>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p>
        </p:txBody>
      </p:sp>
      <p:sp>
        <p:nvSpPr>
          <p:cNvPr id="1134596" name="Rectangle 4">
            <a:extLst>
              <a:ext uri="{FF2B5EF4-FFF2-40B4-BE49-F238E27FC236}">
                <a16:creationId xmlns:a16="http://schemas.microsoft.com/office/drawing/2014/main" id="{6C99F522-E0D8-42C0-8620-B27353D799C4}"/>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Commercial services</a:t>
            </a:r>
          </a:p>
          <a:p>
            <a:pPr eaLnBrk="1" hangingPunct="1"/>
            <a:r>
              <a:rPr lang="en-US" altLang="en-US" sz="3600" b="1">
                <a:latin typeface="Times New Roman" panose="02020603050405020304" pitchFamily="18" charset="0"/>
              </a:rPr>
              <a:t>…</a:t>
            </a:r>
            <a:r>
              <a:rPr lang="en-US" altLang="en-US" sz="3600" b="1">
                <a:solidFill>
                  <a:schemeClr val="accent2"/>
                </a:solidFill>
                <a:latin typeface="Times New Roman" panose="02020603050405020304" pitchFamily="18" charset="0"/>
              </a:rPr>
              <a:t>may</a:t>
            </a:r>
            <a:r>
              <a:rPr lang="en-US" altLang="en-US" sz="3600" b="1">
                <a:latin typeface="Times New Roman" panose="02020603050405020304" pitchFamily="18" charset="0"/>
              </a:rPr>
              <a:t> be performed within.. Wilderness… </a:t>
            </a:r>
            <a:r>
              <a:rPr lang="en-US" altLang="en-US" sz="3600" b="1">
                <a:solidFill>
                  <a:schemeClr val="accent2"/>
                </a:solidFill>
                <a:latin typeface="Times New Roman" panose="02020603050405020304" pitchFamily="18" charset="0"/>
              </a:rPr>
              <a:t>to the extent necessary</a:t>
            </a:r>
            <a:r>
              <a:rPr lang="en-US" altLang="en-US" sz="3600" b="1">
                <a:latin typeface="Times New Roman" panose="02020603050405020304" pitchFamily="18" charset="0"/>
              </a:rPr>
              <a:t> for activities which are proper for realizing the recreational or other wilderness purposes of the area.</a:t>
            </a:r>
          </a:p>
          <a:p>
            <a:pPr eaLnBrk="1" hangingPunct="1">
              <a:buFontTx/>
              <a:buNone/>
            </a:pPr>
            <a:endParaRPr lang="en-US" altLang="en-US" sz="3600" b="1">
              <a:latin typeface="Times New Roman" panose="02020603050405020304" pitchFamily="18" charset="0"/>
            </a:endParaRPr>
          </a:p>
          <a:p>
            <a:pPr eaLnBrk="1" hangingPunct="1"/>
            <a:endParaRPr lang="en-US" altLang="en-US" sz="3600" b="1"/>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34596">
                                            <p:txEl>
                                              <p:pRg st="0" end="0"/>
                                            </p:txEl>
                                          </p:spTgt>
                                        </p:tgtEl>
                                        <p:attrNameLst>
                                          <p:attrName>style.visibility</p:attrName>
                                        </p:attrNameLst>
                                      </p:cBhvr>
                                      <p:to>
                                        <p:strVal val="visible"/>
                                      </p:to>
                                    </p:set>
                                    <p:animEffect transition="in" filter="randombar(horizontal)">
                                      <p:cBhvr>
                                        <p:cTn id="7" dur="500"/>
                                        <p:tgtEl>
                                          <p:spTgt spid="11345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34596">
                                            <p:txEl>
                                              <p:pRg st="1" end="1"/>
                                            </p:txEl>
                                          </p:spTgt>
                                        </p:tgtEl>
                                        <p:attrNameLst>
                                          <p:attrName>style.visibility</p:attrName>
                                        </p:attrNameLst>
                                      </p:cBhvr>
                                      <p:to>
                                        <p:strVal val="visible"/>
                                      </p:to>
                                    </p:set>
                                    <p:animEffect transition="in" filter="randombar(horizontal)">
                                      <p:cBhvr>
                                        <p:cTn id="12" dur="500"/>
                                        <p:tgtEl>
                                          <p:spTgt spid="11345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59394" name="AutoShape 2" descr="A scroll">
            <a:extLst>
              <a:ext uri="{FF2B5EF4-FFF2-40B4-BE49-F238E27FC236}">
                <a16:creationId xmlns:a16="http://schemas.microsoft.com/office/drawing/2014/main" id="{08C0E382-E482-490C-9A5A-8D0D150B7B0D}"/>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9395" name="Rectangle 3">
            <a:extLst>
              <a:ext uri="{FF2B5EF4-FFF2-40B4-BE49-F238E27FC236}">
                <a16:creationId xmlns:a16="http://schemas.microsoft.com/office/drawing/2014/main" id="{BA051E5A-0E0F-4DC1-9812-CA24A059A596}"/>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(d) – Special Provisions</a:t>
            </a:r>
          </a:p>
        </p:txBody>
      </p:sp>
      <p:sp>
        <p:nvSpPr>
          <p:cNvPr id="59396" name="Rectangle 4">
            <a:extLst>
              <a:ext uri="{FF2B5EF4-FFF2-40B4-BE49-F238E27FC236}">
                <a16:creationId xmlns:a16="http://schemas.microsoft.com/office/drawing/2014/main" id="{D99D85CF-E8FD-47BA-BC79-F92371AA0A21}"/>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Commercial services</a:t>
            </a:r>
          </a:p>
          <a:p>
            <a:pPr eaLnBrk="1" hangingPunct="1"/>
            <a:r>
              <a:rPr lang="en-US" altLang="en-US" sz="3600" b="1">
                <a:latin typeface="Times New Roman" panose="02020603050405020304" pitchFamily="18" charset="0"/>
              </a:rPr>
              <a:t>…may be performed within.. Wilderness… to the extent necessary </a:t>
            </a:r>
            <a:r>
              <a:rPr lang="en-US" altLang="en-US" sz="3600" b="1">
                <a:solidFill>
                  <a:schemeClr val="accent2"/>
                </a:solidFill>
                <a:latin typeface="Times New Roman" panose="02020603050405020304" pitchFamily="18" charset="0"/>
              </a:rPr>
              <a:t>for activities which are proper for realizing the recreational or other wilderness purposes</a:t>
            </a:r>
            <a:r>
              <a:rPr lang="en-US" altLang="en-US" sz="3600" b="1">
                <a:latin typeface="Times New Roman" panose="02020603050405020304" pitchFamily="18" charset="0"/>
              </a:rPr>
              <a:t> of the area.</a:t>
            </a:r>
          </a:p>
          <a:p>
            <a:pPr eaLnBrk="1" hangingPunct="1">
              <a:buFontTx/>
              <a:buNone/>
            </a:pPr>
            <a:endParaRPr lang="en-US" altLang="en-US" sz="3600" b="1">
              <a:latin typeface="Times New Roman" panose="02020603050405020304" pitchFamily="18" charset="0"/>
            </a:endParaRPr>
          </a:p>
          <a:p>
            <a:pPr eaLnBrk="1" hangingPunct="1"/>
            <a:endParaRPr lang="en-US" altLang="en-US" sz="3600" b="1"/>
          </a:p>
        </p:txBody>
      </p:sp>
      <p:sp>
        <p:nvSpPr>
          <p:cNvPr id="1136645" name="Text Box 5">
            <a:extLst>
              <a:ext uri="{FF2B5EF4-FFF2-40B4-BE49-F238E27FC236}">
                <a16:creationId xmlns:a16="http://schemas.microsoft.com/office/drawing/2014/main" id="{289CB85B-52EB-4F8C-8E62-6C159A7E6C74}"/>
              </a:ext>
            </a:extLst>
          </p:cNvPr>
          <p:cNvSpPr txBox="1">
            <a:spLocks noChangeArrowheads="1"/>
          </p:cNvSpPr>
          <p:nvPr/>
        </p:nvSpPr>
        <p:spPr bwMode="auto">
          <a:xfrm>
            <a:off x="1828800" y="5867400"/>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Assess need and determine capacity</a:t>
            </a:r>
            <a:r>
              <a:rPr lang="en-US" altLang="en-US"/>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36645">
                                            <p:txEl>
                                              <p:pRg st="0" end="0"/>
                                            </p:txEl>
                                          </p:spTgt>
                                        </p:tgtEl>
                                        <p:attrNameLst>
                                          <p:attrName>style.visibility</p:attrName>
                                        </p:attrNameLst>
                                      </p:cBhvr>
                                      <p:to>
                                        <p:strVal val="visible"/>
                                      </p:to>
                                    </p:set>
                                    <p:animEffect transition="in" filter="wipe(left)">
                                      <p:cBhvr>
                                        <p:cTn id="7" dur="1000"/>
                                        <p:tgtEl>
                                          <p:spTgt spid="11366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0418" name="AutoShape 2" descr="A scroll">
            <a:extLst>
              <a:ext uri="{FF2B5EF4-FFF2-40B4-BE49-F238E27FC236}">
                <a16:creationId xmlns:a16="http://schemas.microsoft.com/office/drawing/2014/main" id="{E080E300-0146-4508-BAA4-4AFC3B5BBB27}"/>
              </a:ext>
            </a:extLst>
          </p:cNvPr>
          <p:cNvSpPr>
            <a:spLocks noChangeArrowheads="1"/>
          </p:cNvSpPr>
          <p:nvPr/>
        </p:nvSpPr>
        <p:spPr bwMode="auto">
          <a:xfrm flipV="1">
            <a:off x="381000" y="762000"/>
            <a:ext cx="8305800" cy="5638800"/>
          </a:xfrm>
          <a:prstGeom prst="verticalScroll">
            <a:avLst>
              <a:gd name="adj" fmla="val 12500"/>
            </a:avLst>
          </a:prstGeom>
          <a:solidFill>
            <a:schemeClr val="bg1"/>
          </a:solidFill>
          <a:ln w="9525">
            <a:solidFill>
              <a:srgbClr val="000000"/>
            </a:solidFill>
            <a:round/>
            <a:headEnd/>
            <a:tailEnd/>
          </a:ln>
        </p:spPr>
        <p:txBody>
          <a:bodyPr rot="10800000"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b="1">
              <a:latin typeface="Arial" panose="020B0604020202020204" pitchFamily="34" charset="0"/>
            </a:endParaRPr>
          </a:p>
        </p:txBody>
      </p:sp>
      <p:sp>
        <p:nvSpPr>
          <p:cNvPr id="596995" name="Rectangle 3">
            <a:extLst>
              <a:ext uri="{FF2B5EF4-FFF2-40B4-BE49-F238E27FC236}">
                <a16:creationId xmlns:a16="http://schemas.microsoft.com/office/drawing/2014/main" id="{BB5E7F3E-0A51-4D3B-B24B-C25FDB74DCCD}"/>
              </a:ext>
            </a:extLst>
          </p:cNvPr>
          <p:cNvSpPr>
            <a:spLocks noChangeArrowheads="1"/>
          </p:cNvSpPr>
          <p:nvPr/>
        </p:nvSpPr>
        <p:spPr bwMode="auto">
          <a:xfrm>
            <a:off x="1295400" y="990600"/>
            <a:ext cx="6400800" cy="3581400"/>
          </a:xfrm>
          <a:prstGeom prst="rect">
            <a:avLst/>
          </a:prstGeom>
          <a:solidFill>
            <a:srgbClr val="FFFFFF"/>
          </a:solidFill>
          <a:ln w="9525">
            <a:noFill/>
            <a:miter lim="800000"/>
            <a:headEnd/>
            <a:tailEnd/>
          </a:ln>
          <a:effectLst/>
        </p:spPr>
        <p:txBody>
          <a:bodyPr/>
          <a:lstStyle/>
          <a:p>
            <a:pPr marL="342900" indent="-342900" eaLnBrk="0" hangingPunct="0">
              <a:spcBef>
                <a:spcPct val="20000"/>
              </a:spcBef>
              <a:defRPr/>
            </a:pPr>
            <a:r>
              <a:rPr lang="en-US" sz="3600" b="1" dirty="0"/>
              <a:t>“Except as specifically provided for in this Act, and subject to existing private rights, </a:t>
            </a:r>
            <a:r>
              <a:rPr lang="en-US" sz="3600" b="1" dirty="0">
                <a:solidFill>
                  <a:schemeClr val="accent2"/>
                </a:solidFill>
                <a:effectLst>
                  <a:outerShdw blurRad="38100" dist="38100" dir="2700000" algn="tl">
                    <a:srgbClr val="C0C0C0"/>
                  </a:outerShdw>
                </a:effectLst>
              </a:rPr>
              <a:t>there shall be no commercial enterprise</a:t>
            </a:r>
            <a:r>
              <a:rPr lang="en-US" sz="3600" b="1" dirty="0"/>
              <a:t> and </a:t>
            </a:r>
            <a:r>
              <a:rPr lang="en-US" sz="3600" b="1" dirty="0">
                <a:solidFill>
                  <a:schemeClr val="accent2"/>
                </a:solidFill>
                <a:effectLst>
                  <a:outerShdw blurRad="38100" dist="38100" dir="2700000" algn="tl">
                    <a:srgbClr val="C0C0C0"/>
                  </a:outerShdw>
                </a:effectLst>
              </a:rPr>
              <a:t>no permanent road</a:t>
            </a:r>
            <a:r>
              <a:rPr lang="en-US" sz="3600" b="1" dirty="0"/>
              <a:t> within any wilderness area…”</a:t>
            </a:r>
            <a:r>
              <a:rPr lang="en-US" sz="3600" dirty="0"/>
              <a:t> </a:t>
            </a:r>
          </a:p>
        </p:txBody>
      </p:sp>
      <p:sp>
        <p:nvSpPr>
          <p:cNvPr id="596997" name="Text Box 5">
            <a:extLst>
              <a:ext uri="{FF2B5EF4-FFF2-40B4-BE49-F238E27FC236}">
                <a16:creationId xmlns:a16="http://schemas.microsoft.com/office/drawing/2014/main" id="{96976E26-EA18-4767-A0ED-EAD8EBDD7608}"/>
              </a:ext>
            </a:extLst>
          </p:cNvPr>
          <p:cNvSpPr txBox="1">
            <a:spLocks noChangeArrowheads="1"/>
          </p:cNvSpPr>
          <p:nvPr/>
        </p:nvSpPr>
        <p:spPr bwMode="auto">
          <a:xfrm>
            <a:off x="2590800" y="5257800"/>
            <a:ext cx="6019800" cy="1319213"/>
          </a:xfrm>
          <a:prstGeom prst="rect">
            <a:avLst/>
          </a:prstGeom>
          <a:solidFill>
            <a:srgbClr val="FFD7AF"/>
          </a:solidFill>
          <a:ln w="9525" algn="ctr">
            <a:solidFill>
              <a:schemeClr val="tx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a:latin typeface="Arial" panose="020B0604020202020204" pitchFamily="34" charset="0"/>
              </a:rPr>
              <a:t>Commercial Enterprise: </a:t>
            </a:r>
          </a:p>
          <a:p>
            <a:pPr eaLnBrk="1" hangingPunct="1"/>
            <a:endParaRPr lang="en-US" altLang="en-US" sz="800" b="1">
              <a:latin typeface="Arial" panose="020B0604020202020204" pitchFamily="34" charset="0"/>
            </a:endParaRPr>
          </a:p>
          <a:p>
            <a:pPr eaLnBrk="1" hangingPunct="1"/>
            <a:r>
              <a:rPr lang="en-US" altLang="en-US" sz="2400" b="1">
                <a:latin typeface="Arial" panose="020B0604020202020204" pitchFamily="34" charset="0"/>
              </a:rPr>
              <a:t>Lodges, resorts, restaurants, tourist shops, etc.</a:t>
            </a:r>
          </a:p>
        </p:txBody>
      </p:sp>
      <p:sp>
        <p:nvSpPr>
          <p:cNvPr id="60421" name="Rectangle 3">
            <a:extLst>
              <a:ext uri="{FF2B5EF4-FFF2-40B4-BE49-F238E27FC236}">
                <a16:creationId xmlns:a16="http://schemas.microsoft.com/office/drawing/2014/main" id="{ED352D59-0570-456F-8798-5BCDC92CDB4A}"/>
              </a:ext>
            </a:extLst>
          </p:cNvPr>
          <p:cNvSpPr>
            <a:spLocks noGrp="1" noChangeArrowheads="1"/>
          </p:cNvSpPr>
          <p:nvPr>
            <p:ph type="title" idx="4294967295"/>
          </p:nvPr>
        </p:nvSpPr>
        <p:spPr bwMode="auto">
          <a:xfrm>
            <a:off x="0" y="0"/>
            <a:ext cx="9144000"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n-ea"/>
                <a:cs typeface="+mn-cs"/>
              </a:rPr>
              <a:t>Section 4 (c) – Prohibited Uses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 calcmode="lin" valueType="num">
                                      <p:cBhvr>
                                        <p:cTn id="7" dur="1000" fill="hold"/>
                                        <p:tgtEl>
                                          <p:spTgt spid="5969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969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969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96997"/>
                                        </p:tgtEl>
                                        <p:attrNameLst>
                                          <p:attrName>style.visibility</p:attrName>
                                        </p:attrNameLst>
                                      </p:cBhvr>
                                      <p:to>
                                        <p:strVal val="visible"/>
                                      </p:to>
                                    </p:set>
                                    <p:animEffect transition="in" filter="fade">
                                      <p:cBhvr>
                                        <p:cTn id="14" dur="1000"/>
                                        <p:tgtEl>
                                          <p:spTgt spid="596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7"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1442" name="AutoShape 2" descr="A scroll">
            <a:extLst>
              <a:ext uri="{FF2B5EF4-FFF2-40B4-BE49-F238E27FC236}">
                <a16:creationId xmlns:a16="http://schemas.microsoft.com/office/drawing/2014/main" id="{1B65D6E1-A82C-4E49-8702-06FC5F8EC0EC}"/>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1443" name="Rectangle 3">
            <a:extLst>
              <a:ext uri="{FF2B5EF4-FFF2-40B4-BE49-F238E27FC236}">
                <a16:creationId xmlns:a16="http://schemas.microsoft.com/office/drawing/2014/main" id="{66B10A73-A11A-4674-AF0C-639101738B9E}"/>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(c) – Prohibited Uses</a:t>
            </a:r>
            <a:r>
              <a:rPr lang="en-US" altLang="en-US" sz="3200" b="1"/>
              <a:t> </a:t>
            </a:r>
          </a:p>
        </p:txBody>
      </p:sp>
      <p:sp>
        <p:nvSpPr>
          <p:cNvPr id="580612" name="Rectangle 4">
            <a:extLst>
              <a:ext uri="{FF2B5EF4-FFF2-40B4-BE49-F238E27FC236}">
                <a16:creationId xmlns:a16="http://schemas.microsoft.com/office/drawing/2014/main" id="{DC9E57E5-3195-426A-9B5A-7CE290F6972B}"/>
              </a:ext>
            </a:extLst>
          </p:cNvPr>
          <p:cNvSpPr>
            <a:spLocks noGrp="1" noChangeArrowheads="1"/>
          </p:cNvSpPr>
          <p:nvPr>
            <p:ph type="body" idx="1"/>
          </p:nvPr>
        </p:nvSpPr>
        <p:spPr>
          <a:xfrm>
            <a:off x="1143000" y="838200"/>
            <a:ext cx="6781800" cy="5486400"/>
          </a:xfrm>
          <a:solidFill>
            <a:schemeClr val="bg1"/>
          </a:solidFill>
        </p:spPr>
        <p:txBody>
          <a:bodyPr/>
          <a:lstStyle/>
          <a:p>
            <a:pPr eaLnBrk="1" hangingPunct="1">
              <a:buFontTx/>
              <a:buNone/>
              <a:defRPr/>
            </a:pPr>
            <a:r>
              <a:rPr lang="en-US" b="1"/>
              <a:t>   </a:t>
            </a:r>
            <a:r>
              <a:rPr lang="en-US" sz="3600" b="1">
                <a:latin typeface="Times New Roman" pitchFamily="18" charset="0"/>
              </a:rPr>
              <a:t>- no temporary road</a:t>
            </a:r>
          </a:p>
          <a:p>
            <a:pPr eaLnBrk="1" hangingPunct="1">
              <a:buFontTx/>
              <a:buNone/>
              <a:defRPr/>
            </a:pPr>
            <a:r>
              <a:rPr lang="en-US" sz="3600" b="1">
                <a:latin typeface="Times New Roman" pitchFamily="18" charset="0"/>
              </a:rPr>
              <a:t>	- no use of motor vehicles,       	motorized equipment or 		motorboats</a:t>
            </a:r>
          </a:p>
          <a:p>
            <a:pPr eaLnBrk="1" hangingPunct="1">
              <a:buFontTx/>
              <a:buNone/>
              <a:defRPr/>
            </a:pPr>
            <a:r>
              <a:rPr lang="en-US" sz="3600" b="1">
                <a:latin typeface="Times New Roman" pitchFamily="18" charset="0"/>
              </a:rPr>
              <a:t>	- no landing of aircraft</a:t>
            </a:r>
          </a:p>
          <a:p>
            <a:pPr eaLnBrk="1" hangingPunct="1">
              <a:buFontTx/>
              <a:buNone/>
              <a:defRPr/>
            </a:pPr>
            <a:r>
              <a:rPr lang="en-US" sz="3600" b="1">
                <a:latin typeface="Times New Roman" pitchFamily="18" charset="0"/>
              </a:rPr>
              <a:t>	- no form of mechanical 	transport</a:t>
            </a:r>
          </a:p>
          <a:p>
            <a:pPr eaLnBrk="1" hangingPunct="1">
              <a:buFontTx/>
              <a:buNone/>
              <a:defRPr/>
            </a:pPr>
            <a:r>
              <a:rPr lang="en-US" sz="3600" b="1">
                <a:latin typeface="Times New Roman" pitchFamily="18" charset="0"/>
              </a:rPr>
              <a:t>	- no structure or installation</a:t>
            </a:r>
            <a:endParaRPr lang="en-US" sz="3600">
              <a:latin typeface="Times New Roman" pitchFamily="18" charset="0"/>
            </a:endParaRPr>
          </a:p>
          <a:p>
            <a:pPr algn="ctr" eaLnBrk="1" hangingPunct="1">
              <a:buFontTx/>
              <a:buNone/>
              <a:defRPr/>
            </a:pPr>
            <a:endParaRPr lang="en-US" sz="4000" b="1">
              <a:solidFill>
                <a:schemeClr val="accent2"/>
              </a:solidFill>
              <a:effectLst>
                <a:outerShdw blurRad="38100" dist="38100" dir="2700000" algn="tl">
                  <a:srgbClr val="C0C0C0"/>
                </a:outerShdw>
              </a:effectLst>
              <a:latin typeface="Times New Roman" pitchFamily="18" charset="0"/>
            </a:endParaRPr>
          </a:p>
          <a:p>
            <a:pPr eaLnBrk="1" hangingPunct="1">
              <a:buFontTx/>
              <a:buNone/>
              <a:defRPr/>
            </a:pPr>
            <a:endParaRPr lang="en-US" sz="3600" b="1">
              <a:latin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0612">
                                            <p:txEl>
                                              <p:pRg st="0" end="0"/>
                                            </p:txEl>
                                          </p:spTgt>
                                        </p:tgtEl>
                                        <p:attrNameLst>
                                          <p:attrName>style.visibility</p:attrName>
                                        </p:attrNameLst>
                                      </p:cBhvr>
                                      <p:to>
                                        <p:strVal val="visible"/>
                                      </p:to>
                                    </p:set>
                                    <p:animEffect transition="in" filter="fade">
                                      <p:cBhvr>
                                        <p:cTn id="7" dur="1000"/>
                                        <p:tgtEl>
                                          <p:spTgt spid="58061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80612">
                                            <p:txEl>
                                              <p:pRg st="1" end="1"/>
                                            </p:txEl>
                                          </p:spTgt>
                                        </p:tgtEl>
                                        <p:attrNameLst>
                                          <p:attrName>style.visibility</p:attrName>
                                        </p:attrNameLst>
                                      </p:cBhvr>
                                      <p:to>
                                        <p:strVal val="visible"/>
                                      </p:to>
                                    </p:set>
                                    <p:animEffect transition="in" filter="fade">
                                      <p:cBhvr>
                                        <p:cTn id="11" dur="1000"/>
                                        <p:tgtEl>
                                          <p:spTgt spid="58061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80612">
                                            <p:txEl>
                                              <p:pRg st="2" end="2"/>
                                            </p:txEl>
                                          </p:spTgt>
                                        </p:tgtEl>
                                        <p:attrNameLst>
                                          <p:attrName>style.visibility</p:attrName>
                                        </p:attrNameLst>
                                      </p:cBhvr>
                                      <p:to>
                                        <p:strVal val="visible"/>
                                      </p:to>
                                    </p:set>
                                    <p:animEffect transition="in" filter="fade">
                                      <p:cBhvr>
                                        <p:cTn id="15" dur="1000"/>
                                        <p:tgtEl>
                                          <p:spTgt spid="58061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80612">
                                            <p:txEl>
                                              <p:pRg st="3" end="3"/>
                                            </p:txEl>
                                          </p:spTgt>
                                        </p:tgtEl>
                                        <p:attrNameLst>
                                          <p:attrName>style.visibility</p:attrName>
                                        </p:attrNameLst>
                                      </p:cBhvr>
                                      <p:to>
                                        <p:strVal val="visible"/>
                                      </p:to>
                                    </p:set>
                                    <p:animEffect transition="in" filter="fade">
                                      <p:cBhvr>
                                        <p:cTn id="19" dur="1000"/>
                                        <p:tgtEl>
                                          <p:spTgt spid="580612">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80612">
                                            <p:txEl>
                                              <p:pRg st="4" end="4"/>
                                            </p:txEl>
                                          </p:spTgt>
                                        </p:tgtEl>
                                        <p:attrNameLst>
                                          <p:attrName>style.visibility</p:attrName>
                                        </p:attrNameLst>
                                      </p:cBhvr>
                                      <p:to>
                                        <p:strVal val="visible"/>
                                      </p:to>
                                    </p:set>
                                    <p:animEffect transition="in" filter="fade">
                                      <p:cBhvr>
                                        <p:cTn id="23" dur="1000"/>
                                        <p:tgtEl>
                                          <p:spTgt spid="5806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6E4E9A5-8363-40A6-A0E6-A67D1F99A802}"/>
              </a:ext>
            </a:extLst>
          </p:cNvPr>
          <p:cNvSpPr>
            <a:spLocks noGrp="1" noChangeArrowheads="1"/>
          </p:cNvSpPr>
          <p:nvPr>
            <p:ph type="title" idx="4294967295"/>
          </p:nvPr>
        </p:nvSpPr>
        <p:spPr bwMode="auto">
          <a:xfrm>
            <a:off x="685800" y="533400"/>
            <a:ext cx="4419600" cy="990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hlink"/>
                </a:solidFill>
                <a:effectLst/>
                <a:uLnTx/>
                <a:uFillTx/>
                <a:latin typeface="Comic Sans MS" panose="030F0702030302020204" pitchFamily="66" charset="0"/>
                <a:ea typeface="+mn-ea"/>
                <a:cs typeface="+mn-cs"/>
              </a:rPr>
              <a:t>What is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hlink"/>
                </a:solidFill>
                <a:effectLst/>
                <a:uLnTx/>
                <a:uFillTx/>
                <a:latin typeface="Comic Sans MS" panose="030F0702030302020204" pitchFamily="66" charset="0"/>
                <a:ea typeface="+mn-ea"/>
                <a:cs typeface="+mn-cs"/>
              </a:rPr>
              <a:t>Wilderness?</a:t>
            </a:r>
          </a:p>
        </p:txBody>
      </p:sp>
      <p:sp>
        <p:nvSpPr>
          <p:cNvPr id="75779" name="Rectangle 3">
            <a:extLst>
              <a:ext uri="{FF2B5EF4-FFF2-40B4-BE49-F238E27FC236}">
                <a16:creationId xmlns:a16="http://schemas.microsoft.com/office/drawing/2014/main" id="{10E73DBC-D3E5-4FAF-ABC9-C38C9372BBAB}"/>
              </a:ext>
            </a:extLst>
          </p:cNvPr>
          <p:cNvSpPr>
            <a:spLocks noChangeArrowheads="1"/>
          </p:cNvSpPr>
          <p:nvPr/>
        </p:nvSpPr>
        <p:spPr bwMode="auto">
          <a:xfrm>
            <a:off x="762000" y="1752600"/>
            <a:ext cx="434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Affected primarily by the forces of nature</a:t>
            </a:r>
          </a:p>
          <a:p>
            <a:pPr eaLnBrk="1" hangingPunct="1">
              <a:lnSpc>
                <a:spcPct val="90000"/>
              </a:lnSpc>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lnSpc>
                <a:spcPct val="90000"/>
              </a:lnSpc>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Man’s work is substantially unnoticeable</a:t>
            </a:r>
          </a:p>
          <a:p>
            <a:pPr eaLnBrk="1" hangingPunct="1">
              <a:lnSpc>
                <a:spcPct val="90000"/>
              </a:lnSpc>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Outstanding opportunities for solitude or primitive and unconfined recreation</a:t>
            </a:r>
          </a:p>
          <a:p>
            <a:pPr eaLnBrk="1" hangingPunct="1">
              <a:spcBef>
                <a:spcPct val="20000"/>
              </a:spcBef>
              <a:buClr>
                <a:schemeClr val="accent2"/>
              </a:buClr>
              <a:buSzPct val="80000"/>
              <a:buFont typeface="Wingdings" panose="05000000000000000000" pitchFamily="2" charset="2"/>
              <a:buNone/>
            </a:pPr>
            <a:endParaRPr lang="en-US" altLang="en-US" sz="1200">
              <a:latin typeface="Comic Sans MS" panose="030F0702030302020204" pitchFamily="66" charset="0"/>
            </a:endParaRPr>
          </a:p>
          <a:p>
            <a:pPr eaLnBrk="1" hangingPunct="1">
              <a:spcBef>
                <a:spcPct val="20000"/>
              </a:spcBef>
              <a:buClr>
                <a:schemeClr val="accent2"/>
              </a:buClr>
              <a:buSzPct val="80000"/>
              <a:buFont typeface="Wingdings" panose="05000000000000000000" pitchFamily="2" charset="2"/>
              <a:buBlip>
                <a:blip r:embed="rId3"/>
              </a:buBlip>
            </a:pPr>
            <a:r>
              <a:rPr lang="en-US" altLang="en-US" sz="2400">
                <a:latin typeface="Comic Sans MS" panose="030F0702030302020204" pitchFamily="66" charset="0"/>
              </a:rPr>
              <a:t>Ecological, historical, scenic, scientific, geological,  educational, spiritual values</a:t>
            </a:r>
          </a:p>
          <a:p>
            <a:pPr eaLnBrk="1" hangingPunct="1">
              <a:lnSpc>
                <a:spcPct val="90000"/>
              </a:lnSpc>
              <a:spcBef>
                <a:spcPct val="20000"/>
              </a:spcBef>
              <a:buClr>
                <a:schemeClr val="accent2"/>
              </a:buClr>
              <a:buSzPct val="80000"/>
              <a:buFont typeface="Wingdings" panose="05000000000000000000" pitchFamily="2" charset="2"/>
              <a:buNone/>
            </a:pPr>
            <a:endParaRPr lang="en-US" altLang="en-US">
              <a:latin typeface="Comic Sans MS" panose="030F0702030302020204" pitchFamily="66" charset="0"/>
            </a:endParaRPr>
          </a:p>
          <a:p>
            <a:pPr eaLnBrk="1" hangingPunct="1">
              <a:lnSpc>
                <a:spcPct val="90000"/>
              </a:lnSpc>
              <a:spcBef>
                <a:spcPct val="20000"/>
              </a:spcBef>
              <a:buClr>
                <a:schemeClr val="accent2"/>
              </a:buClr>
              <a:buSzPct val="80000"/>
              <a:buFont typeface="Wingdings" panose="05000000000000000000" pitchFamily="2" charset="2"/>
              <a:buBlip>
                <a:blip r:embed="rId3"/>
              </a:buBlip>
            </a:pPr>
            <a:endParaRPr lang="en-US" altLang="en-US">
              <a:latin typeface="Comic Sans MS" panose="030F0702030302020204" pitchFamily="66" charset="0"/>
            </a:endParaRPr>
          </a:p>
        </p:txBody>
      </p:sp>
      <p:pic>
        <p:nvPicPr>
          <p:cNvPr id="8196" name="Picture 7" descr="Photo of Varnish-stained walls of Pariah Canyon">
            <a:extLst>
              <a:ext uri="{FF2B5EF4-FFF2-40B4-BE49-F238E27FC236}">
                <a16:creationId xmlns:a16="http://schemas.microsoft.com/office/drawing/2014/main" id="{CA5D1A00-E0F8-44A0-961F-BCB6ECF1E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85800"/>
            <a:ext cx="3371850" cy="548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2466" name="AutoShape 2" descr="A scroll">
            <a:extLst>
              <a:ext uri="{FF2B5EF4-FFF2-40B4-BE49-F238E27FC236}">
                <a16:creationId xmlns:a16="http://schemas.microsoft.com/office/drawing/2014/main" id="{9C3C6A99-10CA-4CB3-BDD6-6B34FC76F5D2}"/>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2467" name="Rectangle 3">
            <a:extLst>
              <a:ext uri="{FF2B5EF4-FFF2-40B4-BE49-F238E27FC236}">
                <a16:creationId xmlns:a16="http://schemas.microsoft.com/office/drawing/2014/main" id="{F6DEACC4-1E8C-41F4-94AB-222FF0FFFCDE}"/>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(c) – Prohibited Uses</a:t>
            </a:r>
          </a:p>
        </p:txBody>
      </p:sp>
      <p:sp>
        <p:nvSpPr>
          <p:cNvPr id="582660" name="Rectangle 4">
            <a:extLst>
              <a:ext uri="{FF2B5EF4-FFF2-40B4-BE49-F238E27FC236}">
                <a16:creationId xmlns:a16="http://schemas.microsoft.com/office/drawing/2014/main" id="{5A4631D3-6019-498F-AC3F-A0AD34C07ACE}"/>
              </a:ext>
            </a:extLst>
          </p:cNvPr>
          <p:cNvSpPr>
            <a:spLocks noGrp="1" noChangeArrowheads="1"/>
          </p:cNvSpPr>
          <p:nvPr>
            <p:ph type="body" idx="1"/>
          </p:nvPr>
        </p:nvSpPr>
        <p:spPr>
          <a:xfrm>
            <a:off x="1066800" y="838200"/>
            <a:ext cx="6781800" cy="4876800"/>
          </a:xfrm>
          <a:solidFill>
            <a:schemeClr val="bg1"/>
          </a:solidFill>
        </p:spPr>
        <p:txBody>
          <a:bodyPr/>
          <a:lstStyle/>
          <a:p>
            <a:pPr algn="ctr" eaLnBrk="1" hangingPunct="1">
              <a:buFontTx/>
              <a:buNone/>
            </a:pPr>
            <a:r>
              <a:rPr lang="en-US" altLang="en-US" b="1">
                <a:solidFill>
                  <a:srgbClr val="000066"/>
                </a:solidFill>
                <a:latin typeface="Times New Roman" panose="02020603050405020304" pitchFamily="18" charset="0"/>
              </a:rPr>
              <a:t>EXCEPT</a:t>
            </a:r>
          </a:p>
          <a:p>
            <a:pPr eaLnBrk="1" hangingPunct="1">
              <a:buFontTx/>
              <a:buNone/>
            </a:pPr>
            <a:r>
              <a:rPr lang="en-US" altLang="en-US" b="1">
                <a:latin typeface="Times New Roman" panose="02020603050405020304" pitchFamily="18" charset="0"/>
              </a:rPr>
              <a:t>   </a:t>
            </a:r>
            <a:r>
              <a:rPr lang="en-US" altLang="en-US" sz="3600" b="1">
                <a:solidFill>
                  <a:schemeClr val="accent2"/>
                </a:solidFill>
                <a:latin typeface="Times New Roman" panose="02020603050405020304" pitchFamily="18" charset="0"/>
              </a:rPr>
              <a:t>as necessary to meet minimum requirements </a:t>
            </a:r>
            <a:r>
              <a:rPr lang="en-US" altLang="en-US" sz="3600" b="1">
                <a:latin typeface="Times New Roman" panose="02020603050405020304" pitchFamily="18" charset="0"/>
              </a:rPr>
              <a:t>for the administration of the area</a:t>
            </a:r>
            <a:r>
              <a:rPr lang="en-US" altLang="en-US" sz="3600" b="1">
                <a:solidFill>
                  <a:schemeClr val="accent2"/>
                </a:solidFill>
                <a:latin typeface="Times New Roman" panose="02020603050405020304" pitchFamily="18" charset="0"/>
              </a:rPr>
              <a:t> </a:t>
            </a:r>
            <a:r>
              <a:rPr lang="en-US" altLang="en-US" sz="3600" b="1">
                <a:latin typeface="Times New Roman" panose="02020603050405020304" pitchFamily="18" charset="0"/>
              </a:rPr>
              <a:t>for the purpose of this Act (including measures equired in emergencies involving the health and safety of persons within the area)…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2660">
                                            <p:txEl>
                                              <p:pRg st="0" end="0"/>
                                            </p:txEl>
                                          </p:spTgt>
                                        </p:tgtEl>
                                        <p:attrNameLst>
                                          <p:attrName>style.visibility</p:attrName>
                                        </p:attrNameLst>
                                      </p:cBhvr>
                                      <p:to>
                                        <p:strVal val="visible"/>
                                      </p:to>
                                    </p:set>
                                    <p:animEffect transition="in" filter="randombar(horizontal)">
                                      <p:cBhvr>
                                        <p:cTn id="7" dur="500"/>
                                        <p:tgtEl>
                                          <p:spTgt spid="582660">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2660">
                                            <p:txEl>
                                              <p:pRg st="1" end="1"/>
                                            </p:txEl>
                                          </p:spTgt>
                                        </p:tgtEl>
                                        <p:attrNameLst>
                                          <p:attrName>style.visibility</p:attrName>
                                        </p:attrNameLst>
                                      </p:cBhvr>
                                      <p:to>
                                        <p:strVal val="visible"/>
                                      </p:to>
                                    </p:set>
                                    <p:animEffect transition="in" filter="randombar(horizontal)">
                                      <p:cBhvr>
                                        <p:cTn id="11" dur="500"/>
                                        <p:tgtEl>
                                          <p:spTgt spid="5826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0" grpId="0" build="p" autoUpdateAnimBg="0" advAuto="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3490" name="AutoShape 2" descr="A scroll">
            <a:extLst>
              <a:ext uri="{FF2B5EF4-FFF2-40B4-BE49-F238E27FC236}">
                <a16:creationId xmlns:a16="http://schemas.microsoft.com/office/drawing/2014/main" id="{129284EA-EF3A-45E8-9F73-D1532B317E07}"/>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3491" name="Rectangle 3">
            <a:extLst>
              <a:ext uri="{FF2B5EF4-FFF2-40B4-BE49-F238E27FC236}">
                <a16:creationId xmlns:a16="http://schemas.microsoft.com/office/drawing/2014/main" id="{0A65A84E-E2BC-4DEB-B367-4719A0081927}"/>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(c) – Prohibited Uses</a:t>
            </a:r>
          </a:p>
        </p:txBody>
      </p:sp>
      <p:sp>
        <p:nvSpPr>
          <p:cNvPr id="582660" name="Rectangle 4">
            <a:extLst>
              <a:ext uri="{FF2B5EF4-FFF2-40B4-BE49-F238E27FC236}">
                <a16:creationId xmlns:a16="http://schemas.microsoft.com/office/drawing/2014/main" id="{8C88255B-94D9-4FD5-96F6-A750E877EF67}"/>
              </a:ext>
            </a:extLst>
          </p:cNvPr>
          <p:cNvSpPr>
            <a:spLocks noGrp="1" noChangeArrowheads="1"/>
          </p:cNvSpPr>
          <p:nvPr>
            <p:ph type="body" idx="1"/>
          </p:nvPr>
        </p:nvSpPr>
        <p:spPr>
          <a:xfrm>
            <a:off x="1066800" y="838200"/>
            <a:ext cx="6781800" cy="4876800"/>
          </a:xfrm>
          <a:solidFill>
            <a:schemeClr val="bg1"/>
          </a:solidFill>
        </p:spPr>
        <p:txBody>
          <a:bodyPr/>
          <a:lstStyle/>
          <a:p>
            <a:pPr algn="ctr" eaLnBrk="1" hangingPunct="1">
              <a:buFontTx/>
              <a:buNone/>
            </a:pPr>
            <a:r>
              <a:rPr lang="en-US" altLang="en-US" b="1">
                <a:solidFill>
                  <a:srgbClr val="000066"/>
                </a:solidFill>
                <a:latin typeface="Times New Roman" panose="02020603050405020304" pitchFamily="18" charset="0"/>
              </a:rPr>
              <a:t>EXCEPT</a:t>
            </a:r>
          </a:p>
          <a:p>
            <a:pPr eaLnBrk="1" hangingPunct="1">
              <a:buFontTx/>
              <a:buNone/>
            </a:pPr>
            <a:r>
              <a:rPr lang="en-US" altLang="en-US" b="1">
                <a:latin typeface="Times New Roman" panose="02020603050405020304" pitchFamily="18" charset="0"/>
              </a:rPr>
              <a:t>   </a:t>
            </a:r>
            <a:r>
              <a:rPr lang="en-US" altLang="en-US" sz="3600" b="1">
                <a:solidFill>
                  <a:schemeClr val="accent2"/>
                </a:solidFill>
                <a:latin typeface="Times New Roman" panose="02020603050405020304" pitchFamily="18" charset="0"/>
              </a:rPr>
              <a:t>as necessary to meet minimum requirements </a:t>
            </a:r>
            <a:r>
              <a:rPr lang="en-US" altLang="en-US" sz="3600" b="1">
                <a:latin typeface="Times New Roman" panose="02020603050405020304" pitchFamily="18" charset="0"/>
              </a:rPr>
              <a:t>for the administration of the area</a:t>
            </a:r>
            <a:r>
              <a:rPr lang="en-US" altLang="en-US" sz="3600" b="1">
                <a:solidFill>
                  <a:schemeClr val="accent2"/>
                </a:solidFill>
                <a:latin typeface="Times New Roman" panose="02020603050405020304" pitchFamily="18" charset="0"/>
              </a:rPr>
              <a:t> </a:t>
            </a:r>
            <a:r>
              <a:rPr lang="en-US" altLang="en-US" sz="3600" b="1">
                <a:latin typeface="Times New Roman" panose="02020603050405020304" pitchFamily="18" charset="0"/>
              </a:rPr>
              <a:t>for the purpose of this Act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2660">
                                            <p:txEl>
                                              <p:pRg st="0" end="0"/>
                                            </p:txEl>
                                          </p:spTgt>
                                        </p:tgtEl>
                                        <p:attrNameLst>
                                          <p:attrName>style.visibility</p:attrName>
                                        </p:attrNameLst>
                                      </p:cBhvr>
                                      <p:to>
                                        <p:strVal val="visible"/>
                                      </p:to>
                                    </p:set>
                                    <p:animEffect transition="in" filter="randombar(horizontal)">
                                      <p:cBhvr>
                                        <p:cTn id="7" dur="500"/>
                                        <p:tgtEl>
                                          <p:spTgt spid="582660">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2660">
                                            <p:txEl>
                                              <p:pRg st="1" end="1"/>
                                            </p:txEl>
                                          </p:spTgt>
                                        </p:tgtEl>
                                        <p:attrNameLst>
                                          <p:attrName>style.visibility</p:attrName>
                                        </p:attrNameLst>
                                      </p:cBhvr>
                                      <p:to>
                                        <p:strVal val="visible"/>
                                      </p:to>
                                    </p:set>
                                    <p:animEffect transition="in" filter="randombar(horizontal)">
                                      <p:cBhvr>
                                        <p:cTn id="11" dur="500"/>
                                        <p:tgtEl>
                                          <p:spTgt spid="5826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60" grpId="0" build="p" autoUpdateAnimBg="0" advAuto="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4514" name="AutoShape 2" descr="A scroll">
            <a:extLst>
              <a:ext uri="{FF2B5EF4-FFF2-40B4-BE49-F238E27FC236}">
                <a16:creationId xmlns:a16="http://schemas.microsoft.com/office/drawing/2014/main" id="{5A0CC744-1457-42D2-A704-C43C036BE6A5}"/>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4515" name="Rectangle 3">
            <a:extLst>
              <a:ext uri="{FF2B5EF4-FFF2-40B4-BE49-F238E27FC236}">
                <a16:creationId xmlns:a16="http://schemas.microsoft.com/office/drawing/2014/main" id="{11EC3B01-B893-4566-B014-689BF00F93F6}"/>
              </a:ext>
            </a:extLst>
          </p:cNvPr>
          <p:cNvSpPr>
            <a:spLocks noGrp="1" noChangeArrowheads="1"/>
          </p:cNvSpPr>
          <p:nvPr>
            <p:ph type="title" idx="4294967295"/>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1045508" name="Rectangle 4">
            <a:extLst>
              <a:ext uri="{FF2B5EF4-FFF2-40B4-BE49-F238E27FC236}">
                <a16:creationId xmlns:a16="http://schemas.microsoft.com/office/drawing/2014/main" id="{43FE0157-1FE2-4ACF-91C6-B90F9360F0C0}"/>
              </a:ext>
            </a:extLst>
          </p:cNvPr>
          <p:cNvSpPr>
            <a:spLocks noGrp="1" noChangeArrowheads="1"/>
          </p:cNvSpPr>
          <p:nvPr>
            <p:ph type="body" idx="4294967295"/>
          </p:nvPr>
        </p:nvSpPr>
        <p:spPr>
          <a:xfrm>
            <a:off x="1066800" y="838200"/>
            <a:ext cx="6781800" cy="4876800"/>
          </a:xfrm>
          <a:solidFill>
            <a:schemeClr val="bg1"/>
          </a:solidFill>
        </p:spPr>
        <p:txBody>
          <a:bodyPr/>
          <a:lstStyle/>
          <a:p>
            <a:pPr eaLnBrk="1" hangingPunct="1">
              <a:buFontTx/>
              <a:buNone/>
            </a:pPr>
            <a:r>
              <a:rPr lang="en-US" altLang="en-US" b="1">
                <a:latin typeface="Times New Roman" panose="02020603050405020304" pitchFamily="18" charset="0"/>
              </a:rPr>
              <a:t>… </a:t>
            </a:r>
            <a:r>
              <a:rPr lang="en-US" altLang="en-US" b="1">
                <a:solidFill>
                  <a:schemeClr val="accent2"/>
                </a:solidFill>
                <a:latin typeface="Times New Roman" panose="02020603050405020304" pitchFamily="18" charset="0"/>
              </a:rPr>
              <a:t>generally appears</a:t>
            </a:r>
            <a:r>
              <a:rPr lang="en-US" altLang="en-US" b="1">
                <a:latin typeface="Times New Roman" panose="02020603050405020304" pitchFamily="18" charset="0"/>
              </a:rPr>
              <a:t> to have been </a:t>
            </a:r>
            <a:r>
              <a:rPr lang="en-US" altLang="en-US" b="1">
                <a:solidFill>
                  <a:schemeClr val="accent2"/>
                </a:solidFill>
                <a:latin typeface="Times New Roman" panose="02020603050405020304" pitchFamily="18" charset="0"/>
              </a:rPr>
              <a:t>affected primarily by the forces of nature</a:t>
            </a:r>
            <a:r>
              <a:rPr lang="en-US" altLang="en-US" b="1">
                <a:latin typeface="Times New Roman" panose="02020603050405020304" pitchFamily="18" charset="0"/>
              </a:rPr>
              <a:t>, with the imprint of man’s work substantially unnoticeable;</a:t>
            </a:r>
          </a:p>
          <a:p>
            <a:pPr eaLnBrk="1" hangingPunct="1">
              <a:buFontTx/>
              <a:buNone/>
            </a:pPr>
            <a:r>
              <a:rPr lang="en-US" altLang="en-US" b="1">
                <a:latin typeface="Times New Roman" panose="02020603050405020304" pitchFamily="18" charset="0"/>
              </a:rPr>
              <a:t> </a:t>
            </a:r>
          </a:p>
        </p:txBody>
      </p:sp>
      <p:sp>
        <p:nvSpPr>
          <p:cNvPr id="7" name="Text Box 6">
            <a:extLst>
              <a:ext uri="{FF2B5EF4-FFF2-40B4-BE49-F238E27FC236}">
                <a16:creationId xmlns:a16="http://schemas.microsoft.com/office/drawing/2014/main" id="{FC52B0BB-0B8A-45B8-AF12-F1C4F719CAE6}"/>
              </a:ext>
            </a:extLst>
          </p:cNvPr>
          <p:cNvSpPr txBox="1">
            <a:spLocks noChangeArrowheads="1"/>
          </p:cNvSpPr>
          <p:nvPr/>
        </p:nvSpPr>
        <p:spPr bwMode="auto">
          <a:xfrm>
            <a:off x="2438400" y="5638800"/>
            <a:ext cx="5029200" cy="830263"/>
          </a:xfrm>
          <a:prstGeom prst="rect">
            <a:avLst/>
          </a:prstGeom>
          <a:solidFill>
            <a:srgbClr val="D9FFD9"/>
          </a:solidFill>
          <a:ln w="9525">
            <a:solidFill>
              <a:schemeClr val="tx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400">
                <a:latin typeface="Arial" panose="020B0604020202020204" pitchFamily="34" charset="0"/>
              </a:rPr>
              <a:t>Definition </a:t>
            </a:r>
            <a:r>
              <a:rPr lang="en-US" altLang="en-US" sz="2400" b="1" i="1">
                <a:latin typeface="Arial" panose="020B0604020202020204" pitchFamily="34" charset="0"/>
              </a:rPr>
              <a:t>and </a:t>
            </a:r>
            <a:r>
              <a:rPr lang="en-US" altLang="en-US" sz="2400">
                <a:latin typeface="Arial" panose="020B0604020202020204" pitchFamily="34" charset="0"/>
              </a:rPr>
              <a:t>criteria for additions to the wilderness system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45508">
                                            <p:txEl>
                                              <p:pRg st="0" end="0"/>
                                            </p:txEl>
                                          </p:spTgt>
                                        </p:tgtEl>
                                        <p:attrNameLst>
                                          <p:attrName>style.visibility</p:attrName>
                                        </p:attrNameLst>
                                      </p:cBhvr>
                                      <p:to>
                                        <p:strVal val="visible"/>
                                      </p:to>
                                    </p:set>
                                    <p:animEffect transition="in" filter="randombar(horizontal)">
                                      <p:cBhvr>
                                        <p:cTn id="7" dur="500"/>
                                        <p:tgtEl>
                                          <p:spTgt spid="104550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508" grpId="0" build="p" autoUpdateAnimBg="0"/>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5538" name="AutoShape 2" descr="A scroll">
            <a:extLst>
              <a:ext uri="{FF2B5EF4-FFF2-40B4-BE49-F238E27FC236}">
                <a16:creationId xmlns:a16="http://schemas.microsoft.com/office/drawing/2014/main" id="{CFC08DBB-2341-422A-B07D-7DFB7039226D}"/>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5539" name="Rectangle 3">
            <a:extLst>
              <a:ext uri="{FF2B5EF4-FFF2-40B4-BE49-F238E27FC236}">
                <a16:creationId xmlns:a16="http://schemas.microsoft.com/office/drawing/2014/main" id="{E3753F4A-8ACD-4873-A209-C5CEB3CA01DD}"/>
              </a:ext>
            </a:extLst>
          </p:cNvPr>
          <p:cNvSpPr>
            <a:spLocks noGrp="1" noChangeArrowheads="1"/>
          </p:cNvSpPr>
          <p:nvPr>
            <p:ph type="title" idx="4294967295"/>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65540" name="Rectangle 4">
            <a:extLst>
              <a:ext uri="{FF2B5EF4-FFF2-40B4-BE49-F238E27FC236}">
                <a16:creationId xmlns:a16="http://schemas.microsoft.com/office/drawing/2014/main" id="{1DCA544A-FA87-424A-9C43-87AB84EE1E4E}"/>
              </a:ext>
            </a:extLst>
          </p:cNvPr>
          <p:cNvSpPr>
            <a:spLocks noGrp="1" noChangeArrowheads="1"/>
          </p:cNvSpPr>
          <p:nvPr>
            <p:ph type="body" idx="4294967295"/>
          </p:nvPr>
        </p:nvSpPr>
        <p:spPr>
          <a:xfrm>
            <a:off x="1066800" y="838200"/>
            <a:ext cx="6781800" cy="4876800"/>
          </a:xfrm>
          <a:solidFill>
            <a:schemeClr val="bg1"/>
          </a:solidFill>
        </p:spPr>
        <p:txBody>
          <a:bodyPr/>
          <a:lstStyle/>
          <a:p>
            <a:pPr eaLnBrk="1" hangingPunct="1">
              <a:buFontTx/>
              <a:buNone/>
            </a:pPr>
            <a:r>
              <a:rPr lang="en-US" altLang="en-US" b="1">
                <a:latin typeface="Times New Roman" panose="02020603050405020304" pitchFamily="18" charset="0"/>
              </a:rPr>
              <a:t>… generally appears to have been affected primarily by the forces of nature, with </a:t>
            </a:r>
            <a:r>
              <a:rPr lang="en-US" altLang="en-US" b="1">
                <a:solidFill>
                  <a:schemeClr val="accent2"/>
                </a:solidFill>
                <a:latin typeface="Times New Roman" panose="02020603050405020304" pitchFamily="18" charset="0"/>
              </a:rPr>
              <a:t>the imprint of man’s work substantially unnoticeable</a:t>
            </a:r>
            <a:r>
              <a:rPr lang="en-US" altLang="en-US" b="1">
                <a:latin typeface="Times New Roman" panose="02020603050405020304" pitchFamily="18" charset="0"/>
              </a:rPr>
              <a:t>;</a:t>
            </a:r>
          </a:p>
          <a:p>
            <a:pPr eaLnBrk="1" hangingPunct="1">
              <a:buFontTx/>
              <a:buNone/>
            </a:pPr>
            <a:r>
              <a:rPr lang="en-US" altLang="en-US" b="1">
                <a:latin typeface="Times New Roman" panose="02020603050405020304" pitchFamily="18" charset="0"/>
              </a:rPr>
              <a:t> </a:t>
            </a:r>
          </a:p>
        </p:txBody>
      </p:sp>
      <p:sp>
        <p:nvSpPr>
          <p:cNvPr id="65541" name="Text Box 6">
            <a:extLst>
              <a:ext uri="{FF2B5EF4-FFF2-40B4-BE49-F238E27FC236}">
                <a16:creationId xmlns:a16="http://schemas.microsoft.com/office/drawing/2014/main" id="{98E90B0D-2EF7-4F08-9DB6-F655636D1443}"/>
              </a:ext>
            </a:extLst>
          </p:cNvPr>
          <p:cNvSpPr txBox="1">
            <a:spLocks noChangeArrowheads="1"/>
          </p:cNvSpPr>
          <p:nvPr/>
        </p:nvSpPr>
        <p:spPr bwMode="auto">
          <a:xfrm>
            <a:off x="2438400" y="5638800"/>
            <a:ext cx="5029200" cy="830263"/>
          </a:xfrm>
          <a:prstGeom prst="rect">
            <a:avLst/>
          </a:prstGeom>
          <a:solidFill>
            <a:srgbClr val="D9FFD9"/>
          </a:solidFill>
          <a:ln w="9525">
            <a:solidFill>
              <a:schemeClr val="tx1"/>
            </a:solidFill>
            <a:miter lim="800000"/>
            <a:headEnd/>
            <a:tailEnd/>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400">
                <a:latin typeface="Arial" panose="020B0604020202020204" pitchFamily="34" charset="0"/>
              </a:rPr>
              <a:t>Definition </a:t>
            </a:r>
            <a:r>
              <a:rPr lang="en-US" altLang="en-US" sz="2400" b="1" i="1">
                <a:latin typeface="Arial" panose="020B0604020202020204" pitchFamily="34" charset="0"/>
              </a:rPr>
              <a:t>and </a:t>
            </a:r>
            <a:r>
              <a:rPr lang="en-US" altLang="en-US" sz="2400">
                <a:latin typeface="Arial" panose="020B0604020202020204" pitchFamily="34" charset="0"/>
              </a:rPr>
              <a:t>criteria for additions to the wilderness system</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5">
            <a:extLst>
              <a:ext uri="{FF2B5EF4-FFF2-40B4-BE49-F238E27FC236}">
                <a16:creationId xmlns:a16="http://schemas.microsoft.com/office/drawing/2014/main" id="{FC24976E-E47F-49E5-82E4-D202DEC72F62}"/>
              </a:ext>
            </a:extLst>
          </p:cNvPr>
          <p:cNvSpPr txBox="1">
            <a:spLocks noGrp="1" noChangeArrowheads="1"/>
          </p:cNvSpPr>
          <p:nvPr>
            <p:ph type="title" idx="4294967295"/>
          </p:nvPr>
        </p:nvSpPr>
        <p:spPr bwMode="auto">
          <a:xfrm>
            <a:off x="381000" y="203201"/>
            <a:ext cx="8305800" cy="1169988"/>
          </a:xfrm>
          <a:prstGeom prst="rect">
            <a:avLst/>
          </a:prstGeom>
          <a:solidFill>
            <a:srgbClr val="FFD7AF"/>
          </a:solidFill>
          <a:ln w="9525">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Examples of previous human development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chemeClr val="tx1"/>
                </a:solidFill>
                <a:effectLst/>
                <a:uLnTx/>
                <a:uFillTx/>
                <a:latin typeface="Comic Sans MS" panose="030F0702030302020204" pitchFamily="66" charset="0"/>
                <a:ea typeface="+mn-ea"/>
                <a:cs typeface="+mn-cs"/>
              </a:rPr>
              <a:t>included in wilderness:</a:t>
            </a:r>
          </a:p>
        </p:txBody>
      </p:sp>
      <p:pic>
        <p:nvPicPr>
          <p:cNvPr id="66565" name="Picture 5" descr="Two horses carrying a wagon loaded with logs, with a person sitting on top of the logs">
            <a:extLst>
              <a:ext uri="{FF2B5EF4-FFF2-40B4-BE49-F238E27FC236}">
                <a16:creationId xmlns:a16="http://schemas.microsoft.com/office/drawing/2014/main" id="{A79910F8-C38C-48E3-8E6D-5E9B8AFED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40" t="15559" r="5765" b="14424"/>
          <a:stretch>
            <a:fillRect/>
          </a:stretch>
        </p:blipFill>
        <p:spPr bwMode="auto">
          <a:xfrm>
            <a:off x="6324600" y="979488"/>
            <a:ext cx="2286000" cy="1582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2658" name="Text Box 4">
            <a:extLst>
              <a:ext uri="{FF2B5EF4-FFF2-40B4-BE49-F238E27FC236}">
                <a16:creationId xmlns:a16="http://schemas.microsoft.com/office/drawing/2014/main" id="{6E3F9291-DB91-4A15-B8D1-BCBDC51FB2A3}"/>
              </a:ext>
            </a:extLst>
          </p:cNvPr>
          <p:cNvSpPr txBox="1">
            <a:spLocks noChangeArrowheads="1"/>
          </p:cNvSpPr>
          <p:nvPr/>
        </p:nvSpPr>
        <p:spPr bwMode="auto">
          <a:xfrm>
            <a:off x="381000" y="1371600"/>
            <a:ext cx="3886200" cy="5230813"/>
          </a:xfrm>
          <a:prstGeom prst="rect">
            <a:avLst/>
          </a:prstGeom>
          <a:solidFill>
            <a:srgbClr val="FFECD9"/>
          </a:solidFill>
          <a:ln w="9525">
            <a:solidFill>
              <a:schemeClr val="tx1"/>
            </a:solidFill>
            <a:miter lim="800000"/>
            <a:headEnd/>
            <a:tailEnd/>
          </a:ln>
        </p:spPr>
        <p:txBody>
          <a:bodyPr>
            <a:spAutoFit/>
          </a:bodyPr>
          <a:lstStyle/>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Logging</a:t>
            </a:r>
          </a:p>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Mining</a:t>
            </a:r>
          </a:p>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Grazing</a:t>
            </a:r>
          </a:p>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Roads</a:t>
            </a:r>
          </a:p>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Farms and homesteads</a:t>
            </a:r>
          </a:p>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Cemeteries</a:t>
            </a:r>
          </a:p>
          <a:p>
            <a:pPr>
              <a:spcBef>
                <a:spcPct val="50000"/>
              </a:spcBef>
              <a:buFontTx/>
              <a:buChar char="•"/>
              <a:defRPr/>
            </a:pPr>
            <a:r>
              <a:rPr lang="en-US" sz="2800">
                <a:solidFill>
                  <a:srgbClr val="A85400"/>
                </a:solidFill>
                <a:effectLst>
                  <a:outerShdw blurRad="38100" dist="38100" dir="2700000" algn="tl">
                    <a:srgbClr val="000000"/>
                  </a:outerShdw>
                </a:effectLst>
                <a:latin typeface="Comic Sans MS" pitchFamily="66" charset="0"/>
              </a:rPr>
              <a:t>Dams and water diversion structures</a:t>
            </a:r>
          </a:p>
        </p:txBody>
      </p:sp>
      <p:pic>
        <p:nvPicPr>
          <p:cNvPr id="66567" name="Picture 7" descr=" A rock chimney standing alone in a forest ">
            <a:extLst>
              <a:ext uri="{FF2B5EF4-FFF2-40B4-BE49-F238E27FC236}">
                <a16:creationId xmlns:a16="http://schemas.microsoft.com/office/drawing/2014/main" id="{8796F12C-6A2F-44EE-8192-98C9C64F50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1573213" cy="228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8" name="Picture 10" descr=" Old headstones ">
            <a:extLst>
              <a:ext uri="{FF2B5EF4-FFF2-40B4-BE49-F238E27FC236}">
                <a16:creationId xmlns:a16="http://schemas.microsoft.com/office/drawing/2014/main" id="{9C7A027A-5876-49DD-9313-F619422713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600200"/>
            <a:ext cx="1824038" cy="2011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6" name="Picture 5" descr="A petroglyph">
            <a:extLst>
              <a:ext uri="{FF2B5EF4-FFF2-40B4-BE49-F238E27FC236}">
                <a16:creationId xmlns:a16="http://schemas.microsoft.com/office/drawing/2014/main" id="{B53A29CB-1797-44D3-9C71-F1C0CB7BF9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743200"/>
            <a:ext cx="1506538"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9" name="Picture 2" descr="A trail through vegetation ">
            <a:extLst>
              <a:ext uri="{FF2B5EF4-FFF2-40B4-BE49-F238E27FC236}">
                <a16:creationId xmlns:a16="http://schemas.microsoft.com/office/drawing/2014/main" id="{7F205CB2-E181-4090-B1B1-CAE877CADF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05" t="22620" r="14847"/>
          <a:stretch>
            <a:fillRect/>
          </a:stretch>
        </p:blipFill>
        <p:spPr bwMode="auto">
          <a:xfrm>
            <a:off x="3352800" y="4267200"/>
            <a:ext cx="1536700" cy="175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70" name="Picture 10" descr="A large dam covered in rocks ">
            <a:extLst>
              <a:ext uri="{FF2B5EF4-FFF2-40B4-BE49-F238E27FC236}">
                <a16:creationId xmlns:a16="http://schemas.microsoft.com/office/drawing/2014/main" id="{6449797B-4587-4E30-82DD-9F933CD82A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3886200"/>
            <a:ext cx="1682750"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4" descr="Horses, wagons, and people in front of a series of log cabins ">
            <a:extLst>
              <a:ext uri="{FF2B5EF4-FFF2-40B4-BE49-F238E27FC236}">
                <a16:creationId xmlns:a16="http://schemas.microsoft.com/office/drawing/2014/main" id="{06CD0819-FC90-4342-8B11-7B064256FD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181600"/>
            <a:ext cx="2124075" cy="149066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9FFD9"/>
        </a:solidFill>
        <a:effectLst/>
      </p:bgPr>
    </p:bg>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2FEBBC3-7171-4447-BA06-79FF15F689C3}"/>
              </a:ext>
            </a:extLst>
          </p:cNvPr>
          <p:cNvSpPr>
            <a:spLocks noGrp="1"/>
          </p:cNvSpPr>
          <p:nvPr>
            <p:ph type="title"/>
          </p:nvPr>
        </p:nvSpPr>
        <p:spPr/>
        <p:txBody>
          <a:bodyPr/>
          <a:lstStyle/>
          <a:p>
            <a:r>
              <a:rPr lang="en-US" altLang="en-US">
                <a:latin typeface="Comic Sans MS" panose="030F0702030302020204" pitchFamily="66" charset="0"/>
              </a:rPr>
              <a:t>How can this be wilderness?</a:t>
            </a:r>
          </a:p>
        </p:txBody>
      </p:sp>
      <p:sp>
        <p:nvSpPr>
          <p:cNvPr id="3" name="Content Placeholder 2">
            <a:extLst>
              <a:ext uri="{FF2B5EF4-FFF2-40B4-BE49-F238E27FC236}">
                <a16:creationId xmlns:a16="http://schemas.microsoft.com/office/drawing/2014/main" id="{8B774C1E-584A-4141-9E20-22D349B4CF99}"/>
              </a:ext>
            </a:extLst>
          </p:cNvPr>
          <p:cNvSpPr>
            <a:spLocks noGrp="1"/>
          </p:cNvSpPr>
          <p:nvPr>
            <p:ph idx="1"/>
          </p:nvPr>
        </p:nvSpPr>
        <p:spPr/>
        <p:txBody>
          <a:bodyPr/>
          <a:lstStyle/>
          <a:p>
            <a:pPr>
              <a:buFontTx/>
              <a:buNone/>
            </a:pPr>
            <a:r>
              <a:rPr lang="en-US" altLang="en-US">
                <a:latin typeface="Comic Sans MS" panose="030F0702030302020204" pitchFamily="66" charset="0"/>
              </a:rPr>
              <a:t>The law allows for: </a:t>
            </a:r>
          </a:p>
          <a:p>
            <a:pPr>
              <a:buFontTx/>
              <a:buNone/>
            </a:pPr>
            <a:endParaRPr lang="en-US" altLang="en-US">
              <a:latin typeface="Comic Sans MS" panose="030F0702030302020204" pitchFamily="66" charset="0"/>
            </a:endParaRPr>
          </a:p>
          <a:p>
            <a:r>
              <a:rPr lang="en-US" altLang="en-US">
                <a:solidFill>
                  <a:schemeClr val="accent2"/>
                </a:solidFill>
                <a:latin typeface="Comic Sans MS" panose="030F0702030302020204" pitchFamily="66" charset="0"/>
              </a:rPr>
              <a:t>Special provisions that may allow mining, water developments, commercial grazing, access to private lands?</a:t>
            </a:r>
          </a:p>
          <a:p>
            <a:pPr>
              <a:buFontTx/>
              <a:buNone/>
            </a:pPr>
            <a:endParaRPr lang="en-US" altLang="en-US">
              <a:latin typeface="Comic Sans MS" panose="030F0702030302020204" pitchFamily="66" charset="0"/>
            </a:endParaRPr>
          </a:p>
          <a:p>
            <a:r>
              <a:rPr lang="en-US" altLang="en-US">
                <a:solidFill>
                  <a:schemeClr val="accent2"/>
                </a:solidFill>
                <a:latin typeface="Comic Sans MS" panose="030F0702030302020204" pitchFamily="66" charset="0"/>
              </a:rPr>
              <a:t>Exceptions for use of motor vehicles, motorized equipment, structures, installations?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8610" name="AutoShape 2" descr="A scroll">
            <a:extLst>
              <a:ext uri="{FF2B5EF4-FFF2-40B4-BE49-F238E27FC236}">
                <a16:creationId xmlns:a16="http://schemas.microsoft.com/office/drawing/2014/main" id="{203EACAB-1A9F-4D69-8B75-DB89744C35C4}"/>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8611" name="Rectangle 3">
            <a:extLst>
              <a:ext uri="{FF2B5EF4-FFF2-40B4-BE49-F238E27FC236}">
                <a16:creationId xmlns:a16="http://schemas.microsoft.com/office/drawing/2014/main" id="{A51027A0-4D77-4DFD-A52B-BA11A4495B8E}"/>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(b)</a:t>
            </a:r>
            <a:r>
              <a:rPr lang="en-US" altLang="en-US" sz="3200" b="1"/>
              <a:t> </a:t>
            </a:r>
          </a:p>
        </p:txBody>
      </p:sp>
      <p:sp>
        <p:nvSpPr>
          <p:cNvPr id="68612" name="Rectangle 4">
            <a:extLst>
              <a:ext uri="{FF2B5EF4-FFF2-40B4-BE49-F238E27FC236}">
                <a16:creationId xmlns:a16="http://schemas.microsoft.com/office/drawing/2014/main" id="{B0C12991-E2E3-4A4F-88C3-2FE2A77AF226}"/>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“Except as otherwise provided in this Act, wilderness areas shall be devoted to the </a:t>
            </a:r>
            <a:r>
              <a:rPr lang="en-US" altLang="en-US" sz="3600" b="1">
                <a:solidFill>
                  <a:schemeClr val="accent2"/>
                </a:solidFill>
                <a:latin typeface="Times New Roman" panose="02020603050405020304" pitchFamily="18" charset="0"/>
              </a:rPr>
              <a:t>public purposes </a:t>
            </a:r>
            <a:r>
              <a:rPr lang="en-US" altLang="en-US" sz="3600" b="1">
                <a:latin typeface="Times New Roman" panose="02020603050405020304" pitchFamily="18" charset="0"/>
              </a:rPr>
              <a:t>of</a:t>
            </a:r>
            <a:r>
              <a:rPr lang="en-US" altLang="en-US" sz="3600" b="1">
                <a:solidFill>
                  <a:schemeClr val="accent2"/>
                </a:solidFill>
                <a:latin typeface="Times New Roman" panose="02020603050405020304" pitchFamily="18" charset="0"/>
              </a:rPr>
              <a:t> recreational, scenic, scientific, educational, conservation, </a:t>
            </a:r>
            <a:r>
              <a:rPr lang="en-US" altLang="en-US" sz="3600" b="1">
                <a:latin typeface="Times New Roman" panose="02020603050405020304" pitchFamily="18" charset="0"/>
              </a:rPr>
              <a:t>and</a:t>
            </a:r>
            <a:r>
              <a:rPr lang="en-US" altLang="en-US" sz="3600" b="1">
                <a:solidFill>
                  <a:schemeClr val="accent2"/>
                </a:solidFill>
                <a:latin typeface="Times New Roman" panose="02020603050405020304" pitchFamily="18" charset="0"/>
              </a:rPr>
              <a:t> historical use.</a:t>
            </a:r>
          </a:p>
          <a:p>
            <a:pPr eaLnBrk="1" hangingPunct="1">
              <a:buFontTx/>
              <a:buNone/>
            </a:pPr>
            <a:endParaRPr lang="en-US" altLang="en-US" sz="3600" b="1">
              <a:solidFill>
                <a:schemeClr val="accent2"/>
              </a:solidFill>
              <a:latin typeface="Times New Roman" panose="02020603050405020304" pitchFamily="18" charset="0"/>
            </a:endParaRPr>
          </a:p>
        </p:txBody>
      </p:sp>
      <p:sp>
        <p:nvSpPr>
          <p:cNvPr id="68613" name="Text Box 5">
            <a:extLst>
              <a:ext uri="{FF2B5EF4-FFF2-40B4-BE49-F238E27FC236}">
                <a16:creationId xmlns:a16="http://schemas.microsoft.com/office/drawing/2014/main" id="{D8D9E7C8-9BE7-40B1-8911-935FCFC4C42D}"/>
              </a:ext>
            </a:extLst>
          </p:cNvPr>
          <p:cNvSpPr txBox="1">
            <a:spLocks noChangeArrowheads="1"/>
          </p:cNvSpPr>
          <p:nvPr/>
        </p:nvSpPr>
        <p:spPr bwMode="auto">
          <a:xfrm>
            <a:off x="1981200" y="5867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chemeClr val="accent2"/>
                </a:solidFill>
                <a:latin typeface="Comic Sans MS" panose="030F0702030302020204" pitchFamily="66" charset="0"/>
              </a:rPr>
              <a:t>The public purposes</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69634" name="AutoShape 2" descr="A scroll">
            <a:extLst>
              <a:ext uri="{FF2B5EF4-FFF2-40B4-BE49-F238E27FC236}">
                <a16:creationId xmlns:a16="http://schemas.microsoft.com/office/drawing/2014/main" id="{DBDCC998-2D4D-4F32-92C1-9E1FDC340B76}"/>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69635" name="Rectangle 3">
            <a:extLst>
              <a:ext uri="{FF2B5EF4-FFF2-40B4-BE49-F238E27FC236}">
                <a16:creationId xmlns:a16="http://schemas.microsoft.com/office/drawing/2014/main" id="{325BF4FA-4AD2-4E15-A47F-31110FDC0CBB}"/>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4 (b)</a:t>
            </a:r>
            <a:r>
              <a:rPr lang="en-US" altLang="en-US" sz="3200" b="1"/>
              <a:t> </a:t>
            </a:r>
          </a:p>
        </p:txBody>
      </p:sp>
      <p:sp>
        <p:nvSpPr>
          <p:cNvPr id="69636" name="Rectangle 4">
            <a:extLst>
              <a:ext uri="{FF2B5EF4-FFF2-40B4-BE49-F238E27FC236}">
                <a16:creationId xmlns:a16="http://schemas.microsoft.com/office/drawing/2014/main" id="{4263C2D2-6039-4C7E-B2E1-122E5502FD82}"/>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a:t>
            </a:r>
            <a:r>
              <a:rPr lang="en-US" altLang="en-US" sz="3600" b="1">
                <a:solidFill>
                  <a:schemeClr val="accent2"/>
                </a:solidFill>
                <a:latin typeface="Times New Roman" panose="02020603050405020304" pitchFamily="18" charset="0"/>
              </a:rPr>
              <a:t>Except as otherwise provided in this Act</a:t>
            </a:r>
            <a:r>
              <a:rPr lang="en-US" altLang="en-US" sz="3600" b="1">
                <a:latin typeface="Times New Roman" panose="02020603050405020304" pitchFamily="18" charset="0"/>
              </a:rPr>
              <a:t>, wilderness areas shall be devoted to the public purposes of recreational, scenic, scientific, educational, conservation, and historical use.</a:t>
            </a:r>
          </a:p>
          <a:p>
            <a:pPr eaLnBrk="1" hangingPunct="1">
              <a:buFontTx/>
              <a:buNone/>
            </a:pPr>
            <a:endParaRPr lang="en-US" altLang="en-US" sz="3600" b="1">
              <a:latin typeface="Times New Roman" panose="02020603050405020304" pitchFamily="18" charset="0"/>
            </a:endParaRPr>
          </a:p>
        </p:txBody>
      </p:sp>
      <p:sp>
        <p:nvSpPr>
          <p:cNvPr id="69637" name="Text Box 5">
            <a:extLst>
              <a:ext uri="{FF2B5EF4-FFF2-40B4-BE49-F238E27FC236}">
                <a16:creationId xmlns:a16="http://schemas.microsoft.com/office/drawing/2014/main" id="{6EC746A6-8A53-4EF1-8EC5-0B50BD23D626}"/>
              </a:ext>
            </a:extLst>
          </p:cNvPr>
          <p:cNvSpPr txBox="1">
            <a:spLocks noChangeArrowheads="1"/>
          </p:cNvSpPr>
          <p:nvPr/>
        </p:nvSpPr>
        <p:spPr bwMode="auto">
          <a:xfrm>
            <a:off x="1981200" y="5867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solidFill>
                  <a:schemeClr val="accent2"/>
                </a:solidFill>
                <a:latin typeface="Comic Sans MS" panose="030F0702030302020204" pitchFamily="66" charset="0"/>
              </a:rPr>
              <a:t>The public purposes</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rgbClr val="D9FFD9"/>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32A5A0AE-0211-4CD7-A244-8D9954DEC748}"/>
              </a:ext>
            </a:extLst>
          </p:cNvPr>
          <p:cNvSpPr>
            <a:spLocks noGrp="1" noChangeArrowheads="1"/>
          </p:cNvSpPr>
          <p:nvPr>
            <p:ph type="title"/>
          </p:nvPr>
        </p:nvSpPr>
        <p:spPr>
          <a:xfrm>
            <a:off x="0" y="609600"/>
            <a:ext cx="8763000" cy="1143000"/>
          </a:xfrm>
        </p:spPr>
        <p:txBody>
          <a:bodyPr/>
          <a:lstStyle/>
          <a:p>
            <a:pPr eaLnBrk="1" hangingPunct="1"/>
            <a:r>
              <a:rPr lang="en-US" altLang="en-US" dirty="0">
                <a:latin typeface="Comic Sans MS" panose="030F0702030302020204" pitchFamily="66" charset="0"/>
              </a:rPr>
              <a:t>Public Purposes</a:t>
            </a:r>
            <a:br>
              <a:rPr lang="en-US" altLang="en-US" dirty="0">
                <a:latin typeface="Comic Sans MS" panose="030F0702030302020204" pitchFamily="66" charset="0"/>
              </a:rPr>
            </a:br>
            <a:r>
              <a:rPr lang="en-US" altLang="en-US" sz="3200" dirty="0">
                <a:latin typeface="Comic Sans MS" panose="030F0702030302020204" pitchFamily="66" charset="0"/>
              </a:rPr>
              <a:t>“recreational, scenic, scientific, educational, conservation, and historical use.”</a:t>
            </a:r>
            <a:br>
              <a:rPr lang="en-US" altLang="en-US" sz="3200" dirty="0">
                <a:latin typeface="Comic Sans MS" panose="030F0702030302020204" pitchFamily="66" charset="0"/>
              </a:rPr>
            </a:br>
            <a:endParaRPr lang="en-US" altLang="en-US" sz="3200" dirty="0">
              <a:latin typeface="Comic Sans MS" panose="030F0702030302020204" pitchFamily="66" charset="0"/>
            </a:endParaRPr>
          </a:p>
        </p:txBody>
      </p:sp>
      <p:sp>
        <p:nvSpPr>
          <p:cNvPr id="1120259" name="Rectangle 3">
            <a:extLst>
              <a:ext uri="{FF2B5EF4-FFF2-40B4-BE49-F238E27FC236}">
                <a16:creationId xmlns:a16="http://schemas.microsoft.com/office/drawing/2014/main" id="{7826A969-FDFA-4AA6-B99C-6B50674E3588}"/>
              </a:ext>
            </a:extLst>
          </p:cNvPr>
          <p:cNvSpPr>
            <a:spLocks noGrp="1" noChangeArrowheads="1"/>
          </p:cNvSpPr>
          <p:nvPr>
            <p:ph type="body" idx="1"/>
          </p:nvPr>
        </p:nvSpPr>
        <p:spPr>
          <a:xfrm>
            <a:off x="152400" y="1905000"/>
            <a:ext cx="7772400" cy="3124200"/>
          </a:xfrm>
        </p:spPr>
        <p:txBody>
          <a:bodyPr/>
          <a:lstStyle/>
          <a:p>
            <a:pPr eaLnBrk="1" hangingPunct="1"/>
            <a:r>
              <a:rPr lang="en-US" altLang="en-US" sz="2400">
                <a:solidFill>
                  <a:schemeClr val="accent2"/>
                </a:solidFill>
                <a:latin typeface="Comic Sans MS" panose="030F0702030302020204" pitchFamily="66" charset="0"/>
              </a:rPr>
              <a:t>Public lands and uses</a:t>
            </a:r>
          </a:p>
          <a:p>
            <a:pPr eaLnBrk="1" hangingPunct="1"/>
            <a:r>
              <a:rPr lang="en-US" altLang="en-US" sz="2400">
                <a:solidFill>
                  <a:schemeClr val="accent2"/>
                </a:solidFill>
                <a:latin typeface="Comic Sans MS" panose="030F0702030302020204" pitchFamily="66" charset="0"/>
              </a:rPr>
              <a:t>Public rights and privileges</a:t>
            </a:r>
          </a:p>
          <a:p>
            <a:pPr eaLnBrk="1" hangingPunct="1"/>
            <a:r>
              <a:rPr lang="en-US" altLang="en-US" sz="2400">
                <a:solidFill>
                  <a:schemeClr val="accent2"/>
                </a:solidFill>
                <a:latin typeface="Comic Sans MS" panose="030F0702030302020204" pitchFamily="66" charset="0"/>
              </a:rPr>
              <a:t>Public involvement and communication</a:t>
            </a:r>
          </a:p>
          <a:p>
            <a:pPr eaLnBrk="1" hangingPunct="1"/>
            <a:r>
              <a:rPr lang="en-US" altLang="en-US" sz="2400">
                <a:solidFill>
                  <a:schemeClr val="accent2"/>
                </a:solidFill>
                <a:latin typeface="Comic Sans MS" panose="030F0702030302020204" pitchFamily="66" charset="0"/>
              </a:rPr>
              <a:t>Local custom, culture, and tradition</a:t>
            </a:r>
          </a:p>
        </p:txBody>
      </p:sp>
      <p:pic>
        <p:nvPicPr>
          <p:cNvPr id="70660" name="Picture 7" descr="Rock formations protruding from vegetated mountains ">
            <a:extLst>
              <a:ext uri="{FF2B5EF4-FFF2-40B4-BE49-F238E27FC236}">
                <a16:creationId xmlns:a16="http://schemas.microsoft.com/office/drawing/2014/main" id="{98166910-DDCE-466B-A49D-A899E4A74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8559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0" descr="A person holding up the head of a dead deer ">
            <a:extLst>
              <a:ext uri="{FF2B5EF4-FFF2-40B4-BE49-F238E27FC236}">
                <a16:creationId xmlns:a16="http://schemas.microsoft.com/office/drawing/2014/main" id="{D5A31284-8365-40EE-8868-06CD85ABE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38600"/>
            <a:ext cx="35147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8" descr="People sitting on top of a ridge with degraded rocky wall structures">
            <a:extLst>
              <a:ext uri="{FF2B5EF4-FFF2-40B4-BE49-F238E27FC236}">
                <a16:creationId xmlns:a16="http://schemas.microsoft.com/office/drawing/2014/main" id="{190370A3-35C6-4694-9A96-309DE9F42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000" t="38000"/>
          <a:stretch>
            <a:fillRect/>
          </a:stretch>
        </p:blipFill>
        <p:spPr bwMode="auto">
          <a:xfrm>
            <a:off x="5257800" y="4011613"/>
            <a:ext cx="35814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120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59"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4" name="Text Box 14">
            <a:extLst>
              <a:ext uri="{FF2B5EF4-FFF2-40B4-BE49-F238E27FC236}">
                <a16:creationId xmlns:a16="http://schemas.microsoft.com/office/drawing/2014/main" id="{7E7AF15F-8236-4E85-A3BF-A377C51A5782}"/>
              </a:ext>
            </a:extLst>
          </p:cNvPr>
          <p:cNvSpPr txBox="1">
            <a:spLocks noGrp="1" noChangeArrowheads="1"/>
          </p:cNvSpPr>
          <p:nvPr>
            <p:ph type="title" idx="4294967295"/>
          </p:nvPr>
        </p:nvSpPr>
        <p:spPr bwMode="auto">
          <a:xfrm>
            <a:off x="609600" y="152400"/>
            <a:ext cx="8077200" cy="833438"/>
          </a:xfrm>
          <a:prstGeom prst="rect">
            <a:avLst/>
          </a:prstGeom>
          <a:solidFill>
            <a:srgbClr val="FFD7AF"/>
          </a:solidFill>
          <a:ln w="9525">
            <a:solidFill>
              <a:schemeClr val="tx1"/>
            </a:solid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A Wilderness </a:t>
            </a:r>
            <a:r>
              <a:rPr kumimoji="0" lang="en-US" altLang="en-US" sz="2400" b="0" i="0" u="none" strike="noStrike" kern="1200" cap="none" spc="0" normalizeH="0" baseline="0" noProof="0" dirty="0" err="1">
                <a:ln>
                  <a:noFill/>
                </a:ln>
                <a:solidFill>
                  <a:schemeClr val="tx1"/>
                </a:solidFill>
                <a:effectLst/>
                <a:uLnTx/>
                <a:uFillTx/>
                <a:latin typeface="Tahoma" panose="020B0604030504040204" pitchFamily="34" charset="0"/>
                <a:ea typeface="+mn-ea"/>
                <a:cs typeface="+mn-cs"/>
              </a:rPr>
              <a:t>Stewarsdhip</a:t>
            </a:r>
            <a:r>
              <a:rPr kumimoji="0" lang="en-US" altLang="en-US" sz="24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 Model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600" b="0" i="0" u="none" strike="noStrike" kern="1200" cap="none" spc="0" normalizeH="0" baseline="0" noProof="0" dirty="0">
                <a:ln>
                  <a:noFill/>
                </a:ln>
                <a:solidFill>
                  <a:schemeClr val="tx1"/>
                </a:solidFill>
                <a:effectLst/>
                <a:uLnTx/>
                <a:uFillTx/>
                <a:latin typeface="Tahoma" panose="020B0604030504040204" pitchFamily="34" charset="0"/>
                <a:ea typeface="+mn-ea"/>
                <a:cs typeface="+mn-cs"/>
              </a:rPr>
              <a:t>Adapted from: FSM 2320.6</a:t>
            </a:r>
          </a:p>
        </p:txBody>
      </p:sp>
      <p:grpSp>
        <p:nvGrpSpPr>
          <p:cNvPr id="5" name="Group 4" descr="A depiction of a wilderness stewardship model. The two perpendicular side of a triangle represent two axes; the X-axis is labeled &quot;Human Use, Trammeling and Development&quot; and the Y-axis is labeled &quot;Wilderness Character&quot;. The corner is labeled &quot;0&quot;. The hypotenuse side of the triangle has arrows pint to the top corner of the triangle. The arrows are labeled &quot;Management effort&quot;. A red line and a black square on lower right side of the hypotenuse are labeled &quot;Wilderness 'X' at time of designation&quot;. Two blue squares labeled &quot;Definition of Wilderness&quot; are located on the upper-mid side of the hypotenuse and near the top of the hypotenuse. In between those two blue square are a red line and a green square. At the very top corner of the triangle is a red square labeled &quot;Pristine - Absolute Wilderness&quot;.  ">
            <a:extLst>
              <a:ext uri="{FF2B5EF4-FFF2-40B4-BE49-F238E27FC236}">
                <a16:creationId xmlns:a16="http://schemas.microsoft.com/office/drawing/2014/main" id="{DC1504E2-459E-422D-9282-8287B5B6F3BD}"/>
              </a:ext>
            </a:extLst>
          </p:cNvPr>
          <p:cNvGrpSpPr/>
          <p:nvPr/>
        </p:nvGrpSpPr>
        <p:grpSpPr>
          <a:xfrm>
            <a:off x="533400" y="1066800"/>
            <a:ext cx="8382000" cy="5654675"/>
            <a:chOff x="533400" y="1066800"/>
            <a:chExt cx="8382000" cy="5654675"/>
          </a:xfrm>
        </p:grpSpPr>
        <p:sp>
          <p:nvSpPr>
            <p:cNvPr id="583682" name="AutoShape 2">
              <a:extLst>
                <a:ext uri="{FF2B5EF4-FFF2-40B4-BE49-F238E27FC236}">
                  <a16:creationId xmlns:a16="http://schemas.microsoft.com/office/drawing/2014/main" id="{619E4DD2-FE21-4A88-AADD-8A782C7404D4}"/>
                </a:ext>
              </a:extLst>
            </p:cNvPr>
            <p:cNvSpPr>
              <a:spLocks noChangeArrowheads="1"/>
            </p:cNvSpPr>
            <p:nvPr/>
          </p:nvSpPr>
          <p:spPr bwMode="auto">
            <a:xfrm>
              <a:off x="1143000" y="1676400"/>
              <a:ext cx="7467600" cy="4648200"/>
            </a:xfrm>
            <a:prstGeom prst="rtTriangle">
              <a:avLst/>
            </a:prstGeom>
            <a:solidFill>
              <a:schemeClr val="accent1"/>
            </a:solidFill>
            <a:ln w="25400">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83683" name="Text Box 3">
              <a:extLst>
                <a:ext uri="{FF2B5EF4-FFF2-40B4-BE49-F238E27FC236}">
                  <a16:creationId xmlns:a16="http://schemas.microsoft.com/office/drawing/2014/main" id="{AEEFAF3E-58CF-4175-9E14-CFA16062634B}"/>
                </a:ext>
              </a:extLst>
            </p:cNvPr>
            <p:cNvSpPr txBox="1">
              <a:spLocks noChangeArrowheads="1"/>
            </p:cNvSpPr>
            <p:nvPr/>
          </p:nvSpPr>
          <p:spPr bwMode="auto">
            <a:xfrm>
              <a:off x="1600200" y="6324600"/>
              <a:ext cx="640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dirty="0">
                  <a:latin typeface="Tahoma" panose="020B0604030504040204" pitchFamily="34" charset="0"/>
                </a:rPr>
                <a:t>Human Use, Trammeling and Development</a:t>
              </a:r>
            </a:p>
          </p:txBody>
        </p:sp>
        <p:sp>
          <p:nvSpPr>
            <p:cNvPr id="583685" name="Text Box 5">
              <a:extLst>
                <a:ext uri="{FF2B5EF4-FFF2-40B4-BE49-F238E27FC236}">
                  <a16:creationId xmlns:a16="http://schemas.microsoft.com/office/drawing/2014/main" id="{B0FB0B46-2098-471E-8D2D-CDACD9FEF6D9}"/>
                </a:ext>
              </a:extLst>
            </p:cNvPr>
            <p:cNvSpPr txBox="1">
              <a:spLocks noChangeArrowheads="1"/>
            </p:cNvSpPr>
            <p:nvPr/>
          </p:nvSpPr>
          <p:spPr bwMode="auto">
            <a:xfrm rot="16200000">
              <a:off x="-1249362" y="3687762"/>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dirty="0">
                  <a:latin typeface="Tahoma" panose="020B0604030504040204" pitchFamily="34" charset="0"/>
                </a:rPr>
                <a:t>Wilderness Character</a:t>
              </a:r>
            </a:p>
          </p:txBody>
        </p:sp>
        <p:sp>
          <p:nvSpPr>
            <p:cNvPr id="583686" name="Text Box 6">
              <a:extLst>
                <a:ext uri="{FF2B5EF4-FFF2-40B4-BE49-F238E27FC236}">
                  <a16:creationId xmlns:a16="http://schemas.microsoft.com/office/drawing/2014/main" id="{0C0ABFED-3CA8-480C-8107-16FBE619ED01}"/>
                </a:ext>
              </a:extLst>
            </p:cNvPr>
            <p:cNvSpPr txBox="1">
              <a:spLocks noChangeArrowheads="1"/>
            </p:cNvSpPr>
            <p:nvPr/>
          </p:nvSpPr>
          <p:spPr bwMode="auto">
            <a:xfrm>
              <a:off x="838200" y="1066800"/>
              <a:ext cx="5257800" cy="396875"/>
            </a:xfrm>
            <a:prstGeom prst="rect">
              <a:avLst/>
            </a:prstGeom>
            <a:noFill/>
            <a:ln w="9525">
              <a:noFill/>
              <a:miter lim="800000"/>
              <a:headEnd/>
              <a:tailEnd/>
            </a:ln>
          </p:spPr>
          <p:txBody>
            <a:bodyPr>
              <a:spAutoFit/>
            </a:bodyPr>
            <a:lstStyle/>
            <a:p>
              <a:pPr>
                <a:spcBef>
                  <a:spcPct val="50000"/>
                </a:spcBef>
                <a:defRPr/>
              </a:pPr>
              <a:r>
                <a:rPr lang="en-US" sz="2000" dirty="0">
                  <a:effectLst>
                    <a:outerShdw blurRad="38100" dist="38100" dir="2700000" algn="tl">
                      <a:srgbClr val="C0C0C0"/>
                    </a:outerShdw>
                  </a:effectLst>
                  <a:latin typeface="Tahoma" pitchFamily="34" charset="0"/>
                </a:rPr>
                <a:t>Pristine - Absolute wilderness</a:t>
              </a:r>
            </a:p>
          </p:txBody>
        </p:sp>
        <p:sp>
          <p:nvSpPr>
            <p:cNvPr id="583687" name="Text Box 7">
              <a:extLst>
                <a:ext uri="{FF2B5EF4-FFF2-40B4-BE49-F238E27FC236}">
                  <a16:creationId xmlns:a16="http://schemas.microsoft.com/office/drawing/2014/main" id="{E92542F9-2C02-4E95-AE23-7C12525F67BE}"/>
                </a:ext>
              </a:extLst>
            </p:cNvPr>
            <p:cNvSpPr txBox="1">
              <a:spLocks noChangeArrowheads="1"/>
            </p:cNvSpPr>
            <p:nvPr/>
          </p:nvSpPr>
          <p:spPr bwMode="auto">
            <a:xfrm>
              <a:off x="3733800" y="1600200"/>
              <a:ext cx="5181600" cy="457200"/>
            </a:xfrm>
            <a:prstGeom prst="rect">
              <a:avLst/>
            </a:prstGeom>
            <a:noFill/>
            <a:ln w="9525">
              <a:noFill/>
              <a:miter lim="800000"/>
              <a:headEnd/>
              <a:tailEnd/>
            </a:ln>
          </p:spPr>
          <p:txBody>
            <a:bodyPr>
              <a:spAutoFit/>
            </a:bodyPr>
            <a:lstStyle/>
            <a:p>
              <a:pPr>
                <a:spcBef>
                  <a:spcPct val="50000"/>
                </a:spcBef>
                <a:defRPr/>
              </a:pPr>
              <a:r>
                <a:rPr lang="en-US" sz="2400">
                  <a:effectLst>
                    <a:outerShdw blurRad="38100" dist="38100" dir="2700000" algn="tl">
                      <a:srgbClr val="C0C0C0"/>
                    </a:outerShdw>
                  </a:effectLst>
                  <a:latin typeface="Tahoma" pitchFamily="34" charset="0"/>
                </a:rPr>
                <a:t>Definition of wilderness</a:t>
              </a:r>
            </a:p>
          </p:txBody>
        </p:sp>
        <p:sp>
          <p:nvSpPr>
            <p:cNvPr id="830472" name="Text Box 8">
              <a:extLst>
                <a:ext uri="{FF2B5EF4-FFF2-40B4-BE49-F238E27FC236}">
                  <a16:creationId xmlns:a16="http://schemas.microsoft.com/office/drawing/2014/main" id="{44F51871-2C7F-49F6-B069-7D99E11FA503}"/>
                </a:ext>
              </a:extLst>
            </p:cNvPr>
            <p:cNvSpPr txBox="1">
              <a:spLocks noChangeArrowheads="1"/>
            </p:cNvSpPr>
            <p:nvPr/>
          </p:nvSpPr>
          <p:spPr bwMode="auto">
            <a:xfrm>
              <a:off x="5715000" y="3429000"/>
              <a:ext cx="274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000">
                  <a:latin typeface="Tahoma" panose="020B0604030504040204" pitchFamily="34" charset="0"/>
                </a:rPr>
                <a:t>Wilderness ‘X’ at time of designation</a:t>
              </a:r>
              <a:endParaRPr lang="en-US" altLang="en-US" sz="2400">
                <a:latin typeface="Tahoma" panose="020B0604030504040204" pitchFamily="34" charset="0"/>
              </a:endParaRPr>
            </a:p>
          </p:txBody>
        </p:sp>
        <p:sp>
          <p:nvSpPr>
            <p:cNvPr id="583689" name="Rectangle 9">
              <a:extLst>
                <a:ext uri="{FF2B5EF4-FFF2-40B4-BE49-F238E27FC236}">
                  <a16:creationId xmlns:a16="http://schemas.microsoft.com/office/drawing/2014/main" id="{8E7B5EDB-8CCA-4FEA-9CFE-04D5EEC627FC}"/>
                </a:ext>
              </a:extLst>
            </p:cNvPr>
            <p:cNvSpPr>
              <a:spLocks noChangeArrowheads="1"/>
            </p:cNvSpPr>
            <p:nvPr/>
          </p:nvSpPr>
          <p:spPr bwMode="auto">
            <a:xfrm>
              <a:off x="990600" y="1447800"/>
              <a:ext cx="304800" cy="2286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83690" name="Rectangle 10">
              <a:extLst>
                <a:ext uri="{FF2B5EF4-FFF2-40B4-BE49-F238E27FC236}">
                  <a16:creationId xmlns:a16="http://schemas.microsoft.com/office/drawing/2014/main" id="{1C38464B-0003-4FEC-9CD4-F50A6B51E02A}"/>
                </a:ext>
              </a:extLst>
            </p:cNvPr>
            <p:cNvSpPr>
              <a:spLocks noChangeArrowheads="1"/>
            </p:cNvSpPr>
            <p:nvPr/>
          </p:nvSpPr>
          <p:spPr bwMode="auto">
            <a:xfrm>
              <a:off x="3352800" y="2819400"/>
              <a:ext cx="304800" cy="228600"/>
            </a:xfrm>
            <a:prstGeom prst="rect">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2400">
                <a:latin typeface="Tahoma" panose="020B0604030504040204" pitchFamily="34" charset="0"/>
              </a:endParaRPr>
            </a:p>
          </p:txBody>
        </p:sp>
        <p:sp>
          <p:nvSpPr>
            <p:cNvPr id="830475" name="Rectangle 11">
              <a:extLst>
                <a:ext uri="{FF2B5EF4-FFF2-40B4-BE49-F238E27FC236}">
                  <a16:creationId xmlns:a16="http://schemas.microsoft.com/office/drawing/2014/main" id="{D18B9871-4F9E-4591-9232-084B5D61A016}"/>
                </a:ext>
              </a:extLst>
            </p:cNvPr>
            <p:cNvSpPr>
              <a:spLocks noChangeArrowheads="1"/>
            </p:cNvSpPr>
            <p:nvPr/>
          </p:nvSpPr>
          <p:spPr bwMode="auto">
            <a:xfrm>
              <a:off x="5638800" y="4267200"/>
              <a:ext cx="381000" cy="3048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583692" name="Text Box 12">
              <a:extLst>
                <a:ext uri="{FF2B5EF4-FFF2-40B4-BE49-F238E27FC236}">
                  <a16:creationId xmlns:a16="http://schemas.microsoft.com/office/drawing/2014/main" id="{CCAD84DC-8D15-4723-8CEB-CE004D1B4F8E}"/>
                </a:ext>
              </a:extLst>
            </p:cNvPr>
            <p:cNvSpPr txBox="1">
              <a:spLocks noChangeArrowheads="1"/>
            </p:cNvSpPr>
            <p:nvPr/>
          </p:nvSpPr>
          <p:spPr bwMode="auto">
            <a:xfrm>
              <a:off x="685800" y="624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a:latin typeface="Tahoma" panose="020B0604030504040204" pitchFamily="34" charset="0"/>
                </a:rPr>
                <a:t>0</a:t>
              </a:r>
            </a:p>
          </p:txBody>
        </p:sp>
        <p:sp>
          <p:nvSpPr>
            <p:cNvPr id="830477" name="Line 13">
              <a:extLst>
                <a:ext uri="{FF2B5EF4-FFF2-40B4-BE49-F238E27FC236}">
                  <a16:creationId xmlns:a16="http://schemas.microsoft.com/office/drawing/2014/main" id="{21F20AF5-4877-489A-A7F6-2F33F3797523}"/>
                </a:ext>
              </a:extLst>
            </p:cNvPr>
            <p:cNvSpPr>
              <a:spLocks noChangeShapeType="1"/>
            </p:cNvSpPr>
            <p:nvPr/>
          </p:nvSpPr>
          <p:spPr bwMode="auto">
            <a:xfrm flipH="1" flipV="1">
              <a:off x="5105400" y="4419600"/>
              <a:ext cx="457200" cy="3048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830479" name="Text Box 15">
              <a:extLst>
                <a:ext uri="{FF2B5EF4-FFF2-40B4-BE49-F238E27FC236}">
                  <a16:creationId xmlns:a16="http://schemas.microsoft.com/office/drawing/2014/main" id="{69364363-E0D0-4378-88D4-4DDCFFC40F3A}"/>
                </a:ext>
              </a:extLst>
            </p:cNvPr>
            <p:cNvSpPr txBox="1">
              <a:spLocks noChangeArrowheads="1"/>
            </p:cNvSpPr>
            <p:nvPr/>
          </p:nvSpPr>
          <p:spPr bwMode="auto">
            <a:xfrm>
              <a:off x="3124200" y="4800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latin typeface="Tahoma" panose="020B0604030504040204" pitchFamily="34" charset="0"/>
                </a:rPr>
                <a:t>Management effort</a:t>
              </a:r>
            </a:p>
          </p:txBody>
        </p:sp>
        <p:sp>
          <p:nvSpPr>
            <p:cNvPr id="583696" name="Line 17">
              <a:extLst>
                <a:ext uri="{FF2B5EF4-FFF2-40B4-BE49-F238E27FC236}">
                  <a16:creationId xmlns:a16="http://schemas.microsoft.com/office/drawing/2014/main" id="{D28FAC8F-61C1-4415-A636-233E1470DAC3}"/>
                </a:ext>
              </a:extLst>
            </p:cNvPr>
            <p:cNvSpPr>
              <a:spLocks noChangeShapeType="1"/>
            </p:cNvSpPr>
            <p:nvPr/>
          </p:nvSpPr>
          <p:spPr bwMode="auto">
            <a:xfrm flipH="1" flipV="1">
              <a:off x="1905000" y="1752600"/>
              <a:ext cx="1752600"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697" name="Line 18">
              <a:extLst>
                <a:ext uri="{FF2B5EF4-FFF2-40B4-BE49-F238E27FC236}">
                  <a16:creationId xmlns:a16="http://schemas.microsoft.com/office/drawing/2014/main" id="{B3261962-2118-42DD-A2B5-79F1AE250002}"/>
                </a:ext>
              </a:extLst>
            </p:cNvPr>
            <p:cNvSpPr>
              <a:spLocks noChangeShapeType="1"/>
            </p:cNvSpPr>
            <p:nvPr/>
          </p:nvSpPr>
          <p:spPr bwMode="auto">
            <a:xfrm flipH="1">
              <a:off x="3810000" y="2133600"/>
              <a:ext cx="5334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698" name="Rectangle 19">
              <a:extLst>
                <a:ext uri="{FF2B5EF4-FFF2-40B4-BE49-F238E27FC236}">
                  <a16:creationId xmlns:a16="http://schemas.microsoft.com/office/drawing/2014/main" id="{E120439C-5F10-4EA0-8424-268E42A2003F}"/>
                </a:ext>
              </a:extLst>
            </p:cNvPr>
            <p:cNvSpPr>
              <a:spLocks noChangeArrowheads="1"/>
            </p:cNvSpPr>
            <p:nvPr/>
          </p:nvSpPr>
          <p:spPr bwMode="auto">
            <a:xfrm>
              <a:off x="1524000" y="1676400"/>
              <a:ext cx="304800" cy="228600"/>
            </a:xfrm>
            <a:prstGeom prst="rect">
              <a:avLst/>
            </a:prstGeom>
            <a:solidFill>
              <a:srgbClr val="0000FF"/>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en-US" sz="2400">
                <a:latin typeface="Tahoma" panose="020B0604030504040204" pitchFamily="34" charset="0"/>
              </a:endParaRPr>
            </a:p>
          </p:txBody>
        </p:sp>
        <p:sp>
          <p:nvSpPr>
            <p:cNvPr id="830485" name="Line 21">
              <a:extLst>
                <a:ext uri="{FF2B5EF4-FFF2-40B4-BE49-F238E27FC236}">
                  <a16:creationId xmlns:a16="http://schemas.microsoft.com/office/drawing/2014/main" id="{793D3103-9D26-4AE0-A2D2-BE1A1DF71D88}"/>
                </a:ext>
              </a:extLst>
            </p:cNvPr>
            <p:cNvSpPr>
              <a:spLocks noChangeShapeType="1"/>
            </p:cNvSpPr>
            <p:nvPr/>
          </p:nvSpPr>
          <p:spPr bwMode="auto">
            <a:xfrm flipH="1">
              <a:off x="5715000" y="4343400"/>
              <a:ext cx="685800" cy="685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1">
              <a:extLst>
                <a:ext uri="{FF2B5EF4-FFF2-40B4-BE49-F238E27FC236}">
                  <a16:creationId xmlns:a16="http://schemas.microsoft.com/office/drawing/2014/main" id="{5F592E55-37C3-4AC0-9923-7A91CFB1943E}"/>
                </a:ext>
              </a:extLst>
            </p:cNvPr>
            <p:cNvSpPr>
              <a:spLocks noChangeArrowheads="1"/>
            </p:cNvSpPr>
            <p:nvPr/>
          </p:nvSpPr>
          <p:spPr bwMode="auto">
            <a:xfrm>
              <a:off x="2362200" y="2209800"/>
              <a:ext cx="381000" cy="304800"/>
            </a:xfrm>
            <a:prstGeom prst="rect">
              <a:avLst/>
            </a:prstGeom>
            <a:solidFill>
              <a:srgbClr val="008000"/>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solidFill>
                  <a:srgbClr val="993300"/>
                </a:solidFill>
              </a:endParaRPr>
            </a:p>
          </p:txBody>
        </p:sp>
        <p:sp>
          <p:nvSpPr>
            <p:cNvPr id="3" name="Line 21">
              <a:extLst>
                <a:ext uri="{FF2B5EF4-FFF2-40B4-BE49-F238E27FC236}">
                  <a16:creationId xmlns:a16="http://schemas.microsoft.com/office/drawing/2014/main" id="{C4FDDA99-EA74-4DCE-BD4D-AA486A665EE1}"/>
                </a:ext>
              </a:extLst>
            </p:cNvPr>
            <p:cNvSpPr>
              <a:spLocks noChangeShapeType="1"/>
            </p:cNvSpPr>
            <p:nvPr/>
          </p:nvSpPr>
          <p:spPr bwMode="auto">
            <a:xfrm flipH="1">
              <a:off x="2438400" y="2209800"/>
              <a:ext cx="685800" cy="6858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702" name="Line 22">
              <a:extLst>
                <a:ext uri="{FF2B5EF4-FFF2-40B4-BE49-F238E27FC236}">
                  <a16:creationId xmlns:a16="http://schemas.microsoft.com/office/drawing/2014/main" id="{EF25D4B9-DC2C-4682-8F0B-CAFC35D93448}"/>
                </a:ext>
              </a:extLst>
            </p:cNvPr>
            <p:cNvSpPr>
              <a:spLocks noChangeShapeType="1"/>
            </p:cNvSpPr>
            <p:nvPr/>
          </p:nvSpPr>
          <p:spPr bwMode="auto">
            <a:xfrm flipV="1">
              <a:off x="762000" y="2362200"/>
              <a:ext cx="0" cy="914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703" name="Line 23">
              <a:extLst>
                <a:ext uri="{FF2B5EF4-FFF2-40B4-BE49-F238E27FC236}">
                  <a16:creationId xmlns:a16="http://schemas.microsoft.com/office/drawing/2014/main" id="{C0562461-9494-405D-8164-6BAB82A3121B}"/>
                </a:ext>
              </a:extLst>
            </p:cNvPr>
            <p:cNvSpPr>
              <a:spLocks noChangeShapeType="1"/>
            </p:cNvSpPr>
            <p:nvPr/>
          </p:nvSpPr>
          <p:spPr bwMode="auto">
            <a:xfrm>
              <a:off x="6858000" y="6553200"/>
              <a:ext cx="10668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 Box 15">
              <a:extLst>
                <a:ext uri="{FF2B5EF4-FFF2-40B4-BE49-F238E27FC236}">
                  <a16:creationId xmlns:a16="http://schemas.microsoft.com/office/drawing/2014/main" id="{4B769EE0-FFBE-4332-8BD1-6DF8A894C952}"/>
                </a:ext>
              </a:extLst>
            </p:cNvPr>
            <p:cNvSpPr txBox="1">
              <a:spLocks noChangeArrowheads="1"/>
            </p:cNvSpPr>
            <p:nvPr/>
          </p:nvSpPr>
          <p:spPr bwMode="auto">
            <a:xfrm>
              <a:off x="1219200" y="32766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a:latin typeface="Tahoma" panose="020B0604030504040204" pitchFamily="34" charset="0"/>
                </a:rPr>
                <a:t>Management effort</a:t>
              </a:r>
            </a:p>
          </p:txBody>
        </p:sp>
        <p:sp>
          <p:nvSpPr>
            <p:cNvPr id="25" name="Line 13">
              <a:extLst>
                <a:ext uri="{FF2B5EF4-FFF2-40B4-BE49-F238E27FC236}">
                  <a16:creationId xmlns:a16="http://schemas.microsoft.com/office/drawing/2014/main" id="{2B07EB2A-F183-4DC3-AD1F-BBD443DA08B7}"/>
                </a:ext>
              </a:extLst>
            </p:cNvPr>
            <p:cNvSpPr>
              <a:spLocks noChangeShapeType="1"/>
            </p:cNvSpPr>
            <p:nvPr/>
          </p:nvSpPr>
          <p:spPr bwMode="auto">
            <a:xfrm flipH="1" flipV="1">
              <a:off x="1752600" y="2743200"/>
              <a:ext cx="457200" cy="3048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694"/>
                                        </p:tgtEl>
                                        <p:attrNameLst>
                                          <p:attrName>style.visibility</p:attrName>
                                        </p:attrNameLst>
                                      </p:cBhvr>
                                      <p:to>
                                        <p:strVal val="visible"/>
                                      </p:to>
                                    </p:set>
                                    <p:animEffect transition="in" filter="fade">
                                      <p:cBhvr>
                                        <p:cTn id="7" dur="1000"/>
                                        <p:tgtEl>
                                          <p:spTgt spid="583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E5"/>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BAA12CC-2891-43A4-AB24-3727FDBCD1EF}"/>
              </a:ext>
            </a:extLst>
          </p:cNvPr>
          <p:cNvSpPr>
            <a:spLocks noGrp="1" noChangeArrowheads="1"/>
          </p:cNvSpPr>
          <p:nvPr>
            <p:ph type="title" idx="4294967295"/>
          </p:nvPr>
        </p:nvSpPr>
        <p:spPr>
          <a:xfrm>
            <a:off x="381000" y="304800"/>
            <a:ext cx="8229600" cy="1143000"/>
          </a:xfrm>
        </p:spPr>
        <p:txBody>
          <a:bodyPr/>
          <a:lstStyle/>
          <a:p>
            <a:r>
              <a:rPr lang="en-US" altLang="en-US" sz="3200">
                <a:latin typeface="Comic Sans MS" panose="030F0702030302020204" pitchFamily="66" charset="0"/>
              </a:rPr>
              <a:t>Why do we have to manage wilderness?</a:t>
            </a:r>
          </a:p>
        </p:txBody>
      </p:sp>
      <p:sp>
        <p:nvSpPr>
          <p:cNvPr id="556035" name="Rectangle 3">
            <a:extLst>
              <a:ext uri="{FF2B5EF4-FFF2-40B4-BE49-F238E27FC236}">
                <a16:creationId xmlns:a16="http://schemas.microsoft.com/office/drawing/2014/main" id="{793B2514-BEE5-4A9E-B84C-80E5B346D475}"/>
              </a:ext>
            </a:extLst>
          </p:cNvPr>
          <p:cNvSpPr>
            <a:spLocks noGrp="1" noChangeArrowheads="1"/>
          </p:cNvSpPr>
          <p:nvPr>
            <p:ph type="body" idx="4294967295"/>
          </p:nvPr>
        </p:nvSpPr>
        <p:spPr>
          <a:xfrm>
            <a:off x="762000" y="1295400"/>
            <a:ext cx="7467600" cy="2438400"/>
          </a:xfrm>
        </p:spPr>
        <p:txBody>
          <a:bodyPr/>
          <a:lstStyle/>
          <a:p>
            <a:pPr algn="ctr">
              <a:buFontTx/>
              <a:buNone/>
            </a:pPr>
            <a:r>
              <a:rPr lang="en-US" altLang="en-US" sz="3600">
                <a:solidFill>
                  <a:srgbClr val="336600"/>
                </a:solidFill>
                <a:latin typeface="Comic Sans MS" panose="030F0702030302020204" pitchFamily="66" charset="0"/>
              </a:rPr>
              <a:t>“Draw a line around it and             leave it alone.”</a:t>
            </a:r>
          </a:p>
          <a:p>
            <a:pPr>
              <a:buFontTx/>
              <a:buNone/>
            </a:pPr>
            <a:r>
              <a:rPr lang="en-US" altLang="en-US">
                <a:latin typeface="Comic Sans MS" panose="030F0702030302020204" pitchFamily="66" charset="0"/>
              </a:rPr>
              <a:t>	</a:t>
            </a:r>
            <a:r>
              <a:rPr lang="en-US" altLang="en-US" sz="2800">
                <a:latin typeface="Comic Sans MS" panose="030F0702030302020204" pitchFamily="66" charset="0"/>
              </a:rPr>
              <a:t>- Early views of the need for management</a:t>
            </a:r>
          </a:p>
        </p:txBody>
      </p:sp>
      <p:sp>
        <p:nvSpPr>
          <p:cNvPr id="43012" name="TextBox 3">
            <a:extLst>
              <a:ext uri="{FF2B5EF4-FFF2-40B4-BE49-F238E27FC236}">
                <a16:creationId xmlns:a16="http://schemas.microsoft.com/office/drawing/2014/main" id="{2148B7A9-7035-4D53-92D4-C0733A7D1E27}"/>
              </a:ext>
            </a:extLst>
          </p:cNvPr>
          <p:cNvSpPr txBox="1">
            <a:spLocks noChangeArrowheads="1"/>
          </p:cNvSpPr>
          <p:nvPr/>
        </p:nvSpPr>
        <p:spPr bwMode="auto">
          <a:xfrm>
            <a:off x="685800" y="3581400"/>
            <a:ext cx="7543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eaLnBrk="0" hangingPunct="0">
              <a:defRPr>
                <a:solidFill>
                  <a:schemeClr val="tx1"/>
                </a:solidFill>
                <a:latin typeface="Times New Roman" panose="02020603050405020304" pitchFamily="18" charset="0"/>
              </a:defRPr>
            </a:lvl2pPr>
            <a:lvl3pPr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a:latin typeface="Comic Sans MS" panose="030F0702030302020204" pitchFamily="66" charset="0"/>
              </a:rPr>
              <a:t>Think of Wilderness Management as </a:t>
            </a:r>
            <a:r>
              <a:rPr lang="en-US" altLang="en-US" sz="3200">
                <a:solidFill>
                  <a:schemeClr val="accent2"/>
                </a:solidFill>
                <a:latin typeface="Comic Sans MS" panose="030F0702030302020204" pitchFamily="66" charset="0"/>
              </a:rPr>
              <a:t>Wilderness Stewardship</a:t>
            </a:r>
          </a:p>
          <a:p>
            <a:pPr algn="ctr" eaLnBrk="1" hangingPunct="1"/>
            <a:endParaRPr lang="en-US" altLang="en-US" sz="3200">
              <a:solidFill>
                <a:schemeClr val="accent2"/>
              </a:solidFill>
              <a:latin typeface="Comic Sans MS" panose="030F0702030302020204" pitchFamily="66" charset="0"/>
            </a:endParaRPr>
          </a:p>
          <a:p>
            <a:pPr lvl="1" eaLnBrk="1" hangingPunct="1"/>
            <a:r>
              <a:rPr lang="en-US" altLang="en-US" sz="3200">
                <a:latin typeface="Comic Sans MS" panose="030F0702030302020204" pitchFamily="66" charset="0"/>
              </a:rPr>
              <a:t>It is both:</a:t>
            </a:r>
          </a:p>
          <a:p>
            <a:pPr lvl="2" eaLnBrk="1" hangingPunct="1">
              <a:buFont typeface="Arial" panose="020B0604020202020204" pitchFamily="34" charset="0"/>
              <a:buChar char="•"/>
            </a:pPr>
            <a:r>
              <a:rPr lang="en-US" altLang="en-US" sz="3200" i="1">
                <a:solidFill>
                  <a:srgbClr val="009242"/>
                </a:solidFill>
                <a:latin typeface="Comic Sans MS" panose="030F0702030302020204" pitchFamily="66" charset="0"/>
              </a:rPr>
              <a:t>Biocentric (for nature)</a:t>
            </a:r>
          </a:p>
          <a:p>
            <a:pPr lvl="2" eaLnBrk="1" hangingPunct="1">
              <a:buFont typeface="Arial" panose="020B0604020202020204" pitchFamily="34" charset="0"/>
              <a:buChar char="•"/>
            </a:pPr>
            <a:r>
              <a:rPr lang="en-US" altLang="en-US" sz="3200" i="1">
                <a:solidFill>
                  <a:srgbClr val="009242"/>
                </a:solidFill>
                <a:latin typeface="Comic Sans MS" panose="030F0702030302020204" pitchFamily="66" charset="0"/>
              </a:rPr>
              <a:t>Anthropocentric (for people)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6035">
                                            <p:bg/>
                                          </p:spTgt>
                                        </p:tgtEl>
                                        <p:attrNameLst>
                                          <p:attrName>style.visibility</p:attrName>
                                        </p:attrNameLst>
                                      </p:cBhvr>
                                      <p:to>
                                        <p:strVal val="visible"/>
                                      </p:to>
                                    </p:set>
                                    <p:animEffect transition="in" filter="fade">
                                      <p:cBhvr>
                                        <p:cTn id="7" dur="1000"/>
                                        <p:tgtEl>
                                          <p:spTgt spid="5560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6035">
                                            <p:txEl>
                                              <p:pRg st="0" end="0"/>
                                            </p:txEl>
                                          </p:spTgt>
                                        </p:tgtEl>
                                        <p:attrNameLst>
                                          <p:attrName>style.visibility</p:attrName>
                                        </p:attrNameLst>
                                      </p:cBhvr>
                                      <p:to>
                                        <p:strVal val="visible"/>
                                      </p:to>
                                    </p:set>
                                    <p:animEffect transition="in" filter="fade">
                                      <p:cBhvr>
                                        <p:cTn id="10" dur="1000"/>
                                        <p:tgtEl>
                                          <p:spTgt spid="5560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6035">
                                            <p:txEl>
                                              <p:pRg st="1" end="1"/>
                                            </p:txEl>
                                          </p:spTgt>
                                        </p:tgtEl>
                                        <p:attrNameLst>
                                          <p:attrName>style.visibility</p:attrName>
                                        </p:attrNameLst>
                                      </p:cBhvr>
                                      <p:to>
                                        <p:strVal val="visible"/>
                                      </p:to>
                                    </p:set>
                                    <p:animEffect transition="in" filter="fade">
                                      <p:cBhvr>
                                        <p:cTn id="13" dur="1000"/>
                                        <p:tgtEl>
                                          <p:spTgt spid="55603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43012">
                                            <p:txEl>
                                              <p:pRg st="0" end="0"/>
                                            </p:txEl>
                                          </p:spTgt>
                                        </p:tgtEl>
                                        <p:attrNameLst>
                                          <p:attrName>style.visibility</p:attrName>
                                        </p:attrNameLst>
                                      </p:cBhvr>
                                      <p:to>
                                        <p:strVal val="visible"/>
                                      </p:to>
                                    </p:set>
                                    <p:animEffect transition="in" filter="fade">
                                      <p:cBhvr>
                                        <p:cTn id="18" dur="1000"/>
                                        <p:tgtEl>
                                          <p:spTgt spid="4301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3012">
                                            <p:txEl>
                                              <p:pRg st="2" end="2"/>
                                            </p:txEl>
                                          </p:spTgt>
                                        </p:tgtEl>
                                        <p:attrNameLst>
                                          <p:attrName>style.visibility</p:attrName>
                                        </p:attrNameLst>
                                      </p:cBhvr>
                                      <p:to>
                                        <p:strVal val="visible"/>
                                      </p:to>
                                    </p:set>
                                    <p:animEffect transition="in" filter="fade">
                                      <p:cBhvr>
                                        <p:cTn id="23" dur="1000"/>
                                        <p:tgtEl>
                                          <p:spTgt spid="4301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3012">
                                            <p:txEl>
                                              <p:pRg st="3" end="3"/>
                                            </p:txEl>
                                          </p:spTgt>
                                        </p:tgtEl>
                                        <p:attrNameLst>
                                          <p:attrName>style.visibility</p:attrName>
                                        </p:attrNameLst>
                                      </p:cBhvr>
                                      <p:to>
                                        <p:strVal val="visible"/>
                                      </p:to>
                                    </p:set>
                                    <p:animEffect transition="in" filter="fade">
                                      <p:cBhvr>
                                        <p:cTn id="26" dur="1000"/>
                                        <p:tgtEl>
                                          <p:spTgt spid="43012">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3012">
                                            <p:txEl>
                                              <p:pRg st="4" end="4"/>
                                            </p:txEl>
                                          </p:spTgt>
                                        </p:tgtEl>
                                        <p:attrNameLst>
                                          <p:attrName>style.visibility</p:attrName>
                                        </p:attrNameLst>
                                      </p:cBhvr>
                                      <p:to>
                                        <p:strVal val="visible"/>
                                      </p:to>
                                    </p:set>
                                    <p:animEffect transition="in" filter="fade">
                                      <p:cBhvr>
                                        <p:cTn id="29" dur="1000"/>
                                        <p:tgtEl>
                                          <p:spTgt spid="430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AutoShape 2" descr="A scroll">
            <a:extLst>
              <a:ext uri="{FF2B5EF4-FFF2-40B4-BE49-F238E27FC236}">
                <a16:creationId xmlns:a16="http://schemas.microsoft.com/office/drawing/2014/main" id="{4BE67BF7-3153-4800-AF91-D01D33B37314}"/>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0243" name="Rectangle 3">
            <a:extLst>
              <a:ext uri="{FF2B5EF4-FFF2-40B4-BE49-F238E27FC236}">
                <a16:creationId xmlns:a16="http://schemas.microsoft.com/office/drawing/2014/main" id="{66A52F97-1CB1-48C4-AC68-233032A84A2E}"/>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(c)</a:t>
            </a:r>
          </a:p>
        </p:txBody>
      </p:sp>
      <p:sp>
        <p:nvSpPr>
          <p:cNvPr id="280580" name="Rectangle 4">
            <a:extLst>
              <a:ext uri="{FF2B5EF4-FFF2-40B4-BE49-F238E27FC236}">
                <a16:creationId xmlns:a16="http://schemas.microsoft.com/office/drawing/2014/main" id="{ADD28F1E-3641-4861-85AA-F1CF9CD48B44}"/>
              </a:ext>
            </a:extLst>
          </p:cNvPr>
          <p:cNvSpPr>
            <a:spLocks noGrp="1" noChangeArrowheads="1"/>
          </p:cNvSpPr>
          <p:nvPr>
            <p:ph type="body" idx="1"/>
          </p:nvPr>
        </p:nvSpPr>
        <p:spPr>
          <a:xfrm>
            <a:off x="1066800" y="762000"/>
            <a:ext cx="6781800" cy="4953000"/>
          </a:xfrm>
          <a:solidFill>
            <a:schemeClr val="bg1"/>
          </a:solidFill>
        </p:spPr>
        <p:txBody>
          <a:bodyPr/>
          <a:lstStyle/>
          <a:p>
            <a:pPr eaLnBrk="1" hangingPunct="1">
              <a:buFontTx/>
              <a:buNone/>
            </a:pPr>
            <a:r>
              <a:rPr lang="en-US" altLang="en-US" sz="3400" b="1">
                <a:latin typeface="Times New Roman" panose="02020603050405020304" pitchFamily="18" charset="0"/>
              </a:rPr>
              <a:t>A wilderness, </a:t>
            </a:r>
            <a:r>
              <a:rPr lang="en-US" altLang="en-US" sz="3400" b="1">
                <a:solidFill>
                  <a:schemeClr val="accent2"/>
                </a:solidFill>
                <a:latin typeface="Times New Roman" panose="02020603050405020304" pitchFamily="18" charset="0"/>
              </a:rPr>
              <a:t>in contrast </a:t>
            </a:r>
            <a:r>
              <a:rPr lang="en-US" altLang="en-US" sz="3400" b="1">
                <a:latin typeface="Times New Roman" panose="02020603050405020304" pitchFamily="18" charset="0"/>
              </a:rPr>
              <a:t>with those areas </a:t>
            </a:r>
            <a:r>
              <a:rPr lang="en-US" altLang="en-US" sz="3400" b="1">
                <a:solidFill>
                  <a:schemeClr val="accent2"/>
                </a:solidFill>
                <a:latin typeface="Times New Roman" panose="02020603050405020304" pitchFamily="18" charset="0"/>
              </a:rPr>
              <a:t>where man and his own works dominate the landscape</a:t>
            </a:r>
            <a:r>
              <a:rPr lang="en-US" altLang="en-US" sz="3400" b="1">
                <a:latin typeface="Times New Roman" panose="02020603050405020304" pitchFamily="18" charset="0"/>
              </a:rPr>
              <a:t>, </a:t>
            </a:r>
          </a:p>
          <a:p>
            <a:pPr eaLnBrk="1" hangingPunct="1">
              <a:buFontTx/>
              <a:buNone/>
            </a:pPr>
            <a:endParaRPr lang="en-US" altLang="en-US" sz="3400" b="1">
              <a:latin typeface="Times New Roman" panose="02020603050405020304" pitchFamily="18" charset="0"/>
            </a:endParaRPr>
          </a:p>
          <a:p>
            <a:pPr eaLnBrk="1" hangingPunct="1">
              <a:buFontTx/>
              <a:buNone/>
            </a:pPr>
            <a:r>
              <a:rPr lang="en-US" altLang="en-US" sz="3400" b="1">
                <a:latin typeface="Times New Roman" panose="02020603050405020304" pitchFamily="18" charset="0"/>
              </a:rPr>
              <a:t>…</a:t>
            </a:r>
            <a:r>
              <a:rPr lang="en-US" altLang="en-US" sz="3400" b="1">
                <a:solidFill>
                  <a:schemeClr val="accent2"/>
                </a:solidFill>
                <a:latin typeface="Times New Roman" panose="02020603050405020304" pitchFamily="18" charset="0"/>
              </a:rPr>
              <a:t>where man himself is a visitor </a:t>
            </a:r>
            <a:r>
              <a:rPr lang="en-US" altLang="en-US" sz="3400" b="1">
                <a:latin typeface="Times New Roman" panose="02020603050405020304" pitchFamily="18" charset="0"/>
              </a:rPr>
              <a:t>who does not remain</a:t>
            </a:r>
            <a:r>
              <a:rPr lang="en-US" altLang="en-US" sz="3400" b="1">
                <a:solidFill>
                  <a:schemeClr val="accent2"/>
                </a:solidFill>
                <a:latin typeface="Times New Roman" panose="02020603050405020304" pitchFamily="18" charset="0"/>
              </a:rPr>
              <a:t>.</a:t>
            </a:r>
          </a:p>
        </p:txBody>
      </p:sp>
      <p:sp>
        <p:nvSpPr>
          <p:cNvPr id="10245" name="Text Box 5">
            <a:extLst>
              <a:ext uri="{FF2B5EF4-FFF2-40B4-BE49-F238E27FC236}">
                <a16:creationId xmlns:a16="http://schemas.microsoft.com/office/drawing/2014/main" id="{E5E1F088-DF52-4D4B-B413-D76F32CCEFB5}"/>
              </a:ext>
            </a:extLst>
          </p:cNvPr>
          <p:cNvSpPr txBox="1">
            <a:spLocks noChangeArrowheads="1"/>
          </p:cNvSpPr>
          <p:nvPr/>
        </p:nvSpPr>
        <p:spPr bwMode="auto">
          <a:xfrm>
            <a:off x="2057400" y="58674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solidFill>
                  <a:schemeClr val="accent2"/>
                </a:solidFill>
                <a:latin typeface="Comic Sans MS" panose="030F0702030302020204" pitchFamily="66" charset="0"/>
              </a:rPr>
              <a:t>Definition of wilderness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0580">
                                            <p:txEl>
                                              <p:pRg st="0" end="0"/>
                                            </p:txEl>
                                          </p:spTgt>
                                        </p:tgtEl>
                                        <p:attrNameLst>
                                          <p:attrName>style.visibility</p:attrName>
                                        </p:attrNameLst>
                                      </p:cBhvr>
                                      <p:to>
                                        <p:strVal val="visible"/>
                                      </p:to>
                                    </p:set>
                                    <p:animEffect transition="in" filter="fade">
                                      <p:cBhvr>
                                        <p:cTn id="7" dur="1000"/>
                                        <p:tgtEl>
                                          <p:spTgt spid="280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80580">
                                            <p:txEl>
                                              <p:pRg st="2" end="2"/>
                                            </p:txEl>
                                          </p:spTgt>
                                        </p:tgtEl>
                                        <p:attrNameLst>
                                          <p:attrName>style.visibility</p:attrName>
                                        </p:attrNameLst>
                                      </p:cBhvr>
                                      <p:to>
                                        <p:strVal val="visible"/>
                                      </p:to>
                                    </p:set>
                                    <p:animEffect transition="in" filter="fade">
                                      <p:cBhvr>
                                        <p:cTn id="12" dur="1000"/>
                                        <p:tgtEl>
                                          <p:spTgt spid="280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11266" name="AutoShape 2" descr="A scroll">
            <a:extLst>
              <a:ext uri="{FF2B5EF4-FFF2-40B4-BE49-F238E27FC236}">
                <a16:creationId xmlns:a16="http://schemas.microsoft.com/office/drawing/2014/main" id="{6BD50E36-BC98-455B-B092-9D855A19D333}"/>
              </a:ext>
            </a:extLst>
          </p:cNvPr>
          <p:cNvSpPr>
            <a:spLocks noChangeArrowheads="1"/>
          </p:cNvSpPr>
          <p:nvPr/>
        </p:nvSpPr>
        <p:spPr bwMode="auto">
          <a:xfrm flipV="1">
            <a:off x="304800" y="685800"/>
            <a:ext cx="8458200" cy="5791200"/>
          </a:xfrm>
          <a:prstGeom prst="verticalScroll">
            <a:avLst>
              <a:gd name="adj" fmla="val 12500"/>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en-US" altLang="en-US"/>
          </a:p>
        </p:txBody>
      </p:sp>
      <p:sp>
        <p:nvSpPr>
          <p:cNvPr id="11267" name="Rectangle 3">
            <a:extLst>
              <a:ext uri="{FF2B5EF4-FFF2-40B4-BE49-F238E27FC236}">
                <a16:creationId xmlns:a16="http://schemas.microsoft.com/office/drawing/2014/main" id="{84ABD078-D149-49C2-8D05-58C7B0BBF1F8}"/>
              </a:ext>
            </a:extLst>
          </p:cNvPr>
          <p:cNvSpPr>
            <a:spLocks noGrp="1" noChangeArrowheads="1"/>
          </p:cNvSpPr>
          <p:nvPr>
            <p:ph type="title"/>
          </p:nvPr>
        </p:nvSpPr>
        <p:spPr>
          <a:xfrm>
            <a:off x="0" y="0"/>
            <a:ext cx="9144000" cy="838200"/>
          </a:xfrm>
        </p:spPr>
        <p:txBody>
          <a:bodyPr/>
          <a:lstStyle/>
          <a:p>
            <a:pPr eaLnBrk="1" hangingPunct="1"/>
            <a:r>
              <a:rPr lang="en-US" altLang="en-US" sz="3200" b="1">
                <a:latin typeface="Times New Roman" panose="02020603050405020304" pitchFamily="18" charset="0"/>
              </a:rPr>
              <a:t>Section 2 (a)</a:t>
            </a:r>
            <a:r>
              <a:rPr lang="en-US" altLang="en-US" sz="3200" b="1"/>
              <a:t> </a:t>
            </a:r>
          </a:p>
        </p:txBody>
      </p:sp>
      <p:sp>
        <p:nvSpPr>
          <p:cNvPr id="197636" name="Rectangle 4">
            <a:extLst>
              <a:ext uri="{FF2B5EF4-FFF2-40B4-BE49-F238E27FC236}">
                <a16:creationId xmlns:a16="http://schemas.microsoft.com/office/drawing/2014/main" id="{7D1361E2-A581-4333-A9BF-620C579543F6}"/>
              </a:ext>
            </a:extLst>
          </p:cNvPr>
          <p:cNvSpPr>
            <a:spLocks noGrp="1" noChangeArrowheads="1"/>
          </p:cNvSpPr>
          <p:nvPr>
            <p:ph type="body" idx="1"/>
          </p:nvPr>
        </p:nvSpPr>
        <p:spPr>
          <a:xfrm>
            <a:off x="1066800" y="838200"/>
            <a:ext cx="6781800" cy="4876800"/>
          </a:xfrm>
          <a:solidFill>
            <a:schemeClr val="bg1"/>
          </a:solidFill>
        </p:spPr>
        <p:txBody>
          <a:bodyPr/>
          <a:lstStyle/>
          <a:p>
            <a:pPr eaLnBrk="1" hangingPunct="1">
              <a:buFontTx/>
              <a:buNone/>
            </a:pPr>
            <a:r>
              <a:rPr lang="en-US" altLang="en-US" sz="3600" b="1">
                <a:latin typeface="Times New Roman" panose="02020603050405020304" pitchFamily="18" charset="0"/>
              </a:rPr>
              <a:t>… these [lands] shall be administered </a:t>
            </a:r>
            <a:r>
              <a:rPr lang="en-US" altLang="en-US" sz="3600" b="1">
                <a:solidFill>
                  <a:schemeClr val="accent2"/>
                </a:solidFill>
                <a:latin typeface="Times New Roman" panose="02020603050405020304" pitchFamily="18" charset="0"/>
              </a:rPr>
              <a:t>for the use and enjoyment</a:t>
            </a:r>
            <a:r>
              <a:rPr lang="en-US" altLang="en-US" sz="3600" b="1">
                <a:latin typeface="Times New Roman" panose="02020603050405020304" pitchFamily="18" charset="0"/>
              </a:rPr>
              <a:t> of the American people in such manner as will leave them unimpaired for future use and enjoyment as wilderness,...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randombar(horizontal)">
                                      <p:cBhvr>
                                        <p:cTn id="7" dur="500"/>
                                        <p:tgtEl>
                                          <p:spTgt spid="197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build="p" autoUpdateAnimBg="0" advAuto="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10515</TotalTime>
  <Words>6959</Words>
  <Application>Microsoft Office PowerPoint</Application>
  <PresentationFormat>On-screen Show (4:3)</PresentationFormat>
  <Paragraphs>518</Paragraphs>
  <Slides>70</Slides>
  <Notes>67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8" baseType="lpstr">
      <vt:lpstr>Times New Roman</vt:lpstr>
      <vt:lpstr>Arial</vt:lpstr>
      <vt:lpstr>Comic Sans MS</vt:lpstr>
      <vt:lpstr>Wingdings</vt:lpstr>
      <vt:lpstr>Tahoma</vt:lpstr>
      <vt:lpstr>Default Design</vt:lpstr>
      <vt:lpstr>Microsoft PowerPoint 97-2003 Slide</vt:lpstr>
      <vt:lpstr>Microsoft Clip Gallery</vt:lpstr>
      <vt:lpstr>FS Resources</vt:lpstr>
      <vt:lpstr>Arthur Carhart National Wilderness Training Center</vt:lpstr>
      <vt:lpstr> Wilderness Stewardship  Definitions and Management The Wilderness Act of 1964</vt:lpstr>
      <vt:lpstr>What is the definition of wilderness?</vt:lpstr>
      <vt:lpstr>What is Wilderness?</vt:lpstr>
      <vt:lpstr>What is Wilderness?</vt:lpstr>
      <vt:lpstr>Why do we have to manage wilderness?</vt:lpstr>
      <vt:lpstr>Section 2 (c)</vt:lpstr>
      <vt:lpstr>Section 2 (a) </vt:lpstr>
      <vt:lpstr>Section 2 (a) </vt:lpstr>
      <vt:lpstr>Section 2 (a) </vt:lpstr>
      <vt:lpstr>Section 4 (b) </vt:lpstr>
      <vt:lpstr>Wilderness character is more than the sum of its parts</vt:lpstr>
      <vt:lpstr>Is Wilderness Character defined in the Wilderness Act of 1964?  Section 2c: Definition of Wilderness</vt:lpstr>
      <vt:lpstr>Defining Wilderness Character</vt:lpstr>
      <vt:lpstr>Section 2 (c)</vt:lpstr>
      <vt:lpstr>Section 2 (c)</vt:lpstr>
      <vt:lpstr>Section 2 (c)</vt:lpstr>
      <vt:lpstr>FOUR STATUTORY QUALITIES OF WILDERNESS CHARACTER</vt:lpstr>
      <vt:lpstr>Undeveloped – “…in contrast with those areas where man and his works dominate the landscape...”</vt:lpstr>
      <vt:lpstr>Section 2 (c)</vt:lpstr>
      <vt:lpstr>Section 2 (c)</vt:lpstr>
      <vt:lpstr>“The word ‘untrammeled’ is one that came into use in this definition after dissatisfaction with almost every other word that had been suggested.”     -Howard Zahniser    Author of The Wilderness Act</vt:lpstr>
      <vt:lpstr>Untrammeled?</vt:lpstr>
      <vt:lpstr>Untrampled ?</vt:lpstr>
      <vt:lpstr>Trammel</vt:lpstr>
      <vt:lpstr>  Untrammeled “Not being subject to human controls and manipulations that hinder the free play of natural forces.”  - Howard Zahniser</vt:lpstr>
      <vt:lpstr>Section 2 (c)</vt:lpstr>
      <vt:lpstr>MANAGING for the QUALITIES OF WILDERNESS CHARACTER</vt:lpstr>
      <vt:lpstr>Section 2 (c)</vt:lpstr>
      <vt:lpstr>Section 2 (c)</vt:lpstr>
      <vt:lpstr>“…which is protected and managed so as to preserve its natural conditions…”</vt:lpstr>
      <vt:lpstr>“Nature may not always be as beautiful as a garden but producing gardens is not the aim of the Wilderness Act.”    - Federal Judge, 1975 </vt:lpstr>
      <vt:lpstr>Section 2 (c)</vt:lpstr>
      <vt:lpstr>MANAGING for the QUALITIES OF WILDERNESS CHARACTER</vt:lpstr>
      <vt:lpstr>Section 2 (c)</vt:lpstr>
      <vt:lpstr>IMPLICATION:</vt:lpstr>
      <vt:lpstr>EXAMPLE:</vt:lpstr>
      <vt:lpstr>“…which is protected and managed so as to preserve its natural conditions…”</vt:lpstr>
      <vt:lpstr>Section 2 (c)</vt:lpstr>
      <vt:lpstr>Photos</vt:lpstr>
      <vt:lpstr>Section 2 (c)</vt:lpstr>
      <vt:lpstr>FOUR STATUTORY QUALITIES OF WILDERNESS CHARACTER</vt:lpstr>
      <vt:lpstr>IMPLICATION:</vt:lpstr>
      <vt:lpstr>CHALLENGES:</vt:lpstr>
      <vt:lpstr>The FIFTH Quality:  Unique qualities of wilderness character can be identified for each wilderness area?</vt:lpstr>
      <vt:lpstr>Section 2 (c) </vt:lpstr>
      <vt:lpstr>What is the Primary Agency Responsibility for Stewardship of Wilderness ?</vt:lpstr>
      <vt:lpstr>The importance of preserving wilderness character</vt:lpstr>
      <vt:lpstr>Section 4 (d) – Special Provisions </vt:lpstr>
      <vt:lpstr>Section 4 (d) – Special Provisions </vt:lpstr>
      <vt:lpstr>Section 4 (d) – Special Provisions</vt:lpstr>
      <vt:lpstr>Section 4 (d) – Special Provisions</vt:lpstr>
      <vt:lpstr>Section 4 (d) – Special Provisions</vt:lpstr>
      <vt:lpstr>Section 4 (d) – Special Provisions</vt:lpstr>
      <vt:lpstr>Section 4 (d) – Special Provisions</vt:lpstr>
      <vt:lpstr>Section 4 (d) – Special Provisions</vt:lpstr>
      <vt:lpstr>Section 4 (c) – Prohibited Uses</vt:lpstr>
      <vt:lpstr>Section 4 (c) – Prohibited Uses </vt:lpstr>
      <vt:lpstr>Section 4 (c) – Prohibited Uses</vt:lpstr>
      <vt:lpstr>Section 4 (c) – Prohibited Uses</vt:lpstr>
      <vt:lpstr>Section 2 (c)</vt:lpstr>
      <vt:lpstr>Section 2 (c)</vt:lpstr>
      <vt:lpstr>Examples of previous human development included in wilderness:</vt:lpstr>
      <vt:lpstr>How can this be wilderness?</vt:lpstr>
      <vt:lpstr>Section 4 (b) </vt:lpstr>
      <vt:lpstr>Section 4 (b) </vt:lpstr>
      <vt:lpstr>Public Purposes “recreational, scenic, scientific, educational, conservation, and historical use.” </vt:lpstr>
      <vt:lpstr>A Wilderness Stewarsdhip Model  Adapted from: FSM 2320.6</vt:lpstr>
      <vt:lpstr>PowerPoint Presentation</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 and Management of Wilderness</dc:title>
  <dc:creator>Sky Gennette</dc:creator>
  <cp:lastModifiedBy>Sky Gennette</cp:lastModifiedBy>
  <cp:revision>437</cp:revision>
  <dcterms:created xsi:type="dcterms:W3CDTF">2005-02-17T02:05:43Z</dcterms:created>
  <dcterms:modified xsi:type="dcterms:W3CDTF">2020-06-19T19:16:10Z</dcterms:modified>
</cp:coreProperties>
</file>