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8"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4" r:id="rId24"/>
    <p:sldId id="279"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300" r:id="rId39"/>
    <p:sldId id="301" r:id="rId40"/>
    <p:sldId id="303" r:id="rId41"/>
    <p:sldId id="304" r:id="rId42"/>
    <p:sldId id="305" r:id="rId43"/>
    <p:sldId id="306" r:id="rId44"/>
    <p:sldId id="283"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BFFF8"/>
    <a:srgbClr val="CCFFCC"/>
    <a:srgbClr val="99FF99"/>
    <a:srgbClr val="EAF5F6"/>
    <a:srgbClr val="F5EAD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80625" autoAdjust="0"/>
  </p:normalViewPr>
  <p:slideViewPr>
    <p:cSldViewPr>
      <p:cViewPr varScale="1">
        <p:scale>
          <a:sx n="58" d="100"/>
          <a:sy n="58" d="100"/>
        </p:scale>
        <p:origin x="1516" y="44"/>
      </p:cViewPr>
      <p:guideLst>
        <p:guide orient="horz" pos="2160"/>
        <p:guide pos="2880"/>
      </p:guideLst>
    </p:cSldViewPr>
  </p:slideViewPr>
  <p:outlineViewPr>
    <p:cViewPr>
      <p:scale>
        <a:sx n="33" d="100"/>
        <a:sy n="33" d="100"/>
      </p:scale>
      <p:origin x="0" y="-36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D45116B-4396-40F4-BED0-7CFA4003C01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BE693534-E216-4CA1-A99A-F1A7F2D0B98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a:extLst>
              <a:ext uri="{FF2B5EF4-FFF2-40B4-BE49-F238E27FC236}">
                <a16:creationId xmlns:a16="http://schemas.microsoft.com/office/drawing/2014/main" id="{42FD4056-8230-4D17-8911-4FC40567E52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445A117-C88C-4CEA-8DB1-F6B67E94981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77661E9A-CA01-4710-B1CA-62784E842E3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21B74BA4-EACD-4121-91FF-CE74DC557B9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885719-64C8-489A-8573-21550DD99F3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C97A0F3-F0E0-482D-8E14-74710FB6640C}"/>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59E7390B-22D6-454C-9E3E-64F6A3A19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E7BF0A9-1244-49BA-BBBC-7D87690B04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3A49A4-57D0-400F-A772-1D48025E74F1}" type="slidenum">
              <a:rPr lang="en-US" altLang="en-US"/>
              <a:pPr eaLnBrk="1" hangingPunct="1"/>
              <a:t>10</a:t>
            </a:fld>
            <a:endParaRPr lang="en-US" altLang="en-US"/>
          </a:p>
        </p:txBody>
      </p:sp>
      <p:sp>
        <p:nvSpPr>
          <p:cNvPr id="56323" name="Rectangle 7">
            <a:extLst>
              <a:ext uri="{FF2B5EF4-FFF2-40B4-BE49-F238E27FC236}">
                <a16:creationId xmlns:a16="http://schemas.microsoft.com/office/drawing/2014/main" id="{D203BC97-84DC-4CA6-AAC0-D39B54FDA837}"/>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6C9F8C3-1EB9-424F-BE9E-50B1EEAD13A9}" type="slidenum">
              <a:rPr lang="en-US" altLang="en-US" sz="1200"/>
              <a:pPr algn="r" eaLnBrk="1" hangingPunct="1"/>
              <a:t>10</a:t>
            </a:fld>
            <a:endParaRPr lang="en-US" altLang="en-US" sz="1200"/>
          </a:p>
        </p:txBody>
      </p:sp>
      <p:sp>
        <p:nvSpPr>
          <p:cNvPr id="56324" name="Rectangle 2">
            <a:extLst>
              <a:ext uri="{FF2B5EF4-FFF2-40B4-BE49-F238E27FC236}">
                <a16:creationId xmlns:a16="http://schemas.microsoft.com/office/drawing/2014/main" id="{9D683247-4FF5-44D7-ABB2-BC5E7E37D6E0}"/>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C8BD2E10-A9B7-4B09-8C08-D7E9B803CC18}"/>
              </a:ext>
            </a:extLst>
          </p:cNvPr>
          <p:cNvSpPr>
            <a:spLocks noGrp="1" noChangeArrowheads="1"/>
          </p:cNvSpPr>
          <p:nvPr>
            <p:ph type="body" idx="1"/>
          </p:nvPr>
        </p:nvSpPr>
        <p:spPr>
          <a:xfrm>
            <a:off x="912813" y="4573588"/>
            <a:ext cx="5032375"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sz="1400">
                <a:latin typeface="Arial" panose="020B0604020202020204" pitchFamily="34" charset="0"/>
              </a:rPr>
              <a:t>Carhart’s role is in the origins of the concept of land management for purposes other than development.</a:t>
            </a:r>
          </a:p>
          <a:p>
            <a:pPr eaLnBrk="1" hangingPunct="1">
              <a:buFontTx/>
              <a:buChar char="•"/>
            </a:pPr>
            <a:r>
              <a:rPr lang="en-US" altLang="en-US" sz="1400">
                <a:latin typeface="Arial" panose="020B0604020202020204" pitchFamily="34" charset="0"/>
              </a:rPr>
              <a:t>Carhart had been sent to the Trappers Lake area in CO to lay our roads and summer home tracts.  He resisted this assignment on the premise that not all lands need to be developed and talked with the Regional Forester, Aldo Leopold.</a:t>
            </a:r>
          </a:p>
          <a:p>
            <a:pPr eaLnBrk="1" hangingPunct="1">
              <a:buFontTx/>
              <a:buChar char="•"/>
            </a:pPr>
            <a:r>
              <a:rPr lang="en-US" altLang="en-US" sz="1400">
                <a:latin typeface="Arial" panose="020B0604020202020204" pitchFamily="34" charset="0"/>
              </a:rPr>
              <a:t>Leopold asked Carhart to reduce in writing some of the salient points of their conversation.  The 4 page memo that Carhart wrote is the first federal document to capture the concept of wilderness.  Carhart wrote this in a letter to Aldo Leopold who was then the Regional Forester for the southwest region of the FS.</a:t>
            </a:r>
          </a:p>
          <a:p>
            <a:pPr eaLnBrk="1" hangingPunct="1"/>
            <a:endParaRPr lang="en-US" altLang="en-US" sz="14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1E87A82-FEB9-40DF-B87B-61F860631D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85AD11-BC47-4FA4-9820-53FD66DB0B82}" type="slidenum">
              <a:rPr lang="en-US" altLang="en-US"/>
              <a:pPr eaLnBrk="1" hangingPunct="1"/>
              <a:t>11</a:t>
            </a:fld>
            <a:endParaRPr lang="en-US" altLang="en-US"/>
          </a:p>
        </p:txBody>
      </p:sp>
      <p:sp>
        <p:nvSpPr>
          <p:cNvPr id="57347" name="Rectangle 2">
            <a:extLst>
              <a:ext uri="{FF2B5EF4-FFF2-40B4-BE49-F238E27FC236}">
                <a16:creationId xmlns:a16="http://schemas.microsoft.com/office/drawing/2014/main" id="{8209B09D-3496-416D-8894-619C4B4E44FD}"/>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B5C71521-3FB9-4807-A083-DC4213E307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Prior to the Wilderness Act the FS had attempted to administratively designate lands for some level of protection. Because these designations were not permanent they could be changed by the next adminsistration.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658D1D6-A2F1-445C-B7D4-8A0967BBC2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B66527-F1D4-49C2-9917-F1B636E089BE}" type="slidenum">
              <a:rPr lang="en-US" altLang="en-US"/>
              <a:pPr eaLnBrk="1" hangingPunct="1"/>
              <a:t>12</a:t>
            </a:fld>
            <a:endParaRPr lang="en-US" altLang="en-US"/>
          </a:p>
        </p:txBody>
      </p:sp>
      <p:sp>
        <p:nvSpPr>
          <p:cNvPr id="58371" name="Rectangle 2">
            <a:extLst>
              <a:ext uri="{FF2B5EF4-FFF2-40B4-BE49-F238E27FC236}">
                <a16:creationId xmlns:a16="http://schemas.microsoft.com/office/drawing/2014/main" id="{3F933B3E-3D0D-469E-BCF4-1C0AE2DB52D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74FDECB9-216A-453A-A150-DFE0429CA8F2}"/>
              </a:ext>
            </a:extLst>
          </p:cNvPr>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About this same time their were other concerns about development sin national parks, such as the Hetch Hetchy area in Yosemite.  The conservationists lost this battle and the dam was built but the movement became much stronger because of it.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844C662-2D69-4878-9533-EF8A8DDBE0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7FC2CD-6467-43CE-84ED-B17908272F26}" type="slidenum">
              <a:rPr lang="en-US" altLang="en-US"/>
              <a:pPr eaLnBrk="1" hangingPunct="1"/>
              <a:t>13</a:t>
            </a:fld>
            <a:endParaRPr lang="en-US" altLang="en-US"/>
          </a:p>
        </p:txBody>
      </p:sp>
      <p:sp>
        <p:nvSpPr>
          <p:cNvPr id="59395" name="Rectangle 2">
            <a:extLst>
              <a:ext uri="{FF2B5EF4-FFF2-40B4-BE49-F238E27FC236}">
                <a16:creationId xmlns:a16="http://schemas.microsoft.com/office/drawing/2014/main" id="{C6B121CD-FFD6-4044-9D5A-CB967837F42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E7E0848-0938-47DA-8BDC-6373E05D7BAC}"/>
              </a:ext>
            </a:extLst>
          </p:cNvPr>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wilderness movement gained momentum due to a variety of issues both east and west. In one way or another wild lands or national parks were threatened by development.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E63A677-B8BC-4243-802F-A84665A325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CEA597-A153-45A5-AA01-3F568B37457D}" type="slidenum">
              <a:rPr lang="en-US" altLang="en-US"/>
              <a:pPr eaLnBrk="1" hangingPunct="1"/>
              <a:t>14</a:t>
            </a:fld>
            <a:endParaRPr lang="en-US" altLang="en-US"/>
          </a:p>
        </p:txBody>
      </p:sp>
      <p:sp>
        <p:nvSpPr>
          <p:cNvPr id="60419" name="Rectangle 7">
            <a:extLst>
              <a:ext uri="{FF2B5EF4-FFF2-40B4-BE49-F238E27FC236}">
                <a16:creationId xmlns:a16="http://schemas.microsoft.com/office/drawing/2014/main" id="{8058B232-0DC3-404B-8DBD-A286574013E5}"/>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678B546-7614-4668-91C3-C5F8FE6AB96F}" type="slidenum">
              <a:rPr lang="en-US" altLang="en-US" sz="1200"/>
              <a:pPr algn="r" eaLnBrk="1" hangingPunct="1"/>
              <a:t>14</a:t>
            </a:fld>
            <a:endParaRPr lang="en-US" altLang="en-US" sz="1200"/>
          </a:p>
        </p:txBody>
      </p:sp>
      <p:sp>
        <p:nvSpPr>
          <p:cNvPr id="60420" name="Rectangle 2">
            <a:extLst>
              <a:ext uri="{FF2B5EF4-FFF2-40B4-BE49-F238E27FC236}">
                <a16:creationId xmlns:a16="http://schemas.microsoft.com/office/drawing/2014/main" id="{7676D290-6ACC-49ED-8C32-0958E5787ABD}"/>
              </a:ext>
            </a:extLst>
          </p:cNvPr>
          <p:cNvSpPr>
            <a:spLocks noGrp="1" noRot="1" noChangeAspect="1" noChangeArrowheads="1" noTextEdit="1"/>
          </p:cNvSpPr>
          <p:nvPr>
            <p:ph type="sldImg"/>
          </p:nvPr>
        </p:nvSpPr>
        <p:spPr>
          <a:ln/>
        </p:spPr>
      </p:sp>
      <p:sp>
        <p:nvSpPr>
          <p:cNvPr id="60421" name="Rectangle 3">
            <a:extLst>
              <a:ext uri="{FF2B5EF4-FFF2-40B4-BE49-F238E27FC236}">
                <a16:creationId xmlns:a16="http://schemas.microsoft.com/office/drawing/2014/main" id="{DB2C98C9-9FA6-49A9-8767-E06157BDA198}"/>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a:latin typeface="Arial" panose="020B0604020202020204" pitchFamily="34" charset="0"/>
              </a:rPr>
              <a:t>This is Steamboat Rock in Dinosaur National Monument. – When the Bureau of Rec. proposed damming the Green River to build a hydro. Power dam on this site, inside a unit of the National Park system, the wilderness movement, then led by people like Howard Zahniser and the Wilderness Society, got organized and got the attention of Congress and mainstream America. The very fact that the federal agencies would consider building another dam inside what was supposed to be lands protected in their natural condition inside a national monument supported the need for a law to permanently protect wildlands.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Slides 2 and 3 – It took five years of debate, much public information, and many lobbying efforts but eventually a bipartisan group in Congress gathered enough votes to defeat the dam proposal. The stage was set for an even greater effort to protect wildlands across the country. The movement felt empowered and became better organized.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B366AA8-AB79-4278-A6AA-918B676699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97DC1C-57AC-4CB0-B1E1-ED6A9CAF0276}" type="slidenum">
              <a:rPr lang="en-US" altLang="en-US"/>
              <a:pPr eaLnBrk="1" hangingPunct="1"/>
              <a:t>15</a:t>
            </a:fld>
            <a:endParaRPr lang="en-US" altLang="en-US"/>
          </a:p>
        </p:txBody>
      </p:sp>
      <p:sp>
        <p:nvSpPr>
          <p:cNvPr id="61443" name="Rectangle 2">
            <a:extLst>
              <a:ext uri="{FF2B5EF4-FFF2-40B4-BE49-F238E27FC236}">
                <a16:creationId xmlns:a16="http://schemas.microsoft.com/office/drawing/2014/main" id="{3C6523CF-9DF8-408F-B66D-4065E23DD5D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6A67EDAC-5387-4DF3-9EBA-4F8EB665331D}"/>
              </a:ext>
            </a:extLst>
          </p:cNvPr>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Howard Zahniser was the principal author of The Wilderness Act and labored tirelessly to lobby congress and others for it’s passage.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39A9943-B73F-456B-884C-14C32645B19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7B10929-69F3-4547-9D36-64DE423339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EF7E65B-2D45-4AC0-851B-FCF2B5550A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EB09C8-2084-47A0-B637-8D7ED7E191DF}" type="slidenum">
              <a:rPr lang="en-US" altLang="en-US"/>
              <a:pPr eaLnBrk="1" hangingPunct="1"/>
              <a:t>17</a:t>
            </a:fld>
            <a:endParaRPr lang="en-US" altLang="en-US"/>
          </a:p>
        </p:txBody>
      </p:sp>
      <p:sp>
        <p:nvSpPr>
          <p:cNvPr id="63491" name="Rectangle 7">
            <a:extLst>
              <a:ext uri="{FF2B5EF4-FFF2-40B4-BE49-F238E27FC236}">
                <a16:creationId xmlns:a16="http://schemas.microsoft.com/office/drawing/2014/main" id="{1C8162AB-7FAF-4376-B264-364179B3E848}"/>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CE1ABEC-2B59-4531-88BA-1D749D6EF6F9}" type="slidenum">
              <a:rPr lang="en-US" altLang="en-US" sz="1200"/>
              <a:pPr algn="r" eaLnBrk="1" hangingPunct="1"/>
              <a:t>17</a:t>
            </a:fld>
            <a:endParaRPr lang="en-US" altLang="en-US" sz="1200"/>
          </a:p>
        </p:txBody>
      </p:sp>
      <p:sp>
        <p:nvSpPr>
          <p:cNvPr id="63492" name="Rectangle 2">
            <a:extLst>
              <a:ext uri="{FF2B5EF4-FFF2-40B4-BE49-F238E27FC236}">
                <a16:creationId xmlns:a16="http://schemas.microsoft.com/office/drawing/2014/main" id="{BA449709-FD5B-473F-AD2C-C59BBF22887A}"/>
              </a:ext>
            </a:extLst>
          </p:cNvPr>
          <p:cNvSpPr>
            <a:spLocks noGrp="1" noRot="1" noChangeAspect="1" noChangeArrowheads="1" noTextEdit="1"/>
          </p:cNvSpPr>
          <p:nvPr>
            <p:ph type="sldImg"/>
          </p:nvPr>
        </p:nvSpPr>
        <p:spPr>
          <a:ln/>
        </p:spPr>
      </p:sp>
      <p:sp>
        <p:nvSpPr>
          <p:cNvPr id="63493" name="Rectangle 3">
            <a:extLst>
              <a:ext uri="{FF2B5EF4-FFF2-40B4-BE49-F238E27FC236}">
                <a16:creationId xmlns:a16="http://schemas.microsoft.com/office/drawing/2014/main" id="{4DFDF8F7-C926-4891-A42D-0831B150834A}"/>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dirty="0">
                <a:latin typeface="Arial" panose="020B0604020202020204" pitchFamily="34" charset="0"/>
              </a:rPr>
              <a:t>When the idea of wilderness was first being developed in the late 1950s and early 1960s America was in a different time and the majority of Americans were more concerned with other issues, needs, and interests.</a:t>
            </a:r>
          </a:p>
          <a:p>
            <a:pPr eaLnBrk="1" hangingPunct="1"/>
            <a:r>
              <a:rPr lang="en-US" altLang="en-US" dirty="0">
                <a:latin typeface="Arial" panose="020B0604020202020204" pitchFamily="34" charset="0"/>
              </a:rPr>
              <a:t>Designating lands as wilderness was not at the top of most peoples issues list, including Congress.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04D3811-7192-4513-A248-C638BAD390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0B42DD-F934-4324-9053-2F7A4CED7E58}" type="slidenum">
              <a:rPr lang="en-US" altLang="en-US"/>
              <a:pPr eaLnBrk="1" hangingPunct="1"/>
              <a:t>18</a:t>
            </a:fld>
            <a:endParaRPr lang="en-US" altLang="en-US"/>
          </a:p>
        </p:txBody>
      </p:sp>
      <p:sp>
        <p:nvSpPr>
          <p:cNvPr id="64515" name="Rectangle 7">
            <a:extLst>
              <a:ext uri="{FF2B5EF4-FFF2-40B4-BE49-F238E27FC236}">
                <a16:creationId xmlns:a16="http://schemas.microsoft.com/office/drawing/2014/main" id="{92212625-6348-420A-875E-EC5D3B36B6AC}"/>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0523CA-6ECA-4A98-BDCE-960F23476D9C}" type="slidenum">
              <a:rPr lang="en-US" altLang="en-US" sz="1200"/>
              <a:pPr algn="r" eaLnBrk="1" hangingPunct="1"/>
              <a:t>18</a:t>
            </a:fld>
            <a:endParaRPr lang="en-US" altLang="en-US" sz="1200"/>
          </a:p>
        </p:txBody>
      </p:sp>
      <p:sp>
        <p:nvSpPr>
          <p:cNvPr id="64516" name="Rectangle 2">
            <a:extLst>
              <a:ext uri="{FF2B5EF4-FFF2-40B4-BE49-F238E27FC236}">
                <a16:creationId xmlns:a16="http://schemas.microsoft.com/office/drawing/2014/main" id="{5641B0A7-2276-4829-8937-A54999DA2973}"/>
              </a:ext>
            </a:extLst>
          </p:cNvPr>
          <p:cNvSpPr>
            <a:spLocks noGrp="1" noRot="1" noChangeAspect="1" noChangeArrowheads="1" noTextEdit="1"/>
          </p:cNvSpPr>
          <p:nvPr>
            <p:ph type="sldImg"/>
          </p:nvPr>
        </p:nvSpPr>
        <p:spPr>
          <a:ln/>
        </p:spPr>
      </p:sp>
      <p:sp>
        <p:nvSpPr>
          <p:cNvPr id="64517" name="Rectangle 3">
            <a:extLst>
              <a:ext uri="{FF2B5EF4-FFF2-40B4-BE49-F238E27FC236}">
                <a16:creationId xmlns:a16="http://schemas.microsoft.com/office/drawing/2014/main" id="{C8C63206-9265-438A-B87B-EBF656E0AEBF}"/>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a:latin typeface="Arial" panose="020B0604020202020204" pitchFamily="34" charset="0"/>
              </a:rPr>
              <a:t>President Kennedy was the first president to include the idea of a law to protect lands as wilderness in his campaign platform and later advocate for and support wilderness legislation.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E75195D-661C-44EE-8BEF-A31972CDF945}"/>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0699012D-7DF6-4944-A738-295E8AAACB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Just a little humor.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5BA2466-9C5C-4245-A98F-7E9B43D420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8F2AB-522F-401C-9B55-10C93B41BA75}" type="slidenum">
              <a:rPr lang="en-US" altLang="en-US"/>
              <a:pPr eaLnBrk="1" hangingPunct="1"/>
              <a:t>2</a:t>
            </a:fld>
            <a:endParaRPr lang="en-US" altLang="en-US"/>
          </a:p>
        </p:txBody>
      </p:sp>
      <p:sp>
        <p:nvSpPr>
          <p:cNvPr id="48131" name="Rectangle 7">
            <a:extLst>
              <a:ext uri="{FF2B5EF4-FFF2-40B4-BE49-F238E27FC236}">
                <a16:creationId xmlns:a16="http://schemas.microsoft.com/office/drawing/2014/main" id="{EC3F96F2-01C0-49D7-BE5C-E3218068BC45}"/>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34CB82-E3AA-48B9-A30E-464BC250E1F2}" type="slidenum">
              <a:rPr lang="en-US" altLang="en-US" sz="1200"/>
              <a:pPr algn="r" eaLnBrk="1" hangingPunct="1"/>
              <a:t>2</a:t>
            </a:fld>
            <a:endParaRPr lang="en-US" altLang="en-US" sz="1200"/>
          </a:p>
        </p:txBody>
      </p:sp>
      <p:sp>
        <p:nvSpPr>
          <p:cNvPr id="48132" name="Rectangle 2">
            <a:extLst>
              <a:ext uri="{FF2B5EF4-FFF2-40B4-BE49-F238E27FC236}">
                <a16:creationId xmlns:a16="http://schemas.microsoft.com/office/drawing/2014/main" id="{72E2DABE-BB7E-499A-862A-C9EE1280940C}"/>
              </a:ext>
            </a:extLst>
          </p:cNvPr>
          <p:cNvSpPr>
            <a:spLocks noGrp="1" noRot="1" noChangeAspect="1" noChangeArrowheads="1" noTextEdit="1"/>
          </p:cNvSpPr>
          <p:nvPr>
            <p:ph type="sldImg"/>
          </p:nvPr>
        </p:nvSpPr>
        <p:spPr>
          <a:xfrm>
            <a:off x="1152525" y="692150"/>
            <a:ext cx="4556125" cy="3416300"/>
          </a:xfrm>
          <a:ln w="12700" cap="flat">
            <a:solidFill>
              <a:schemeClr val="tx1"/>
            </a:solidFill>
          </a:ln>
        </p:spPr>
      </p:sp>
      <p:sp>
        <p:nvSpPr>
          <p:cNvPr id="48133" name="Rectangle 3">
            <a:extLst>
              <a:ext uri="{FF2B5EF4-FFF2-40B4-BE49-F238E27FC236}">
                <a16:creationId xmlns:a16="http://schemas.microsoft.com/office/drawing/2014/main" id="{66F6C6B2-042D-4BC4-9611-07DB7DC1B2BB}"/>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13" tIns="44414" rIns="90413" bIns="44414"/>
          <a:lstStyle/>
          <a:p>
            <a:pPr eaLnBrk="1" hangingPunct="1"/>
            <a:r>
              <a:rPr lang="en-US" altLang="en-US">
                <a:latin typeface="Arial" panose="020B0604020202020204" pitchFamily="34" charset="0"/>
              </a:rPr>
              <a:t>This presentation is a product of the Carhart Wilderness Training Center</a:t>
            </a:r>
          </a:p>
          <a:p>
            <a:pPr eaLnBrk="1" hangingPunct="1"/>
            <a:r>
              <a:rPr lang="en-US" altLang="en-US">
                <a:latin typeface="Arial" panose="020B0604020202020204" pitchFamily="34" charset="0"/>
              </a:rPr>
              <a:t>Suggestions for corrections and updates are welcome. Contact: tcarlson@fs.fed.us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E898EF5-D602-4DD9-A806-A4B3EDC501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9BF009-C07D-42CE-B940-311107CDEE36}" type="slidenum">
              <a:rPr lang="en-US" altLang="en-US"/>
              <a:pPr eaLnBrk="1" hangingPunct="1"/>
              <a:t>20</a:t>
            </a:fld>
            <a:endParaRPr lang="en-US" altLang="en-US"/>
          </a:p>
        </p:txBody>
      </p:sp>
      <p:sp>
        <p:nvSpPr>
          <p:cNvPr id="66563" name="Rectangle 7">
            <a:extLst>
              <a:ext uri="{FF2B5EF4-FFF2-40B4-BE49-F238E27FC236}">
                <a16:creationId xmlns:a16="http://schemas.microsoft.com/office/drawing/2014/main" id="{8C885ACC-3E07-4EFC-8F04-A6E3C1EA69F1}"/>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41EB86F-EB7A-4F79-BAD3-70E25C3F1032}" type="slidenum">
              <a:rPr lang="en-US" altLang="en-US" sz="1200"/>
              <a:pPr algn="r" eaLnBrk="1" hangingPunct="1"/>
              <a:t>20</a:t>
            </a:fld>
            <a:endParaRPr lang="en-US" altLang="en-US" sz="1200"/>
          </a:p>
        </p:txBody>
      </p:sp>
      <p:sp>
        <p:nvSpPr>
          <p:cNvPr id="66564" name="Rectangle 2">
            <a:extLst>
              <a:ext uri="{FF2B5EF4-FFF2-40B4-BE49-F238E27FC236}">
                <a16:creationId xmlns:a16="http://schemas.microsoft.com/office/drawing/2014/main" id="{C3532DD1-08FD-4410-B20B-BD86CAE355ED}"/>
              </a:ext>
            </a:extLst>
          </p:cNvPr>
          <p:cNvSpPr>
            <a:spLocks noGrp="1" noRot="1" noChangeAspect="1" noChangeArrowheads="1" noTextEdit="1"/>
          </p:cNvSpPr>
          <p:nvPr>
            <p:ph type="sldImg"/>
          </p:nvPr>
        </p:nvSpPr>
        <p:spPr>
          <a:ln/>
        </p:spPr>
      </p:sp>
      <p:sp>
        <p:nvSpPr>
          <p:cNvPr id="66565" name="Rectangle 3">
            <a:extLst>
              <a:ext uri="{FF2B5EF4-FFF2-40B4-BE49-F238E27FC236}">
                <a16:creationId xmlns:a16="http://schemas.microsoft.com/office/drawing/2014/main" id="{69B7B37A-2D63-4816-AA36-FD1E833C582F}"/>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a:latin typeface="Arial" panose="020B0604020202020204" pitchFamily="34" charset="0"/>
              </a:rPr>
              <a:t>Finally, after a tireless effort by the author, Howard Zahniser, and others the Wilderness Act became law.</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is no small thing. But the debate was never really about the overall goal – legal designation and protection for wilderness. The debates were about the need to recognize and allow for certain existing uses and also whether wilderness should be designated by an Act of Congress or by some administrative decision.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Lots of compromises were made, out of political necessity, to insure passage. These special provisions represent the most challenging issues for wilderness stewards today.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B388E14-FA40-4F8C-9214-CF3EB8BE0E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F54EE6-1F69-47BE-9AD1-4962D17D3C2E}" type="slidenum">
              <a:rPr lang="en-US" altLang="en-US"/>
              <a:pPr eaLnBrk="1" hangingPunct="1"/>
              <a:t>21</a:t>
            </a:fld>
            <a:endParaRPr lang="en-US" altLang="en-US"/>
          </a:p>
        </p:txBody>
      </p:sp>
      <p:sp>
        <p:nvSpPr>
          <p:cNvPr id="67587" name="Rectangle 7">
            <a:extLst>
              <a:ext uri="{FF2B5EF4-FFF2-40B4-BE49-F238E27FC236}">
                <a16:creationId xmlns:a16="http://schemas.microsoft.com/office/drawing/2014/main" id="{B0502952-6725-4132-A5AD-4E145D45AD14}"/>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A67F1D6-1B09-4AE5-8F89-3C99339575E8}" type="slidenum">
              <a:rPr lang="en-US" altLang="en-US" sz="1200"/>
              <a:pPr algn="r" eaLnBrk="1" hangingPunct="1"/>
              <a:t>21</a:t>
            </a:fld>
            <a:endParaRPr lang="en-US" altLang="en-US" sz="1200"/>
          </a:p>
        </p:txBody>
      </p:sp>
      <p:sp>
        <p:nvSpPr>
          <p:cNvPr id="67588" name="Rectangle 2">
            <a:extLst>
              <a:ext uri="{FF2B5EF4-FFF2-40B4-BE49-F238E27FC236}">
                <a16:creationId xmlns:a16="http://schemas.microsoft.com/office/drawing/2014/main" id="{93C65303-4332-41A5-A706-763DBADD9969}"/>
              </a:ext>
            </a:extLst>
          </p:cNvPr>
          <p:cNvSpPr>
            <a:spLocks noGrp="1" noRot="1" noChangeAspect="1" noChangeArrowheads="1" noTextEdit="1"/>
          </p:cNvSpPr>
          <p:nvPr>
            <p:ph type="sldImg"/>
          </p:nvPr>
        </p:nvSpPr>
        <p:spPr>
          <a:ln/>
        </p:spPr>
      </p:sp>
      <p:sp>
        <p:nvSpPr>
          <p:cNvPr id="67589" name="Rectangle 3">
            <a:extLst>
              <a:ext uri="{FF2B5EF4-FFF2-40B4-BE49-F238E27FC236}">
                <a16:creationId xmlns:a16="http://schemas.microsoft.com/office/drawing/2014/main" id="{03461010-41BC-4B74-BE9E-EC841F45B4BF}"/>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a:latin typeface="Arial" panose="020B0604020202020204" pitchFamily="34" charset="0"/>
              </a:rPr>
              <a:t>The two women in the picture are Alice Zahniser (on right) widow of Howard who died 6 months before the final Act was signed, and Mardi Murie, widow of Olaus who was instrumental in protecting wildlands in Alaska.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Sadly, Mardi Murie recently passed away at the age of 103. She was still active in protecting ANWR and lived in Moose, WY.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22EAD8C-D782-4C13-B9AE-AFF0E53A22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69B3F0-94E2-4A3A-8B0F-8535A7490E01}" type="slidenum">
              <a:rPr lang="en-US" altLang="en-US"/>
              <a:pPr eaLnBrk="1" hangingPunct="1"/>
              <a:t>22</a:t>
            </a:fld>
            <a:endParaRPr lang="en-US" altLang="en-US"/>
          </a:p>
        </p:txBody>
      </p:sp>
      <p:sp>
        <p:nvSpPr>
          <p:cNvPr id="68611" name="Rectangle 2">
            <a:extLst>
              <a:ext uri="{FF2B5EF4-FFF2-40B4-BE49-F238E27FC236}">
                <a16:creationId xmlns:a16="http://schemas.microsoft.com/office/drawing/2014/main" id="{57B0F71F-3B57-4EED-8379-EFFBD4116496}"/>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F114428-97C7-46FC-B286-162BDC457F01}"/>
              </a:ext>
            </a:extLst>
          </p:cNvPr>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Wilderness Act was a bipartisan effort.  The members of congress identified were some of the major supporters of the legislation.</a:t>
            </a:r>
          </a:p>
          <a:p>
            <a:pPr eaLnBrk="1" hangingPunct="1"/>
            <a:r>
              <a:rPr lang="en-US" altLang="en-US">
                <a:latin typeface="Arial" panose="020B0604020202020204" pitchFamily="34" charset="0"/>
              </a:rPr>
              <a:t>Stewart Udall was President Johnson’s Secretary of Interior.</a:t>
            </a:r>
          </a:p>
          <a:p>
            <a:pPr eaLnBrk="1" hangingPunct="1"/>
            <a:r>
              <a:rPr lang="en-US" altLang="en-US">
                <a:latin typeface="Arial" panose="020B0604020202020204" pitchFamily="34" charset="0"/>
              </a:rPr>
              <a:t>John Saylor was a Republican member of Congress from PA who supported including solitude as one of the many values of wilderness and introduced the first bill in the House.</a:t>
            </a:r>
          </a:p>
          <a:p>
            <a:pPr eaLnBrk="1" hangingPunct="1"/>
            <a:r>
              <a:rPr lang="en-US" altLang="en-US">
                <a:latin typeface="Arial" panose="020B0604020202020204" pitchFamily="34" charset="0"/>
              </a:rPr>
              <a:t>Clinton Anderson was a republican Senator from New Mexico who was a major supporter of the wilderness bill but agreed with Congressional authority for designating lands as wilderness the special provisions to respect existing rights and uses of the lands.</a:t>
            </a:r>
          </a:p>
          <a:p>
            <a:pPr eaLnBrk="1" hangingPunct="1"/>
            <a:r>
              <a:rPr lang="en-US" altLang="en-US">
                <a:latin typeface="Arial" panose="020B0604020202020204" pitchFamily="34" charset="0"/>
              </a:rPr>
              <a:t>Wayne Aspinall, Democrat member of the House from CO insisted that adding lands to the wilderness system be a legislative and not an administrative process. </a:t>
            </a:r>
          </a:p>
          <a:p>
            <a:pPr eaLnBrk="1" hangingPunct="1"/>
            <a:r>
              <a:rPr lang="en-US" altLang="en-US">
                <a:latin typeface="Arial" panose="020B0604020202020204" pitchFamily="34" charset="0"/>
              </a:rPr>
              <a:t>Senator Frank Church, Democrat from Idaho, floor manager of the wilderness bill in the Senate, recognized the challenges of wilderness management without modern methods and tools and succeeded in including the minimum requirements language that allows exceptions for some use of motorized equipment and other non-conforming practices. </a:t>
            </a:r>
          </a:p>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7754B03-2D76-46CC-9E12-AEDDF011B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11FCF2-B29C-4EE7-AE65-8114D908C883}" type="slidenum">
              <a:rPr lang="en-US" altLang="en-US"/>
              <a:pPr eaLnBrk="1" hangingPunct="1"/>
              <a:t>23</a:t>
            </a:fld>
            <a:endParaRPr lang="en-US" altLang="en-US"/>
          </a:p>
        </p:txBody>
      </p:sp>
      <p:sp>
        <p:nvSpPr>
          <p:cNvPr id="69635" name="Rectangle 2">
            <a:extLst>
              <a:ext uri="{FF2B5EF4-FFF2-40B4-BE49-F238E27FC236}">
                <a16:creationId xmlns:a16="http://schemas.microsoft.com/office/drawing/2014/main" id="{CC35CF00-5046-4C80-8B08-59DFC422429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B7D90B14-21EF-44CC-ACB7-CA3C4BB6267C}"/>
              </a:ext>
            </a:extLst>
          </p:cNvPr>
          <p:cNvSpPr>
            <a:spLocks noGrp="1" noChangeArrowheads="1"/>
          </p:cNvSpPr>
          <p:nvPr>
            <p:ph type="body" idx="1"/>
          </p:nvPr>
        </p:nvSpPr>
        <p:spPr>
          <a:xfrm>
            <a:off x="914400" y="4338638"/>
            <a:ext cx="5029200" cy="4119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As stated right up front in the Title, the challenge in creating the NWPS was in how to establish and manage a system of incredible diversity that already had a variety of uses in a country that is governed by the rule of law with existing individual and property rights and privileges being one of the key values.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96CD40F-C928-4555-883C-17C9ED6350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772E4D-F6D9-4754-A3E9-BD5791E10585}" type="slidenum">
              <a:rPr lang="en-US" altLang="en-US"/>
              <a:pPr eaLnBrk="1" hangingPunct="1"/>
              <a:t>24</a:t>
            </a:fld>
            <a:endParaRPr lang="en-US" altLang="en-US"/>
          </a:p>
        </p:txBody>
      </p:sp>
      <p:sp>
        <p:nvSpPr>
          <p:cNvPr id="70659" name="Rectangle 7">
            <a:extLst>
              <a:ext uri="{FF2B5EF4-FFF2-40B4-BE49-F238E27FC236}">
                <a16:creationId xmlns:a16="http://schemas.microsoft.com/office/drawing/2014/main" id="{439BC344-0AD9-49D7-96BF-E82BE1054D4F}"/>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A2687EF-1BE0-4414-AEFA-2A36AE376CCA}" type="slidenum">
              <a:rPr lang="en-US" altLang="en-US" sz="1200"/>
              <a:pPr algn="r" eaLnBrk="1" hangingPunct="1"/>
              <a:t>24</a:t>
            </a:fld>
            <a:endParaRPr lang="en-US" altLang="en-US" sz="1200"/>
          </a:p>
        </p:txBody>
      </p:sp>
      <p:sp>
        <p:nvSpPr>
          <p:cNvPr id="70660" name="Rectangle 2">
            <a:extLst>
              <a:ext uri="{FF2B5EF4-FFF2-40B4-BE49-F238E27FC236}">
                <a16:creationId xmlns:a16="http://schemas.microsoft.com/office/drawing/2014/main" id="{08F01C4A-0334-4891-8362-E2D9F10933B2}"/>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46856DF9-DADD-4CF5-883B-343D5199DF5D}"/>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a:latin typeface="Arial" panose="020B0604020202020204" pitchFamily="34" charset="0"/>
              </a:rPr>
              <a:t>Results of the ‘Act’ are protection of a diverse system of wilderness in virtually all ecosystems across the country.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CA07AF8-E8A0-4546-93D2-A2A0ED2527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60A828-0A8F-4D28-A8BC-609DA8812836}" type="slidenum">
              <a:rPr lang="en-US" altLang="en-US"/>
              <a:pPr eaLnBrk="1" hangingPunct="1"/>
              <a:t>25</a:t>
            </a:fld>
            <a:endParaRPr lang="en-US" altLang="en-US"/>
          </a:p>
        </p:txBody>
      </p:sp>
      <p:sp>
        <p:nvSpPr>
          <p:cNvPr id="71683" name="Rectangle 2">
            <a:extLst>
              <a:ext uri="{FF2B5EF4-FFF2-40B4-BE49-F238E27FC236}">
                <a16:creationId xmlns:a16="http://schemas.microsoft.com/office/drawing/2014/main" id="{3786F0DE-D7D5-4DC8-8253-A75B240610C0}"/>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15520335-1896-466C-9084-87C2A7BA9AFC}"/>
              </a:ext>
            </a:extLst>
          </p:cNvPr>
          <p:cNvSpPr>
            <a:spLocks noGrp="1" noChangeArrowheads="1"/>
          </p:cNvSpPr>
          <p:nvPr>
            <p:ph type="body" idx="1"/>
          </p:nvPr>
        </p:nvSpPr>
        <p:spPr>
          <a:xfrm>
            <a:off x="914400" y="4338638"/>
            <a:ext cx="5029200" cy="4119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074F9AD-1C6E-4950-AA7C-C76809E02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875715-708C-4A74-A511-58BF4D0781F7}" type="slidenum">
              <a:rPr lang="en-US" altLang="en-US"/>
              <a:pPr eaLnBrk="1" hangingPunct="1"/>
              <a:t>26</a:t>
            </a:fld>
            <a:endParaRPr lang="en-US" altLang="en-US"/>
          </a:p>
        </p:txBody>
      </p:sp>
      <p:sp>
        <p:nvSpPr>
          <p:cNvPr id="72707" name="Rectangle 2">
            <a:extLst>
              <a:ext uri="{FF2B5EF4-FFF2-40B4-BE49-F238E27FC236}">
                <a16:creationId xmlns:a16="http://schemas.microsoft.com/office/drawing/2014/main" id="{D12393A3-AA99-41A5-B31D-39081505E6D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3AF42492-64BE-4CAE-B08A-AD362A31FBE2}"/>
              </a:ext>
            </a:extLst>
          </p:cNvPr>
          <p:cNvSpPr>
            <a:spLocks noGrp="1" noChangeArrowheads="1"/>
          </p:cNvSpPr>
          <p:nvPr>
            <p:ph type="body" idx="1"/>
          </p:nvPr>
        </p:nvSpPr>
        <p:spPr>
          <a:xfrm>
            <a:off x="914400" y="4338638"/>
            <a:ext cx="5029200" cy="4119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joke is that this is the only part of the Wilderness Act that everyone can agree 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57213D8-8CE4-438F-9736-BF3DD5AAA6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1E167A-D41C-4B4F-B281-7B7BF8FE15ED}" type="slidenum">
              <a:rPr lang="en-US" altLang="en-US"/>
              <a:pPr eaLnBrk="1" hangingPunct="1"/>
              <a:t>28</a:t>
            </a:fld>
            <a:endParaRPr lang="en-US" altLang="en-US"/>
          </a:p>
        </p:txBody>
      </p:sp>
      <p:sp>
        <p:nvSpPr>
          <p:cNvPr id="73731" name="Rectangle 2">
            <a:extLst>
              <a:ext uri="{FF2B5EF4-FFF2-40B4-BE49-F238E27FC236}">
                <a16:creationId xmlns:a16="http://schemas.microsoft.com/office/drawing/2014/main" id="{EF00843E-914C-446D-8733-C1010267DABC}"/>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C0AD967-FD2E-4465-A636-90B7007BDE95}"/>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Sec 2a states the ‘purpose of wilderness. The reason the NWPS was created was to counter the advancing civilization before all wildlands were gone.  This is the main purpose for which wilderness was designated.</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91656AB-5602-498D-9A3B-77D0D2132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DE744A-A0B5-4A41-BD1E-00F694B088FE}" type="slidenum">
              <a:rPr lang="en-US" altLang="en-US"/>
              <a:pPr eaLnBrk="1" hangingPunct="1"/>
              <a:t>29</a:t>
            </a:fld>
            <a:endParaRPr lang="en-US" altLang="en-US"/>
          </a:p>
        </p:txBody>
      </p:sp>
      <p:sp>
        <p:nvSpPr>
          <p:cNvPr id="74755" name="Rectangle 2">
            <a:extLst>
              <a:ext uri="{FF2B5EF4-FFF2-40B4-BE49-F238E27FC236}">
                <a16:creationId xmlns:a16="http://schemas.microsoft.com/office/drawing/2014/main" id="{DAC486A7-3FB4-45FA-81F4-46BC0E9EE2B7}"/>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3FF013B6-5E85-479C-831C-3907F9E429BC}"/>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B3CA34C-8208-4E6A-B74F-ED97FB84E2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6E283B-B3BE-45A2-908C-1E0822B4214E}" type="slidenum">
              <a:rPr lang="en-US" altLang="en-US"/>
              <a:pPr eaLnBrk="1" hangingPunct="1"/>
              <a:t>30</a:t>
            </a:fld>
            <a:endParaRPr lang="en-US" altLang="en-US"/>
          </a:p>
        </p:txBody>
      </p:sp>
      <p:sp>
        <p:nvSpPr>
          <p:cNvPr id="75779" name="Rectangle 2">
            <a:extLst>
              <a:ext uri="{FF2B5EF4-FFF2-40B4-BE49-F238E27FC236}">
                <a16:creationId xmlns:a16="http://schemas.microsoft.com/office/drawing/2014/main" id="{EDE7A898-9DAB-4319-B9DE-40CF8D4C52D2}"/>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0E2BC4E-4D7B-428C-AB91-041B9E0072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Included in the purpose is this key concept of preservation and protection of lands in their natural condition. </a:t>
            </a:r>
          </a:p>
          <a:p>
            <a:pPr eaLnBrk="1" hangingPunct="1"/>
            <a:r>
              <a:rPr lang="en-US" altLang="en-US">
                <a:latin typeface="Arial" panose="020B0604020202020204" pitchFamily="34" charset="0"/>
              </a:rPr>
              <a:t>The effects of development and a mechanized modern society were slowed down and partially mitigated by designating a portion of the public lands to be permanently managed for their natural attributes.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7D161CF-2BBC-4B43-995F-827A921561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CC7F5E-DA0E-46D6-9BF2-D5E706F5D43A}" type="slidenum">
              <a:rPr lang="en-US" altLang="en-US"/>
              <a:pPr eaLnBrk="1" hangingPunct="1"/>
              <a:t>3</a:t>
            </a:fld>
            <a:endParaRPr lang="en-US" altLang="en-US"/>
          </a:p>
        </p:txBody>
      </p:sp>
      <p:sp>
        <p:nvSpPr>
          <p:cNvPr id="49155" name="Rectangle 7">
            <a:extLst>
              <a:ext uri="{FF2B5EF4-FFF2-40B4-BE49-F238E27FC236}">
                <a16:creationId xmlns:a16="http://schemas.microsoft.com/office/drawing/2014/main" id="{BFAD0CE1-53E9-46C1-AA63-0930F0BE4436}"/>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3" rIns="91384" bIns="45693"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DD4A9DE-7966-4607-B021-7B07BF3C2C20}" type="slidenum">
              <a:rPr lang="en-US" altLang="en-US" sz="1200"/>
              <a:pPr algn="r" eaLnBrk="1" hangingPunct="1"/>
              <a:t>3</a:t>
            </a:fld>
            <a:endParaRPr lang="en-US" altLang="en-US" sz="1200"/>
          </a:p>
        </p:txBody>
      </p:sp>
      <p:sp>
        <p:nvSpPr>
          <p:cNvPr id="49156" name="Rectangle 2">
            <a:extLst>
              <a:ext uri="{FF2B5EF4-FFF2-40B4-BE49-F238E27FC236}">
                <a16:creationId xmlns:a16="http://schemas.microsoft.com/office/drawing/2014/main" id="{1A9DAABE-01A4-45E3-AE8D-38A0A20959E8}"/>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B7637CA5-BE0E-452B-8B08-FE006861A7A9}"/>
              </a:ext>
            </a:extLst>
          </p:cNvPr>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3" rIns="91384" bIns="45693"/>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7E94680-C76B-4917-A1E4-F4C0301293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C2118A-E05D-4AD6-A036-B00A78E91E99}" type="slidenum">
              <a:rPr lang="en-US" altLang="en-US"/>
              <a:pPr eaLnBrk="1" hangingPunct="1"/>
              <a:t>31</a:t>
            </a:fld>
            <a:endParaRPr lang="en-US" altLang="en-US"/>
          </a:p>
        </p:txBody>
      </p:sp>
      <p:sp>
        <p:nvSpPr>
          <p:cNvPr id="76803" name="Rectangle 2">
            <a:extLst>
              <a:ext uri="{FF2B5EF4-FFF2-40B4-BE49-F238E27FC236}">
                <a16:creationId xmlns:a16="http://schemas.microsoft.com/office/drawing/2014/main" id="{88062F2B-802D-4756-B36A-5F07B2FD91AC}"/>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EAD41B8-1D4D-4FCF-8644-876DD8B9E597}"/>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In addition to countering development, another purpose was to look at wilderness in terms of the benefits that the wilderness resource provides over the long term. Lets look at this in a little more detail.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23384AC-BEE7-40FC-9E85-197A33592B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4F68A9-E7E2-4A46-82C6-80436A3558F6}" type="slidenum">
              <a:rPr lang="en-US" altLang="en-US"/>
              <a:pPr eaLnBrk="1" hangingPunct="1"/>
              <a:t>32</a:t>
            </a:fld>
            <a:endParaRPr lang="en-US" altLang="en-US"/>
          </a:p>
        </p:txBody>
      </p:sp>
      <p:sp>
        <p:nvSpPr>
          <p:cNvPr id="77827" name="Rectangle 2">
            <a:extLst>
              <a:ext uri="{FF2B5EF4-FFF2-40B4-BE49-F238E27FC236}">
                <a16:creationId xmlns:a16="http://schemas.microsoft.com/office/drawing/2014/main" id="{537EE815-6B91-493C-A554-D58E10083794}"/>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AC0BAED-F36D-4A52-BD94-C252AACB9853}"/>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Act uses the term “resource of wilderness” not “resources” of wilderness.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C669AB7-623E-4419-BB09-7B9D3DD1BB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2C4A6F-FBA0-46DE-8460-E08D0B04103A}" type="slidenum">
              <a:rPr lang="en-US" altLang="en-US"/>
              <a:pPr eaLnBrk="1" hangingPunct="1"/>
              <a:t>33</a:t>
            </a:fld>
            <a:endParaRPr lang="en-US" altLang="en-US"/>
          </a:p>
        </p:txBody>
      </p:sp>
      <p:sp>
        <p:nvSpPr>
          <p:cNvPr id="78851" name="Rectangle 2">
            <a:extLst>
              <a:ext uri="{FF2B5EF4-FFF2-40B4-BE49-F238E27FC236}">
                <a16:creationId xmlns:a16="http://schemas.microsoft.com/office/drawing/2014/main" id="{C92AFC06-38FA-454A-8F74-05857615D23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0DAE5A4-46EC-47C6-B4E9-472CE00A8C2F}"/>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What is meant by the term ‘resource of wilderness’?</a:t>
            </a:r>
          </a:p>
          <a:p>
            <a:pPr eaLnBrk="1" hangingPunct="1"/>
            <a:r>
              <a:rPr lang="en-US" altLang="en-US">
                <a:latin typeface="Arial" panose="020B0604020202020204" pitchFamily="34" charset="0"/>
              </a:rPr>
              <a:t>Though wilderness provides a number of values and components that make up the ‘resource’ it is important that we manage it as a whole and not favor any one value in our stewardship.</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wilderness concept is similar to the ecosystem concept or a piece of complex machinery like a car.</a:t>
            </a:r>
          </a:p>
          <a:p>
            <a:pPr eaLnBrk="1" hangingPunct="1"/>
            <a:r>
              <a:rPr lang="en-US" altLang="en-US">
                <a:latin typeface="Arial" panose="020B0604020202020204" pitchFamily="34" charset="0"/>
              </a:rPr>
              <a:t>If  one part or piece is removed it doesn’t function correctly.</a:t>
            </a:r>
          </a:p>
          <a:p>
            <a:pPr eaLnBrk="1" hangingPunct="1"/>
            <a:r>
              <a:rPr lang="en-US" altLang="en-US">
                <a:latin typeface="Arial" panose="020B0604020202020204" pitchFamily="34" charset="0"/>
              </a:rPr>
              <a:t>If one component of wilderness is favored, others may be degraded.</a:t>
            </a:r>
          </a:p>
          <a:p>
            <a:pPr eaLnBrk="1" hangingPunct="1"/>
            <a:r>
              <a:rPr lang="en-US" altLang="en-US">
                <a:latin typeface="Arial" panose="020B0604020202020204" pitchFamily="34" charset="0"/>
              </a:rPr>
              <a:t>	Example – Favoring human use of biophysical protection to an extreme would impair the opposite component.</a:t>
            </a:r>
          </a:p>
          <a:p>
            <a:pPr eaLnBrk="1" hangingPunct="1"/>
            <a:r>
              <a:rPr lang="en-US" altLang="en-US">
                <a:latin typeface="Arial" panose="020B0604020202020204" pitchFamily="34" charset="0"/>
              </a:rPr>
              <a:t>The resource of wilderness contains the biological, physical and social elements.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47ABC84-C3F5-4478-8F23-A1C27D8FF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4D1B7B-2F2D-4A00-8FC4-A732CBE49C71}" type="slidenum">
              <a:rPr lang="en-US" altLang="en-US"/>
              <a:pPr eaLnBrk="1" hangingPunct="1"/>
              <a:t>34</a:t>
            </a:fld>
            <a:endParaRPr lang="en-US" altLang="en-US"/>
          </a:p>
        </p:txBody>
      </p:sp>
      <p:sp>
        <p:nvSpPr>
          <p:cNvPr id="79875" name="Rectangle 2">
            <a:extLst>
              <a:ext uri="{FF2B5EF4-FFF2-40B4-BE49-F238E27FC236}">
                <a16:creationId xmlns:a16="http://schemas.microsoft.com/office/drawing/2014/main" id="{45EDC3A8-7BF2-47C2-B8C3-393359DA82C7}"/>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54A2925E-DDEB-451D-8337-8EE32FEC1A26}"/>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rest of this statement concerns the ‘benefits’ of the resource of wilderness.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652205B-1D0F-4B0B-8A93-B3A6D823F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680A0E-F7D5-4A7E-AE35-F066E92C021C}" type="slidenum">
              <a:rPr lang="en-US" altLang="en-US"/>
              <a:pPr eaLnBrk="1" hangingPunct="1"/>
              <a:t>35</a:t>
            </a:fld>
            <a:endParaRPr lang="en-US" altLang="en-US"/>
          </a:p>
        </p:txBody>
      </p:sp>
      <p:sp>
        <p:nvSpPr>
          <p:cNvPr id="80899" name="Rectangle 2">
            <a:extLst>
              <a:ext uri="{FF2B5EF4-FFF2-40B4-BE49-F238E27FC236}">
                <a16:creationId xmlns:a16="http://schemas.microsoft.com/office/drawing/2014/main" id="{2986C34A-82C2-4197-AE33-1BBA387751CD}"/>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21038ED9-BD0F-402A-AE51-81D07E8F32E0}"/>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What are the benefits of wilderness? </a:t>
            </a:r>
          </a:p>
          <a:p>
            <a:pPr eaLnBrk="1" hangingPunct="1"/>
            <a:r>
              <a:rPr lang="en-US" altLang="en-US">
                <a:latin typeface="Arial" panose="020B0604020202020204" pitchFamily="34" charset="0"/>
              </a:rPr>
              <a:t>There are a variety of benefits that the biological, physical, social components of the wilderness resource wilderness provides.</a:t>
            </a:r>
          </a:p>
          <a:p>
            <a:pPr eaLnBrk="1" hangingPunct="1"/>
            <a:r>
              <a:rPr lang="en-US" altLang="en-US">
                <a:latin typeface="Arial" panose="020B0604020202020204" pitchFamily="34" charset="0"/>
              </a:rPr>
              <a:t>These benefits accrue to the American people whether they visit wilderness or not.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3CD8327-C1B6-4DE2-B662-3CD4CF55F4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C04431-2506-4300-9F30-CCC2CAE77518}" type="slidenum">
              <a:rPr lang="en-US" altLang="en-US"/>
              <a:pPr eaLnBrk="1" hangingPunct="1"/>
              <a:t>36</a:t>
            </a:fld>
            <a:endParaRPr lang="en-US" altLang="en-US"/>
          </a:p>
        </p:txBody>
      </p:sp>
      <p:sp>
        <p:nvSpPr>
          <p:cNvPr id="81923" name="Rectangle 2">
            <a:extLst>
              <a:ext uri="{FF2B5EF4-FFF2-40B4-BE49-F238E27FC236}">
                <a16:creationId xmlns:a16="http://schemas.microsoft.com/office/drawing/2014/main" id="{303F69F1-C215-455A-ACA8-1FDFE47FCA7C}"/>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F09C76C9-5D61-4AC4-A3A8-7062C3795344}"/>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Finally we are reminded that wilderness is both for the present and the future.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7CFC5A3-A602-4BAC-9B64-C792641405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AC7F6A-6D7B-4326-844D-432722E2D7A2}" type="slidenum">
              <a:rPr lang="en-US" altLang="en-US"/>
              <a:pPr eaLnBrk="1" hangingPunct="1"/>
              <a:t>37</a:t>
            </a:fld>
            <a:endParaRPr lang="en-US" altLang="en-US"/>
          </a:p>
        </p:txBody>
      </p:sp>
      <p:sp>
        <p:nvSpPr>
          <p:cNvPr id="82947" name="Rectangle 2">
            <a:extLst>
              <a:ext uri="{FF2B5EF4-FFF2-40B4-BE49-F238E27FC236}">
                <a16:creationId xmlns:a16="http://schemas.microsoft.com/office/drawing/2014/main" id="{9AF27F6C-2EEC-420C-88E9-DF3734F65552}"/>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6201DB3-6199-4DDD-8914-4320D16D9B51}"/>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Our stewardship needs to fully consider the long term cumulative effects and preservation of the resource of wilderness so that it is around for future generations to experience and benefit from, as wilderness.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There is a real tendency to make wilderness stewardship decisions based on short term needs (cost, efficiency, favor of one resource, politics, local pressures, etc.) and compromise long term benefits.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B2D162F-E61D-4BA2-A92F-D93013DAD0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3358D0-7B87-48C0-A8EF-20DB866FF3F7}" type="slidenum">
              <a:rPr lang="en-US" altLang="en-US"/>
              <a:pPr eaLnBrk="1" hangingPunct="1"/>
              <a:t>38</a:t>
            </a:fld>
            <a:endParaRPr lang="en-US" altLang="en-US"/>
          </a:p>
        </p:txBody>
      </p:sp>
      <p:sp>
        <p:nvSpPr>
          <p:cNvPr id="83971" name="Rectangle 2">
            <a:extLst>
              <a:ext uri="{FF2B5EF4-FFF2-40B4-BE49-F238E27FC236}">
                <a16:creationId xmlns:a16="http://schemas.microsoft.com/office/drawing/2014/main" id="{3FD24FC2-EBC5-4CB4-8671-ECF5FB5AE8C2}"/>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C39DA965-F6C4-4049-82F2-FE90A37E60E9}"/>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Act specifies that wilderness is part of the national forest and not separate from it or in conflict with the purposes for which national forests are created as described in the Organic Act and the MUSY of 1960</a:t>
            </a:r>
          </a:p>
          <a:p>
            <a:pPr eaLnBrk="1" hangingPunct="1"/>
            <a:r>
              <a:rPr lang="en-US" altLang="en-US">
                <a:latin typeface="Arial" panose="020B0604020202020204" pitchFamily="34" charset="0"/>
              </a:rPr>
              <a:t>(The MUSY of 1960 actually provides that the establishment and management of wilderness is consistent with management of the NF for multiple uses.)</a:t>
            </a:r>
          </a:p>
          <a:p>
            <a:pPr eaLnBrk="1" hangingPunct="1"/>
            <a:r>
              <a:rPr lang="en-US" altLang="en-US">
                <a:latin typeface="Arial" panose="020B0604020202020204" pitchFamily="34" charset="0"/>
              </a:rPr>
              <a:t>For multiple use agencies like the BLM and FS, wilderness does not conflict with multiple use. The 1960 Multiple Use, Sustained Yield Act is referenced in the 1964 Wilderness Act and there is a statement of ‘no interference’. In 1976 the multiple use mission of the BLM was identified in Section 103c of FLPMA. </a:t>
            </a:r>
          </a:p>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4FB9866F-3429-4D8F-A19D-BE0EF02308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37FDB6-9425-406C-A2C6-DB71CB56A9B6}" type="slidenum">
              <a:rPr lang="en-US" altLang="en-US"/>
              <a:pPr eaLnBrk="1" hangingPunct="1"/>
              <a:t>39</a:t>
            </a:fld>
            <a:endParaRPr lang="en-US" altLang="en-US"/>
          </a:p>
        </p:txBody>
      </p:sp>
      <p:sp>
        <p:nvSpPr>
          <p:cNvPr id="84995" name="Rectangle 2">
            <a:extLst>
              <a:ext uri="{FF2B5EF4-FFF2-40B4-BE49-F238E27FC236}">
                <a16:creationId xmlns:a16="http://schemas.microsoft.com/office/drawing/2014/main" id="{86CDFDA4-4415-4718-B7AB-1592F341746F}"/>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90B10132-03AE-4BF7-8457-827B3B25FB97}"/>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‘purposes of the Act’, that is the wilderness purposes are to be ‘within and supplemental’ to the other purposes of the public lands. This means that wilderness objectives need to be met along with other objectives. Wilderness is not subordinate to other resource management objectives and we need to strive to carefully consider the need for administrative actions in wilderness in an interdisciplinary manner. Management of the areas as wilderness is an ADDITIONAL purpose of the forests, refuges, and parks (and later by FLPMA) the BLM areas. Wilderness should have a seat at the multiple use management table that is equal to the representation of other resource values found on public lands. This part of the Act is often critical to management decisions regarding wilderness projects.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Why designate part or all of a park or refuge as wilderness? For the parks it was to re-think recreation developments. For the refuges it was a change to emphasize natural conditions and the untrammeled nature of wilderness in contrast to controlling, manipulating, or modifying an area for the purpose of the refuge.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82F1244-1D6F-40C4-BB54-9E72A784ED0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7EF97A0-7161-4E7F-BE8E-18C965E67C9C}" type="slidenum">
              <a:rPr lang="en-US" altLang="en-US" sz="1200"/>
              <a:pPr algn="r" eaLnBrk="1" hangingPunct="1"/>
              <a:t>40</a:t>
            </a:fld>
            <a:endParaRPr lang="en-US" altLang="en-US" sz="1200"/>
          </a:p>
        </p:txBody>
      </p:sp>
      <p:sp>
        <p:nvSpPr>
          <p:cNvPr id="86019" name="Rectangle 2">
            <a:extLst>
              <a:ext uri="{FF2B5EF4-FFF2-40B4-BE49-F238E27FC236}">
                <a16:creationId xmlns:a16="http://schemas.microsoft.com/office/drawing/2014/main" id="{CD3A96B4-1283-4E3F-BCC9-85743FE4159D}"/>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8D3CFCEE-8450-4FBA-A4E1-A13076B45BD9}"/>
              </a:ext>
            </a:extLst>
          </p:cNvPr>
          <p:cNvSpPr>
            <a:spLocks noGrp="1" noChangeArrowheads="1"/>
          </p:cNvSpPr>
          <p:nvPr>
            <p:ph type="body" idx="1"/>
          </p:nvPr>
        </p:nvSpPr>
        <p:spPr>
          <a:xfrm>
            <a:off x="684213" y="4341813"/>
            <a:ext cx="54895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eaLnBrk="1" hangingPunct="1"/>
            <a:r>
              <a:rPr lang="en-US" altLang="en-US">
                <a:latin typeface="Arial" panose="020B0604020202020204" pitchFamily="34" charset="0"/>
              </a:rPr>
              <a:t>Within the National Forest System, wilderness represents one part of the spectrum of multiple use management.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FDB7DBA-9FE0-4E26-B58A-7D19593E2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846691-EE14-46C1-8609-2D2903DF8255}" type="slidenum">
              <a:rPr lang="en-US" altLang="en-US"/>
              <a:pPr eaLnBrk="1" hangingPunct="1"/>
              <a:t>4</a:t>
            </a:fld>
            <a:endParaRPr lang="en-US" altLang="en-US"/>
          </a:p>
        </p:txBody>
      </p:sp>
      <p:sp>
        <p:nvSpPr>
          <p:cNvPr id="50179" name="Rectangle 7">
            <a:extLst>
              <a:ext uri="{FF2B5EF4-FFF2-40B4-BE49-F238E27FC236}">
                <a16:creationId xmlns:a16="http://schemas.microsoft.com/office/drawing/2014/main" id="{8DAED479-4040-412E-A55C-1F7213745A10}"/>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B01692-0827-479E-92F1-E98B4B03C505}" type="slidenum">
              <a:rPr lang="en-US" altLang="en-US" sz="1200"/>
              <a:pPr algn="r" eaLnBrk="1" hangingPunct="1"/>
              <a:t>4</a:t>
            </a:fld>
            <a:endParaRPr lang="en-US" altLang="en-US" sz="1200"/>
          </a:p>
        </p:txBody>
      </p:sp>
      <p:sp>
        <p:nvSpPr>
          <p:cNvPr id="50180" name="Rectangle 2">
            <a:extLst>
              <a:ext uri="{FF2B5EF4-FFF2-40B4-BE49-F238E27FC236}">
                <a16:creationId xmlns:a16="http://schemas.microsoft.com/office/drawing/2014/main" id="{4725F1DC-5901-4D74-8705-A95C7BE00BCF}"/>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AE0306BA-5AE6-4039-9611-51BAFE900917}"/>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a:latin typeface="Arial" panose="020B0604020202020204" pitchFamily="34" charset="0"/>
              </a:rPr>
              <a:t>America had become accustomed to exploring the ‘wilderness’ by train and car and lots of road development and tourist facilities were being constructed, especially in the national parks.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huge threat of expanding civilization and mechanization that the auto made possible became a major motivation for the wilderness movement and eventually the main purpose of the Wilderness Act.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Good read on this subject: </a:t>
            </a:r>
            <a:r>
              <a:rPr lang="en-US" altLang="en-US" i="1">
                <a:latin typeface="Arial" panose="020B0604020202020204" pitchFamily="34" charset="0"/>
              </a:rPr>
              <a:t>Driven Wild</a:t>
            </a:r>
            <a:r>
              <a:rPr lang="en-US" altLang="en-US">
                <a:latin typeface="Arial" panose="020B0604020202020204" pitchFamily="34" charset="0"/>
              </a:rPr>
              <a:t>, Paul Sutter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4CEC0C8-D8A1-48F7-98CB-4E712C981AE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5" rIns="91389" bIns="4569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BF5E7F9-80F1-4C6A-AA3D-DEA5BC4E72AB}" type="slidenum">
              <a:rPr lang="en-US" altLang="en-US" sz="1200"/>
              <a:pPr algn="r" eaLnBrk="1" hangingPunct="1"/>
              <a:t>41</a:t>
            </a:fld>
            <a:endParaRPr lang="en-US" altLang="en-US" sz="1200"/>
          </a:p>
        </p:txBody>
      </p:sp>
      <p:sp>
        <p:nvSpPr>
          <p:cNvPr id="87043" name="Rectangle 2">
            <a:extLst>
              <a:ext uri="{FF2B5EF4-FFF2-40B4-BE49-F238E27FC236}">
                <a16:creationId xmlns:a16="http://schemas.microsoft.com/office/drawing/2014/main" id="{32251D37-C81C-465E-8BFA-2BCCB23D4DC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40F534C-A060-449C-8AD0-613431354F3E}"/>
              </a:ext>
            </a:extLst>
          </p:cNvPr>
          <p:cNvSpPr>
            <a:spLocks noGrp="1" noChangeArrowheads="1"/>
          </p:cNvSpPr>
          <p:nvPr>
            <p:ph type="body" idx="1"/>
          </p:nvPr>
        </p:nvSpPr>
        <p:spPr>
          <a:xfrm>
            <a:off x="684213" y="4341813"/>
            <a:ext cx="54895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5" rIns="91389" bIns="45695"/>
          <a:lstStyle/>
          <a:p>
            <a:pPr eaLnBrk="1" hangingPunct="1"/>
            <a:r>
              <a:rPr lang="en-US" altLang="en-US">
                <a:latin typeface="Arial" panose="020B0604020202020204" pitchFamily="34" charset="0"/>
              </a:rPr>
              <a:t>Unfortunately due to the budgeting process and a misunderstanding of the primary purpose for wilderness it is often seen and managed only as part of the Recreation Program and the Recreation Opportunity Spectrum within the National Forest System.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A7A326B-6797-4020-8146-8D424F170A9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5" rIns="91389" bIns="4569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571609D-D730-4675-B18E-33FB1512AECF}" type="slidenum">
              <a:rPr lang="en-US" altLang="en-US" sz="1200"/>
              <a:pPr algn="r" eaLnBrk="1" hangingPunct="1"/>
              <a:t>42</a:t>
            </a:fld>
            <a:endParaRPr lang="en-US" altLang="en-US" sz="1200"/>
          </a:p>
        </p:txBody>
      </p:sp>
      <p:sp>
        <p:nvSpPr>
          <p:cNvPr id="88067" name="Rectangle 2">
            <a:extLst>
              <a:ext uri="{FF2B5EF4-FFF2-40B4-BE49-F238E27FC236}">
                <a16:creationId xmlns:a16="http://schemas.microsoft.com/office/drawing/2014/main" id="{2C40DC10-8D68-44F8-8CEE-EB35D9B3F74E}"/>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50D27EBD-7D7D-44B0-9033-83D33E3C7245}"/>
              </a:ext>
            </a:extLst>
          </p:cNvPr>
          <p:cNvSpPr>
            <a:spLocks noGrp="1" noChangeArrowheads="1"/>
          </p:cNvSpPr>
          <p:nvPr>
            <p:ph type="body" idx="1"/>
          </p:nvPr>
        </p:nvSpPr>
        <p:spPr>
          <a:xfrm>
            <a:off x="684213" y="4341813"/>
            <a:ext cx="54895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5" rIns="91389" bIns="45695"/>
          <a:lstStyle/>
          <a:p>
            <a:pPr eaLnBrk="1" hangingPunct="1"/>
            <a:r>
              <a:rPr lang="en-US" altLang="en-US">
                <a:latin typeface="Arial" panose="020B0604020202020204" pitchFamily="34" charset="0"/>
              </a:rPr>
              <a:t>Wilderness, as its own RESOURCE, is actually by law, equal to all other multiple use resources for national forest management purposes.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9B9EEDF-4528-4A8C-88F0-25CA00A4EF1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5" rIns="91389" bIns="4569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AE0108A-2687-4AAB-AE61-9667B5FF0498}" type="slidenum">
              <a:rPr lang="en-US" altLang="en-US" sz="1200"/>
              <a:pPr algn="r" eaLnBrk="1" hangingPunct="1"/>
              <a:t>43</a:t>
            </a:fld>
            <a:endParaRPr lang="en-US" altLang="en-US" sz="1200"/>
          </a:p>
        </p:txBody>
      </p:sp>
      <p:sp>
        <p:nvSpPr>
          <p:cNvPr id="89091" name="Rectangle 2">
            <a:extLst>
              <a:ext uri="{FF2B5EF4-FFF2-40B4-BE49-F238E27FC236}">
                <a16:creationId xmlns:a16="http://schemas.microsoft.com/office/drawing/2014/main" id="{3A3C473E-61DC-42B2-8F01-A18399DC4B1B}"/>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5AD254F-FF89-43E8-975F-390E78AE36CC}"/>
              </a:ext>
            </a:extLst>
          </p:cNvPr>
          <p:cNvSpPr>
            <a:spLocks noGrp="1" noChangeArrowheads="1"/>
          </p:cNvSpPr>
          <p:nvPr>
            <p:ph type="body" idx="1"/>
          </p:nvPr>
        </p:nvSpPr>
        <p:spPr>
          <a:xfrm>
            <a:off x="684213" y="4341813"/>
            <a:ext cx="54895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5" rIns="91389" bIns="45695"/>
          <a:lstStyle/>
          <a:p>
            <a:pPr eaLnBrk="1" hangingPunct="1"/>
            <a:r>
              <a:rPr lang="en-US" altLang="en-US">
                <a:latin typeface="Arial" panose="020B0604020202020204" pitchFamily="34" charset="0"/>
              </a:rPr>
              <a:t>Wilderness is really on of many resources to be managed on the national forest.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94FD61F-98D0-45EC-A0D2-B142CE2373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3B6117-F155-4BBD-BB4B-DD12E8E5C528}" type="slidenum">
              <a:rPr lang="en-US" altLang="en-US"/>
              <a:pPr eaLnBrk="1" hangingPunct="1"/>
              <a:t>5</a:t>
            </a:fld>
            <a:endParaRPr lang="en-US" altLang="en-US"/>
          </a:p>
        </p:txBody>
      </p:sp>
      <p:sp>
        <p:nvSpPr>
          <p:cNvPr id="51203" name="Rectangle 2">
            <a:extLst>
              <a:ext uri="{FF2B5EF4-FFF2-40B4-BE49-F238E27FC236}">
                <a16:creationId xmlns:a16="http://schemas.microsoft.com/office/drawing/2014/main" id="{86DDCCC7-D50E-44DB-928E-232E0EACB1D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C278D298-81FD-4C6A-AAC6-7268BAD6DECD}"/>
              </a:ext>
            </a:extLst>
          </p:cNvPr>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Much of the concern for protecting wildlands came about because of dam building in the west.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D430975-7E31-466D-9A5C-D42DE930A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27C699-5C11-4A6F-BC05-D7C6E0DB6C7B}" type="slidenum">
              <a:rPr lang="en-US" altLang="en-US"/>
              <a:pPr eaLnBrk="1" hangingPunct="1"/>
              <a:t>6</a:t>
            </a:fld>
            <a:endParaRPr lang="en-US" altLang="en-US"/>
          </a:p>
        </p:txBody>
      </p:sp>
      <p:sp>
        <p:nvSpPr>
          <p:cNvPr id="52227" name="Rectangle 7">
            <a:extLst>
              <a:ext uri="{FF2B5EF4-FFF2-40B4-BE49-F238E27FC236}">
                <a16:creationId xmlns:a16="http://schemas.microsoft.com/office/drawing/2014/main" id="{2131F913-A060-4992-8237-809DB56A224A}"/>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AAA910A-92F6-455F-8135-D0FA02A88E27}" type="slidenum">
              <a:rPr lang="en-US" altLang="en-US" sz="1200"/>
              <a:pPr algn="r" eaLnBrk="1" hangingPunct="1"/>
              <a:t>6</a:t>
            </a:fld>
            <a:endParaRPr lang="en-US" altLang="en-US" sz="1200"/>
          </a:p>
        </p:txBody>
      </p:sp>
      <p:sp>
        <p:nvSpPr>
          <p:cNvPr id="52228" name="Rectangle 2">
            <a:extLst>
              <a:ext uri="{FF2B5EF4-FFF2-40B4-BE49-F238E27FC236}">
                <a16:creationId xmlns:a16="http://schemas.microsoft.com/office/drawing/2014/main" id="{306F54F2-D76A-4443-BE3A-FC6F32F3D828}"/>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A316F769-2D4D-45D1-B491-95798904650D}"/>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dirty="0">
                <a:latin typeface="Arial" panose="020B0604020202020204" pitchFamily="34" charset="0"/>
              </a:rPr>
              <a:t>The uses of the public lands in the 1950s and ‘60s were seen to focus primarily on the need for the natural resources of lumber for buildings, minerals for construction and manufacturing, and hydro. power for the expanding electricity demands of civilization.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dominant view of Forest Service leadership at the time was that this was what multiple use management meant but many also supported the notion of managing some lands as wilderness.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A4BE47A-AD96-4A46-82F4-A1147CACD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FD7DC8-0401-4B09-A401-38A48AE2D9EA}" type="slidenum">
              <a:rPr lang="en-US" altLang="en-US"/>
              <a:pPr eaLnBrk="1" hangingPunct="1"/>
              <a:t>7</a:t>
            </a:fld>
            <a:endParaRPr lang="en-US" altLang="en-US"/>
          </a:p>
        </p:txBody>
      </p:sp>
      <p:sp>
        <p:nvSpPr>
          <p:cNvPr id="53251" name="Rectangle 7">
            <a:extLst>
              <a:ext uri="{FF2B5EF4-FFF2-40B4-BE49-F238E27FC236}">
                <a16:creationId xmlns:a16="http://schemas.microsoft.com/office/drawing/2014/main" id="{9157CB07-D8F3-4AB1-92E5-38F6A8E5FC5B}"/>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638AF42-6201-47DC-A761-1B3A20D91DC8}" type="slidenum">
              <a:rPr lang="en-US" altLang="en-US" sz="1200"/>
              <a:pPr algn="r" eaLnBrk="1" hangingPunct="1"/>
              <a:t>7</a:t>
            </a:fld>
            <a:endParaRPr lang="en-US" altLang="en-US" sz="1200"/>
          </a:p>
        </p:txBody>
      </p:sp>
      <p:sp>
        <p:nvSpPr>
          <p:cNvPr id="53252" name="Rectangle 2">
            <a:extLst>
              <a:ext uri="{FF2B5EF4-FFF2-40B4-BE49-F238E27FC236}">
                <a16:creationId xmlns:a16="http://schemas.microsoft.com/office/drawing/2014/main" id="{188AEBA0-DAEB-433A-9928-7D0CC5087458}"/>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6569B1D1-4D2F-4890-B5F2-1638ED889C9D}"/>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a:latin typeface="Arial" panose="020B0604020202020204" pitchFamily="34" charset="0"/>
              </a:rPr>
              <a:t>The Wilderness movement had many contributors and heroes and it did not begin overnight. In their own way all of these people contributed to getting the concept of preservation of wild lands off the ground. </a:t>
            </a:r>
          </a:p>
          <a:p>
            <a:pPr eaLnBrk="1" hangingPunct="1"/>
            <a:r>
              <a:rPr lang="en-US" altLang="en-US">
                <a:latin typeface="Arial" panose="020B0604020202020204" pitchFamily="34" charset="0"/>
              </a:rPr>
              <a:t>John Muir’s writings inspired many to take a passionate stance for preservation of wilderness. Later he helped found the Sierra Club.</a:t>
            </a:r>
          </a:p>
          <a:p>
            <a:pPr eaLnBrk="1" hangingPunct="1"/>
            <a:r>
              <a:rPr lang="en-US" altLang="en-US">
                <a:latin typeface="Arial" panose="020B0604020202020204" pitchFamily="34" charset="0"/>
              </a:rPr>
              <a:t>Olaus and Mardie Murie were pioneers in working for protection of wild lands in Alaska. Olaus later became a director of the Wilderness Society after moving to Moose, Wyoming. Mardie Murie remained active in the effort to protect wildlands, especially ANWR until here death in early 2004.</a:t>
            </a:r>
          </a:p>
          <a:p>
            <a:pPr eaLnBrk="1" hangingPunct="1"/>
            <a:r>
              <a:rPr lang="en-US" altLang="en-US">
                <a:latin typeface="Arial" panose="020B0604020202020204" pitchFamily="34" charset="0"/>
              </a:rPr>
              <a:t>Bob Marshall worked for both the Bureau of Indian Affairs and the Forest Service. In both agencies he persuaded others, including leadership to move forward in the efforts to preserve more wildlands. He was the principle founder of the Wilderness Society.</a:t>
            </a:r>
          </a:p>
          <a:p>
            <a:pPr eaLnBrk="1" hangingPunct="1"/>
            <a:r>
              <a:rPr lang="en-US" altLang="en-US">
                <a:latin typeface="Arial" panose="020B0604020202020204" pitchFamily="34" charset="0"/>
              </a:rPr>
              <a:t> Aldo Leopold was a  FS employees who began thinking of land stewardship as an entire ecosystem concept and championed the necessity of setting aside some lands for purposes other than resource extraction. He saw wilderness as a fundamental human need as essen tial as more resource oriented activities such as the need for wood, coal, or fiber production.</a:t>
            </a:r>
          </a:p>
          <a:p>
            <a:pPr eaLnBrk="1" hangingPunct="1"/>
            <a:r>
              <a:rPr lang="en-US" altLang="en-US">
                <a:latin typeface="Arial" panose="020B0604020202020204" pitchFamily="34" charset="0"/>
              </a:rPr>
              <a:t>Teddy Roosevelt was an enthusiastic outdoorsman who traveled to hunt, fish and camp in the backcountry. He also was instrumental in helping to expand the national forest system.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6A88831-4B27-4D38-857F-2F47D2D58E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B5F907-4699-4B58-82A0-7E910539044B}" type="slidenum">
              <a:rPr lang="en-US" altLang="en-US"/>
              <a:pPr eaLnBrk="1" hangingPunct="1"/>
              <a:t>8</a:t>
            </a:fld>
            <a:endParaRPr lang="en-US" altLang="en-US"/>
          </a:p>
        </p:txBody>
      </p:sp>
      <p:sp>
        <p:nvSpPr>
          <p:cNvPr id="54275" name="Rectangle 7">
            <a:extLst>
              <a:ext uri="{FF2B5EF4-FFF2-40B4-BE49-F238E27FC236}">
                <a16:creationId xmlns:a16="http://schemas.microsoft.com/office/drawing/2014/main" id="{D00327B4-2754-4486-9F9A-96C0DC0ACF71}"/>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5D515FE-13B8-4009-B36E-51332A6AAC6E}" type="slidenum">
              <a:rPr lang="en-US" altLang="en-US" sz="1200"/>
              <a:pPr algn="r" eaLnBrk="1" hangingPunct="1"/>
              <a:t>8</a:t>
            </a:fld>
            <a:endParaRPr lang="en-US" altLang="en-US" sz="1200"/>
          </a:p>
        </p:txBody>
      </p:sp>
      <p:sp>
        <p:nvSpPr>
          <p:cNvPr id="54276" name="Rectangle 2">
            <a:extLst>
              <a:ext uri="{FF2B5EF4-FFF2-40B4-BE49-F238E27FC236}">
                <a16:creationId xmlns:a16="http://schemas.microsoft.com/office/drawing/2014/main" id="{2A04D267-E097-4CDC-8D88-75473B205758}"/>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D31E3369-6B2C-4E4E-80F0-DED6CF2AA57F}"/>
              </a:ext>
            </a:extLst>
          </p:cNvPr>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lstStyle/>
          <a:p>
            <a:pPr eaLnBrk="1" hangingPunct="1"/>
            <a:r>
              <a:rPr lang="en-US" altLang="en-US" sz="1000">
                <a:latin typeface="Arial" panose="020B0604020202020204" pitchFamily="34" charset="0"/>
              </a:rPr>
              <a:t>David Brower was the first Executive Director of the Sierra Club and helped lead the fight against the dam in Dinosaur National Monument and for passage of The Wilderness Act.</a:t>
            </a:r>
          </a:p>
          <a:p>
            <a:pPr eaLnBrk="1" hangingPunct="1"/>
            <a:r>
              <a:rPr lang="en-US" altLang="en-US" sz="1000">
                <a:latin typeface="Arial" panose="020B0604020202020204" pitchFamily="34" charset="0"/>
              </a:rPr>
              <a:t>Sigurd Olson was instrumental in linking science to wilderness. He was an ecologist for the Izaak Walton League President of the National Parks Association and an advisor to the NPS and Secretary of the Interior. Helped establish a number of national parks, seashores, and wilderness areas.</a:t>
            </a:r>
          </a:p>
          <a:p>
            <a:pPr eaLnBrk="1" hangingPunct="1"/>
            <a:r>
              <a:rPr lang="en-US" altLang="en-US" sz="1000">
                <a:latin typeface="Arial" panose="020B0604020202020204" pitchFamily="34" charset="0"/>
              </a:rPr>
              <a:t>Robert Sterling Yard was involved with the beginnings of the NPS and the National Parks Association and was one of the founders of the Wilderness Society and its first president.</a:t>
            </a:r>
          </a:p>
          <a:p>
            <a:pPr eaLnBrk="1" hangingPunct="1"/>
            <a:r>
              <a:rPr lang="en-US" altLang="en-US" sz="1000">
                <a:latin typeface="Arial" panose="020B0604020202020204" pitchFamily="34" charset="0"/>
              </a:rPr>
              <a:t>Wallace Stegner, a writer, campaigned vigorously during the Kennedy administration for passage of the Wilderness Act</a:t>
            </a:r>
          </a:p>
          <a:p>
            <a:pPr eaLnBrk="1" hangingPunct="1"/>
            <a:r>
              <a:rPr lang="en-US" altLang="en-US" sz="1000">
                <a:latin typeface="Arial" panose="020B0604020202020204" pitchFamily="34" charset="0"/>
              </a:rPr>
              <a:t>Marjory Stoneman Douglas, the Mother of the Everglades, wrote and campaigned for establishment of Everglades National Park. A wilderness was established in her name in 1978.</a:t>
            </a:r>
          </a:p>
          <a:p>
            <a:pPr eaLnBrk="1" hangingPunct="1"/>
            <a:r>
              <a:rPr lang="en-US" altLang="en-US" sz="1000">
                <a:latin typeface="Arial" panose="020B0604020202020204" pitchFamily="34" charset="0"/>
              </a:rPr>
              <a:t>Benton MacKaye advocated against the uncontrolled urbanization and a network of wildlands, which became the NWPS. His vision of a wilderness pathway in the east became the Appalachian Trail.</a:t>
            </a:r>
          </a:p>
          <a:p>
            <a:pPr eaLnBrk="1" hangingPunct="1"/>
            <a:endParaRPr lang="en-US" altLang="en-US" sz="1000">
              <a:latin typeface="Arial" panose="020B0604020202020204" pitchFamily="34" charset="0"/>
            </a:endParaRPr>
          </a:p>
          <a:p>
            <a:pPr eaLnBrk="1" hangingPunct="1"/>
            <a:r>
              <a:rPr lang="en-US" altLang="en-US" sz="1000">
                <a:latin typeface="Arial" panose="020B0604020202020204" pitchFamily="34" charset="0"/>
              </a:rPr>
              <a:t>Other wilderness pioneers include Ansel Adams, Stewart Brandborg, Frank Church, Ernie Dickerman, William O. Douglas, Celia Hunter, Robert . For more information go to: http://www.wilderness.nps.gov/toolbox21.cfm and find the Background Section of the </a:t>
            </a:r>
            <a:r>
              <a:rPr lang="en-US" altLang="en-US" sz="1000" u="sng">
                <a:latin typeface="Arial" panose="020B0604020202020204" pitchFamily="34" charset="0"/>
              </a:rPr>
              <a:t>Wilderness Education and interpretation Resource Notebook</a:t>
            </a:r>
            <a:r>
              <a:rPr lang="en-US" altLang="en-US" sz="1000">
                <a:latin typeface="Arial" panose="020B0604020202020204" pitchFamily="34" charset="0"/>
              </a:rPr>
              <a:t> in Celebrate Wilderness.</a:t>
            </a:r>
          </a:p>
          <a:p>
            <a:pPr eaLnBrk="1" hangingPunct="1"/>
            <a:endParaRPr lang="en-US" altLang="en-US" sz="10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100B64C-1B1E-4C19-B8D9-179F9FDB30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10480B-97EE-447F-BF8B-A8E20828EEEE}" type="slidenum">
              <a:rPr lang="en-US" altLang="en-US"/>
              <a:pPr eaLnBrk="1" hangingPunct="1"/>
              <a:t>9</a:t>
            </a:fld>
            <a:endParaRPr lang="en-US" altLang="en-US"/>
          </a:p>
        </p:txBody>
      </p:sp>
      <p:sp>
        <p:nvSpPr>
          <p:cNvPr id="55299" name="Rectangle 2">
            <a:extLst>
              <a:ext uri="{FF2B5EF4-FFF2-40B4-BE49-F238E27FC236}">
                <a16:creationId xmlns:a16="http://schemas.microsoft.com/office/drawing/2014/main" id="{2BF34EDB-BD03-46D2-A8D6-0B72017B5EA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528D7F8-BAF2-43A3-B492-4B571BB1AD1A}"/>
              </a:ext>
            </a:extLst>
          </p:cNvPr>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Three FS employees were major contributors to the wilderness movement. </a:t>
            </a:r>
          </a:p>
          <a:p>
            <a:pPr eaLnBrk="1" hangingPunct="1"/>
            <a:r>
              <a:rPr lang="en-US" altLang="en-US">
                <a:latin typeface="Arial" panose="020B0604020202020204" pitchFamily="34" charset="0"/>
              </a:rPr>
              <a:t>Bob Marshall helped write and implement some of the first administrative protections for wilderness lands.</a:t>
            </a:r>
          </a:p>
          <a:p>
            <a:pPr eaLnBrk="1" hangingPunct="1"/>
            <a:r>
              <a:rPr lang="en-US" altLang="en-US">
                <a:latin typeface="Arial" panose="020B0604020202020204" pitchFamily="34" charset="0"/>
              </a:rPr>
              <a:t>Aldo Leopold recognized the importance of naturally functioning ecosystems found in wild lands. </a:t>
            </a:r>
          </a:p>
          <a:p>
            <a:pPr eaLnBrk="1" hangingPunct="1"/>
            <a:r>
              <a:rPr lang="en-US" altLang="en-US">
                <a:latin typeface="Arial" panose="020B0604020202020204" pitchFamily="34" charset="0"/>
              </a:rPr>
              <a:t>Arthur Carhart worked on both the Superior NF and the White River NFs in the early 1900s and appreciated the value of undeveloped lands.</a:t>
            </a:r>
          </a:p>
          <a:p>
            <a:pPr eaLnBrk="1" hangingPunct="1"/>
            <a:r>
              <a:rPr lang="en-US" altLang="en-US">
                <a:latin typeface="Arial" panose="020B0604020202020204"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FD0C37F-B3A1-4E08-9C51-F8155AC35E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3D4FFC-7ECF-4685-BD5C-940493C239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1A30DE-8137-41C9-BDA7-433C5C081677}"/>
              </a:ext>
            </a:extLst>
          </p:cNvPr>
          <p:cNvSpPr>
            <a:spLocks noGrp="1" noChangeArrowheads="1"/>
          </p:cNvSpPr>
          <p:nvPr>
            <p:ph type="sldNum" sz="quarter" idx="12"/>
          </p:nvPr>
        </p:nvSpPr>
        <p:spPr>
          <a:ln/>
        </p:spPr>
        <p:txBody>
          <a:bodyPr/>
          <a:lstStyle>
            <a:lvl1pPr>
              <a:defRPr/>
            </a:lvl1pPr>
          </a:lstStyle>
          <a:p>
            <a:fld id="{13FCCA1C-07D6-4E40-A037-458F515F0DB5}" type="slidenum">
              <a:rPr lang="en-US" altLang="en-US"/>
              <a:pPr/>
              <a:t>‹#›</a:t>
            </a:fld>
            <a:endParaRPr lang="en-US" altLang="en-US"/>
          </a:p>
        </p:txBody>
      </p:sp>
    </p:spTree>
    <p:extLst>
      <p:ext uri="{BB962C8B-B14F-4D97-AF65-F5344CB8AC3E}">
        <p14:creationId xmlns:p14="http://schemas.microsoft.com/office/powerpoint/2010/main" val="40802795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EE4414-CD74-4842-AC62-3150B8629C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1B8CB5-BFE2-424D-86FB-F0F7EE6B0B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92A7EF-68A8-4C9A-ABC0-0A7D467BA046}"/>
              </a:ext>
            </a:extLst>
          </p:cNvPr>
          <p:cNvSpPr>
            <a:spLocks noGrp="1" noChangeArrowheads="1"/>
          </p:cNvSpPr>
          <p:nvPr>
            <p:ph type="sldNum" sz="quarter" idx="12"/>
          </p:nvPr>
        </p:nvSpPr>
        <p:spPr>
          <a:ln/>
        </p:spPr>
        <p:txBody>
          <a:bodyPr/>
          <a:lstStyle>
            <a:lvl1pPr>
              <a:defRPr/>
            </a:lvl1pPr>
          </a:lstStyle>
          <a:p>
            <a:fld id="{0CEB6C5D-04C8-45BA-ABF6-252BF88F7356}" type="slidenum">
              <a:rPr lang="en-US" altLang="en-US"/>
              <a:pPr/>
              <a:t>‹#›</a:t>
            </a:fld>
            <a:endParaRPr lang="en-US" altLang="en-US"/>
          </a:p>
        </p:txBody>
      </p:sp>
    </p:spTree>
    <p:extLst>
      <p:ext uri="{BB962C8B-B14F-4D97-AF65-F5344CB8AC3E}">
        <p14:creationId xmlns:p14="http://schemas.microsoft.com/office/powerpoint/2010/main" val="127217718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FA77F6-BF5A-4D56-95AA-BAF3A72759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F97B36-B21A-4921-B938-31AE6749CF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8F0B29-F722-4F30-8814-FE61CB5D16CB}"/>
              </a:ext>
            </a:extLst>
          </p:cNvPr>
          <p:cNvSpPr>
            <a:spLocks noGrp="1" noChangeArrowheads="1"/>
          </p:cNvSpPr>
          <p:nvPr>
            <p:ph type="sldNum" sz="quarter" idx="12"/>
          </p:nvPr>
        </p:nvSpPr>
        <p:spPr>
          <a:ln/>
        </p:spPr>
        <p:txBody>
          <a:bodyPr/>
          <a:lstStyle>
            <a:lvl1pPr>
              <a:defRPr/>
            </a:lvl1pPr>
          </a:lstStyle>
          <a:p>
            <a:fld id="{A064D2EE-9FB1-41FF-9C86-A592D9078C3D}" type="slidenum">
              <a:rPr lang="en-US" altLang="en-US"/>
              <a:pPr/>
              <a:t>‹#›</a:t>
            </a:fld>
            <a:endParaRPr lang="en-US" altLang="en-US"/>
          </a:p>
        </p:txBody>
      </p:sp>
    </p:spTree>
    <p:extLst>
      <p:ext uri="{BB962C8B-B14F-4D97-AF65-F5344CB8AC3E}">
        <p14:creationId xmlns:p14="http://schemas.microsoft.com/office/powerpoint/2010/main" val="2289571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C7E2736-0433-47FE-AB04-D846FC8243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4B2316-DB7F-415F-8508-ED9DE38280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346100F-7817-4D43-801C-37D84C1F3142}"/>
              </a:ext>
            </a:extLst>
          </p:cNvPr>
          <p:cNvSpPr>
            <a:spLocks noGrp="1" noChangeArrowheads="1"/>
          </p:cNvSpPr>
          <p:nvPr>
            <p:ph type="sldNum" sz="quarter" idx="12"/>
          </p:nvPr>
        </p:nvSpPr>
        <p:spPr>
          <a:ln/>
        </p:spPr>
        <p:txBody>
          <a:bodyPr/>
          <a:lstStyle>
            <a:lvl1pPr>
              <a:defRPr/>
            </a:lvl1pPr>
          </a:lstStyle>
          <a:p>
            <a:fld id="{48F119CE-F728-46F3-AF75-94E0C9FDBF1B}" type="slidenum">
              <a:rPr lang="en-US" altLang="en-US"/>
              <a:pPr/>
              <a:t>‹#›</a:t>
            </a:fld>
            <a:endParaRPr lang="en-US" altLang="en-US"/>
          </a:p>
        </p:txBody>
      </p:sp>
    </p:spTree>
    <p:extLst>
      <p:ext uri="{BB962C8B-B14F-4D97-AF65-F5344CB8AC3E}">
        <p14:creationId xmlns:p14="http://schemas.microsoft.com/office/powerpoint/2010/main" val="28845312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025F105-6800-4281-85C0-970D844E508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80B3197-B1D4-4275-AA03-FFC7C146A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1619DDC-5559-4A70-95EC-87030B95A97A}"/>
              </a:ext>
            </a:extLst>
          </p:cNvPr>
          <p:cNvSpPr>
            <a:spLocks noGrp="1" noChangeArrowheads="1"/>
          </p:cNvSpPr>
          <p:nvPr>
            <p:ph type="sldNum" sz="quarter" idx="12"/>
          </p:nvPr>
        </p:nvSpPr>
        <p:spPr>
          <a:ln/>
        </p:spPr>
        <p:txBody>
          <a:bodyPr/>
          <a:lstStyle>
            <a:lvl1pPr>
              <a:defRPr/>
            </a:lvl1pPr>
          </a:lstStyle>
          <a:p>
            <a:fld id="{246DAAAD-CBAF-4A0B-9F40-161A51394D6D}" type="slidenum">
              <a:rPr lang="en-US" altLang="en-US"/>
              <a:pPr/>
              <a:t>‹#›</a:t>
            </a:fld>
            <a:endParaRPr lang="en-US" altLang="en-US"/>
          </a:p>
        </p:txBody>
      </p:sp>
    </p:spTree>
    <p:extLst>
      <p:ext uri="{BB962C8B-B14F-4D97-AF65-F5344CB8AC3E}">
        <p14:creationId xmlns:p14="http://schemas.microsoft.com/office/powerpoint/2010/main" val="4325675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235607-2E91-47F3-AD52-9E9B231945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877DE9-12F5-4200-B82A-FCA644F2FD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0F39FB-A227-4C34-B3EA-AD2A8F113A0C}"/>
              </a:ext>
            </a:extLst>
          </p:cNvPr>
          <p:cNvSpPr>
            <a:spLocks noGrp="1" noChangeArrowheads="1"/>
          </p:cNvSpPr>
          <p:nvPr>
            <p:ph type="sldNum" sz="quarter" idx="12"/>
          </p:nvPr>
        </p:nvSpPr>
        <p:spPr>
          <a:ln/>
        </p:spPr>
        <p:txBody>
          <a:bodyPr/>
          <a:lstStyle>
            <a:lvl1pPr>
              <a:defRPr/>
            </a:lvl1pPr>
          </a:lstStyle>
          <a:p>
            <a:fld id="{0CC7555D-F1F0-4A07-86DD-C020A28C40C8}" type="slidenum">
              <a:rPr lang="en-US" altLang="en-US"/>
              <a:pPr/>
              <a:t>‹#›</a:t>
            </a:fld>
            <a:endParaRPr lang="en-US" altLang="en-US"/>
          </a:p>
        </p:txBody>
      </p:sp>
    </p:spTree>
    <p:extLst>
      <p:ext uri="{BB962C8B-B14F-4D97-AF65-F5344CB8AC3E}">
        <p14:creationId xmlns:p14="http://schemas.microsoft.com/office/powerpoint/2010/main" val="42114075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CBC40A3-D6FC-42D0-B8FD-9AC87BBF6F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49A61D-74D6-459A-A025-85D384649A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14BCF5-D7C5-4717-A9E0-6E7B8509583F}"/>
              </a:ext>
            </a:extLst>
          </p:cNvPr>
          <p:cNvSpPr>
            <a:spLocks noGrp="1" noChangeArrowheads="1"/>
          </p:cNvSpPr>
          <p:nvPr>
            <p:ph type="sldNum" sz="quarter" idx="12"/>
          </p:nvPr>
        </p:nvSpPr>
        <p:spPr>
          <a:ln/>
        </p:spPr>
        <p:txBody>
          <a:bodyPr/>
          <a:lstStyle>
            <a:lvl1pPr>
              <a:defRPr/>
            </a:lvl1pPr>
          </a:lstStyle>
          <a:p>
            <a:fld id="{F47B3FC9-2885-4D1B-9582-BA137DF2CC0F}" type="slidenum">
              <a:rPr lang="en-US" altLang="en-US"/>
              <a:pPr/>
              <a:t>‹#›</a:t>
            </a:fld>
            <a:endParaRPr lang="en-US" altLang="en-US"/>
          </a:p>
        </p:txBody>
      </p:sp>
    </p:spTree>
    <p:extLst>
      <p:ext uri="{BB962C8B-B14F-4D97-AF65-F5344CB8AC3E}">
        <p14:creationId xmlns:p14="http://schemas.microsoft.com/office/powerpoint/2010/main" val="42107050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8730A1D-C3F8-4037-AC1E-D1DA7E3B93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534FB7-7938-4F23-8F35-210773598D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EEB56B-5C46-4346-BD49-A8BD5D51DC3B}"/>
              </a:ext>
            </a:extLst>
          </p:cNvPr>
          <p:cNvSpPr>
            <a:spLocks noGrp="1" noChangeArrowheads="1"/>
          </p:cNvSpPr>
          <p:nvPr>
            <p:ph type="sldNum" sz="quarter" idx="12"/>
          </p:nvPr>
        </p:nvSpPr>
        <p:spPr>
          <a:ln/>
        </p:spPr>
        <p:txBody>
          <a:bodyPr/>
          <a:lstStyle>
            <a:lvl1pPr>
              <a:defRPr/>
            </a:lvl1pPr>
          </a:lstStyle>
          <a:p>
            <a:fld id="{CE708118-C5F9-4E33-96EB-4C838D26EF79}" type="slidenum">
              <a:rPr lang="en-US" altLang="en-US"/>
              <a:pPr/>
              <a:t>‹#›</a:t>
            </a:fld>
            <a:endParaRPr lang="en-US" altLang="en-US"/>
          </a:p>
        </p:txBody>
      </p:sp>
    </p:spTree>
    <p:extLst>
      <p:ext uri="{BB962C8B-B14F-4D97-AF65-F5344CB8AC3E}">
        <p14:creationId xmlns:p14="http://schemas.microsoft.com/office/powerpoint/2010/main" val="4131204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48E4A8-C669-41AE-AEBF-4A5F0603F2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C860E14-2A4A-41D3-80CB-013C0B954B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0787A66-C4A9-480F-9E38-C21563791630}"/>
              </a:ext>
            </a:extLst>
          </p:cNvPr>
          <p:cNvSpPr>
            <a:spLocks noGrp="1" noChangeArrowheads="1"/>
          </p:cNvSpPr>
          <p:nvPr>
            <p:ph type="sldNum" sz="quarter" idx="12"/>
          </p:nvPr>
        </p:nvSpPr>
        <p:spPr>
          <a:ln/>
        </p:spPr>
        <p:txBody>
          <a:bodyPr/>
          <a:lstStyle>
            <a:lvl1pPr>
              <a:defRPr/>
            </a:lvl1pPr>
          </a:lstStyle>
          <a:p>
            <a:fld id="{459F425A-1134-42AC-BE24-D49B2C6E03CB}" type="slidenum">
              <a:rPr lang="en-US" altLang="en-US"/>
              <a:pPr/>
              <a:t>‹#›</a:t>
            </a:fld>
            <a:endParaRPr lang="en-US" altLang="en-US"/>
          </a:p>
        </p:txBody>
      </p:sp>
    </p:spTree>
    <p:extLst>
      <p:ext uri="{BB962C8B-B14F-4D97-AF65-F5344CB8AC3E}">
        <p14:creationId xmlns:p14="http://schemas.microsoft.com/office/powerpoint/2010/main" val="15541730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52EC55-6009-4898-8761-CD9D889171E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84A5A9-26C9-4B12-BBFB-576538C349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F7B829F-300B-4235-812C-FFB4E8D09B4B}"/>
              </a:ext>
            </a:extLst>
          </p:cNvPr>
          <p:cNvSpPr>
            <a:spLocks noGrp="1" noChangeArrowheads="1"/>
          </p:cNvSpPr>
          <p:nvPr>
            <p:ph type="sldNum" sz="quarter" idx="12"/>
          </p:nvPr>
        </p:nvSpPr>
        <p:spPr>
          <a:ln/>
        </p:spPr>
        <p:txBody>
          <a:bodyPr/>
          <a:lstStyle>
            <a:lvl1pPr>
              <a:defRPr/>
            </a:lvl1pPr>
          </a:lstStyle>
          <a:p>
            <a:fld id="{2F3C650C-66DA-471E-AEA2-0DCDE63E6CD1}" type="slidenum">
              <a:rPr lang="en-US" altLang="en-US"/>
              <a:pPr/>
              <a:t>‹#›</a:t>
            </a:fld>
            <a:endParaRPr lang="en-US" altLang="en-US"/>
          </a:p>
        </p:txBody>
      </p:sp>
    </p:spTree>
    <p:extLst>
      <p:ext uri="{BB962C8B-B14F-4D97-AF65-F5344CB8AC3E}">
        <p14:creationId xmlns:p14="http://schemas.microsoft.com/office/powerpoint/2010/main" val="7817697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AF46A1-5B42-4178-ADE6-88EE1494F1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2D0DAEE-6B26-4DBE-9E01-F26E09321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7F30D92-0A30-49D4-BFF0-90F5F85E6537}"/>
              </a:ext>
            </a:extLst>
          </p:cNvPr>
          <p:cNvSpPr>
            <a:spLocks noGrp="1" noChangeArrowheads="1"/>
          </p:cNvSpPr>
          <p:nvPr>
            <p:ph type="sldNum" sz="quarter" idx="12"/>
          </p:nvPr>
        </p:nvSpPr>
        <p:spPr>
          <a:ln/>
        </p:spPr>
        <p:txBody>
          <a:bodyPr/>
          <a:lstStyle>
            <a:lvl1pPr>
              <a:defRPr/>
            </a:lvl1pPr>
          </a:lstStyle>
          <a:p>
            <a:fld id="{57D74D37-D421-4B5C-B88C-D06FBE977592}" type="slidenum">
              <a:rPr lang="en-US" altLang="en-US"/>
              <a:pPr/>
              <a:t>‹#›</a:t>
            </a:fld>
            <a:endParaRPr lang="en-US" altLang="en-US"/>
          </a:p>
        </p:txBody>
      </p:sp>
    </p:spTree>
    <p:extLst>
      <p:ext uri="{BB962C8B-B14F-4D97-AF65-F5344CB8AC3E}">
        <p14:creationId xmlns:p14="http://schemas.microsoft.com/office/powerpoint/2010/main" val="8967187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8127EA-5917-4475-B492-C96E3C6BD8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EC4D85-CA61-4132-A120-E4427E5FA1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65885E-9AEB-4674-8DB5-4532AEACD992}"/>
              </a:ext>
            </a:extLst>
          </p:cNvPr>
          <p:cNvSpPr>
            <a:spLocks noGrp="1" noChangeArrowheads="1"/>
          </p:cNvSpPr>
          <p:nvPr>
            <p:ph type="sldNum" sz="quarter" idx="12"/>
          </p:nvPr>
        </p:nvSpPr>
        <p:spPr>
          <a:ln/>
        </p:spPr>
        <p:txBody>
          <a:bodyPr/>
          <a:lstStyle>
            <a:lvl1pPr>
              <a:defRPr/>
            </a:lvl1pPr>
          </a:lstStyle>
          <a:p>
            <a:fld id="{BB3CFE35-8825-4A10-8EA0-9D8BE3A0EACA}" type="slidenum">
              <a:rPr lang="en-US" altLang="en-US"/>
              <a:pPr/>
              <a:t>‹#›</a:t>
            </a:fld>
            <a:endParaRPr lang="en-US" altLang="en-US"/>
          </a:p>
        </p:txBody>
      </p:sp>
    </p:spTree>
    <p:extLst>
      <p:ext uri="{BB962C8B-B14F-4D97-AF65-F5344CB8AC3E}">
        <p14:creationId xmlns:p14="http://schemas.microsoft.com/office/powerpoint/2010/main" val="33494680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561B3A-F47B-45A3-8D2D-E953075CC3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23D396-FBC3-4DA1-9637-772D288A3E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85F873-EE76-4CFD-ACD1-2F292E3707A3}"/>
              </a:ext>
            </a:extLst>
          </p:cNvPr>
          <p:cNvSpPr>
            <a:spLocks noGrp="1" noChangeArrowheads="1"/>
          </p:cNvSpPr>
          <p:nvPr>
            <p:ph type="sldNum" sz="quarter" idx="12"/>
          </p:nvPr>
        </p:nvSpPr>
        <p:spPr>
          <a:ln/>
        </p:spPr>
        <p:txBody>
          <a:bodyPr/>
          <a:lstStyle>
            <a:lvl1pPr>
              <a:defRPr/>
            </a:lvl1pPr>
          </a:lstStyle>
          <a:p>
            <a:fld id="{1C9DF6B2-3A40-45F8-A30D-52FE1FEDB483}" type="slidenum">
              <a:rPr lang="en-US" altLang="en-US"/>
              <a:pPr/>
              <a:t>‹#›</a:t>
            </a:fld>
            <a:endParaRPr lang="en-US" altLang="en-US"/>
          </a:p>
        </p:txBody>
      </p:sp>
    </p:spTree>
    <p:extLst>
      <p:ext uri="{BB962C8B-B14F-4D97-AF65-F5344CB8AC3E}">
        <p14:creationId xmlns:p14="http://schemas.microsoft.com/office/powerpoint/2010/main" val="9235998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18C079-6144-4BDF-AF82-1E5D9F5AD5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49FAE3A3-7661-43D9-9B9E-1F48A98E474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194A425-9E21-49D8-B697-C4477D5F628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5BF3C91-D0AF-455B-A209-E7295A7C604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98E7C078-02DA-47E7-A8F3-65C76B866DD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7B46F3-8DA1-478F-AB83-7288112861C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ilderness.net/f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notesSlide" Target="../notesSlides/notesSlide24.xml"/><Relationship Id="rId7"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8.jpeg"/><Relationship Id="rId11" Type="http://schemas.openxmlformats.org/officeDocument/2006/relationships/image" Target="../media/image45.png"/><Relationship Id="rId5" Type="http://schemas.openxmlformats.org/officeDocument/2006/relationships/image" Target="../media/image47.jpeg"/><Relationship Id="rId10" Type="http://schemas.openxmlformats.org/officeDocument/2006/relationships/oleObject" Target="../embeddings/oleObject3.bin"/><Relationship Id="rId4" Type="http://schemas.openxmlformats.org/officeDocument/2006/relationships/image" Target="../media/image46.jpeg"/><Relationship Id="rId9" Type="http://schemas.openxmlformats.org/officeDocument/2006/relationships/image" Target="../media/image5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 Id="rId9" Type="http://schemas.openxmlformats.org/officeDocument/2006/relationships/image" Target="../media/image5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68.jpeg"/><Relationship Id="rId5" Type="http://schemas.openxmlformats.org/officeDocument/2006/relationships/hyperlink" Target="http://199.131.162.41/Gallery/gen_wildlife/080703moose2?full=1" TargetMode="External"/><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A26A-A92D-48A2-88F1-B39B64786113}"/>
              </a:ext>
            </a:extLst>
          </p:cNvPr>
          <p:cNvSpPr>
            <a:spLocks noGrp="1"/>
          </p:cNvSpPr>
          <p:nvPr>
            <p:ph type="ctrTitle"/>
          </p:nvPr>
        </p:nvSpPr>
        <p:spPr>
          <a:xfrm>
            <a:off x="685800" y="-1470025"/>
            <a:ext cx="7772400" cy="1470025"/>
          </a:xfrm>
        </p:spPr>
        <p:txBody>
          <a:bodyPr vert="horz" wrap="square" lIns="91440" tIns="45720" rIns="91440" bIns="45720" numCol="1" anchor="b" anchorCtr="0" compatLnSpc="1">
            <a:prstTxWarp prst="textNoShape">
              <a:avLst/>
            </a:prstTxWarp>
          </a:bodyPr>
          <a:lstStyle/>
          <a:p>
            <a:r>
              <a:rPr lang="en-US" sz="2400" dirty="0"/>
              <a:t>FS Resources</a:t>
            </a:r>
          </a:p>
        </p:txBody>
      </p:sp>
      <p:sp>
        <p:nvSpPr>
          <p:cNvPr id="5122" name="Rectangle 3">
            <a:extLst>
              <a:ext uri="{FF2B5EF4-FFF2-40B4-BE49-F238E27FC236}">
                <a16:creationId xmlns:a16="http://schemas.microsoft.com/office/drawing/2014/main" id="{08632EA4-AF6F-4D27-9800-6478834CEA83}"/>
              </a:ext>
            </a:extLst>
          </p:cNvPr>
          <p:cNvSpPr>
            <a:spLocks noGrp="1" noChangeArrowheads="1"/>
          </p:cNvSpPr>
          <p:nvPr>
            <p:ph type="subTitle" idx="1"/>
          </p:nvPr>
        </p:nvSpPr>
        <p:spPr>
          <a:xfrm>
            <a:off x="1371600" y="533400"/>
            <a:ext cx="6400800" cy="6019800"/>
          </a:xfrm>
        </p:spPr>
        <p:txBody>
          <a:bodyPr/>
          <a:lstStyle/>
          <a:p>
            <a:pPr algn="l">
              <a:lnSpc>
                <a:spcPct val="80000"/>
              </a:lnSpc>
            </a:pPr>
            <a:r>
              <a:rPr lang="en-US" altLang="en-US" sz="1800"/>
              <a:t>This file is part of the FS Resources section at: </a:t>
            </a:r>
            <a:r>
              <a:rPr lang="en-US" altLang="en-US" sz="1800">
                <a:hlinkClick r:id="rId3"/>
              </a:rPr>
              <a:t>http://www.wilderness.net/fs/</a:t>
            </a:r>
            <a:endParaRPr lang="en-US" altLang="en-US" sz="1800"/>
          </a:p>
          <a:p>
            <a:pPr algn="l">
              <a:lnSpc>
                <a:spcPct val="80000"/>
              </a:lnSpc>
            </a:pPr>
            <a:endParaRPr lang="en-US" altLang="en-US" sz="1800"/>
          </a:p>
          <a:p>
            <a:pPr algn="l"/>
            <a:r>
              <a:rPr lang="en-US" altLang="en-US" sz="1800"/>
              <a:t>This presentation should be reviewed and revised as needed to match the local training objectives and target audience and local images should be inserted where needed.</a:t>
            </a:r>
          </a:p>
          <a:p>
            <a:endParaRPr lang="en-US" altLang="en-US" sz="1600"/>
          </a:p>
          <a:p>
            <a:pPr algn="l"/>
            <a:r>
              <a:rPr lang="en-US" altLang="en-US" sz="1800"/>
              <a:t>The Wilderness Act training presentations are posted in parts which may be combined or used separately as needed:</a:t>
            </a:r>
          </a:p>
          <a:p>
            <a:pPr lvl="1" algn="l">
              <a:buFont typeface="Arial" panose="020B0604020202020204" pitchFamily="34" charset="0"/>
              <a:buChar char="•"/>
            </a:pPr>
            <a:r>
              <a:rPr lang="en-US" altLang="en-US" sz="1800" b="1" i="1">
                <a:solidFill>
                  <a:schemeClr val="accent2"/>
                </a:solidFill>
              </a:rPr>
              <a:t>History and Purpose of the Wilderness Act</a:t>
            </a:r>
          </a:p>
          <a:p>
            <a:pPr lvl="1" algn="l">
              <a:buFont typeface="Arial" panose="020B0604020202020204" pitchFamily="34" charset="0"/>
              <a:buChar char="•"/>
            </a:pPr>
            <a:r>
              <a:rPr lang="en-US" altLang="en-US" sz="1800"/>
              <a:t>National Wilderness Preservation System</a:t>
            </a:r>
          </a:p>
          <a:p>
            <a:pPr lvl="1" algn="l">
              <a:buFont typeface="Arial" panose="020B0604020202020204" pitchFamily="34" charset="0"/>
              <a:buChar char="•"/>
            </a:pPr>
            <a:r>
              <a:rPr lang="en-US" altLang="en-US" sz="1800"/>
              <a:t>Values and Benefits</a:t>
            </a:r>
          </a:p>
          <a:p>
            <a:pPr lvl="1" algn="l">
              <a:buFont typeface="Arial" panose="020B0604020202020204" pitchFamily="34" charset="0"/>
              <a:buChar char="•"/>
            </a:pPr>
            <a:r>
              <a:rPr lang="en-US" altLang="en-US" sz="1800"/>
              <a:t>Definitions and Management</a:t>
            </a:r>
          </a:p>
          <a:p>
            <a:pPr lvl="1" algn="l">
              <a:buFont typeface="Arial" panose="020B0604020202020204" pitchFamily="34" charset="0"/>
              <a:buChar char="•"/>
            </a:pPr>
            <a:r>
              <a:rPr lang="en-US" altLang="en-US" sz="1800"/>
              <a:t>Other Laws</a:t>
            </a:r>
          </a:p>
          <a:p>
            <a:pPr lvl="1" algn="l">
              <a:buFont typeface="Arial" panose="020B0604020202020204" pitchFamily="34" charset="0"/>
              <a:buChar char="•"/>
            </a:pPr>
            <a:r>
              <a:rPr lang="en-US" altLang="en-US" sz="1800"/>
              <a:t>Stewardship Principles</a:t>
            </a:r>
          </a:p>
          <a:p>
            <a:pPr lvl="1" algn="l">
              <a:buFont typeface="Arial" panose="020B0604020202020204" pitchFamily="34" charset="0"/>
              <a:buChar char="•"/>
            </a:pPr>
            <a:r>
              <a:rPr lang="en-US" altLang="en-US" sz="1800"/>
              <a:t>Court Decisions</a:t>
            </a:r>
          </a:p>
          <a:p>
            <a:pPr lvl="1" algn="l">
              <a:buFont typeface="Arial" panose="020B0604020202020204" pitchFamily="34" charset="0"/>
              <a:buChar char="•"/>
            </a:pPr>
            <a:r>
              <a:rPr lang="en-US" altLang="en-US" sz="1800"/>
              <a:t>FS Policy</a:t>
            </a:r>
          </a:p>
          <a:p>
            <a:pPr lvl="1" algn="l">
              <a:buFont typeface="Arial" panose="020B0604020202020204" pitchFamily="34" charset="0"/>
              <a:buChar char="•"/>
            </a:pPr>
            <a:r>
              <a:rPr lang="en-US" altLang="en-US" sz="1800"/>
              <a:t>More Information</a:t>
            </a:r>
          </a:p>
          <a:p>
            <a:pPr>
              <a:lnSpc>
                <a:spcPct val="80000"/>
              </a:lnSpc>
            </a:pPr>
            <a:endParaRPr lang="en-US" altLang="en-US" sz="180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EBFF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6D42-3A5F-4737-9C5E-6082702F5015}"/>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Arthur Carhart letter</a:t>
            </a:r>
          </a:p>
        </p:txBody>
      </p:sp>
      <p:pic>
        <p:nvPicPr>
          <p:cNvPr id="12290" name="Picture 2" descr="A panoramic view of a body of water, forest, and mountains in the distance ">
            <a:extLst>
              <a:ext uri="{FF2B5EF4-FFF2-40B4-BE49-F238E27FC236}">
                <a16:creationId xmlns:a16="http://schemas.microsoft.com/office/drawing/2014/main" id="{6F868EEC-F373-48D7-91AB-370B0F602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8686800" cy="2438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49187" name="Text Box 3">
            <a:extLst>
              <a:ext uri="{FF2B5EF4-FFF2-40B4-BE49-F238E27FC236}">
                <a16:creationId xmlns:a16="http://schemas.microsoft.com/office/drawing/2014/main" id="{A3EFD354-7897-4610-9F86-BD81BC890CCC}"/>
              </a:ext>
            </a:extLst>
          </p:cNvPr>
          <p:cNvSpPr txBox="1">
            <a:spLocks noChangeArrowheads="1"/>
          </p:cNvSpPr>
          <p:nvPr/>
        </p:nvSpPr>
        <p:spPr bwMode="auto">
          <a:xfrm>
            <a:off x="381000" y="228600"/>
            <a:ext cx="8229600" cy="3965575"/>
          </a:xfrm>
          <a:prstGeom prst="rect">
            <a:avLst/>
          </a:prstGeom>
          <a:noFill/>
          <a:ln w="9525">
            <a:noFill/>
            <a:miter lim="800000"/>
            <a:headEnd/>
            <a:tailEnd/>
          </a:ln>
          <a:effectLst/>
        </p:spPr>
        <p:txBody>
          <a:bodyPr>
            <a:spAutoFit/>
          </a:bodyPr>
          <a:lstStyle/>
          <a:p>
            <a:pPr>
              <a:defRPr/>
            </a:pPr>
            <a:r>
              <a:rPr kumimoji="1" lang="en-US" sz="2800">
                <a:effectLst>
                  <a:outerShdw blurRad="38100" dist="38100" dir="2700000" algn="tl">
                    <a:srgbClr val="FFFFFF"/>
                  </a:outerShdw>
                </a:effectLst>
                <a:latin typeface="Comic Sans MS" pitchFamily="66" charset="0"/>
              </a:rPr>
              <a:t>“There is a limit to the number of lands of shoreline on the lakes; </a:t>
            </a:r>
          </a:p>
          <a:p>
            <a:pPr>
              <a:defRPr/>
            </a:pPr>
            <a:r>
              <a:rPr kumimoji="1" lang="en-US" sz="2800">
                <a:effectLst>
                  <a:outerShdw blurRad="38100" dist="38100" dir="2700000" algn="tl">
                    <a:srgbClr val="FFFFFF"/>
                  </a:outerShdw>
                </a:effectLst>
                <a:latin typeface="Comic Sans MS" pitchFamily="66" charset="0"/>
              </a:rPr>
              <a:t>there is a limit to the number of lakes in existence;</a:t>
            </a:r>
          </a:p>
          <a:p>
            <a:pPr>
              <a:defRPr/>
            </a:pPr>
            <a:r>
              <a:rPr kumimoji="1" lang="en-US" sz="2800">
                <a:effectLst>
                  <a:outerShdw blurRad="38100" dist="38100" dir="2700000" algn="tl">
                    <a:srgbClr val="FFFFFF"/>
                  </a:outerShdw>
                </a:effectLst>
                <a:latin typeface="Comic Sans MS" pitchFamily="66" charset="0"/>
              </a:rPr>
              <a:t>there is a limit to the mountainous areas of the world, and there are portions of natural scenic beauty which are God-made and which of a right should be the property of all people.”</a:t>
            </a:r>
          </a:p>
          <a:p>
            <a:pPr>
              <a:spcBef>
                <a:spcPct val="50000"/>
              </a:spcBef>
              <a:defRPr/>
            </a:pPr>
            <a:r>
              <a:rPr lang="en-US" sz="2000">
                <a:latin typeface="Comic Sans MS" pitchFamily="66" charset="0"/>
              </a:rPr>
              <a:t>		- Arthur Carhart letter to Aldo Leopold, 1919</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5F6"/>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4FB10C1-892C-4C34-A0BD-FF79CFB83F34}"/>
              </a:ext>
            </a:extLst>
          </p:cNvPr>
          <p:cNvSpPr>
            <a:spLocks noGrp="1" noChangeArrowheads="1"/>
          </p:cNvSpPr>
          <p:nvPr>
            <p:ph type="title" idx="4294967295"/>
          </p:nvPr>
        </p:nvSpPr>
        <p:spPr>
          <a:xfrm>
            <a:off x="457200" y="0"/>
            <a:ext cx="8229600" cy="1143000"/>
          </a:xfrm>
        </p:spPr>
        <p:txBody>
          <a:bodyPr/>
          <a:lstStyle/>
          <a:p>
            <a:pPr eaLnBrk="1" hangingPunct="1"/>
            <a:r>
              <a:rPr lang="en-US" altLang="en-US" sz="3200" dirty="0">
                <a:latin typeface="Comic Sans MS" panose="030F0702030302020204" pitchFamily="66" charset="0"/>
              </a:rPr>
              <a:t>FS ‘Wilderness’ Management</a:t>
            </a:r>
            <a:br>
              <a:rPr lang="en-US" altLang="en-US" sz="3200" dirty="0">
                <a:latin typeface="Comic Sans MS" panose="030F0702030302020204" pitchFamily="66" charset="0"/>
              </a:rPr>
            </a:br>
            <a:r>
              <a:rPr lang="en-US" altLang="en-US" sz="3200" dirty="0">
                <a:latin typeface="Comic Sans MS" panose="030F0702030302020204" pitchFamily="66" charset="0"/>
              </a:rPr>
              <a:t>- Administrative Designations -</a:t>
            </a:r>
          </a:p>
        </p:txBody>
      </p:sp>
      <p:sp>
        <p:nvSpPr>
          <p:cNvPr id="13315" name="Rectangle 3">
            <a:extLst>
              <a:ext uri="{FF2B5EF4-FFF2-40B4-BE49-F238E27FC236}">
                <a16:creationId xmlns:a16="http://schemas.microsoft.com/office/drawing/2014/main" id="{1A8F375B-2A88-4931-80A6-D78597C9245A}"/>
              </a:ext>
            </a:extLst>
          </p:cNvPr>
          <p:cNvSpPr>
            <a:spLocks noGrp="1" noChangeArrowheads="1"/>
          </p:cNvSpPr>
          <p:nvPr>
            <p:ph type="body" idx="4294967295"/>
          </p:nvPr>
        </p:nvSpPr>
        <p:spPr>
          <a:xfrm>
            <a:off x="457200" y="1219200"/>
            <a:ext cx="8229600" cy="5486400"/>
          </a:xfrm>
        </p:spPr>
        <p:txBody>
          <a:bodyPr/>
          <a:lstStyle/>
          <a:p>
            <a:pPr eaLnBrk="1" hangingPunct="1">
              <a:lnSpc>
                <a:spcPct val="90000"/>
              </a:lnSpc>
              <a:buFontTx/>
              <a:buNone/>
            </a:pPr>
            <a:r>
              <a:rPr lang="en-US" altLang="en-US" sz="2800">
                <a:solidFill>
                  <a:schemeClr val="accent2"/>
                </a:solidFill>
                <a:latin typeface="Comic Sans MS" panose="030F0702030302020204" pitchFamily="66" charset="0"/>
              </a:rPr>
              <a:t>1929 L-20 Regulation:</a:t>
            </a:r>
          </a:p>
          <a:p>
            <a:pPr eaLnBrk="1" hangingPunct="1">
              <a:lnSpc>
                <a:spcPct val="90000"/>
              </a:lnSpc>
            </a:pPr>
            <a:r>
              <a:rPr lang="en-US" altLang="en-US" sz="2400">
                <a:latin typeface="Comic Sans MS" panose="030F0702030302020204" pitchFamily="66" charset="0"/>
              </a:rPr>
              <a:t>55 million acres, 72 areas, identified for ‘protection’ as Primitive Areas</a:t>
            </a:r>
          </a:p>
          <a:p>
            <a:pPr eaLnBrk="1" hangingPunct="1">
              <a:lnSpc>
                <a:spcPct val="90000"/>
              </a:lnSpc>
            </a:pPr>
            <a:r>
              <a:rPr lang="en-US" altLang="en-US" sz="2400">
                <a:latin typeface="Comic Sans MS" panose="030F0702030302020204" pitchFamily="66" charset="0"/>
              </a:rPr>
              <a:t>Logging, grazing, mining, road construction allowed in many areas</a:t>
            </a:r>
          </a:p>
          <a:p>
            <a:pPr eaLnBrk="1" hangingPunct="1">
              <a:lnSpc>
                <a:spcPct val="90000"/>
              </a:lnSpc>
            </a:pPr>
            <a:r>
              <a:rPr lang="en-US" altLang="en-US" sz="2400">
                <a:latin typeface="Comic Sans MS" panose="030F0702030302020204" pitchFamily="66" charset="0"/>
              </a:rPr>
              <a:t>Temporary measure to control haphazard development</a:t>
            </a:r>
          </a:p>
          <a:p>
            <a:pPr eaLnBrk="1" hangingPunct="1">
              <a:lnSpc>
                <a:spcPct val="90000"/>
              </a:lnSpc>
              <a:buFontTx/>
              <a:buNone/>
            </a:pPr>
            <a:r>
              <a:rPr lang="en-US" altLang="en-US" sz="2800">
                <a:solidFill>
                  <a:schemeClr val="accent2"/>
                </a:solidFill>
                <a:latin typeface="Comic Sans MS" panose="030F0702030302020204" pitchFamily="66" charset="0"/>
              </a:rPr>
              <a:t>1939 U Regulations  </a:t>
            </a:r>
            <a:r>
              <a:rPr lang="en-US" altLang="en-US" sz="2400">
                <a:solidFill>
                  <a:schemeClr val="accent2"/>
                </a:solidFill>
                <a:latin typeface="Comic Sans MS" panose="030F0702030302020204" pitchFamily="66" charset="0"/>
              </a:rPr>
              <a:t>(formulated by Bob Marshall)</a:t>
            </a:r>
          </a:p>
          <a:p>
            <a:pPr eaLnBrk="1" hangingPunct="1">
              <a:lnSpc>
                <a:spcPct val="90000"/>
              </a:lnSpc>
            </a:pPr>
            <a:r>
              <a:rPr lang="en-US" altLang="en-US" sz="2400">
                <a:latin typeface="Comic Sans MS" panose="030F0702030302020204" pitchFamily="66" charset="0"/>
              </a:rPr>
              <a:t>Wilderness, wild, and road-less areas </a:t>
            </a:r>
          </a:p>
          <a:p>
            <a:pPr eaLnBrk="1" hangingPunct="1">
              <a:lnSpc>
                <a:spcPct val="90000"/>
              </a:lnSpc>
            </a:pPr>
            <a:r>
              <a:rPr lang="en-US" altLang="en-US" sz="2400">
                <a:latin typeface="Comic Sans MS" panose="030F0702030302020204" pitchFamily="66" charset="0"/>
              </a:rPr>
              <a:t>Logging, road construction, summer homes and mechanized access prohibited</a:t>
            </a:r>
          </a:p>
          <a:p>
            <a:pPr eaLnBrk="1" hangingPunct="1">
              <a:lnSpc>
                <a:spcPct val="90000"/>
              </a:lnSpc>
            </a:pPr>
            <a:r>
              <a:rPr lang="en-US" altLang="en-US" sz="2400">
                <a:latin typeface="Comic Sans MS" panose="030F0702030302020204" pitchFamily="66" charset="0"/>
              </a:rPr>
              <a:t>Grazing, mining, and water developments allowed</a:t>
            </a:r>
          </a:p>
          <a:p>
            <a:pPr eaLnBrk="1" hangingPunct="1">
              <a:lnSpc>
                <a:spcPct val="90000"/>
              </a:lnSpc>
            </a:pPr>
            <a:r>
              <a:rPr lang="en-US" altLang="en-US" sz="2400">
                <a:latin typeface="Comic Sans MS" panose="030F0702030302020204" pitchFamily="66" charset="0"/>
              </a:rPr>
              <a:t>Permanent designation intended</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5F6"/>
        </a:solidFill>
        <a:effectLst/>
      </p:bgPr>
    </p:bg>
    <p:spTree>
      <p:nvGrpSpPr>
        <p:cNvPr id="1" name=""/>
        <p:cNvGrpSpPr/>
        <p:nvPr/>
      </p:nvGrpSpPr>
      <p:grpSpPr>
        <a:xfrm>
          <a:off x="0" y="0"/>
          <a:ext cx="0" cy="0"/>
          <a:chOff x="0" y="0"/>
          <a:chExt cx="0" cy="0"/>
        </a:xfrm>
      </p:grpSpPr>
      <p:sp>
        <p:nvSpPr>
          <p:cNvPr id="14338" name="Rectangle 11">
            <a:extLst>
              <a:ext uri="{FF2B5EF4-FFF2-40B4-BE49-F238E27FC236}">
                <a16:creationId xmlns:a16="http://schemas.microsoft.com/office/drawing/2014/main" id="{BB7CED91-0EFA-4382-A973-118E3896BA12}"/>
              </a:ext>
            </a:extLst>
          </p:cNvPr>
          <p:cNvSpPr>
            <a:spLocks noGrp="1" noChangeArrowheads="1"/>
          </p:cNvSpPr>
          <p:nvPr>
            <p:ph type="title" idx="4294967295"/>
          </p:nvPr>
        </p:nvSpPr>
        <p:spPr>
          <a:xfrm>
            <a:off x="533400" y="152400"/>
            <a:ext cx="8229600" cy="1143000"/>
          </a:xfrm>
        </p:spPr>
        <p:txBody>
          <a:bodyPr/>
          <a:lstStyle/>
          <a:p>
            <a:pPr eaLnBrk="1" hangingPunct="1"/>
            <a:r>
              <a:rPr lang="en-US" altLang="en-US" sz="3600" dirty="0">
                <a:latin typeface="Comic Sans MS" panose="030F0702030302020204" pitchFamily="66" charset="0"/>
              </a:rPr>
              <a:t>Hetch Hetchy Valley</a:t>
            </a:r>
            <a:br>
              <a:rPr lang="en-US" altLang="en-US" sz="3600" dirty="0">
                <a:latin typeface="Comic Sans MS" panose="030F0702030302020204" pitchFamily="66" charset="0"/>
              </a:rPr>
            </a:br>
            <a:r>
              <a:rPr lang="en-US" altLang="en-US" sz="3600" dirty="0">
                <a:latin typeface="Comic Sans MS" panose="030F0702030302020204" pitchFamily="66" charset="0"/>
              </a:rPr>
              <a:t>Yosemite National Park</a:t>
            </a:r>
          </a:p>
        </p:txBody>
      </p:sp>
      <p:pic>
        <p:nvPicPr>
          <p:cNvPr id="14339" name="Picture 6" descr="A canyon landscape">
            <a:extLst>
              <a:ext uri="{FF2B5EF4-FFF2-40B4-BE49-F238E27FC236}">
                <a16:creationId xmlns:a16="http://schemas.microsoft.com/office/drawing/2014/main" id="{D06E8399-4490-4D4E-B514-656CB3994C8B}"/>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1466850"/>
            <a:ext cx="3505200" cy="2044700"/>
          </a:xfrm>
          <a:noFill/>
          <a:ln>
            <a:solidFill>
              <a:srgbClr val="000000"/>
            </a:solidFill>
            <a:miter lim="800000"/>
            <a:headEnd/>
            <a:tailEnd/>
          </a:ln>
        </p:spPr>
      </p:pic>
      <p:sp>
        <p:nvSpPr>
          <p:cNvPr id="14341" name="Text Box 13">
            <a:extLst>
              <a:ext uri="{FF2B5EF4-FFF2-40B4-BE49-F238E27FC236}">
                <a16:creationId xmlns:a16="http://schemas.microsoft.com/office/drawing/2014/main" id="{6D1F0ACB-60AA-4480-B5EE-2AFA4607DFA5}"/>
              </a:ext>
            </a:extLst>
          </p:cNvPr>
          <p:cNvSpPr txBox="1">
            <a:spLocks noChangeArrowheads="1"/>
          </p:cNvSpPr>
          <p:nvPr/>
        </p:nvSpPr>
        <p:spPr bwMode="auto">
          <a:xfrm>
            <a:off x="381000" y="3657600"/>
            <a:ext cx="3962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latin typeface="Comic Sans MS" panose="030F0702030302020204" pitchFamily="66" charset="0"/>
              </a:rPr>
              <a:t>"Dam Hetch Hetchy! As well dam for water-tanks the people's cathedrals and churches, for no holier temple has ever been consecrated by the heart of man." </a:t>
            </a:r>
            <a:br>
              <a:rPr lang="en-US" altLang="en-US" sz="2400" i="1">
                <a:latin typeface="Comic Sans MS" panose="030F0702030302020204" pitchFamily="66" charset="0"/>
              </a:rPr>
            </a:br>
            <a:r>
              <a:rPr lang="en-US" altLang="en-US" sz="2400" i="1">
                <a:latin typeface="Comic Sans MS" panose="030F0702030302020204" pitchFamily="66" charset="0"/>
              </a:rPr>
              <a:t>-- John Muir </a:t>
            </a:r>
            <a:br>
              <a:rPr lang="en-US" altLang="en-US" sz="2400">
                <a:latin typeface="Comic Sans MS" panose="030F0702030302020204" pitchFamily="66" charset="0"/>
              </a:rPr>
            </a:br>
            <a:endParaRPr lang="en-US" altLang="en-US" sz="2400">
              <a:latin typeface="Comic Sans MS" panose="030F0702030302020204" pitchFamily="66" charset="0"/>
            </a:endParaRPr>
          </a:p>
        </p:txBody>
      </p:sp>
      <p:pic>
        <p:nvPicPr>
          <p:cNvPr id="14340" name="Picture 10" descr="A cathedral submerged in water">
            <a:extLst>
              <a:ext uri="{FF2B5EF4-FFF2-40B4-BE49-F238E27FC236}">
                <a16:creationId xmlns:a16="http://schemas.microsoft.com/office/drawing/2014/main" id="{F6CE7355-F279-40EE-B2D6-BF89876B72BF}"/>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876800" y="1447800"/>
            <a:ext cx="3962400" cy="2641600"/>
          </a:xfrm>
          <a:noFill/>
          <a:ln>
            <a:solidFill>
              <a:srgbClr val="000000"/>
            </a:solidFill>
            <a:miter lim="800000"/>
            <a:headEnd/>
            <a:tailEnd/>
          </a:ln>
        </p:spPr>
      </p:pic>
      <p:sp>
        <p:nvSpPr>
          <p:cNvPr id="14343" name="Text Box 25">
            <a:extLst>
              <a:ext uri="{FF2B5EF4-FFF2-40B4-BE49-F238E27FC236}">
                <a16:creationId xmlns:a16="http://schemas.microsoft.com/office/drawing/2014/main" id="{4979DFD8-25AB-460D-B5F6-B39942AFF2CE}"/>
              </a:ext>
            </a:extLst>
          </p:cNvPr>
          <p:cNvSpPr txBox="1">
            <a:spLocks noChangeArrowheads="1"/>
          </p:cNvSpPr>
          <p:nvPr/>
        </p:nvSpPr>
        <p:spPr bwMode="auto">
          <a:xfrm>
            <a:off x="4343400" y="6172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1926</a:t>
            </a:r>
          </a:p>
        </p:txBody>
      </p:sp>
      <p:pic>
        <p:nvPicPr>
          <p:cNvPr id="14342" name="Picture 24" descr="A large dam">
            <a:extLst>
              <a:ext uri="{FF2B5EF4-FFF2-40B4-BE49-F238E27FC236}">
                <a16:creationId xmlns:a16="http://schemas.microsoft.com/office/drawing/2014/main" id="{FCBB00A4-9073-42B0-BD48-C36B070E90AE}"/>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181600" y="4267200"/>
            <a:ext cx="3505200" cy="2336800"/>
          </a:xfrm>
          <a:ln>
            <a:solidFill>
              <a:srgbClr val="000000"/>
            </a:solid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F5F6"/>
        </a:solidFill>
        <a:effectLst/>
      </p:bgPr>
    </p:bg>
    <p:spTree>
      <p:nvGrpSpPr>
        <p:cNvPr id="1" name=""/>
        <p:cNvGrpSpPr/>
        <p:nvPr/>
      </p:nvGrpSpPr>
      <p:grpSpPr>
        <a:xfrm>
          <a:off x="0" y="0"/>
          <a:ext cx="0" cy="0"/>
          <a:chOff x="0" y="0"/>
          <a:chExt cx="0" cy="0"/>
        </a:xfrm>
      </p:grpSpPr>
      <p:sp>
        <p:nvSpPr>
          <p:cNvPr id="15366" name="Text Box 6">
            <a:extLst>
              <a:ext uri="{FF2B5EF4-FFF2-40B4-BE49-F238E27FC236}">
                <a16:creationId xmlns:a16="http://schemas.microsoft.com/office/drawing/2014/main" id="{48E10E59-C91A-426D-8C5F-9584DEFFB1A4}"/>
              </a:ext>
            </a:extLst>
          </p:cNvPr>
          <p:cNvSpPr txBox="1">
            <a:spLocks noChangeArrowheads="1"/>
          </p:cNvSpPr>
          <p:nvPr/>
        </p:nvSpPr>
        <p:spPr bwMode="auto">
          <a:xfrm>
            <a:off x="457200" y="3048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latin typeface="Comic Sans MS" panose="030F0702030302020204" pitchFamily="66" charset="0"/>
              </a:rPr>
              <a:t>The Wilderness Movement – 1900-1964</a:t>
            </a:r>
          </a:p>
        </p:txBody>
      </p:sp>
      <p:sp>
        <p:nvSpPr>
          <p:cNvPr id="15362" name="Rectangle 2">
            <a:extLst>
              <a:ext uri="{FF2B5EF4-FFF2-40B4-BE49-F238E27FC236}">
                <a16:creationId xmlns:a16="http://schemas.microsoft.com/office/drawing/2014/main" id="{DC31A5B1-639E-4B7E-BBED-D7566B5EBDBE}"/>
              </a:ext>
            </a:extLst>
          </p:cNvPr>
          <p:cNvSpPr>
            <a:spLocks noGrp="1" noChangeArrowheads="1"/>
          </p:cNvSpPr>
          <p:nvPr>
            <p:ph type="title" idx="4294967295"/>
          </p:nvPr>
        </p:nvSpPr>
        <p:spPr>
          <a:xfrm>
            <a:off x="457200" y="990600"/>
            <a:ext cx="8229600" cy="884238"/>
          </a:xfrm>
        </p:spPr>
        <p:txBody>
          <a:bodyPr/>
          <a:lstStyle/>
          <a:p>
            <a:pPr algn="l" eaLnBrk="1" hangingPunct="1"/>
            <a:r>
              <a:rPr lang="en-US" altLang="en-US" sz="2800" dirty="0">
                <a:latin typeface="Comic Sans MS" panose="030F0702030302020204" pitchFamily="66" charset="0"/>
              </a:rPr>
              <a:t>Western Issues - Dam Construction Projects</a:t>
            </a:r>
            <a:r>
              <a:rPr lang="en-US" altLang="en-US" sz="2800" dirty="0"/>
              <a:t> </a:t>
            </a:r>
          </a:p>
        </p:txBody>
      </p:sp>
      <p:sp>
        <p:nvSpPr>
          <p:cNvPr id="15363" name="Rectangle 3">
            <a:extLst>
              <a:ext uri="{FF2B5EF4-FFF2-40B4-BE49-F238E27FC236}">
                <a16:creationId xmlns:a16="http://schemas.microsoft.com/office/drawing/2014/main" id="{188E0AF6-D0C5-4C8D-8D0D-7A4ABA52A911}"/>
              </a:ext>
            </a:extLst>
          </p:cNvPr>
          <p:cNvSpPr>
            <a:spLocks noGrp="1" noChangeArrowheads="1"/>
          </p:cNvSpPr>
          <p:nvPr>
            <p:ph type="body" idx="4294967295"/>
          </p:nvPr>
        </p:nvSpPr>
        <p:spPr>
          <a:xfrm>
            <a:off x="609600" y="1828800"/>
            <a:ext cx="8153400" cy="2133600"/>
          </a:xfrm>
        </p:spPr>
        <p:txBody>
          <a:bodyPr/>
          <a:lstStyle/>
          <a:p>
            <a:pPr eaLnBrk="1" hangingPunct="1"/>
            <a:r>
              <a:rPr lang="en-US" altLang="en-US" sz="2800">
                <a:solidFill>
                  <a:schemeClr val="accent2"/>
                </a:solidFill>
                <a:latin typeface="Comic Sans MS" panose="030F0702030302020204" pitchFamily="66" charset="0"/>
              </a:rPr>
              <a:t>Upper Colorado River Storage Project </a:t>
            </a:r>
          </a:p>
          <a:p>
            <a:pPr eaLnBrk="1" hangingPunct="1">
              <a:buFontTx/>
              <a:buNone/>
            </a:pPr>
            <a:r>
              <a:rPr lang="en-US" altLang="en-US" sz="2800">
                <a:solidFill>
                  <a:schemeClr val="accent2"/>
                </a:solidFill>
                <a:latin typeface="Comic Sans MS" panose="030F0702030302020204" pitchFamily="66" charset="0"/>
              </a:rPr>
              <a:t>	– national political issue</a:t>
            </a:r>
          </a:p>
          <a:p>
            <a:pPr eaLnBrk="1" hangingPunct="1"/>
            <a:r>
              <a:rPr lang="en-US" altLang="en-US" sz="2800">
                <a:solidFill>
                  <a:schemeClr val="accent2"/>
                </a:solidFill>
                <a:latin typeface="Comic Sans MS" panose="030F0702030302020204" pitchFamily="66" charset="0"/>
              </a:rPr>
              <a:t>5 major dams planned or approved</a:t>
            </a:r>
          </a:p>
        </p:txBody>
      </p:sp>
      <p:sp>
        <p:nvSpPr>
          <p:cNvPr id="15364" name="Text Box 4">
            <a:extLst>
              <a:ext uri="{FF2B5EF4-FFF2-40B4-BE49-F238E27FC236}">
                <a16:creationId xmlns:a16="http://schemas.microsoft.com/office/drawing/2014/main" id="{D97D701F-2DF7-444D-A4E8-6BB96D5054E0}"/>
              </a:ext>
            </a:extLst>
          </p:cNvPr>
          <p:cNvSpPr txBox="1">
            <a:spLocks noChangeArrowheads="1"/>
          </p:cNvSpPr>
          <p:nvPr/>
        </p:nvSpPr>
        <p:spPr bwMode="auto">
          <a:xfrm>
            <a:off x="228600" y="4114800"/>
            <a:ext cx="85344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Comic Sans MS" panose="030F0702030302020204" pitchFamily="66" charset="0"/>
              </a:rPr>
              <a:t>   Eastern Land Conservation Issues</a:t>
            </a:r>
          </a:p>
          <a:p>
            <a:pPr lvl="1" eaLnBrk="1" hangingPunct="1">
              <a:spcBef>
                <a:spcPct val="50000"/>
              </a:spcBef>
              <a:buFontTx/>
              <a:buChar char="•"/>
            </a:pPr>
            <a:r>
              <a:rPr lang="en-US" altLang="en-US" sz="2800">
                <a:solidFill>
                  <a:schemeClr val="accent2"/>
                </a:solidFill>
                <a:latin typeface="Comic Sans MS" panose="030F0702030302020204" pitchFamily="66" charset="0"/>
              </a:rPr>
              <a:t> Appalachian Trail</a:t>
            </a:r>
          </a:p>
          <a:p>
            <a:pPr lvl="1" eaLnBrk="1" hangingPunct="1">
              <a:spcBef>
                <a:spcPct val="50000"/>
              </a:spcBef>
              <a:buFontTx/>
              <a:buChar char="•"/>
            </a:pPr>
            <a:r>
              <a:rPr lang="en-US" altLang="en-US" sz="2800">
                <a:solidFill>
                  <a:schemeClr val="accent2"/>
                </a:solidFill>
                <a:latin typeface="Comic Sans MS" panose="030F0702030302020204" pitchFamily="66" charset="0"/>
              </a:rPr>
              <a:t> Everglades</a:t>
            </a:r>
          </a:p>
          <a:p>
            <a:pPr lvl="1" eaLnBrk="1" hangingPunct="1">
              <a:spcBef>
                <a:spcPct val="50000"/>
              </a:spcBef>
              <a:buFontTx/>
              <a:buChar char="•"/>
            </a:pPr>
            <a:r>
              <a:rPr lang="en-US" altLang="en-US" sz="2800">
                <a:solidFill>
                  <a:schemeClr val="accent2"/>
                </a:solidFill>
                <a:latin typeface="Comic Sans MS" panose="030F0702030302020204" pitchFamily="66" charset="0"/>
              </a:rPr>
              <a:t> Shenandoah National Park developments</a:t>
            </a:r>
            <a:endParaRPr lang="en-US" altLang="en-US" sz="2800">
              <a:latin typeface="Comic Sans MS" panose="030F0702030302020204" pitchFamily="66"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F5F6"/>
        </a:solidFill>
        <a:effectLst/>
      </p:bgPr>
    </p:bg>
    <p:spTree>
      <p:nvGrpSpPr>
        <p:cNvPr id="1" name=""/>
        <p:cNvGrpSpPr/>
        <p:nvPr/>
      </p:nvGrpSpPr>
      <p:grpSpPr>
        <a:xfrm>
          <a:off x="0" y="0"/>
          <a:ext cx="0" cy="0"/>
          <a:chOff x="0" y="0"/>
          <a:chExt cx="0" cy="0"/>
        </a:xfrm>
      </p:grpSpPr>
      <p:pic>
        <p:nvPicPr>
          <p:cNvPr id="1025026" name="Picture 2" descr="A river flowing around large cliff faces ">
            <a:extLst>
              <a:ext uri="{FF2B5EF4-FFF2-40B4-BE49-F238E27FC236}">
                <a16:creationId xmlns:a16="http://schemas.microsoft.com/office/drawing/2014/main" id="{530C21B2-348F-408B-82B4-CB67FD958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
            <a:ext cx="4267200" cy="287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027" name="Picture 3" descr="A large dam ">
            <a:extLst>
              <a:ext uri="{FF2B5EF4-FFF2-40B4-BE49-F238E27FC236}">
                <a16:creationId xmlns:a16="http://schemas.microsoft.com/office/drawing/2014/main" id="{4355A52C-AA78-47E0-AD21-EFAFEF281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4276725" cy="286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028" name="Text Box 4">
            <a:extLst>
              <a:ext uri="{FF2B5EF4-FFF2-40B4-BE49-F238E27FC236}">
                <a16:creationId xmlns:a16="http://schemas.microsoft.com/office/drawing/2014/main" id="{05392500-0F1C-4061-B996-87CA87909A6B}"/>
              </a:ext>
            </a:extLst>
          </p:cNvPr>
          <p:cNvSpPr txBox="1">
            <a:spLocks noGrp="1" noChangeArrowheads="1"/>
          </p:cNvSpPr>
          <p:nvPr>
            <p:ph type="title" idx="4294967295"/>
          </p:nvPr>
        </p:nvSpPr>
        <p:spPr bwMode="auto">
          <a:xfrm>
            <a:off x="1371600" y="3505200"/>
            <a:ext cx="6629400" cy="29543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Steamboat Rock at Echo Park</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1956 Dam Proposal</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Dinosaur National Monument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National Park Service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Utah and Colorado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50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50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50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02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02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02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F5B0A86-F46B-4148-9C7E-778A62D3BB30}"/>
              </a:ext>
            </a:extLst>
          </p:cNvPr>
          <p:cNvSpPr>
            <a:spLocks noGrp="1" noChangeArrowheads="1"/>
          </p:cNvSpPr>
          <p:nvPr>
            <p:ph type="title" sz="quarter" idx="4294967295"/>
          </p:nvPr>
        </p:nvSpPr>
        <p:spPr/>
        <p:txBody>
          <a:bodyPr/>
          <a:lstStyle/>
          <a:p>
            <a:pPr eaLnBrk="1" hangingPunct="1"/>
            <a:r>
              <a:rPr lang="en-US" altLang="en-US" sz="4000"/>
              <a:t>Howard Zahniser 1906-1964</a:t>
            </a:r>
            <a:br>
              <a:rPr lang="en-US" altLang="en-US" sz="4000"/>
            </a:br>
            <a:r>
              <a:rPr lang="en-US" altLang="en-US" sz="3200"/>
              <a:t>The Principal Author of The Wilderness Act</a:t>
            </a:r>
          </a:p>
        </p:txBody>
      </p:sp>
      <p:pic>
        <p:nvPicPr>
          <p:cNvPr id="1014787" name="Picture 3" descr="Black and white portrait of a person">
            <a:extLst>
              <a:ext uri="{FF2B5EF4-FFF2-40B4-BE49-F238E27FC236}">
                <a16:creationId xmlns:a16="http://schemas.microsoft.com/office/drawing/2014/main" id="{0E6B86B3-BE31-409C-9151-FA77824C43EF}"/>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28600" y="1524000"/>
            <a:ext cx="2019300" cy="2185988"/>
          </a:xfrm>
          <a:ln>
            <a:solidFill>
              <a:schemeClr val="tx1"/>
            </a:solidFill>
            <a:miter lim="800000"/>
            <a:headEnd/>
            <a:tailEnd/>
          </a:ln>
        </p:spPr>
      </p:pic>
      <p:pic>
        <p:nvPicPr>
          <p:cNvPr id="17412" name="Picture 4" descr="Black and white portrait of a person in a suit">
            <a:extLst>
              <a:ext uri="{FF2B5EF4-FFF2-40B4-BE49-F238E27FC236}">
                <a16:creationId xmlns:a16="http://schemas.microsoft.com/office/drawing/2014/main" id="{4B2FB370-5C9A-4D2F-95DA-B71306E2D107}"/>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28600" y="3886200"/>
            <a:ext cx="1989138" cy="2743200"/>
          </a:xfrm>
          <a:ln>
            <a:solidFill>
              <a:schemeClr val="tx1"/>
            </a:solidFill>
            <a:miter lim="800000"/>
            <a:headEnd/>
            <a:tailEnd/>
          </a:ln>
        </p:spPr>
      </p:pic>
      <p:pic>
        <p:nvPicPr>
          <p:cNvPr id="17413" name="Picture 5" descr="Black and white photo of a person sitting on the ground with a piece of paper. A horse is reaching its head down next to the person.">
            <a:extLst>
              <a:ext uri="{FF2B5EF4-FFF2-40B4-BE49-F238E27FC236}">
                <a16:creationId xmlns:a16="http://schemas.microsoft.com/office/drawing/2014/main" id="{17FAE8A1-65A6-408D-8E5D-1DE46BD77BBD}"/>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2409825" y="1676400"/>
            <a:ext cx="3568700" cy="4495800"/>
          </a:xfrm>
          <a:noFill/>
          <a:ln>
            <a:solidFill>
              <a:srgbClr val="000000"/>
            </a:solidFill>
            <a:miter lim="800000"/>
            <a:headEnd/>
            <a:tailEnd/>
          </a:ln>
        </p:spPr>
      </p:pic>
      <p:pic>
        <p:nvPicPr>
          <p:cNvPr id="17414" name="Picture 7" descr="A person carrying a briefcase">
            <a:extLst>
              <a:ext uri="{FF2B5EF4-FFF2-40B4-BE49-F238E27FC236}">
                <a16:creationId xmlns:a16="http://schemas.microsoft.com/office/drawing/2014/main" id="{87C419F5-8238-46CC-8F5F-B167C44FB4E1}"/>
              </a:ext>
            </a:extLst>
          </p:cNvPr>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172200" y="2057400"/>
            <a:ext cx="2768600" cy="4321175"/>
          </a:xfrm>
          <a:noFill/>
          <a:ln>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14787"/>
                                        </p:tgtEl>
                                        <p:attrNameLst>
                                          <p:attrName>style.visibility</p:attrName>
                                        </p:attrNameLst>
                                      </p:cBhvr>
                                      <p:to>
                                        <p:strVal val="visible"/>
                                      </p:to>
                                    </p:set>
                                    <p:animEffect transition="in" filter="box(out)">
                                      <p:cBhvr>
                                        <p:cTn id="7" dur="500"/>
                                        <p:tgtEl>
                                          <p:spTgt spid="101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EADF"/>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EDC6B6-340E-4766-84B5-C3C29059DDF0}"/>
              </a:ext>
            </a:extLst>
          </p:cNvPr>
          <p:cNvSpPr>
            <a:spLocks noGrp="1" noChangeArrowheads="1"/>
          </p:cNvSpPr>
          <p:nvPr>
            <p:ph type="title" idx="4294967295"/>
          </p:nvPr>
        </p:nvSpPr>
        <p:spPr>
          <a:xfrm>
            <a:off x="228600" y="0"/>
            <a:ext cx="8458200" cy="1143000"/>
          </a:xfrm>
        </p:spPr>
        <p:txBody>
          <a:bodyPr/>
          <a:lstStyle/>
          <a:p>
            <a:pPr eaLnBrk="1" hangingPunct="1"/>
            <a:r>
              <a:rPr lang="en-US" altLang="en-US" sz="3200">
                <a:latin typeface="Comic Sans MS" panose="030F0702030302020204" pitchFamily="66" charset="0"/>
              </a:rPr>
              <a:t>Making Wilderness by Law</a:t>
            </a:r>
            <a:r>
              <a:rPr lang="en-US" altLang="en-US"/>
              <a:t> </a:t>
            </a:r>
          </a:p>
        </p:txBody>
      </p:sp>
      <p:sp>
        <p:nvSpPr>
          <p:cNvPr id="18435" name="Rectangle 3">
            <a:extLst>
              <a:ext uri="{FF2B5EF4-FFF2-40B4-BE49-F238E27FC236}">
                <a16:creationId xmlns:a16="http://schemas.microsoft.com/office/drawing/2014/main" id="{EB342F60-6D41-4307-A7C9-8F6FF5C983BB}"/>
              </a:ext>
            </a:extLst>
          </p:cNvPr>
          <p:cNvSpPr>
            <a:spLocks noGrp="1" noChangeArrowheads="1"/>
          </p:cNvSpPr>
          <p:nvPr>
            <p:ph type="body" idx="4294967295"/>
          </p:nvPr>
        </p:nvSpPr>
        <p:spPr>
          <a:xfrm>
            <a:off x="304800" y="990600"/>
            <a:ext cx="8610600" cy="5638800"/>
          </a:xfrm>
        </p:spPr>
        <p:txBody>
          <a:bodyPr/>
          <a:lstStyle/>
          <a:p>
            <a:pPr eaLnBrk="1" hangingPunct="1">
              <a:lnSpc>
                <a:spcPct val="90000"/>
              </a:lnSpc>
              <a:buFontTx/>
              <a:buNone/>
            </a:pPr>
            <a:r>
              <a:rPr lang="en-US" altLang="en-US" sz="2800">
                <a:solidFill>
                  <a:schemeClr val="accent2"/>
                </a:solidFill>
                <a:latin typeface="Comic Sans MS" panose="030F0702030302020204" pitchFamily="66" charset="0"/>
              </a:rPr>
              <a:t>These key issues led to compromises and the Special Provisions contained in The Wilderness Act of 1964:</a:t>
            </a:r>
          </a:p>
          <a:p>
            <a:pPr eaLnBrk="1" hangingPunct="1">
              <a:lnSpc>
                <a:spcPct val="90000"/>
              </a:lnSpc>
              <a:buFontTx/>
              <a:buNone/>
            </a:pPr>
            <a:endParaRPr lang="en-US" altLang="en-US" sz="1000">
              <a:latin typeface="Comic Sans MS" panose="030F0702030302020204" pitchFamily="66" charset="0"/>
            </a:endParaRPr>
          </a:p>
          <a:p>
            <a:pPr eaLnBrk="1" hangingPunct="1">
              <a:lnSpc>
                <a:spcPct val="90000"/>
              </a:lnSpc>
            </a:pPr>
            <a:r>
              <a:rPr lang="en-US" altLang="en-US" sz="2800">
                <a:latin typeface="Comic Sans MS" panose="030F0702030302020204" pitchFamily="66" charset="0"/>
              </a:rPr>
              <a:t>Need for resources (timber, grazing, minerals, water)</a:t>
            </a:r>
          </a:p>
          <a:p>
            <a:pPr eaLnBrk="1" hangingPunct="1">
              <a:lnSpc>
                <a:spcPct val="90000"/>
              </a:lnSpc>
            </a:pPr>
            <a:r>
              <a:rPr lang="en-US" altLang="en-US" sz="2800">
                <a:latin typeface="Comic Sans MS" panose="030F0702030302020204" pitchFamily="66" charset="0"/>
              </a:rPr>
              <a:t>Water developments and water rights</a:t>
            </a:r>
          </a:p>
          <a:p>
            <a:pPr eaLnBrk="1" hangingPunct="1">
              <a:lnSpc>
                <a:spcPct val="90000"/>
              </a:lnSpc>
            </a:pPr>
            <a:r>
              <a:rPr lang="en-US" altLang="en-US" sz="2800">
                <a:latin typeface="Comic Sans MS" panose="030F0702030302020204" pitchFamily="66" charset="0"/>
              </a:rPr>
              <a:t>Access to state and private lands</a:t>
            </a:r>
          </a:p>
          <a:p>
            <a:pPr eaLnBrk="1" hangingPunct="1">
              <a:lnSpc>
                <a:spcPct val="90000"/>
              </a:lnSpc>
            </a:pPr>
            <a:r>
              <a:rPr lang="en-US" altLang="en-US" sz="2800">
                <a:latin typeface="Comic Sans MS" panose="030F0702030302020204" pitchFamily="66" charset="0"/>
              </a:rPr>
              <a:t>States rights (fish and wildlife management)</a:t>
            </a:r>
          </a:p>
          <a:p>
            <a:pPr eaLnBrk="1" hangingPunct="1">
              <a:lnSpc>
                <a:spcPct val="90000"/>
              </a:lnSpc>
            </a:pPr>
            <a:r>
              <a:rPr lang="en-US" altLang="en-US" sz="2800">
                <a:latin typeface="Comic Sans MS" panose="030F0702030302020204" pitchFamily="66" charset="0"/>
              </a:rPr>
              <a:t>Fire and insect and disease ‘control’</a:t>
            </a:r>
          </a:p>
          <a:p>
            <a:pPr eaLnBrk="1" hangingPunct="1">
              <a:lnSpc>
                <a:spcPct val="90000"/>
              </a:lnSpc>
            </a:pPr>
            <a:r>
              <a:rPr lang="en-US" altLang="en-US" sz="2800">
                <a:latin typeface="Comic Sans MS" panose="030F0702030302020204" pitchFamily="66" charset="0"/>
              </a:rPr>
              <a:t>Temporary vs. permanent designation</a:t>
            </a:r>
          </a:p>
          <a:p>
            <a:pPr eaLnBrk="1" hangingPunct="1">
              <a:lnSpc>
                <a:spcPct val="90000"/>
              </a:lnSpc>
            </a:pPr>
            <a:r>
              <a:rPr lang="en-US" altLang="en-US" sz="2800">
                <a:latin typeface="Comic Sans MS" panose="030F0702030302020204" pitchFamily="66" charset="0"/>
              </a:rPr>
              <a:t>Administrative vs. legislative authority for designation of lands as wilderness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F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0897-AA70-427E-A136-7EDB22B40A1C}"/>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Photos</a:t>
            </a:r>
          </a:p>
        </p:txBody>
      </p:sp>
      <p:pic>
        <p:nvPicPr>
          <p:cNvPr id="19461" name="Picture 7" descr="Black and white photo of a group of people standing together, with one holding a flag">
            <a:extLst>
              <a:ext uri="{FF2B5EF4-FFF2-40B4-BE49-F238E27FC236}">
                <a16:creationId xmlns:a16="http://schemas.microsoft.com/office/drawing/2014/main" id="{FA36AD1F-4495-4A77-99EA-C54F2AEE1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r="12500" b="1405"/>
          <a:stretch>
            <a:fillRect/>
          </a:stretch>
        </p:blipFill>
        <p:spPr bwMode="auto">
          <a:xfrm>
            <a:off x="381000" y="228600"/>
            <a:ext cx="3581400" cy="3240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58" name="Picture 5" descr="An astronaut standing near the American flag on the moon's surface ">
            <a:extLst>
              <a:ext uri="{FF2B5EF4-FFF2-40B4-BE49-F238E27FC236}">
                <a16:creationId xmlns:a16="http://schemas.microsoft.com/office/drawing/2014/main" id="{4647A995-3A7B-4273-BAC0-3A1EB28EB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67125"/>
            <a:ext cx="4038600" cy="291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7" descr="A picture of the Beatles members">
            <a:extLst>
              <a:ext uri="{FF2B5EF4-FFF2-40B4-BE49-F238E27FC236}">
                <a16:creationId xmlns:a16="http://schemas.microsoft.com/office/drawing/2014/main" id="{2B1D7CA9-D04F-48C5-93E7-8140D68A1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8600"/>
            <a:ext cx="4495800" cy="2952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6" descr="A photo of Martin Luther King Jr. walking, his arms linked with the two men directly by his side. A large group of people is behind him">
            <a:extLst>
              <a:ext uri="{FF2B5EF4-FFF2-40B4-BE49-F238E27FC236}">
                <a16:creationId xmlns:a16="http://schemas.microsoft.com/office/drawing/2014/main" id="{A1BE2BDF-9E67-4833-89DC-4895392E0D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91" t="2173" r="5051" b="3233"/>
          <a:stretch>
            <a:fillRect/>
          </a:stretch>
        </p:blipFill>
        <p:spPr bwMode="auto">
          <a:xfrm>
            <a:off x="4648200" y="3581400"/>
            <a:ext cx="4191000" cy="3027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F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9CF8-B5B4-4554-9AE3-8803DC5BA516}"/>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President Kennedy</a:t>
            </a:r>
          </a:p>
        </p:txBody>
      </p:sp>
      <p:sp>
        <p:nvSpPr>
          <p:cNvPr id="20483" name="Text Box 3">
            <a:extLst>
              <a:ext uri="{FF2B5EF4-FFF2-40B4-BE49-F238E27FC236}">
                <a16:creationId xmlns:a16="http://schemas.microsoft.com/office/drawing/2014/main" id="{927CBE20-9F06-4C85-8DA4-2D890C6AD105}"/>
              </a:ext>
            </a:extLst>
          </p:cNvPr>
          <p:cNvSpPr txBox="1">
            <a:spLocks noChangeArrowheads="1"/>
          </p:cNvSpPr>
          <p:nvPr/>
        </p:nvSpPr>
        <p:spPr bwMode="auto">
          <a:xfrm>
            <a:off x="457200" y="457200"/>
            <a:ext cx="38862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333399"/>
                </a:solidFill>
                <a:latin typeface="Comic Sans MS" panose="030F0702030302020204" pitchFamily="66" charset="0"/>
              </a:rPr>
              <a:t>“It is our task in our time and in our generation, to hand down undiminished to those who come after us, as was handed down to us by those who came before, the natural wealth and beauty which is ours.”</a:t>
            </a:r>
            <a:r>
              <a:rPr lang="en-US" altLang="en-US" sz="2800">
                <a:solidFill>
                  <a:srgbClr val="333399"/>
                </a:solidFill>
                <a:latin typeface="Comic Sans MS" panose="030F0702030302020204" pitchFamily="66" charset="0"/>
              </a:rPr>
              <a:t> </a:t>
            </a:r>
          </a:p>
          <a:p>
            <a:pPr eaLnBrk="1" hangingPunct="1">
              <a:spcBef>
                <a:spcPct val="50000"/>
              </a:spcBef>
            </a:pPr>
            <a:r>
              <a:rPr lang="en-US" altLang="en-US" sz="2800">
                <a:solidFill>
                  <a:srgbClr val="333399"/>
                </a:solidFill>
                <a:latin typeface="Comic Sans MS" panose="030F0702030302020204" pitchFamily="66" charset="0"/>
              </a:rPr>
              <a:t> </a:t>
            </a:r>
            <a:r>
              <a:rPr lang="en-US" altLang="en-US" sz="2400">
                <a:solidFill>
                  <a:srgbClr val="333399"/>
                </a:solidFill>
                <a:latin typeface="Comic Sans MS" panose="030F0702030302020204" pitchFamily="66" charset="0"/>
              </a:rPr>
              <a:t>Senator John F. Kennedy</a:t>
            </a:r>
          </a:p>
          <a:p>
            <a:pPr eaLnBrk="1" hangingPunct="1">
              <a:spcBef>
                <a:spcPct val="50000"/>
              </a:spcBef>
            </a:pPr>
            <a:endParaRPr lang="en-US" altLang="en-US" sz="2800">
              <a:solidFill>
                <a:srgbClr val="333399"/>
              </a:solidFill>
              <a:latin typeface="Comic Sans MS" panose="030F0702030302020204" pitchFamily="66" charset="0"/>
            </a:endParaRPr>
          </a:p>
        </p:txBody>
      </p:sp>
      <p:pic>
        <p:nvPicPr>
          <p:cNvPr id="20482" name="Picture 2" descr="A photo of John F. Kennedy standing in front of a large group of people, with many holding signs with text &quot;Kennedy for Leadership&quot;">
            <a:extLst>
              <a:ext uri="{FF2B5EF4-FFF2-40B4-BE49-F238E27FC236}">
                <a16:creationId xmlns:a16="http://schemas.microsoft.com/office/drawing/2014/main" id="{791E7C53-B9CF-4AE8-8A48-60250EC80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3400"/>
            <a:ext cx="3811588" cy="571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FF8"/>
        </a:solidFill>
        <a:effectLst/>
      </p:bgPr>
    </p:bg>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E859689B-D7C6-4885-8835-3AB8194E287E}"/>
              </a:ext>
            </a:extLst>
          </p:cNvPr>
          <p:cNvSpPr>
            <a:spLocks noGrp="1" noChangeArrowheads="1"/>
          </p:cNvSpPr>
          <p:nvPr>
            <p:ph type="title" idx="4294967295"/>
          </p:nvPr>
        </p:nvSpPr>
        <p:spPr>
          <a:xfrm>
            <a:off x="228600" y="0"/>
            <a:ext cx="8458200" cy="1143000"/>
          </a:xfrm>
          <a:noFill/>
        </p:spPr>
        <p:txBody>
          <a:bodyPr/>
          <a:lstStyle/>
          <a:p>
            <a:pPr algn="l" eaLnBrk="1" hangingPunct="1">
              <a:spcBef>
                <a:spcPct val="50000"/>
              </a:spcBef>
            </a:pPr>
            <a:r>
              <a:rPr lang="en-US" altLang="en-US" sz="3200"/>
              <a:t>What was the most significant event of 1964?</a:t>
            </a:r>
            <a:r>
              <a:rPr lang="en-US" altLang="en-US" sz="4000"/>
              <a:t> </a:t>
            </a:r>
          </a:p>
        </p:txBody>
      </p:sp>
      <p:pic>
        <p:nvPicPr>
          <p:cNvPr id="1236999" name="Picture 7" descr="A woman standing next to a car parked in front of a house">
            <a:extLst>
              <a:ext uri="{FF2B5EF4-FFF2-40B4-BE49-F238E27FC236}">
                <a16:creationId xmlns:a16="http://schemas.microsoft.com/office/drawing/2014/main" id="{E4C3822E-91EA-4B9A-B1F6-785E4DB775D5}"/>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1770" t="2667" r="1770" b="3999"/>
          <a:stretch>
            <a:fillRect/>
          </a:stretch>
        </p:blipFill>
        <p:spPr>
          <a:xfrm>
            <a:off x="381000" y="1295400"/>
            <a:ext cx="8305800" cy="5334000"/>
          </a:xfrm>
          <a:noFill/>
          <a:ln>
            <a:solidFill>
              <a:srgbClr val="000000"/>
            </a:solidFill>
            <a:miter lim="800000"/>
            <a:headEnd/>
            <a:tailEnd/>
          </a:ln>
        </p:spPr>
      </p:pic>
      <p:sp>
        <p:nvSpPr>
          <p:cNvPr id="1237000" name="Text Box 8">
            <a:extLst>
              <a:ext uri="{FF2B5EF4-FFF2-40B4-BE49-F238E27FC236}">
                <a16:creationId xmlns:a16="http://schemas.microsoft.com/office/drawing/2014/main" id="{6F88055D-AD15-4B1D-BA48-98A9F8ADD255}"/>
              </a:ext>
            </a:extLst>
          </p:cNvPr>
          <p:cNvSpPr txBox="1">
            <a:spLocks noChangeArrowheads="1"/>
          </p:cNvSpPr>
          <p:nvPr/>
        </p:nvSpPr>
        <p:spPr bwMode="auto">
          <a:xfrm>
            <a:off x="5334000" y="5181600"/>
            <a:ext cx="3429000" cy="1143000"/>
          </a:xfrm>
          <a:prstGeom prst="rect">
            <a:avLst/>
          </a:prstGeom>
          <a:noFill/>
          <a:ln w="9525">
            <a:noFill/>
            <a:miter lim="800000"/>
            <a:headEnd/>
            <a:tailEnd/>
          </a:ln>
          <a:effectLst/>
        </p:spPr>
        <p:txBody>
          <a:bodyPr anchor="ctr"/>
          <a:lstStyle/>
          <a:p>
            <a:pPr>
              <a:spcBef>
                <a:spcPct val="50000"/>
              </a:spcBef>
              <a:defRPr/>
            </a:pPr>
            <a:r>
              <a:rPr lang="en-US" sz="2800" dirty="0">
                <a:solidFill>
                  <a:schemeClr val="bg1"/>
                </a:solidFill>
                <a:effectLst>
                  <a:outerShdw blurRad="38100" dist="38100" dir="2700000" algn="tl">
                    <a:srgbClr val="C0C0C0"/>
                  </a:outerShdw>
                </a:effectLst>
                <a:latin typeface="Arial" charset="0"/>
              </a:rPr>
              <a:t>1964 Ford Mustang</a:t>
            </a:r>
            <a:r>
              <a:rPr lang="en-US" sz="4000" dirty="0">
                <a:solidFill>
                  <a:schemeClr val="tx2"/>
                </a:solidFill>
                <a:latin typeface="Arial"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6999"/>
                                        </p:tgtEl>
                                        <p:attrNameLst>
                                          <p:attrName>style.visibility</p:attrName>
                                        </p:attrNameLst>
                                      </p:cBhvr>
                                      <p:to>
                                        <p:strVal val="visible"/>
                                      </p:to>
                                    </p:set>
                                    <p:anim calcmode="lin" valueType="num">
                                      <p:cBhvr additive="base">
                                        <p:cTn id="7" dur="1000" fill="hold"/>
                                        <p:tgtEl>
                                          <p:spTgt spid="1236999"/>
                                        </p:tgtEl>
                                        <p:attrNameLst>
                                          <p:attrName>ppt_x</p:attrName>
                                        </p:attrNameLst>
                                      </p:cBhvr>
                                      <p:tavLst>
                                        <p:tav tm="0">
                                          <p:val>
                                            <p:strVal val="#ppt_x"/>
                                          </p:val>
                                        </p:tav>
                                        <p:tav tm="100000">
                                          <p:val>
                                            <p:strVal val="#ppt_x"/>
                                          </p:val>
                                        </p:tav>
                                      </p:tavLst>
                                    </p:anim>
                                    <p:anim calcmode="lin" valueType="num">
                                      <p:cBhvr additive="base">
                                        <p:cTn id="8" dur="1000" fill="hold"/>
                                        <p:tgtEl>
                                          <p:spTgt spid="12369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7000">
                                            <p:txEl>
                                              <p:pRg st="0" end="0"/>
                                            </p:txEl>
                                          </p:spTgt>
                                        </p:tgtEl>
                                        <p:attrNameLst>
                                          <p:attrName>style.visibility</p:attrName>
                                        </p:attrNameLst>
                                      </p:cBhvr>
                                      <p:to>
                                        <p:strVal val="visible"/>
                                      </p:to>
                                    </p:set>
                                    <p:anim calcmode="lin" valueType="num">
                                      <p:cBhvr additive="base">
                                        <p:cTn id="13" dur="500" fill="hold"/>
                                        <p:tgtEl>
                                          <p:spTgt spid="12370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70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00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descr="Text &quot;Arthur Carhart National Wilderness Training Center&quot;. Under that is an outline of a wolf howling at the moon. At the bottom are the Bureau of Land Management, U.S. Fish and Wildlife Service, U.S. Forest Service, and National Park Service emblems.&#10;">
            <a:hlinkClick r:id="" action="ppaction://ole?verb=0"/>
            <a:extLst>
              <a:ext uri="{FF2B5EF4-FFF2-40B4-BE49-F238E27FC236}">
                <a16:creationId xmlns:a16="http://schemas.microsoft.com/office/drawing/2014/main" id="{5F338226-F853-4BF5-B47D-2C0F661089A4}"/>
              </a:ext>
            </a:extLst>
          </p:cNvPr>
          <p:cNvGraphicFramePr>
            <a:graphicFrameLocks/>
          </p:cNvGraphicFramePr>
          <p:nvPr>
            <p:extLst>
              <p:ext uri="{D42A27DB-BD31-4B8C-83A1-F6EECF244321}">
                <p14:modId xmlns:p14="http://schemas.microsoft.com/office/powerpoint/2010/main" val="56304777"/>
              </p:ext>
            </p:extLst>
          </p:nvPr>
        </p:nvGraphicFramePr>
        <p:xfrm>
          <a:off x="1588" y="-3175"/>
          <a:ext cx="9153525" cy="6877050"/>
        </p:xfrm>
        <a:graphic>
          <a:graphicData uri="http://schemas.openxmlformats.org/presentationml/2006/ole">
            <mc:AlternateContent xmlns:mc="http://schemas.openxmlformats.org/markup-compatibility/2006">
              <mc:Choice xmlns:v="urn:schemas-microsoft-com:vml" Requires="v">
                <p:oleObj spid="_x0000_s1035" name="Slide" r:id="rId4" imgW="4514688" imgH="3390938" progId="PowerPoint.Slide.8">
                  <p:embed/>
                </p:oleObj>
              </mc:Choice>
              <mc:Fallback>
                <p:oleObj name="Slide" r:id="rId4" imgW="4514688" imgH="3390938" progId="PowerPoint.Slide.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3175"/>
                        <a:ext cx="9153525"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a:extLst>
              <a:ext uri="{FF2B5EF4-FFF2-40B4-BE49-F238E27FC236}">
                <a16:creationId xmlns:a16="http://schemas.microsoft.com/office/drawing/2014/main" id="{B71D387D-7B3D-40B3-B241-50DB0B7EB06A}"/>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Arthur Carhart National Wilderness Training Center</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id="{D7CA90DE-2D83-4DBD-9FA4-67EA5577C2EA}"/>
              </a:ext>
            </a:extLst>
          </p:cNvPr>
          <p:cNvSpPr txBox="1">
            <a:spLocks noGrp="1" noChangeArrowheads="1"/>
          </p:cNvSpPr>
          <p:nvPr>
            <p:ph type="title" idx="4294967295"/>
          </p:nvPr>
        </p:nvSpPr>
        <p:spPr bwMode="auto">
          <a:xfrm>
            <a:off x="762000" y="381000"/>
            <a:ext cx="7391400" cy="1298575"/>
          </a:xfrm>
          <a:prstGeom prst="rect">
            <a:avLst/>
          </a:prstGeom>
          <a:noFill/>
          <a:ln w="15875">
            <a:solidFill>
              <a:schemeClr val="tx1"/>
            </a:solidFill>
            <a:prstDash/>
            <a:miter lim="800000"/>
            <a:headEnd/>
            <a:tailEnd/>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The Wilderness Act of 1964</a:t>
            </a:r>
            <a:endParaRPr kumimoji="0" lang="en-US" altLang="en-US" sz="28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PL 88-577</a:t>
            </a:r>
            <a:endParaRPr kumimoji="0" lang="en-US" altLang="en-US" sz="36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endParaRPr>
          </a:p>
        </p:txBody>
      </p:sp>
      <p:sp>
        <p:nvSpPr>
          <p:cNvPr id="22530" name="Text Box 2">
            <a:extLst>
              <a:ext uri="{FF2B5EF4-FFF2-40B4-BE49-F238E27FC236}">
                <a16:creationId xmlns:a16="http://schemas.microsoft.com/office/drawing/2014/main" id="{A898A9D6-3D2C-45E1-AF49-1E95937210B2}"/>
              </a:ext>
            </a:extLst>
          </p:cNvPr>
          <p:cNvSpPr txBox="1">
            <a:spLocks noChangeArrowheads="1"/>
          </p:cNvSpPr>
          <p:nvPr/>
        </p:nvSpPr>
        <p:spPr bwMode="auto">
          <a:xfrm>
            <a:off x="4572000" y="1905000"/>
            <a:ext cx="4343400" cy="485457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a:solidFill>
                  <a:srgbClr val="000000"/>
                </a:solidFill>
                <a:latin typeface="Times" panose="02020603050405020304" pitchFamily="18" charset="0"/>
                <a:cs typeface="Times New Roman" panose="02020603050405020304" pitchFamily="18" charset="0"/>
              </a:rPr>
              <a:t>COMPLETE TEXT OF THE WILDERNESS ACT</a:t>
            </a:r>
            <a:endParaRPr lang="en-US" altLang="en-US" sz="1000" b="1" dirty="0">
              <a:solidFill>
                <a:srgbClr val="000000"/>
              </a:solidFill>
              <a:latin typeface="Times" panose="02020603050405020304" pitchFamily="18" charset="0"/>
              <a:cs typeface="Times New Roman" panose="02020603050405020304" pitchFamily="18" charset="0"/>
            </a:endParaRPr>
          </a:p>
          <a:p>
            <a:pPr algn="ctr"/>
            <a:r>
              <a:rPr lang="en-US" altLang="en-US" sz="1200" dirty="0">
                <a:solidFill>
                  <a:srgbClr val="000000"/>
                </a:solidFill>
                <a:latin typeface="Times" panose="02020603050405020304" pitchFamily="18" charset="0"/>
                <a:cs typeface="Times New Roman" panose="02020603050405020304" pitchFamily="18" charset="0"/>
              </a:rPr>
              <a:t> </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b="1" dirty="0">
                <a:solidFill>
                  <a:srgbClr val="000000"/>
                </a:solidFill>
                <a:latin typeface="Times" panose="02020603050405020304" pitchFamily="18" charset="0"/>
                <a:cs typeface="Times New Roman" panose="02020603050405020304" pitchFamily="18" charset="0"/>
              </a:rPr>
              <a:t>Public Law 88-577 (16 U.S. C. 1131-1136)</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b="1" dirty="0">
                <a:solidFill>
                  <a:srgbClr val="000000"/>
                </a:solidFill>
                <a:latin typeface="Times" panose="02020603050405020304" pitchFamily="18" charset="0"/>
                <a:cs typeface="Times New Roman" panose="02020603050405020304" pitchFamily="18" charset="0"/>
              </a:rPr>
              <a:t> 88th Congress, Second Session</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b="1" dirty="0">
                <a:solidFill>
                  <a:srgbClr val="000000"/>
                </a:solidFill>
                <a:latin typeface="Times" panose="02020603050405020304" pitchFamily="18" charset="0"/>
                <a:cs typeface="Times New Roman" panose="02020603050405020304" pitchFamily="18" charset="0"/>
              </a:rPr>
              <a:t> September 3, 1964</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b="1" i="1" dirty="0">
                <a:solidFill>
                  <a:srgbClr val="000000"/>
                </a:solidFill>
                <a:latin typeface="Times" panose="02020603050405020304" pitchFamily="18" charset="0"/>
                <a:cs typeface="Times New Roman" panose="02020603050405020304" pitchFamily="18" charset="0"/>
              </a:rPr>
              <a:t>A N   A C T</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b="1" dirty="0">
                <a:solidFill>
                  <a:srgbClr val="000000"/>
                </a:solidFill>
                <a:latin typeface="Times" panose="02020603050405020304" pitchFamily="18" charset="0"/>
                <a:cs typeface="Times New Roman" panose="02020603050405020304" pitchFamily="18" charset="0"/>
              </a:rPr>
              <a:t>	To establish a National Wilderness Preservation System for the permanent good of the whole people, and for other purposes.</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i="1" dirty="0">
                <a:solidFill>
                  <a:srgbClr val="000000"/>
                </a:solidFill>
                <a:latin typeface="Times" panose="02020603050405020304" pitchFamily="18" charset="0"/>
                <a:cs typeface="Times New Roman" panose="02020603050405020304" pitchFamily="18" charset="0"/>
              </a:rPr>
              <a:t>	Be it enacted by the Senate and House of Representatives of the United States of America in Congress assembled.</a:t>
            </a:r>
            <a:endParaRPr lang="en-US" altLang="en-US" sz="1000" dirty="0">
              <a:solidFill>
                <a:srgbClr val="000000"/>
              </a:solidFill>
              <a:latin typeface="Courier" pitchFamily="49" charset="0"/>
              <a:cs typeface="Times New Roman" panose="02020603050405020304" pitchFamily="18" charset="0"/>
            </a:endParaRPr>
          </a:p>
          <a:p>
            <a:r>
              <a:rPr lang="en-US" altLang="en-US" sz="1200" dirty="0">
                <a:solidFill>
                  <a:srgbClr val="000000"/>
                </a:solidFill>
                <a:latin typeface="Times" panose="02020603050405020304" pitchFamily="18" charset="0"/>
                <a:cs typeface="Times New Roman" panose="02020603050405020304" pitchFamily="18" charset="0"/>
              </a:rPr>
              <a:t> </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b="1" dirty="0">
                <a:solidFill>
                  <a:srgbClr val="000000"/>
                </a:solidFill>
                <a:latin typeface="Times" panose="02020603050405020304" pitchFamily="18" charset="0"/>
                <a:cs typeface="Times New Roman" panose="02020603050405020304" pitchFamily="18" charset="0"/>
              </a:rPr>
              <a:t>SHORT TITLE </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u="sng" dirty="0">
                <a:solidFill>
                  <a:srgbClr val="000000"/>
                </a:solidFill>
                <a:latin typeface="Times" panose="02020603050405020304" pitchFamily="18" charset="0"/>
                <a:cs typeface="Times New Roman" panose="02020603050405020304" pitchFamily="18" charset="0"/>
              </a:rPr>
              <a:t>SECTION 1</a:t>
            </a:r>
            <a:r>
              <a:rPr lang="en-US" altLang="en-US" sz="1200" dirty="0">
                <a:solidFill>
                  <a:srgbClr val="000000"/>
                </a:solidFill>
                <a:latin typeface="Times" panose="02020603050405020304" pitchFamily="18" charset="0"/>
                <a:cs typeface="Times New Roman" panose="02020603050405020304" pitchFamily="18" charset="0"/>
              </a:rPr>
              <a:t>.  This Act may be cited as the "Wilderness Act." </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dirty="0">
                <a:solidFill>
                  <a:srgbClr val="000000"/>
                </a:solidFill>
                <a:latin typeface="Courier" pitchFamily="49" charset="0"/>
                <a:cs typeface="Times New Roman" panose="02020603050405020304" pitchFamily="18" charset="0"/>
              </a:rPr>
              <a:t> </a:t>
            </a:r>
            <a:endParaRPr lang="en-US" altLang="en-US" sz="1000" dirty="0">
              <a:solidFill>
                <a:srgbClr val="000000"/>
              </a:solidFill>
              <a:latin typeface="Courier" pitchFamily="49" charset="0"/>
              <a:cs typeface="Times New Roman" panose="02020603050405020304" pitchFamily="18" charset="0"/>
            </a:endParaRPr>
          </a:p>
          <a:p>
            <a:pPr algn="ctr"/>
            <a:r>
              <a:rPr lang="en-US" altLang="en-US" sz="1200" b="1" dirty="0">
                <a:solidFill>
                  <a:srgbClr val="000000"/>
                </a:solidFill>
                <a:latin typeface="Times" panose="02020603050405020304" pitchFamily="18" charset="0"/>
                <a:cs typeface="Times New Roman" panose="02020603050405020304" pitchFamily="18" charset="0"/>
              </a:rPr>
              <a:t>WILDERNESS SYSTEM ESTABLISHED STATEMENT OF POLICY </a:t>
            </a:r>
            <a:endParaRPr lang="en-US" altLang="en-US" sz="1000" dirty="0">
              <a:solidFill>
                <a:srgbClr val="000000"/>
              </a:solidFill>
              <a:latin typeface="Courier" pitchFamily="49" charset="0"/>
              <a:cs typeface="Times New Roman" panose="02020603050405020304" pitchFamily="18" charset="0"/>
            </a:endParaRPr>
          </a:p>
          <a:p>
            <a:r>
              <a:rPr lang="en-US" altLang="en-US" sz="1200" dirty="0">
                <a:solidFill>
                  <a:srgbClr val="000000"/>
                </a:solidFill>
                <a:latin typeface="Times" panose="02020603050405020304" pitchFamily="18" charset="0"/>
                <a:cs typeface="Times New Roman" panose="02020603050405020304" pitchFamily="18" charset="0"/>
              </a:rPr>
              <a:t> </a:t>
            </a:r>
            <a:r>
              <a:rPr lang="en-US" altLang="en-US" sz="1200" u="sng" dirty="0">
                <a:solidFill>
                  <a:srgbClr val="000000"/>
                </a:solidFill>
                <a:latin typeface="Times" panose="02020603050405020304" pitchFamily="18" charset="0"/>
                <a:cs typeface="Times New Roman" panose="02020603050405020304" pitchFamily="18" charset="0"/>
              </a:rPr>
              <a:t>SECTION 2.</a:t>
            </a:r>
            <a:r>
              <a:rPr lang="en-US" altLang="en-US" sz="1200" dirty="0">
                <a:solidFill>
                  <a:srgbClr val="000000"/>
                </a:solidFill>
                <a:latin typeface="Times" panose="02020603050405020304" pitchFamily="18" charset="0"/>
                <a:cs typeface="Times New Roman" panose="02020603050405020304" pitchFamily="18" charset="0"/>
              </a:rPr>
              <a:t>(a) In order to assure that an increasing population, accompanied by expanding settlement and growing mechanization, does not occupy and modify all areas within the United States and its possessions, leaving no lands designated for preservation in their natural condition…</a:t>
            </a:r>
            <a:endParaRPr lang="en-US" altLang="en-US" sz="2400" dirty="0">
              <a:latin typeface="Times New Roman" panose="02020603050405020304" pitchFamily="18" charset="0"/>
            </a:endParaRPr>
          </a:p>
          <a:p>
            <a:pPr eaLnBrk="1" hangingPunct="1">
              <a:spcBef>
                <a:spcPct val="50000"/>
              </a:spcBef>
            </a:pPr>
            <a:endParaRPr lang="en-US" altLang="en-US" sz="2400" dirty="0">
              <a:latin typeface="Tahoma" panose="020B0604030504040204" pitchFamily="34" charset="0"/>
            </a:endParaRPr>
          </a:p>
        </p:txBody>
      </p:sp>
      <p:sp>
        <p:nvSpPr>
          <p:cNvPr id="22531" name="Rectangle 3">
            <a:extLst>
              <a:ext uri="{FF2B5EF4-FFF2-40B4-BE49-F238E27FC236}">
                <a16:creationId xmlns:a16="http://schemas.microsoft.com/office/drawing/2014/main" id="{C391ADF8-A57A-4C90-8C31-7642C563FBB0}"/>
              </a:ext>
            </a:extLst>
          </p:cNvPr>
          <p:cNvSpPr>
            <a:spLocks noChangeArrowheads="1"/>
          </p:cNvSpPr>
          <p:nvPr/>
        </p:nvSpPr>
        <p:spPr bwMode="auto">
          <a:xfrm>
            <a:off x="228600" y="2057400"/>
            <a:ext cx="4572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chemeClr val="accent2"/>
              </a:buClr>
              <a:buFont typeface="Wingdings" panose="05000000000000000000" pitchFamily="2" charset="2"/>
              <a:buChar char="q"/>
            </a:pPr>
            <a:r>
              <a:rPr lang="en-US" altLang="en-US" sz="3200">
                <a:solidFill>
                  <a:srgbClr val="333399"/>
                </a:solidFill>
                <a:latin typeface="Comic Sans MS" panose="030F0702030302020204" pitchFamily="66" charset="0"/>
              </a:rPr>
              <a:t>After 8 years of debate in Congress</a:t>
            </a:r>
          </a:p>
          <a:p>
            <a:pPr>
              <a:spcBef>
                <a:spcPct val="50000"/>
              </a:spcBef>
              <a:buClr>
                <a:schemeClr val="accent2"/>
              </a:buClr>
              <a:buFont typeface="Wingdings" panose="05000000000000000000" pitchFamily="2" charset="2"/>
              <a:buChar char="q"/>
            </a:pPr>
            <a:r>
              <a:rPr lang="en-US" altLang="en-US" sz="3200">
                <a:solidFill>
                  <a:srgbClr val="333399"/>
                </a:solidFill>
                <a:latin typeface="Comic Sans MS" panose="030F0702030302020204" pitchFamily="66" charset="0"/>
              </a:rPr>
              <a:t>66 different rewrites of the bill</a:t>
            </a:r>
          </a:p>
          <a:p>
            <a:pPr>
              <a:spcBef>
                <a:spcPct val="50000"/>
              </a:spcBef>
              <a:buClr>
                <a:schemeClr val="accent2"/>
              </a:buClr>
              <a:buFont typeface="Wingdings" panose="05000000000000000000" pitchFamily="2" charset="2"/>
              <a:buChar char="q"/>
            </a:pPr>
            <a:r>
              <a:rPr lang="en-US" altLang="en-US" sz="3200">
                <a:solidFill>
                  <a:srgbClr val="333399"/>
                </a:solidFill>
                <a:latin typeface="Comic Sans MS" panose="030F0702030302020204" pitchFamily="66" charset="0"/>
              </a:rPr>
              <a:t>18 public hearings that generated over 6,000 pages of testimony…</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84D0-D2B8-4A7D-BC13-C78BBE17FBBA}"/>
              </a:ext>
            </a:extLst>
          </p:cNvPr>
          <p:cNvSpPr>
            <a:spLocks noGrp="1"/>
          </p:cNvSpPr>
          <p:nvPr>
            <p:ph type="title" idx="4294967295"/>
          </p:nvPr>
        </p:nvSpPr>
        <p:spPr>
          <a:xfrm>
            <a:off x="228600" y="4948535"/>
            <a:ext cx="9067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a:t>
            </a:r>
            <a:r>
              <a:rPr kumimoji="0" lang="en-US" altLang="en-US" sz="20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President Johnson signing The Wilderness Act on September 3, 1964</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3554" name="Text Box 3">
            <a:extLst>
              <a:ext uri="{FF2B5EF4-FFF2-40B4-BE49-F238E27FC236}">
                <a16:creationId xmlns:a16="http://schemas.microsoft.com/office/drawing/2014/main" id="{4E6C0B85-D1E5-45E8-9DE3-136CB64C14E6}"/>
              </a:ext>
            </a:extLst>
          </p:cNvPr>
          <p:cNvSpPr txBox="1">
            <a:spLocks noChangeArrowheads="1"/>
          </p:cNvSpPr>
          <p:nvPr/>
        </p:nvSpPr>
        <p:spPr bwMode="auto">
          <a:xfrm>
            <a:off x="228600" y="5410200"/>
            <a:ext cx="868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dirty="0">
                <a:solidFill>
                  <a:srgbClr val="333399"/>
                </a:solidFill>
                <a:latin typeface="Comic Sans MS" panose="030F0702030302020204" pitchFamily="66" charset="0"/>
              </a:rPr>
              <a:t>“If future generations are to remember us with gratitude rather than contempt, we must leave them more than the miracles of technology. We must leave them a glimpse of the world as it was in the beginning, not just after we got through with it.”</a:t>
            </a:r>
          </a:p>
        </p:txBody>
      </p:sp>
      <p:pic>
        <p:nvPicPr>
          <p:cNvPr id="23555" name="Picture 4" descr="President Johnson sitting at a desk signing a document, with a group of people standing around him">
            <a:extLst>
              <a:ext uri="{FF2B5EF4-FFF2-40B4-BE49-F238E27FC236}">
                <a16:creationId xmlns:a16="http://schemas.microsoft.com/office/drawing/2014/main" id="{AEC405B1-246A-4FD6-BD0D-700B670E5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9" r="2000" b="1639"/>
          <a:stretch>
            <a:fillRect/>
          </a:stretch>
        </p:blipFill>
        <p:spPr bwMode="auto">
          <a:xfrm>
            <a:off x="685800" y="228600"/>
            <a:ext cx="7391400"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resident Johnson sitting at a desk signing a document, with a group of people standing around him">
            <a:extLst>
              <a:ext uri="{FF2B5EF4-FFF2-40B4-BE49-F238E27FC236}">
                <a16:creationId xmlns:a16="http://schemas.microsoft.com/office/drawing/2014/main" id="{B463BCFC-0775-4803-BBF3-361AEE3EA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13766" name="Text Box 6">
            <a:extLst>
              <a:ext uri="{FF2B5EF4-FFF2-40B4-BE49-F238E27FC236}">
                <a16:creationId xmlns:a16="http://schemas.microsoft.com/office/drawing/2014/main" id="{A18ACD5B-497A-4B79-A690-E7156CC1CA33}"/>
              </a:ext>
            </a:extLst>
          </p:cNvPr>
          <p:cNvSpPr txBox="1">
            <a:spLocks noChangeArrowheads="1"/>
          </p:cNvSpPr>
          <p:nvPr/>
        </p:nvSpPr>
        <p:spPr bwMode="auto">
          <a:xfrm>
            <a:off x="3576638" y="2478088"/>
            <a:ext cx="1433512" cy="822325"/>
          </a:xfrm>
          <a:prstGeom prst="rect">
            <a:avLst/>
          </a:prstGeom>
          <a:noFill/>
          <a:ln w="9525">
            <a:noFill/>
            <a:miter lim="800000"/>
            <a:headEnd/>
            <a:tailEnd/>
          </a:ln>
          <a:effectLst/>
        </p:spPr>
        <p:txBody>
          <a:bodyPr wrap="none">
            <a:spAutoFit/>
          </a:bodyPr>
          <a:lstStyle/>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Alice </a:t>
            </a:r>
          </a:p>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Zahniser</a:t>
            </a:r>
          </a:p>
        </p:txBody>
      </p:sp>
      <p:sp>
        <p:nvSpPr>
          <p:cNvPr id="1013767" name="Text Box 7">
            <a:extLst>
              <a:ext uri="{FF2B5EF4-FFF2-40B4-BE49-F238E27FC236}">
                <a16:creationId xmlns:a16="http://schemas.microsoft.com/office/drawing/2014/main" id="{2A49F92D-0211-4FCE-AE7F-9B7B2F80A2CB}"/>
              </a:ext>
            </a:extLst>
          </p:cNvPr>
          <p:cNvSpPr txBox="1">
            <a:spLocks noChangeArrowheads="1"/>
          </p:cNvSpPr>
          <p:nvPr/>
        </p:nvSpPr>
        <p:spPr bwMode="auto">
          <a:xfrm>
            <a:off x="2133600" y="2438400"/>
            <a:ext cx="1093788" cy="822325"/>
          </a:xfrm>
          <a:prstGeom prst="rect">
            <a:avLst/>
          </a:prstGeom>
          <a:noFill/>
          <a:ln w="9525">
            <a:noFill/>
            <a:miter lim="800000"/>
            <a:headEnd/>
            <a:tailEnd/>
          </a:ln>
          <a:effectLst/>
        </p:spPr>
        <p:txBody>
          <a:bodyPr wrap="none">
            <a:spAutoFit/>
          </a:bodyPr>
          <a:lstStyle/>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Mardy</a:t>
            </a:r>
          </a:p>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Murie</a:t>
            </a:r>
          </a:p>
        </p:txBody>
      </p:sp>
      <p:sp>
        <p:nvSpPr>
          <p:cNvPr id="1013768" name="Text Box 8">
            <a:extLst>
              <a:ext uri="{FF2B5EF4-FFF2-40B4-BE49-F238E27FC236}">
                <a16:creationId xmlns:a16="http://schemas.microsoft.com/office/drawing/2014/main" id="{91A489CE-AEA2-469E-B263-ACCE0712C58E}"/>
              </a:ext>
            </a:extLst>
          </p:cNvPr>
          <p:cNvSpPr txBox="1">
            <a:spLocks noChangeArrowheads="1"/>
          </p:cNvSpPr>
          <p:nvPr/>
        </p:nvSpPr>
        <p:spPr bwMode="auto">
          <a:xfrm>
            <a:off x="5110163" y="3468688"/>
            <a:ext cx="1538287" cy="1187450"/>
          </a:xfrm>
          <a:prstGeom prst="rect">
            <a:avLst/>
          </a:prstGeom>
          <a:noFill/>
          <a:ln w="9525">
            <a:noFill/>
            <a:miter lim="800000"/>
            <a:headEnd/>
            <a:tailEnd/>
          </a:ln>
          <a:effectLst/>
        </p:spPr>
        <p:txBody>
          <a:bodyPr wrap="none">
            <a:spAutoFit/>
          </a:bodyPr>
          <a:lstStyle/>
          <a:p>
            <a:pPr algn="ctr" eaLnBrk="0" hangingPunct="0">
              <a:defRPr/>
            </a:pPr>
            <a:r>
              <a:rPr lang="en-US" sz="2400" dirty="0">
                <a:solidFill>
                  <a:srgbClr val="FFFFC9"/>
                </a:solidFill>
                <a:effectLst>
                  <a:outerShdw blurRad="38100" dist="38100" dir="2700000" algn="tl">
                    <a:srgbClr val="000000"/>
                  </a:outerShdw>
                </a:effectLst>
                <a:latin typeface="Comic Sans MS" pitchFamily="66" charset="0"/>
              </a:rPr>
              <a:t>President</a:t>
            </a:r>
          </a:p>
          <a:p>
            <a:pPr algn="ctr" eaLnBrk="0" hangingPunct="0">
              <a:defRPr/>
            </a:pPr>
            <a:r>
              <a:rPr lang="en-US" sz="2400" dirty="0">
                <a:solidFill>
                  <a:srgbClr val="FFFFC9"/>
                </a:solidFill>
                <a:effectLst>
                  <a:outerShdw blurRad="38100" dist="38100" dir="2700000" algn="tl">
                    <a:srgbClr val="000000"/>
                  </a:outerShdw>
                </a:effectLst>
                <a:latin typeface="Comic Sans MS" pitchFamily="66" charset="0"/>
              </a:rPr>
              <a:t>Lyndon</a:t>
            </a:r>
          </a:p>
          <a:p>
            <a:pPr algn="ctr" eaLnBrk="0" hangingPunct="0">
              <a:defRPr/>
            </a:pPr>
            <a:r>
              <a:rPr lang="en-US" sz="2400" dirty="0">
                <a:solidFill>
                  <a:srgbClr val="FFFFC9"/>
                </a:solidFill>
                <a:effectLst>
                  <a:outerShdw blurRad="38100" dist="38100" dir="2700000" algn="tl">
                    <a:srgbClr val="000000"/>
                  </a:outerShdw>
                </a:effectLst>
                <a:latin typeface="Comic Sans MS" pitchFamily="66" charset="0"/>
              </a:rPr>
              <a:t>Johnson</a:t>
            </a:r>
          </a:p>
        </p:txBody>
      </p:sp>
      <p:sp>
        <p:nvSpPr>
          <p:cNvPr id="1013769" name="Text Box 9">
            <a:extLst>
              <a:ext uri="{FF2B5EF4-FFF2-40B4-BE49-F238E27FC236}">
                <a16:creationId xmlns:a16="http://schemas.microsoft.com/office/drawing/2014/main" id="{C35CDCE8-5345-41F1-839A-74D1CA419053}"/>
              </a:ext>
            </a:extLst>
          </p:cNvPr>
          <p:cNvSpPr txBox="1">
            <a:spLocks noChangeArrowheads="1"/>
          </p:cNvSpPr>
          <p:nvPr/>
        </p:nvSpPr>
        <p:spPr bwMode="auto">
          <a:xfrm>
            <a:off x="7291388" y="2935288"/>
            <a:ext cx="1357312" cy="822325"/>
          </a:xfrm>
          <a:prstGeom prst="rect">
            <a:avLst/>
          </a:prstGeom>
          <a:noFill/>
          <a:ln w="9525">
            <a:noFill/>
            <a:miter lim="800000"/>
            <a:headEnd/>
            <a:tailEnd/>
          </a:ln>
          <a:effectLst/>
        </p:spPr>
        <p:txBody>
          <a:bodyPr wrap="none">
            <a:spAutoFit/>
          </a:bodyPr>
          <a:lstStyle/>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Stewart</a:t>
            </a:r>
          </a:p>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Udall</a:t>
            </a:r>
          </a:p>
        </p:txBody>
      </p:sp>
      <p:sp>
        <p:nvSpPr>
          <p:cNvPr id="1013770" name="Text Box 10">
            <a:extLst>
              <a:ext uri="{FF2B5EF4-FFF2-40B4-BE49-F238E27FC236}">
                <a16:creationId xmlns:a16="http://schemas.microsoft.com/office/drawing/2014/main" id="{BBD024E3-6902-4124-B6B1-3D5BE3D496ED}"/>
              </a:ext>
            </a:extLst>
          </p:cNvPr>
          <p:cNvSpPr txBox="1">
            <a:spLocks noChangeArrowheads="1"/>
          </p:cNvSpPr>
          <p:nvPr/>
        </p:nvSpPr>
        <p:spPr bwMode="auto">
          <a:xfrm>
            <a:off x="2870200" y="1411288"/>
            <a:ext cx="1287463" cy="822325"/>
          </a:xfrm>
          <a:prstGeom prst="rect">
            <a:avLst/>
          </a:prstGeom>
          <a:noFill/>
          <a:ln w="9525">
            <a:noFill/>
            <a:miter lim="800000"/>
            <a:headEnd/>
            <a:tailEnd/>
          </a:ln>
          <a:effectLst/>
        </p:spPr>
        <p:txBody>
          <a:bodyPr wrap="none">
            <a:spAutoFit/>
          </a:bodyPr>
          <a:lstStyle/>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Wayne</a:t>
            </a:r>
          </a:p>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Aspinall</a:t>
            </a:r>
          </a:p>
        </p:txBody>
      </p:sp>
      <p:sp>
        <p:nvSpPr>
          <p:cNvPr id="1013771" name="Text Box 11">
            <a:extLst>
              <a:ext uri="{FF2B5EF4-FFF2-40B4-BE49-F238E27FC236}">
                <a16:creationId xmlns:a16="http://schemas.microsoft.com/office/drawing/2014/main" id="{050AB970-E79A-4A28-AD99-EA6DDDA0ACB0}"/>
              </a:ext>
            </a:extLst>
          </p:cNvPr>
          <p:cNvSpPr txBox="1">
            <a:spLocks noChangeArrowheads="1"/>
          </p:cNvSpPr>
          <p:nvPr/>
        </p:nvSpPr>
        <p:spPr bwMode="auto">
          <a:xfrm>
            <a:off x="3951288" y="1014413"/>
            <a:ext cx="1527175" cy="822325"/>
          </a:xfrm>
          <a:prstGeom prst="rect">
            <a:avLst/>
          </a:prstGeom>
          <a:noFill/>
          <a:ln w="9525">
            <a:noFill/>
            <a:miter lim="800000"/>
            <a:headEnd/>
            <a:tailEnd/>
          </a:ln>
          <a:effectLst/>
        </p:spPr>
        <p:txBody>
          <a:bodyPr wrap="none">
            <a:spAutoFit/>
          </a:bodyPr>
          <a:lstStyle/>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Clinton P.</a:t>
            </a:r>
          </a:p>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Anderson</a:t>
            </a:r>
          </a:p>
        </p:txBody>
      </p:sp>
      <p:sp>
        <p:nvSpPr>
          <p:cNvPr id="1013772" name="Text Box 12">
            <a:extLst>
              <a:ext uri="{FF2B5EF4-FFF2-40B4-BE49-F238E27FC236}">
                <a16:creationId xmlns:a16="http://schemas.microsoft.com/office/drawing/2014/main" id="{03EF14FD-6CD6-43A1-A20D-73CCCB86DA31}"/>
              </a:ext>
            </a:extLst>
          </p:cNvPr>
          <p:cNvSpPr txBox="1">
            <a:spLocks noChangeArrowheads="1"/>
          </p:cNvSpPr>
          <p:nvPr/>
        </p:nvSpPr>
        <p:spPr bwMode="auto">
          <a:xfrm>
            <a:off x="7689850" y="1182688"/>
            <a:ext cx="1100138" cy="822325"/>
          </a:xfrm>
          <a:prstGeom prst="rect">
            <a:avLst/>
          </a:prstGeom>
          <a:noFill/>
          <a:ln w="9525">
            <a:noFill/>
            <a:miter lim="800000"/>
            <a:headEnd/>
            <a:tailEnd/>
          </a:ln>
          <a:effectLst/>
        </p:spPr>
        <p:txBody>
          <a:bodyPr wrap="none">
            <a:spAutoFit/>
          </a:bodyPr>
          <a:lstStyle/>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John</a:t>
            </a:r>
          </a:p>
          <a:p>
            <a:pPr algn="ctr" eaLnBrk="0" hangingPunct="0">
              <a:defRPr/>
            </a:pPr>
            <a:r>
              <a:rPr lang="en-US" sz="2400">
                <a:solidFill>
                  <a:srgbClr val="FFFFC9"/>
                </a:solidFill>
                <a:effectLst>
                  <a:outerShdw blurRad="38100" dist="38100" dir="2700000" algn="tl">
                    <a:srgbClr val="000000"/>
                  </a:outerShdw>
                </a:effectLst>
                <a:latin typeface="Comic Sans MS" pitchFamily="66" charset="0"/>
              </a:rPr>
              <a:t>Saylor</a:t>
            </a:r>
          </a:p>
        </p:txBody>
      </p:sp>
      <p:sp>
        <p:nvSpPr>
          <p:cNvPr id="1013773" name="Text Box 13">
            <a:extLst>
              <a:ext uri="{FF2B5EF4-FFF2-40B4-BE49-F238E27FC236}">
                <a16:creationId xmlns:a16="http://schemas.microsoft.com/office/drawing/2014/main" id="{0CACEAD2-3766-4AD2-B451-5ABAA8E2ACA3}"/>
              </a:ext>
            </a:extLst>
          </p:cNvPr>
          <p:cNvSpPr txBox="1">
            <a:spLocks noGrp="1" noChangeArrowheads="1"/>
          </p:cNvSpPr>
          <p:nvPr>
            <p:ph type="title" idx="4294967295"/>
          </p:nvPr>
        </p:nvSpPr>
        <p:spPr bwMode="auto">
          <a:xfrm>
            <a:off x="228600" y="4876800"/>
            <a:ext cx="2438400" cy="1562100"/>
          </a:xfrm>
          <a:prstGeom prst="rect">
            <a:avLst/>
          </a:prstGeom>
          <a:solidFill>
            <a:schemeClr val="bg1"/>
          </a:solidFill>
          <a:ln w="9525">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Comic Sans MS" pitchFamily="66" charset="0"/>
                <a:ea typeface="+mn-ea"/>
                <a:cs typeface="+mn-cs"/>
              </a:rPr>
              <a:t>Final votes: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Comic Sans MS" pitchFamily="66" charset="0"/>
                <a:ea typeface="+mn-ea"/>
                <a:cs typeface="+mn-cs"/>
              </a:rPr>
              <a:t>Senate 73 – 12</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chemeClr val="accent2"/>
                </a:solidFill>
                <a:effectLst>
                  <a:outerShdw blurRad="38100" dist="38100" dir="2700000" algn="tl">
                    <a:srgbClr val="C0C0C0"/>
                  </a:outerShdw>
                </a:effectLst>
                <a:uLnTx/>
                <a:uFillTx/>
                <a:latin typeface="Comic Sans MS" pitchFamily="66" charset="0"/>
                <a:ea typeface="+mn-ea"/>
                <a:cs typeface="+mn-cs"/>
              </a:rPr>
              <a:t>House  373 -1</a:t>
            </a:r>
          </a:p>
        </p:txBody>
      </p:sp>
      <p:sp>
        <p:nvSpPr>
          <p:cNvPr id="1013774" name="Text Box 14">
            <a:extLst>
              <a:ext uri="{FF2B5EF4-FFF2-40B4-BE49-F238E27FC236}">
                <a16:creationId xmlns:a16="http://schemas.microsoft.com/office/drawing/2014/main" id="{C358AF75-7602-4563-B6FC-C5E70D5E8E62}"/>
              </a:ext>
            </a:extLst>
          </p:cNvPr>
          <p:cNvSpPr txBox="1">
            <a:spLocks noChangeArrowheads="1"/>
          </p:cNvSpPr>
          <p:nvPr/>
        </p:nvSpPr>
        <p:spPr bwMode="auto">
          <a:xfrm>
            <a:off x="1905000" y="228600"/>
            <a:ext cx="2362200" cy="457200"/>
          </a:xfrm>
          <a:prstGeom prst="rect">
            <a:avLst/>
          </a:prstGeom>
          <a:noFill/>
          <a:ln w="9525">
            <a:noFill/>
            <a:miter lim="800000"/>
            <a:headEnd/>
            <a:tailEnd/>
          </a:ln>
          <a:effectLst/>
        </p:spPr>
        <p:txBody>
          <a:bodyPr>
            <a:spAutoFit/>
          </a:bodyPr>
          <a:lstStyle/>
          <a:p>
            <a:pPr>
              <a:spcBef>
                <a:spcPct val="50000"/>
              </a:spcBef>
              <a:defRPr/>
            </a:pPr>
            <a:r>
              <a:rPr lang="en-US" sz="2400">
                <a:solidFill>
                  <a:srgbClr val="FFFFC9"/>
                </a:solidFill>
                <a:effectLst>
                  <a:outerShdw blurRad="38100" dist="38100" dir="2700000" algn="tl">
                    <a:srgbClr val="000000"/>
                  </a:outerShdw>
                </a:effectLst>
                <a:latin typeface="Comic Sans MS" pitchFamily="66" charset="0"/>
              </a:rPr>
              <a:t>Frank Church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768"/>
                                        </p:tgtEl>
                                        <p:attrNameLst>
                                          <p:attrName>style.visibility</p:attrName>
                                        </p:attrNameLst>
                                      </p:cBhvr>
                                      <p:to>
                                        <p:strVal val="visible"/>
                                      </p:to>
                                    </p:set>
                                    <p:animEffect transition="in" filter="dissolve">
                                      <p:cBhvr>
                                        <p:cTn id="7" dur="1000"/>
                                        <p:tgtEl>
                                          <p:spTgt spid="10137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769"/>
                                        </p:tgtEl>
                                        <p:attrNameLst>
                                          <p:attrName>style.visibility</p:attrName>
                                        </p:attrNameLst>
                                      </p:cBhvr>
                                      <p:to>
                                        <p:strVal val="visible"/>
                                      </p:to>
                                    </p:set>
                                    <p:animEffect transition="in" filter="dissolve">
                                      <p:cBhvr>
                                        <p:cTn id="12" dur="1000"/>
                                        <p:tgtEl>
                                          <p:spTgt spid="10137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3770"/>
                                        </p:tgtEl>
                                        <p:attrNameLst>
                                          <p:attrName>style.visibility</p:attrName>
                                        </p:attrNameLst>
                                      </p:cBhvr>
                                      <p:to>
                                        <p:strVal val="visible"/>
                                      </p:to>
                                    </p:set>
                                    <p:animEffect transition="in" filter="dissolve">
                                      <p:cBhvr>
                                        <p:cTn id="17" dur="1000"/>
                                        <p:tgtEl>
                                          <p:spTgt spid="10137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3771"/>
                                        </p:tgtEl>
                                        <p:attrNameLst>
                                          <p:attrName>style.visibility</p:attrName>
                                        </p:attrNameLst>
                                      </p:cBhvr>
                                      <p:to>
                                        <p:strVal val="visible"/>
                                      </p:to>
                                    </p:set>
                                    <p:animEffect transition="in" filter="dissolve">
                                      <p:cBhvr>
                                        <p:cTn id="22" dur="1000"/>
                                        <p:tgtEl>
                                          <p:spTgt spid="10137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13772"/>
                                        </p:tgtEl>
                                        <p:attrNameLst>
                                          <p:attrName>style.visibility</p:attrName>
                                        </p:attrNameLst>
                                      </p:cBhvr>
                                      <p:to>
                                        <p:strVal val="visible"/>
                                      </p:to>
                                    </p:set>
                                    <p:animEffect transition="in" filter="dissolve">
                                      <p:cBhvr>
                                        <p:cTn id="27" dur="1000"/>
                                        <p:tgtEl>
                                          <p:spTgt spid="10137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13774"/>
                                        </p:tgtEl>
                                        <p:attrNameLst>
                                          <p:attrName>style.visibility</p:attrName>
                                        </p:attrNameLst>
                                      </p:cBhvr>
                                      <p:to>
                                        <p:strVal val="visible"/>
                                      </p:to>
                                    </p:set>
                                    <p:animEffect transition="in" filter="blinds(horizontal)">
                                      <p:cBhvr>
                                        <p:cTn id="32" dur="1000"/>
                                        <p:tgtEl>
                                          <p:spTgt spid="10137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13767"/>
                                        </p:tgtEl>
                                        <p:attrNameLst>
                                          <p:attrName>style.visibility</p:attrName>
                                        </p:attrNameLst>
                                      </p:cBhvr>
                                      <p:to>
                                        <p:strVal val="visible"/>
                                      </p:to>
                                    </p:set>
                                    <p:animEffect transition="in" filter="dissolve">
                                      <p:cBhvr>
                                        <p:cTn id="37" dur="1000"/>
                                        <p:tgtEl>
                                          <p:spTgt spid="10137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13766"/>
                                        </p:tgtEl>
                                        <p:attrNameLst>
                                          <p:attrName>style.visibility</p:attrName>
                                        </p:attrNameLst>
                                      </p:cBhvr>
                                      <p:to>
                                        <p:strVal val="visible"/>
                                      </p:to>
                                    </p:set>
                                    <p:animEffect transition="in" filter="dissolve">
                                      <p:cBhvr>
                                        <p:cTn id="42" dur="500"/>
                                        <p:tgtEl>
                                          <p:spTgt spid="1013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6" grpId="0"/>
      <p:bldP spid="1013767" grpId="0"/>
      <p:bldP spid="1013768" grpId="0"/>
      <p:bldP spid="1013769" grpId="0"/>
      <p:bldP spid="1013770" grpId="0"/>
      <p:bldP spid="1013771" grpId="0"/>
      <p:bldP spid="1013772" grpId="0"/>
      <p:bldP spid="101377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25602" name="AutoShape 2" descr="A scroll">
            <a:extLst>
              <a:ext uri="{FF2B5EF4-FFF2-40B4-BE49-F238E27FC236}">
                <a16:creationId xmlns:a16="http://schemas.microsoft.com/office/drawing/2014/main" id="{77F5EB65-5702-45B0-AF3A-98B1F0072DEA}"/>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3" name="Rectangle 3">
            <a:extLst>
              <a:ext uri="{FF2B5EF4-FFF2-40B4-BE49-F238E27FC236}">
                <a16:creationId xmlns:a16="http://schemas.microsoft.com/office/drawing/2014/main" id="{5023EF86-705A-48F8-89EA-82F5B295C5F9}"/>
              </a:ext>
            </a:extLst>
          </p:cNvPr>
          <p:cNvSpPr>
            <a:spLocks noGrp="1" noChangeArrowheads="1"/>
          </p:cNvSpPr>
          <p:nvPr>
            <p:ph type="title"/>
          </p:nvPr>
        </p:nvSpPr>
        <p:spPr>
          <a:xfrm>
            <a:off x="0" y="0"/>
            <a:ext cx="9144000" cy="838200"/>
          </a:xfrm>
        </p:spPr>
        <p:txBody>
          <a:bodyPr/>
          <a:lstStyle/>
          <a:p>
            <a:pPr eaLnBrk="1" hangingPunct="1"/>
            <a:r>
              <a:rPr lang="en-US" altLang="en-US" sz="3600" b="1">
                <a:latin typeface="Times New Roman" panose="02020603050405020304" pitchFamily="18" charset="0"/>
              </a:rPr>
              <a:t>Title</a:t>
            </a:r>
            <a:endParaRPr lang="en-US" altLang="en-US" sz="3200" b="1">
              <a:latin typeface="Times New Roman" panose="02020603050405020304" pitchFamily="18" charset="0"/>
            </a:endParaRPr>
          </a:p>
        </p:txBody>
      </p:sp>
      <p:sp>
        <p:nvSpPr>
          <p:cNvPr id="537604" name="Rectangle 4">
            <a:extLst>
              <a:ext uri="{FF2B5EF4-FFF2-40B4-BE49-F238E27FC236}">
                <a16:creationId xmlns:a16="http://schemas.microsoft.com/office/drawing/2014/main" id="{561B5281-8965-4C12-8624-114B7B816FCE}"/>
              </a:ext>
            </a:extLst>
          </p:cNvPr>
          <p:cNvSpPr>
            <a:spLocks noGrp="1" noChangeArrowheads="1"/>
          </p:cNvSpPr>
          <p:nvPr>
            <p:ph type="body" idx="1"/>
          </p:nvPr>
        </p:nvSpPr>
        <p:spPr>
          <a:xfrm>
            <a:off x="1066800" y="762000"/>
            <a:ext cx="6781800" cy="4953000"/>
          </a:xfrm>
          <a:solidFill>
            <a:schemeClr val="bg1"/>
          </a:solidFill>
        </p:spPr>
        <p:txBody>
          <a:bodyPr/>
          <a:lstStyle/>
          <a:p>
            <a:pPr algn="ctr" eaLnBrk="1" hangingPunct="1">
              <a:buFontTx/>
              <a:buNone/>
            </a:pPr>
            <a:endParaRPr lang="en-US" altLang="en-US" sz="3600" b="1"/>
          </a:p>
          <a:p>
            <a:pPr eaLnBrk="1" hangingPunct="1">
              <a:buFontTx/>
              <a:buNone/>
            </a:pPr>
            <a:r>
              <a:rPr lang="en-US" altLang="en-US" sz="3600" b="1"/>
              <a:t> </a:t>
            </a:r>
            <a:r>
              <a:rPr lang="en-US" altLang="en-US" sz="3600" b="1">
                <a:latin typeface="Times New Roman" panose="02020603050405020304" pitchFamily="18" charset="0"/>
              </a:rPr>
              <a:t>An Act to establish a National Wilderness Preservation System for the </a:t>
            </a:r>
            <a:r>
              <a:rPr lang="en-US" altLang="en-US" sz="3600" b="1">
                <a:solidFill>
                  <a:schemeClr val="accent2"/>
                </a:solidFill>
                <a:latin typeface="Times New Roman" panose="02020603050405020304" pitchFamily="18" charset="0"/>
              </a:rPr>
              <a:t>permanent good</a:t>
            </a:r>
            <a:r>
              <a:rPr lang="en-US" altLang="en-US" sz="3600" b="1">
                <a:latin typeface="Times New Roman" panose="02020603050405020304" pitchFamily="18" charset="0"/>
              </a:rPr>
              <a:t> of the </a:t>
            </a:r>
            <a:r>
              <a:rPr lang="en-US" altLang="en-US" sz="3600" b="1">
                <a:solidFill>
                  <a:schemeClr val="accent2"/>
                </a:solidFill>
                <a:latin typeface="Times New Roman" panose="02020603050405020304" pitchFamily="18" charset="0"/>
              </a:rPr>
              <a:t>whole people</a:t>
            </a:r>
            <a:r>
              <a:rPr lang="en-US" altLang="en-US" sz="3600" b="1">
                <a:latin typeface="Times New Roman" panose="02020603050405020304" pitchFamily="18" charset="0"/>
              </a:rPr>
              <a:t>, and </a:t>
            </a:r>
            <a:r>
              <a:rPr lang="en-US" altLang="en-US" sz="3600" b="1">
                <a:solidFill>
                  <a:schemeClr val="accent2"/>
                </a:solidFill>
                <a:latin typeface="Times New Roman" panose="02020603050405020304" pitchFamily="18" charset="0"/>
              </a:rPr>
              <a:t>other purposes.</a:t>
            </a:r>
            <a:endParaRPr lang="en-US" altLang="en-US">
              <a:solidFill>
                <a:schemeClr val="accent2"/>
              </a:solidFill>
              <a:latin typeface="Times New Roman" panose="02020603050405020304" pitchFamily="18" charset="0"/>
            </a:endParaRPr>
          </a:p>
          <a:p>
            <a:pPr eaLnBrk="1" hangingPunct="1">
              <a:buFontTx/>
              <a:buNone/>
            </a:pPr>
            <a:endParaRPr lang="en-US" altLang="en-US" sz="3600" b="1">
              <a:solidFill>
                <a:schemeClr val="accent2"/>
              </a:solidFill>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7604">
                                            <p:txEl>
                                              <p:pRg st="1" end="1"/>
                                            </p:txEl>
                                          </p:spTgt>
                                        </p:tgtEl>
                                        <p:attrNameLst>
                                          <p:attrName>style.visibility</p:attrName>
                                        </p:attrNameLst>
                                      </p:cBhvr>
                                      <p:to>
                                        <p:strVal val="visible"/>
                                      </p:to>
                                    </p:set>
                                    <p:animEffect transition="in" filter="randombar(horizontal)">
                                      <p:cBhvr>
                                        <p:cTn id="7" dur="500"/>
                                        <p:tgtEl>
                                          <p:spTgt spid="5376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4"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EA75-E31D-4A0D-8B9F-F81BC227BB82}"/>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Photos</a:t>
            </a:r>
          </a:p>
        </p:txBody>
      </p:sp>
      <p:pic>
        <p:nvPicPr>
          <p:cNvPr id="371718" name="Picture 6" descr="A wetland">
            <a:extLst>
              <a:ext uri="{FF2B5EF4-FFF2-40B4-BE49-F238E27FC236}">
                <a16:creationId xmlns:a16="http://schemas.microsoft.com/office/drawing/2014/main" id="{619EC938-1BEA-421A-8338-F6C90BB07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
            <a:ext cx="27432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1716" name="Picture 4" descr="Bare hilly terrain">
            <a:extLst>
              <a:ext uri="{FF2B5EF4-FFF2-40B4-BE49-F238E27FC236}">
                <a16:creationId xmlns:a16="http://schemas.microsoft.com/office/drawing/2014/main" id="{DC5CBCB4-9C94-4C8C-8DE6-40B4F43AF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04800"/>
            <a:ext cx="3048000" cy="163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1714" name="Picture 2" descr="A trail through a vegetated forest">
            <a:extLst>
              <a:ext uri="{FF2B5EF4-FFF2-40B4-BE49-F238E27FC236}">
                <a16:creationId xmlns:a16="http://schemas.microsoft.com/office/drawing/2014/main" id="{E6052EE8-D92F-4669-A036-2AF4BEBF73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590800"/>
            <a:ext cx="2925763" cy="390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1715" name="Picture 3" descr="A glacier">
            <a:extLst>
              <a:ext uri="{FF2B5EF4-FFF2-40B4-BE49-F238E27FC236}">
                <a16:creationId xmlns:a16="http://schemas.microsoft.com/office/drawing/2014/main" id="{D97F01FA-81DF-4C73-94FC-D49A2E29C1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895600"/>
            <a:ext cx="4691063" cy="3160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1721" name="Picture 9" descr="A waterfall in a lush, green forest">
            <a:extLst>
              <a:ext uri="{FF2B5EF4-FFF2-40B4-BE49-F238E27FC236}">
                <a16:creationId xmlns:a16="http://schemas.microsoft.com/office/drawing/2014/main" id="{D0A47A39-069A-42BF-B46D-9E013DFEFA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57200"/>
            <a:ext cx="3276600" cy="2543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1719" name="Picture 7" descr="Mountains shrouded in fog">
            <a:extLst>
              <a:ext uri="{FF2B5EF4-FFF2-40B4-BE49-F238E27FC236}">
                <a16:creationId xmlns:a16="http://schemas.microsoft.com/office/drawing/2014/main" id="{ABEC77CD-88D6-41CE-808D-E0C1EAEF40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1676400"/>
            <a:ext cx="2971800" cy="1931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71717" name="Object 5" descr="A tree growing out of a rock surface ">
            <a:extLst>
              <a:ext uri="{FF2B5EF4-FFF2-40B4-BE49-F238E27FC236}">
                <a16:creationId xmlns:a16="http://schemas.microsoft.com/office/drawing/2014/main" id="{BD456496-2BDA-48FA-B938-DD130082ACF0}"/>
              </a:ext>
            </a:extLst>
          </p:cNvPr>
          <p:cNvGraphicFramePr>
            <a:graphicFrameLocks noChangeAspect="1"/>
          </p:cNvGraphicFramePr>
          <p:nvPr>
            <p:extLst>
              <p:ext uri="{D42A27DB-BD31-4B8C-83A1-F6EECF244321}">
                <p14:modId xmlns:p14="http://schemas.microsoft.com/office/powerpoint/2010/main" val="276630755"/>
              </p:ext>
            </p:extLst>
          </p:nvPr>
        </p:nvGraphicFramePr>
        <p:xfrm>
          <a:off x="304800" y="4572000"/>
          <a:ext cx="3124200" cy="2046288"/>
        </p:xfrm>
        <a:graphic>
          <a:graphicData uri="http://schemas.openxmlformats.org/presentationml/2006/ole">
            <mc:AlternateContent xmlns:mc="http://schemas.openxmlformats.org/markup-compatibility/2006">
              <mc:Choice xmlns:v="urn:schemas-microsoft-com:vml" Requires="v">
                <p:oleObj spid="_x0000_s3089" name="Clip" r:id="rId10" imgW="5714286" imgH="3742857" progId="MS_ClipArt_Gallery.2">
                  <p:embed/>
                </p:oleObj>
              </mc:Choice>
              <mc:Fallback>
                <p:oleObj name="Clip" r:id="rId10" imgW="5714286" imgH="3742857" progId="MS_ClipArt_Gallery.2">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572000"/>
                        <a:ext cx="3124200" cy="2046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1000"/>
                                  </p:stCondLst>
                                  <p:childTnLst>
                                    <p:set>
                                      <p:cBhvr>
                                        <p:cTn id="6" dur="1" fill="hold">
                                          <p:stCondLst>
                                            <p:cond delay="0"/>
                                          </p:stCondLst>
                                        </p:cTn>
                                        <p:tgtEl>
                                          <p:spTgt spid="371715"/>
                                        </p:tgtEl>
                                        <p:attrNameLst>
                                          <p:attrName>style.visibility</p:attrName>
                                        </p:attrNameLst>
                                      </p:cBhvr>
                                      <p:to>
                                        <p:strVal val="visible"/>
                                      </p:to>
                                    </p:set>
                                    <p:anim calcmode="lin" valueType="num">
                                      <p:cBhvr additive="base">
                                        <p:cTn id="7" dur="500" fill="hold"/>
                                        <p:tgtEl>
                                          <p:spTgt spid="371715"/>
                                        </p:tgtEl>
                                        <p:attrNameLst>
                                          <p:attrName>ppt_x</p:attrName>
                                        </p:attrNameLst>
                                      </p:cBhvr>
                                      <p:tavLst>
                                        <p:tav tm="0">
                                          <p:val>
                                            <p:strVal val="0-#ppt_w/2"/>
                                          </p:val>
                                        </p:tav>
                                        <p:tav tm="100000">
                                          <p:val>
                                            <p:strVal val="#ppt_x"/>
                                          </p:val>
                                        </p:tav>
                                      </p:tavLst>
                                    </p:anim>
                                    <p:anim calcmode="lin" valueType="num">
                                      <p:cBhvr additive="base">
                                        <p:cTn id="8" dur="500" fill="hold"/>
                                        <p:tgtEl>
                                          <p:spTgt spid="3717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3" fill="hold" nodeType="afterEffect">
                                  <p:stCondLst>
                                    <p:cond delay="500"/>
                                  </p:stCondLst>
                                  <p:childTnLst>
                                    <p:set>
                                      <p:cBhvr>
                                        <p:cTn id="11" dur="1" fill="hold">
                                          <p:stCondLst>
                                            <p:cond delay="0"/>
                                          </p:stCondLst>
                                        </p:cTn>
                                        <p:tgtEl>
                                          <p:spTgt spid="371716"/>
                                        </p:tgtEl>
                                        <p:attrNameLst>
                                          <p:attrName>style.visibility</p:attrName>
                                        </p:attrNameLst>
                                      </p:cBhvr>
                                      <p:to>
                                        <p:strVal val="visible"/>
                                      </p:to>
                                    </p:set>
                                    <p:anim calcmode="lin" valueType="num">
                                      <p:cBhvr additive="base">
                                        <p:cTn id="12" dur="500" fill="hold"/>
                                        <p:tgtEl>
                                          <p:spTgt spid="371716"/>
                                        </p:tgtEl>
                                        <p:attrNameLst>
                                          <p:attrName>ppt_x</p:attrName>
                                        </p:attrNameLst>
                                      </p:cBhvr>
                                      <p:tavLst>
                                        <p:tav tm="0">
                                          <p:val>
                                            <p:strVal val="1+#ppt_w/2"/>
                                          </p:val>
                                        </p:tav>
                                        <p:tav tm="100000">
                                          <p:val>
                                            <p:strVal val="#ppt_x"/>
                                          </p:val>
                                        </p:tav>
                                      </p:tavLst>
                                    </p:anim>
                                    <p:anim calcmode="lin" valueType="num">
                                      <p:cBhvr additive="base">
                                        <p:cTn id="13" dur="500" fill="hold"/>
                                        <p:tgtEl>
                                          <p:spTgt spid="37171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500"/>
                            </p:stCondLst>
                            <p:childTnLst>
                              <p:par>
                                <p:cTn id="15" presetID="2" presetClass="entr" presetSubtype="6" fill="hold" nodeType="afterEffect">
                                  <p:stCondLst>
                                    <p:cond delay="500"/>
                                  </p:stCondLst>
                                  <p:childTnLst>
                                    <p:set>
                                      <p:cBhvr>
                                        <p:cTn id="16" dur="1" fill="hold">
                                          <p:stCondLst>
                                            <p:cond delay="0"/>
                                          </p:stCondLst>
                                        </p:cTn>
                                        <p:tgtEl>
                                          <p:spTgt spid="371714"/>
                                        </p:tgtEl>
                                        <p:attrNameLst>
                                          <p:attrName>style.visibility</p:attrName>
                                        </p:attrNameLst>
                                      </p:cBhvr>
                                      <p:to>
                                        <p:strVal val="visible"/>
                                      </p:to>
                                    </p:set>
                                    <p:anim calcmode="lin" valueType="num">
                                      <p:cBhvr additive="base">
                                        <p:cTn id="17" dur="500" fill="hold"/>
                                        <p:tgtEl>
                                          <p:spTgt spid="371714"/>
                                        </p:tgtEl>
                                        <p:attrNameLst>
                                          <p:attrName>ppt_x</p:attrName>
                                        </p:attrNameLst>
                                      </p:cBhvr>
                                      <p:tavLst>
                                        <p:tav tm="0">
                                          <p:val>
                                            <p:strVal val="1+#ppt_w/2"/>
                                          </p:val>
                                        </p:tav>
                                        <p:tav tm="100000">
                                          <p:val>
                                            <p:strVal val="#ppt_x"/>
                                          </p:val>
                                        </p:tav>
                                      </p:tavLst>
                                    </p:anim>
                                    <p:anim calcmode="lin" valueType="num">
                                      <p:cBhvr additive="base">
                                        <p:cTn id="18" dur="500" fill="hold"/>
                                        <p:tgtEl>
                                          <p:spTgt spid="37171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500"/>
                            </p:stCondLst>
                            <p:childTnLst>
                              <p:par>
                                <p:cTn id="20" presetID="2" presetClass="entr" presetSubtype="12" fill="hold" nodeType="afterEffect">
                                  <p:stCondLst>
                                    <p:cond delay="500"/>
                                  </p:stCondLst>
                                  <p:childTnLst>
                                    <p:set>
                                      <p:cBhvr>
                                        <p:cTn id="21" dur="1" fill="hold">
                                          <p:stCondLst>
                                            <p:cond delay="0"/>
                                          </p:stCondLst>
                                        </p:cTn>
                                        <p:tgtEl>
                                          <p:spTgt spid="371717"/>
                                        </p:tgtEl>
                                        <p:attrNameLst>
                                          <p:attrName>style.visibility</p:attrName>
                                        </p:attrNameLst>
                                      </p:cBhvr>
                                      <p:to>
                                        <p:strVal val="visible"/>
                                      </p:to>
                                    </p:set>
                                    <p:anim calcmode="lin" valueType="num">
                                      <p:cBhvr additive="base">
                                        <p:cTn id="22" dur="500" fill="hold"/>
                                        <p:tgtEl>
                                          <p:spTgt spid="371717"/>
                                        </p:tgtEl>
                                        <p:attrNameLst>
                                          <p:attrName>ppt_x</p:attrName>
                                        </p:attrNameLst>
                                      </p:cBhvr>
                                      <p:tavLst>
                                        <p:tav tm="0">
                                          <p:val>
                                            <p:strVal val="0-#ppt_w/2"/>
                                          </p:val>
                                        </p:tav>
                                        <p:tav tm="100000">
                                          <p:val>
                                            <p:strVal val="#ppt_x"/>
                                          </p:val>
                                        </p:tav>
                                      </p:tavLst>
                                    </p:anim>
                                    <p:anim calcmode="lin" valueType="num">
                                      <p:cBhvr additive="base">
                                        <p:cTn id="23" dur="500" fill="hold"/>
                                        <p:tgtEl>
                                          <p:spTgt spid="37171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500"/>
                            </p:stCondLst>
                            <p:childTnLst>
                              <p:par>
                                <p:cTn id="25" presetID="2" presetClass="entr" presetSubtype="9" fill="hold" nodeType="afterEffect">
                                  <p:stCondLst>
                                    <p:cond delay="500"/>
                                  </p:stCondLst>
                                  <p:childTnLst>
                                    <p:set>
                                      <p:cBhvr>
                                        <p:cTn id="26" dur="1" fill="hold">
                                          <p:stCondLst>
                                            <p:cond delay="0"/>
                                          </p:stCondLst>
                                        </p:cTn>
                                        <p:tgtEl>
                                          <p:spTgt spid="371718"/>
                                        </p:tgtEl>
                                        <p:attrNameLst>
                                          <p:attrName>style.visibility</p:attrName>
                                        </p:attrNameLst>
                                      </p:cBhvr>
                                      <p:to>
                                        <p:strVal val="visible"/>
                                      </p:to>
                                    </p:set>
                                    <p:anim calcmode="lin" valueType="num">
                                      <p:cBhvr additive="base">
                                        <p:cTn id="27" dur="500" fill="hold"/>
                                        <p:tgtEl>
                                          <p:spTgt spid="371718"/>
                                        </p:tgtEl>
                                        <p:attrNameLst>
                                          <p:attrName>ppt_x</p:attrName>
                                        </p:attrNameLst>
                                      </p:cBhvr>
                                      <p:tavLst>
                                        <p:tav tm="0">
                                          <p:val>
                                            <p:strVal val="0-#ppt_w/2"/>
                                          </p:val>
                                        </p:tav>
                                        <p:tav tm="100000">
                                          <p:val>
                                            <p:strVal val="#ppt_x"/>
                                          </p:val>
                                        </p:tav>
                                      </p:tavLst>
                                    </p:anim>
                                    <p:anim calcmode="lin" valueType="num">
                                      <p:cBhvr additive="base">
                                        <p:cTn id="28" dur="500" fill="hold"/>
                                        <p:tgtEl>
                                          <p:spTgt spid="371718"/>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500"/>
                            </p:stCondLst>
                            <p:childTnLst>
                              <p:par>
                                <p:cTn id="30" presetID="2" presetClass="entr" presetSubtype="1" fill="hold" nodeType="afterEffect">
                                  <p:stCondLst>
                                    <p:cond delay="500"/>
                                  </p:stCondLst>
                                  <p:childTnLst>
                                    <p:set>
                                      <p:cBhvr>
                                        <p:cTn id="31" dur="1" fill="hold">
                                          <p:stCondLst>
                                            <p:cond delay="0"/>
                                          </p:stCondLst>
                                        </p:cTn>
                                        <p:tgtEl>
                                          <p:spTgt spid="371719"/>
                                        </p:tgtEl>
                                        <p:attrNameLst>
                                          <p:attrName>style.visibility</p:attrName>
                                        </p:attrNameLst>
                                      </p:cBhvr>
                                      <p:to>
                                        <p:strVal val="visible"/>
                                      </p:to>
                                    </p:set>
                                    <p:anim calcmode="lin" valueType="num">
                                      <p:cBhvr additive="base">
                                        <p:cTn id="32" dur="500" fill="hold"/>
                                        <p:tgtEl>
                                          <p:spTgt spid="371719"/>
                                        </p:tgtEl>
                                        <p:attrNameLst>
                                          <p:attrName>ppt_x</p:attrName>
                                        </p:attrNameLst>
                                      </p:cBhvr>
                                      <p:tavLst>
                                        <p:tav tm="0">
                                          <p:val>
                                            <p:strVal val="#ppt_x"/>
                                          </p:val>
                                        </p:tav>
                                        <p:tav tm="100000">
                                          <p:val>
                                            <p:strVal val="#ppt_x"/>
                                          </p:val>
                                        </p:tav>
                                      </p:tavLst>
                                    </p:anim>
                                    <p:anim calcmode="lin" valueType="num">
                                      <p:cBhvr additive="base">
                                        <p:cTn id="33" dur="500" fill="hold"/>
                                        <p:tgtEl>
                                          <p:spTgt spid="371719"/>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6500"/>
                            </p:stCondLst>
                            <p:childTnLst>
                              <p:par>
                                <p:cTn id="35" presetID="2" presetClass="entr" presetSubtype="8" fill="hold" nodeType="afterEffect">
                                  <p:stCondLst>
                                    <p:cond delay="0"/>
                                  </p:stCondLst>
                                  <p:childTnLst>
                                    <p:set>
                                      <p:cBhvr>
                                        <p:cTn id="36" dur="1" fill="hold">
                                          <p:stCondLst>
                                            <p:cond delay="0"/>
                                          </p:stCondLst>
                                        </p:cTn>
                                        <p:tgtEl>
                                          <p:spTgt spid="371721"/>
                                        </p:tgtEl>
                                        <p:attrNameLst>
                                          <p:attrName>style.visibility</p:attrName>
                                        </p:attrNameLst>
                                      </p:cBhvr>
                                      <p:to>
                                        <p:strVal val="visible"/>
                                      </p:to>
                                    </p:set>
                                    <p:anim calcmode="lin" valueType="num">
                                      <p:cBhvr additive="base">
                                        <p:cTn id="37" dur="500" fill="hold"/>
                                        <p:tgtEl>
                                          <p:spTgt spid="371721"/>
                                        </p:tgtEl>
                                        <p:attrNameLst>
                                          <p:attrName>ppt_x</p:attrName>
                                        </p:attrNameLst>
                                      </p:cBhvr>
                                      <p:tavLst>
                                        <p:tav tm="0">
                                          <p:val>
                                            <p:strVal val="0-#ppt_w/2"/>
                                          </p:val>
                                        </p:tav>
                                        <p:tav tm="100000">
                                          <p:val>
                                            <p:strVal val="#ppt_x"/>
                                          </p:val>
                                        </p:tav>
                                      </p:tavLst>
                                    </p:anim>
                                    <p:anim calcmode="lin" valueType="num">
                                      <p:cBhvr additive="base">
                                        <p:cTn id="38" dur="500" fill="hold"/>
                                        <p:tgtEl>
                                          <p:spTgt spid="3717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FFF8"/>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AE276EE-A156-4899-8F2B-C0495BA64D77}"/>
              </a:ext>
            </a:extLst>
          </p:cNvPr>
          <p:cNvSpPr>
            <a:spLocks noGrp="1" noChangeArrowheads="1"/>
          </p:cNvSpPr>
          <p:nvPr>
            <p:ph type="title"/>
          </p:nvPr>
        </p:nvSpPr>
        <p:spPr/>
        <p:txBody>
          <a:bodyPr/>
          <a:lstStyle/>
          <a:p>
            <a:pPr eaLnBrk="1" hangingPunct="1"/>
            <a:r>
              <a:rPr lang="en-US" altLang="en-US" b="1">
                <a:latin typeface="Comic Sans MS" panose="030F0702030302020204" pitchFamily="66" charset="0"/>
              </a:rPr>
              <a:t>The Wilderness Act:</a:t>
            </a:r>
          </a:p>
        </p:txBody>
      </p:sp>
      <p:sp>
        <p:nvSpPr>
          <p:cNvPr id="26627" name="Rectangle 3">
            <a:extLst>
              <a:ext uri="{FF2B5EF4-FFF2-40B4-BE49-F238E27FC236}">
                <a16:creationId xmlns:a16="http://schemas.microsoft.com/office/drawing/2014/main" id="{59BF31D3-B6AA-4C5A-95E7-FA255549024C}"/>
              </a:ext>
            </a:extLst>
          </p:cNvPr>
          <p:cNvSpPr>
            <a:spLocks noGrp="1" noChangeArrowheads="1"/>
          </p:cNvSpPr>
          <p:nvPr>
            <p:ph type="body" idx="1"/>
          </p:nvPr>
        </p:nvSpPr>
        <p:spPr/>
        <p:txBody>
          <a:bodyPr/>
          <a:lstStyle/>
          <a:p>
            <a:pPr marL="609600" indent="-609600" eaLnBrk="1" hangingPunct="1">
              <a:buFontTx/>
              <a:buAutoNum type="arabicPeriod"/>
            </a:pPr>
            <a:r>
              <a:rPr lang="en-US" altLang="en-US" b="1">
                <a:solidFill>
                  <a:schemeClr val="accent2"/>
                </a:solidFill>
                <a:latin typeface="Comic Sans MS" panose="030F0702030302020204" pitchFamily="66" charset="0"/>
              </a:rPr>
              <a:t>Describes the purpose of wilderness</a:t>
            </a:r>
          </a:p>
          <a:p>
            <a:pPr marL="609600" indent="-609600" eaLnBrk="1" hangingPunct="1">
              <a:buFontTx/>
              <a:buAutoNum type="arabicPeriod"/>
            </a:pPr>
            <a:r>
              <a:rPr lang="en-US" altLang="en-US" b="1">
                <a:solidFill>
                  <a:schemeClr val="accent2"/>
                </a:solidFill>
                <a:latin typeface="Comic Sans MS" panose="030F0702030302020204" pitchFamily="66" charset="0"/>
              </a:rPr>
              <a:t>Creates the National Wilderness 		Preservation System</a:t>
            </a:r>
          </a:p>
          <a:p>
            <a:pPr marL="609600" indent="-609600" eaLnBrk="1" hangingPunct="1">
              <a:buFontTx/>
              <a:buNone/>
            </a:pPr>
            <a:r>
              <a:rPr lang="en-US" altLang="en-US" b="1">
                <a:solidFill>
                  <a:schemeClr val="accent2"/>
                </a:solidFill>
                <a:latin typeface="Comic Sans MS" panose="030F0702030302020204" pitchFamily="66" charset="0"/>
              </a:rPr>
              <a:t>3.</a:t>
            </a:r>
            <a:r>
              <a:rPr lang="en-US" altLang="en-US" b="1">
                <a:solidFill>
                  <a:schemeClr val="folHlink"/>
                </a:solidFill>
                <a:latin typeface="Comic Sans MS" panose="030F0702030302020204" pitchFamily="66" charset="0"/>
              </a:rPr>
              <a:t> </a:t>
            </a:r>
            <a:r>
              <a:rPr lang="en-US" altLang="en-US" b="1">
                <a:solidFill>
                  <a:schemeClr val="accent2"/>
                </a:solidFill>
                <a:latin typeface="Comic Sans MS" panose="030F0702030302020204" pitchFamily="66" charset="0"/>
              </a:rPr>
              <a:t>Defines “wilderness” </a:t>
            </a:r>
          </a:p>
          <a:p>
            <a:pPr marL="609600" indent="-609600" eaLnBrk="1" hangingPunct="1">
              <a:buFontTx/>
              <a:buNone/>
            </a:pPr>
            <a:r>
              <a:rPr lang="en-US" altLang="en-US" b="1">
                <a:solidFill>
                  <a:schemeClr val="accent2"/>
                </a:solidFill>
                <a:latin typeface="Comic Sans MS" panose="030F0702030302020204" pitchFamily="66" charset="0"/>
              </a:rPr>
              <a:t>4. Establishes the process for 			designating wilderness areas</a:t>
            </a:r>
          </a:p>
          <a:p>
            <a:pPr marL="609600" indent="-609600" eaLnBrk="1" hangingPunct="1">
              <a:buFontTx/>
              <a:buNone/>
            </a:pPr>
            <a:r>
              <a:rPr lang="en-US" altLang="en-US" b="1">
                <a:solidFill>
                  <a:schemeClr val="accent2"/>
                </a:solidFill>
                <a:latin typeface="Comic Sans MS" panose="030F0702030302020204" pitchFamily="66" charset="0"/>
              </a:rPr>
              <a:t>5. Sets provisions for the management 	and use of wilderness areas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27650" name="AutoShape 2" descr="A scroll">
            <a:extLst>
              <a:ext uri="{FF2B5EF4-FFF2-40B4-BE49-F238E27FC236}">
                <a16:creationId xmlns:a16="http://schemas.microsoft.com/office/drawing/2014/main" id="{D2A66DA3-83D2-4797-A29C-10CC045064F2}"/>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51" name="Rectangle 3">
            <a:extLst>
              <a:ext uri="{FF2B5EF4-FFF2-40B4-BE49-F238E27FC236}">
                <a16:creationId xmlns:a16="http://schemas.microsoft.com/office/drawing/2014/main" id="{DBD9B271-C37C-489A-BCA7-B5F2D614C883}"/>
              </a:ext>
            </a:extLst>
          </p:cNvPr>
          <p:cNvSpPr>
            <a:spLocks noGrp="1" noChangeArrowheads="1"/>
          </p:cNvSpPr>
          <p:nvPr>
            <p:ph type="title"/>
          </p:nvPr>
        </p:nvSpPr>
        <p:spPr>
          <a:xfrm>
            <a:off x="0" y="0"/>
            <a:ext cx="9144000" cy="838200"/>
          </a:xfrm>
        </p:spPr>
        <p:txBody>
          <a:bodyPr/>
          <a:lstStyle/>
          <a:p>
            <a:pPr eaLnBrk="1" hangingPunct="1"/>
            <a:r>
              <a:rPr lang="en-US" altLang="en-US" sz="3600" b="1">
                <a:latin typeface="Times New Roman" panose="02020603050405020304" pitchFamily="18" charset="0"/>
              </a:rPr>
              <a:t>Section 1</a:t>
            </a:r>
            <a:endParaRPr lang="en-US" altLang="en-US" sz="3200" b="1">
              <a:latin typeface="Times New Roman" panose="02020603050405020304" pitchFamily="18" charset="0"/>
            </a:endParaRPr>
          </a:p>
        </p:txBody>
      </p:sp>
      <p:sp>
        <p:nvSpPr>
          <p:cNvPr id="539652" name="Rectangle 4">
            <a:extLst>
              <a:ext uri="{FF2B5EF4-FFF2-40B4-BE49-F238E27FC236}">
                <a16:creationId xmlns:a16="http://schemas.microsoft.com/office/drawing/2014/main" id="{66186EF9-555F-428E-B0FE-6849EEDC9792}"/>
              </a:ext>
            </a:extLst>
          </p:cNvPr>
          <p:cNvSpPr>
            <a:spLocks noGrp="1" noChangeArrowheads="1"/>
          </p:cNvSpPr>
          <p:nvPr>
            <p:ph type="body" idx="1"/>
          </p:nvPr>
        </p:nvSpPr>
        <p:spPr>
          <a:xfrm>
            <a:off x="1066800" y="762000"/>
            <a:ext cx="6781800" cy="4953000"/>
          </a:xfrm>
          <a:solidFill>
            <a:schemeClr val="bg1"/>
          </a:solidFill>
        </p:spPr>
        <p:txBody>
          <a:bodyPr/>
          <a:lstStyle/>
          <a:p>
            <a:pPr algn="ctr" eaLnBrk="1" hangingPunct="1">
              <a:buFontTx/>
              <a:buNone/>
            </a:pPr>
            <a:r>
              <a:rPr lang="en-US" altLang="en-US" sz="3600" b="1"/>
              <a:t>    </a:t>
            </a:r>
          </a:p>
          <a:p>
            <a:pPr eaLnBrk="1" hangingPunct="1">
              <a:buFontTx/>
              <a:buNone/>
            </a:pPr>
            <a:r>
              <a:rPr lang="en-US" altLang="en-US" sz="3600" b="1">
                <a:latin typeface="Times New Roman" panose="02020603050405020304" pitchFamily="18" charset="0"/>
              </a:rPr>
              <a:t>Short Title: </a:t>
            </a:r>
          </a:p>
          <a:p>
            <a:pPr eaLnBrk="1" hangingPunct="1">
              <a:buFontTx/>
              <a:buNone/>
            </a:pPr>
            <a:endParaRPr lang="en-US" altLang="en-US" sz="3600" b="1">
              <a:latin typeface="Times New Roman" panose="02020603050405020304" pitchFamily="18" charset="0"/>
            </a:endParaRPr>
          </a:p>
          <a:p>
            <a:pPr eaLnBrk="1" hangingPunct="1">
              <a:buFontTx/>
              <a:buNone/>
            </a:pPr>
            <a:r>
              <a:rPr lang="en-US" altLang="en-US" sz="3600" b="1">
                <a:latin typeface="Times New Roman" panose="02020603050405020304" pitchFamily="18" charset="0"/>
              </a:rPr>
              <a:t>This Act may be cited as         </a:t>
            </a:r>
            <a:r>
              <a:rPr lang="en-US" altLang="en-US" sz="3600" b="1">
                <a:solidFill>
                  <a:schemeClr val="accent2"/>
                </a:solidFill>
                <a:latin typeface="Times New Roman" panose="02020603050405020304" pitchFamily="18" charset="0"/>
              </a:rPr>
              <a:t>‘The Wilderness Act.’</a:t>
            </a:r>
            <a:endParaRPr lang="en-US" altLang="en-US">
              <a:solidFill>
                <a:schemeClr val="accent2"/>
              </a:solidFill>
              <a:latin typeface="Times New Roman" panose="02020603050405020304" pitchFamily="18" charset="0"/>
            </a:endParaRPr>
          </a:p>
          <a:p>
            <a:pPr eaLnBrk="1" hangingPunct="1">
              <a:buFontTx/>
              <a:buNone/>
            </a:pPr>
            <a:endParaRPr lang="en-US" altLang="en-US" sz="3600" b="1">
              <a:solidFill>
                <a:schemeClr val="accent2"/>
              </a:solidFill>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9652">
                                            <p:txEl>
                                              <p:pRg st="0" end="0"/>
                                            </p:txEl>
                                          </p:spTgt>
                                        </p:tgtEl>
                                        <p:attrNameLst>
                                          <p:attrName>style.visibility</p:attrName>
                                        </p:attrNameLst>
                                      </p:cBhvr>
                                      <p:to>
                                        <p:strVal val="visible"/>
                                      </p:to>
                                    </p:set>
                                    <p:animEffect transition="in" filter="randombar(horizontal)">
                                      <p:cBhvr>
                                        <p:cTn id="7" dur="500"/>
                                        <p:tgtEl>
                                          <p:spTgt spid="539652">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39652">
                                            <p:txEl>
                                              <p:pRg st="1" end="1"/>
                                            </p:txEl>
                                          </p:spTgt>
                                        </p:tgtEl>
                                        <p:attrNameLst>
                                          <p:attrName>style.visibility</p:attrName>
                                        </p:attrNameLst>
                                      </p:cBhvr>
                                      <p:to>
                                        <p:strVal val="visible"/>
                                      </p:to>
                                    </p:set>
                                    <p:animEffect transition="in" filter="randombar(horizontal)">
                                      <p:cBhvr>
                                        <p:cTn id="11" dur="500"/>
                                        <p:tgtEl>
                                          <p:spTgt spid="539652">
                                            <p:txEl>
                                              <p:pRg st="1" end="1"/>
                                            </p:txEl>
                                          </p:spTgt>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39652">
                                            <p:txEl>
                                              <p:pRg st="3" end="3"/>
                                            </p:txEl>
                                          </p:spTgt>
                                        </p:tgtEl>
                                        <p:attrNameLst>
                                          <p:attrName>style.visibility</p:attrName>
                                        </p:attrNameLst>
                                      </p:cBhvr>
                                      <p:to>
                                        <p:strVal val="visible"/>
                                      </p:to>
                                    </p:set>
                                    <p:animEffect transition="in" filter="randombar(horizontal)">
                                      <p:cBhvr>
                                        <p:cTn id="15" dur="500"/>
                                        <p:tgtEl>
                                          <p:spTgt spid="5396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2"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FCDB1E14-7BAA-4836-A4A9-94F5942D1D50}"/>
              </a:ext>
            </a:extLst>
          </p:cNvPr>
          <p:cNvSpPr>
            <a:spLocks noGrp="1" noChangeArrowheads="1"/>
          </p:cNvSpPr>
          <p:nvPr>
            <p:ph type="ctrTitle"/>
          </p:nvPr>
        </p:nvSpPr>
        <p:spPr>
          <a:xfrm>
            <a:off x="609600" y="533400"/>
            <a:ext cx="7772400" cy="1774825"/>
          </a:xfrm>
        </p:spPr>
        <p:txBody>
          <a:bodyPr/>
          <a:lstStyle/>
          <a:p>
            <a:r>
              <a:rPr lang="en-US" altLang="en-US" sz="4000" dirty="0">
                <a:latin typeface="Comic Sans MS" panose="030F0702030302020204" pitchFamily="66" charset="0"/>
              </a:rPr>
              <a:t>What is the </a:t>
            </a:r>
            <a:r>
              <a:rPr lang="en-US" altLang="en-US" sz="4000" dirty="0">
                <a:solidFill>
                  <a:srgbClr val="002060"/>
                </a:solidFill>
                <a:latin typeface="Comic Sans MS" panose="030F0702030302020204" pitchFamily="66" charset="0"/>
              </a:rPr>
              <a:t>purpose</a:t>
            </a:r>
            <a:r>
              <a:rPr lang="en-US" altLang="en-US" sz="4000" dirty="0">
                <a:latin typeface="Comic Sans MS" panose="030F0702030302020204" pitchFamily="66" charset="0"/>
              </a:rPr>
              <a:t> of wilderness, as described in the Wilderness Act of 1964?</a:t>
            </a:r>
            <a:r>
              <a:rPr lang="en-US" altLang="en-US" sz="4000" dirty="0"/>
              <a:t> </a:t>
            </a:r>
          </a:p>
        </p:txBody>
      </p:sp>
      <p:sp>
        <p:nvSpPr>
          <p:cNvPr id="27652" name="TextBox 4">
            <a:extLst>
              <a:ext uri="{FF2B5EF4-FFF2-40B4-BE49-F238E27FC236}">
                <a16:creationId xmlns:a16="http://schemas.microsoft.com/office/drawing/2014/main" id="{F48B4CBD-B1B4-4403-AB4A-48866A9CB944}"/>
              </a:ext>
            </a:extLst>
          </p:cNvPr>
          <p:cNvSpPr txBox="1">
            <a:spLocks noChangeArrowheads="1"/>
          </p:cNvSpPr>
          <p:nvPr/>
        </p:nvSpPr>
        <p:spPr bwMode="auto">
          <a:xfrm>
            <a:off x="1752600" y="5638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omic Sans MS" panose="030F0702030302020204" pitchFamily="66" charset="0"/>
              </a:rPr>
              <a:t>Miller Peak Wilderness</a:t>
            </a:r>
          </a:p>
        </p:txBody>
      </p:sp>
      <p:pic>
        <p:nvPicPr>
          <p:cNvPr id="27651" name="Picture 4" descr="A forested mountain with cliffs">
            <a:extLst>
              <a:ext uri="{FF2B5EF4-FFF2-40B4-BE49-F238E27FC236}">
                <a16:creationId xmlns:a16="http://schemas.microsoft.com/office/drawing/2014/main" id="{EB83D181-7844-4B18-89F4-885F52390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482850"/>
            <a:ext cx="28765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0130"/>
                                        </p:tgtEl>
                                        <p:attrNameLst>
                                          <p:attrName>style.visibility</p:attrName>
                                        </p:attrNameLst>
                                      </p:cBhvr>
                                      <p:to>
                                        <p:strVal val="visible"/>
                                      </p:to>
                                    </p:set>
                                    <p:animEffect transition="in" filter="fade">
                                      <p:cBhvr>
                                        <p:cTn id="7" dur="1000"/>
                                        <p:tgtEl>
                                          <p:spTgt spid="560130"/>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fade">
                                      <p:cBhvr>
                                        <p:cTn id="10" dur="1000"/>
                                        <p:tgtEl>
                                          <p:spTgt spid="276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fade">
                                      <p:cBhvr>
                                        <p:cTn id="13"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0" grpId="0" autoUpdateAnimBg="0"/>
      <p:bldP spid="2765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29698" name="AutoShape 2" descr="A scroll">
            <a:extLst>
              <a:ext uri="{FF2B5EF4-FFF2-40B4-BE49-F238E27FC236}">
                <a16:creationId xmlns:a16="http://schemas.microsoft.com/office/drawing/2014/main" id="{0EFE737C-06F1-427B-AECB-52639E47F150}"/>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699" name="Rectangle 3">
            <a:extLst>
              <a:ext uri="{FF2B5EF4-FFF2-40B4-BE49-F238E27FC236}">
                <a16:creationId xmlns:a16="http://schemas.microsoft.com/office/drawing/2014/main" id="{ACB9C9F5-6067-450E-A3EA-6075D2708003}"/>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p>
        </p:txBody>
      </p:sp>
      <p:sp>
        <p:nvSpPr>
          <p:cNvPr id="384004" name="Rectangle 4">
            <a:extLst>
              <a:ext uri="{FF2B5EF4-FFF2-40B4-BE49-F238E27FC236}">
                <a16:creationId xmlns:a16="http://schemas.microsoft.com/office/drawing/2014/main" id="{A7D9D82D-F43E-45B8-A0F0-86F75B59AB5B}"/>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600" b="1"/>
              <a:t>  </a:t>
            </a:r>
            <a:r>
              <a:rPr lang="en-US" altLang="en-US" sz="3600" b="1">
                <a:latin typeface="Times New Roman" panose="02020603050405020304" pitchFamily="18" charset="0"/>
              </a:rPr>
              <a:t>In order to assure that an </a:t>
            </a:r>
            <a:r>
              <a:rPr lang="en-US" altLang="en-US" sz="3600" b="1">
                <a:solidFill>
                  <a:schemeClr val="accent2"/>
                </a:solidFill>
                <a:latin typeface="Times New Roman" panose="02020603050405020304" pitchFamily="18" charset="0"/>
              </a:rPr>
              <a:t>increasing population</a:t>
            </a:r>
            <a:r>
              <a:rPr lang="en-US" altLang="en-US" sz="3600" b="1">
                <a:latin typeface="Times New Roman" panose="02020603050405020304" pitchFamily="18" charset="0"/>
              </a:rPr>
              <a:t>, accompanied by </a:t>
            </a:r>
            <a:r>
              <a:rPr lang="en-US" altLang="en-US" sz="3600" b="1">
                <a:solidFill>
                  <a:schemeClr val="accent2"/>
                </a:solidFill>
                <a:latin typeface="Times New Roman" panose="02020603050405020304" pitchFamily="18" charset="0"/>
              </a:rPr>
              <a:t>expanding settlement</a:t>
            </a:r>
            <a:r>
              <a:rPr lang="en-US" altLang="en-US" sz="3600" b="1">
                <a:latin typeface="Times New Roman" panose="02020603050405020304" pitchFamily="18" charset="0"/>
              </a:rPr>
              <a:t> and </a:t>
            </a:r>
            <a:r>
              <a:rPr lang="en-US" altLang="en-US" sz="3600" b="1">
                <a:solidFill>
                  <a:schemeClr val="accent2"/>
                </a:solidFill>
                <a:latin typeface="Times New Roman" panose="02020603050405020304" pitchFamily="18" charset="0"/>
              </a:rPr>
              <a:t>growing mechanization</a:t>
            </a:r>
            <a:r>
              <a:rPr lang="en-US" altLang="en-US" sz="3600" b="1">
                <a:latin typeface="Times New Roman" panose="02020603050405020304" pitchFamily="18" charset="0"/>
              </a:rPr>
              <a:t>, does not occupy and modify all areas within the United States and its possessions,</a:t>
            </a:r>
          </a:p>
        </p:txBody>
      </p:sp>
      <p:sp>
        <p:nvSpPr>
          <p:cNvPr id="389125" name="Text Box 5">
            <a:extLst>
              <a:ext uri="{FF2B5EF4-FFF2-40B4-BE49-F238E27FC236}">
                <a16:creationId xmlns:a16="http://schemas.microsoft.com/office/drawing/2014/main" id="{06EA53CB-93C8-448D-81CE-E2154D5C0BEC}"/>
              </a:ext>
            </a:extLst>
          </p:cNvPr>
          <p:cNvSpPr txBox="1">
            <a:spLocks noChangeArrowheads="1"/>
          </p:cNvSpPr>
          <p:nvPr/>
        </p:nvSpPr>
        <p:spPr bwMode="auto">
          <a:xfrm>
            <a:off x="1828800" y="57912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accent2"/>
                </a:solidFill>
                <a:latin typeface="Comic Sans MS" panose="030F0702030302020204" pitchFamily="66" charset="0"/>
              </a:rPr>
              <a:t>The Purpose of the Wilderness Act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84004">
                                            <p:txEl>
                                              <p:pRg st="0" end="0"/>
                                            </p:txEl>
                                          </p:spTgt>
                                        </p:tgtEl>
                                        <p:attrNameLst>
                                          <p:attrName>style.visibility</p:attrName>
                                        </p:attrNameLst>
                                      </p:cBhvr>
                                      <p:to>
                                        <p:strVal val="visible"/>
                                      </p:to>
                                    </p:set>
                                    <p:animEffect transition="in" filter="randombar(horizontal)">
                                      <p:cBhvr>
                                        <p:cTn id="7" dur="500"/>
                                        <p:tgtEl>
                                          <p:spTgt spid="38400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25">
                                            <p:txEl>
                                              <p:pRg st="0" end="0"/>
                                            </p:txEl>
                                          </p:spTgt>
                                        </p:tgtEl>
                                        <p:attrNameLst>
                                          <p:attrName>style.visibility</p:attrName>
                                        </p:attrNameLst>
                                      </p:cBhvr>
                                      <p:to>
                                        <p:strVal val="visible"/>
                                      </p:to>
                                    </p:set>
                                    <p:animEffect transition="in" filter="blinds(horizontal)">
                                      <p:cBhvr>
                                        <p:cTn id="10" dur="500"/>
                                        <p:tgtEl>
                                          <p:spTgt spid="389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30722" name="AutoShape 2" descr="A scroll">
            <a:extLst>
              <a:ext uri="{FF2B5EF4-FFF2-40B4-BE49-F238E27FC236}">
                <a16:creationId xmlns:a16="http://schemas.microsoft.com/office/drawing/2014/main" id="{68F1589E-F84F-495E-81FB-3B3597C98839}"/>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3" name="Rectangle 3">
            <a:extLst>
              <a:ext uri="{FF2B5EF4-FFF2-40B4-BE49-F238E27FC236}">
                <a16:creationId xmlns:a16="http://schemas.microsoft.com/office/drawing/2014/main" id="{BB7D1EB1-55F9-4564-A517-6ECE9B637AA8}"/>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p>
        </p:txBody>
      </p:sp>
      <p:sp>
        <p:nvSpPr>
          <p:cNvPr id="30724" name="Rectangle 4">
            <a:extLst>
              <a:ext uri="{FF2B5EF4-FFF2-40B4-BE49-F238E27FC236}">
                <a16:creationId xmlns:a16="http://schemas.microsoft.com/office/drawing/2014/main" id="{B65E8FB0-65DD-43E9-9946-3F3ECF39778E}"/>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600" b="1"/>
              <a:t>  </a:t>
            </a:r>
            <a:r>
              <a:rPr lang="en-US" altLang="en-US" sz="3600" b="1">
                <a:latin typeface="Times New Roman" panose="02020603050405020304" pitchFamily="18" charset="0"/>
              </a:rPr>
              <a:t>In order to assure that an increasing population, accompanied by expanding settlement and growing mechanization, </a:t>
            </a:r>
            <a:r>
              <a:rPr lang="en-US" altLang="en-US" sz="3600" b="1">
                <a:solidFill>
                  <a:schemeClr val="accent2"/>
                </a:solidFill>
                <a:latin typeface="Times New Roman" panose="02020603050405020304" pitchFamily="18" charset="0"/>
              </a:rPr>
              <a:t>does not occupy and modify all areas</a:t>
            </a:r>
            <a:r>
              <a:rPr lang="en-US" altLang="en-US" sz="3600" b="1">
                <a:latin typeface="Times New Roman" panose="02020603050405020304" pitchFamily="18" charset="0"/>
              </a:rPr>
              <a:t> within the United States and its possessions,</a:t>
            </a:r>
          </a:p>
        </p:txBody>
      </p:sp>
      <p:sp>
        <p:nvSpPr>
          <p:cNvPr id="30725" name="Text Box 5">
            <a:extLst>
              <a:ext uri="{FF2B5EF4-FFF2-40B4-BE49-F238E27FC236}">
                <a16:creationId xmlns:a16="http://schemas.microsoft.com/office/drawing/2014/main" id="{7E294FF3-437F-48A5-8C5E-432F0B8308D3}"/>
              </a:ext>
            </a:extLst>
          </p:cNvPr>
          <p:cNvSpPr txBox="1">
            <a:spLocks noChangeArrowheads="1"/>
          </p:cNvSpPr>
          <p:nvPr/>
        </p:nvSpPr>
        <p:spPr bwMode="auto">
          <a:xfrm>
            <a:off x="1828800" y="57912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accent2"/>
                </a:solidFill>
                <a:latin typeface="Comic Sans MS" panose="030F0702030302020204" pitchFamily="66" charset="0"/>
              </a:rPr>
              <a:t>The Purpose of the Wilderness Act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42039" name="Rectangle 23">
            <a:extLst>
              <a:ext uri="{FF2B5EF4-FFF2-40B4-BE49-F238E27FC236}">
                <a16:creationId xmlns:a16="http://schemas.microsoft.com/office/drawing/2014/main" id="{3100E04A-3A51-4495-9EBB-6C2BC40CDD1F}"/>
              </a:ext>
            </a:extLst>
          </p:cNvPr>
          <p:cNvSpPr>
            <a:spLocks noGrp="1" noChangeArrowheads="1"/>
          </p:cNvSpPr>
          <p:nvPr>
            <p:ph type="title" idx="4294967295"/>
          </p:nvPr>
        </p:nvSpPr>
        <p:spPr bwMode="auto">
          <a:xfrm>
            <a:off x="304800" y="152400"/>
            <a:ext cx="85344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333399"/>
                </a:solidFill>
                <a:effectLst>
                  <a:outerShdw blurRad="38100" dist="38100" dir="2700000" algn="tl">
                    <a:srgbClr val="000000"/>
                  </a:outerShdw>
                </a:effectLst>
                <a:uLnTx/>
                <a:uFillTx/>
                <a:latin typeface="Comic Sans MS" pitchFamily="66" charset="0"/>
                <a:ea typeface="+mn-ea"/>
                <a:cs typeface="+mn-cs"/>
              </a:rPr>
              <a:t>History and Purpose of the Wilderness Act</a:t>
            </a:r>
          </a:p>
        </p:txBody>
      </p:sp>
      <p:sp>
        <p:nvSpPr>
          <p:cNvPr id="342038" name="Rectangle 22">
            <a:extLst>
              <a:ext uri="{FF2B5EF4-FFF2-40B4-BE49-F238E27FC236}">
                <a16:creationId xmlns:a16="http://schemas.microsoft.com/office/drawing/2014/main" id="{9D0E1D17-404D-40E7-9A3E-A6DC04D41A1D}"/>
              </a:ext>
            </a:extLst>
          </p:cNvPr>
          <p:cNvSpPr>
            <a:spLocks noChangeArrowheads="1"/>
          </p:cNvSpPr>
          <p:nvPr/>
        </p:nvSpPr>
        <p:spPr bwMode="auto">
          <a:xfrm>
            <a:off x="381000" y="1447800"/>
            <a:ext cx="8382000" cy="1371600"/>
          </a:xfrm>
          <a:prstGeom prst="rect">
            <a:avLst/>
          </a:prstGeom>
          <a:noFill/>
          <a:ln w="9525">
            <a:noFill/>
            <a:miter lim="800000"/>
            <a:headEnd/>
            <a:tailEnd/>
          </a:ln>
          <a:effectLst/>
        </p:spPr>
        <p:txBody>
          <a:bodyPr/>
          <a:lstStyle/>
          <a:p>
            <a:pPr marL="342900" indent="-342900" algn="ctr">
              <a:spcBef>
                <a:spcPct val="20000"/>
              </a:spcBef>
              <a:defRPr/>
            </a:pPr>
            <a:r>
              <a:rPr lang="en-US" sz="3200" dirty="0">
                <a:solidFill>
                  <a:srgbClr val="5F5F5F"/>
                </a:solidFill>
                <a:effectLst>
                  <a:outerShdw blurRad="38100" dist="38100" dir="2700000" algn="tl">
                    <a:srgbClr val="000000"/>
                  </a:outerShdw>
                </a:effectLst>
                <a:latin typeface="Comic Sans MS" pitchFamily="66" charset="0"/>
              </a:rPr>
              <a:t>“for the permanent good of the whole people, and for other purposes.”</a:t>
            </a:r>
          </a:p>
        </p:txBody>
      </p:sp>
      <p:pic>
        <p:nvPicPr>
          <p:cNvPr id="6149" name="Picture 5" descr="Outline of a wolf howling at the moon with text &quot;Keep Wilderness Wild&quot; at the top and &quot;National Wilderness Preservation System&quot; at the bottom ">
            <a:extLst>
              <a:ext uri="{FF2B5EF4-FFF2-40B4-BE49-F238E27FC236}">
                <a16:creationId xmlns:a16="http://schemas.microsoft.com/office/drawing/2014/main" id="{3DC4CAA9-87F9-4828-9A70-28A9314B1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38400"/>
            <a:ext cx="4419600" cy="270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8" name="Text Box 24">
            <a:extLst>
              <a:ext uri="{FF2B5EF4-FFF2-40B4-BE49-F238E27FC236}">
                <a16:creationId xmlns:a16="http://schemas.microsoft.com/office/drawing/2014/main" id="{84176D11-EC5B-4CBE-9415-921A03094C03}"/>
              </a:ext>
            </a:extLst>
          </p:cNvPr>
          <p:cNvSpPr txBox="1">
            <a:spLocks noChangeArrowheads="1"/>
          </p:cNvSpPr>
          <p:nvPr/>
        </p:nvSpPr>
        <p:spPr bwMode="auto">
          <a:xfrm>
            <a:off x="457200" y="5562600"/>
            <a:ext cx="8305800" cy="985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solidFill>
                  <a:schemeClr val="accent2"/>
                </a:solidFill>
                <a:latin typeface="Comic Sans MS" panose="030F0702030302020204" pitchFamily="66" charset="0"/>
              </a:rPr>
              <a:t>Location</a:t>
            </a:r>
          </a:p>
          <a:p>
            <a:pPr algn="ctr" eaLnBrk="1" hangingPunct="1">
              <a:spcBef>
                <a:spcPct val="50000"/>
              </a:spcBef>
            </a:pPr>
            <a:r>
              <a:rPr lang="en-US" altLang="en-US" sz="2000">
                <a:solidFill>
                  <a:schemeClr val="accent2"/>
                </a:solidFill>
                <a:latin typeface="Comic Sans MS" panose="030F0702030302020204" pitchFamily="66" charset="0"/>
              </a:rPr>
              <a:t>Date</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31746" name="AutoShape 2" descr="A scroll">
            <a:extLst>
              <a:ext uri="{FF2B5EF4-FFF2-40B4-BE49-F238E27FC236}">
                <a16:creationId xmlns:a16="http://schemas.microsoft.com/office/drawing/2014/main" id="{6C918341-669E-45A7-87C2-0DFEAF7F3109}"/>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47" name="Rectangle 3">
            <a:extLst>
              <a:ext uri="{FF2B5EF4-FFF2-40B4-BE49-F238E27FC236}">
                <a16:creationId xmlns:a16="http://schemas.microsoft.com/office/drawing/2014/main" id="{25E11F1E-F04E-4A14-A891-81E280E66614}"/>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p>
        </p:txBody>
      </p:sp>
      <p:sp>
        <p:nvSpPr>
          <p:cNvPr id="31748" name="Rectangle 4">
            <a:extLst>
              <a:ext uri="{FF2B5EF4-FFF2-40B4-BE49-F238E27FC236}">
                <a16:creationId xmlns:a16="http://schemas.microsoft.com/office/drawing/2014/main" id="{EE1C7A05-AB41-4A55-977B-0C9BF3C50396}"/>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600" b="1"/>
              <a:t> </a:t>
            </a:r>
          </a:p>
          <a:p>
            <a:pPr eaLnBrk="1" hangingPunct="1">
              <a:buFontTx/>
              <a:buNone/>
            </a:pPr>
            <a:r>
              <a:rPr lang="en-US" altLang="en-US" sz="3600" b="1"/>
              <a:t> </a:t>
            </a:r>
            <a:r>
              <a:rPr lang="en-US" altLang="en-US" sz="3600" b="1">
                <a:latin typeface="Times New Roman" panose="02020603050405020304" pitchFamily="18" charset="0"/>
              </a:rPr>
              <a:t>… </a:t>
            </a:r>
            <a:r>
              <a:rPr lang="en-US" altLang="en-US" sz="3600" b="1">
                <a:solidFill>
                  <a:schemeClr val="accent2"/>
                </a:solidFill>
                <a:latin typeface="Times New Roman" panose="02020603050405020304" pitchFamily="18" charset="0"/>
              </a:rPr>
              <a:t>leaving no lands</a:t>
            </a:r>
            <a:r>
              <a:rPr lang="en-US" altLang="en-US" sz="3600" b="1">
                <a:latin typeface="Times New Roman" panose="02020603050405020304" pitchFamily="18" charset="0"/>
              </a:rPr>
              <a:t> designated for preservation and protection </a:t>
            </a:r>
            <a:r>
              <a:rPr lang="en-US" altLang="en-US" sz="3600" b="1">
                <a:solidFill>
                  <a:schemeClr val="accent2"/>
                </a:solidFill>
                <a:latin typeface="Times New Roman" panose="02020603050405020304" pitchFamily="18" charset="0"/>
              </a:rPr>
              <a:t>in their natural condition</a:t>
            </a:r>
            <a:r>
              <a:rPr lang="en-US" altLang="en-US" sz="3600" b="1">
                <a:latin typeface="Times New Roman" panose="02020603050405020304" pitchFamily="18" charset="0"/>
              </a:rPr>
              <a:t>…</a:t>
            </a:r>
          </a:p>
        </p:txBody>
      </p:sp>
      <p:sp>
        <p:nvSpPr>
          <p:cNvPr id="31749" name="Text Box 5">
            <a:extLst>
              <a:ext uri="{FF2B5EF4-FFF2-40B4-BE49-F238E27FC236}">
                <a16:creationId xmlns:a16="http://schemas.microsoft.com/office/drawing/2014/main" id="{E21F4B64-9952-4DDE-AE93-D23E0E791295}"/>
              </a:ext>
            </a:extLst>
          </p:cNvPr>
          <p:cNvSpPr txBox="1">
            <a:spLocks noChangeArrowheads="1"/>
          </p:cNvSpPr>
          <p:nvPr/>
        </p:nvSpPr>
        <p:spPr bwMode="auto">
          <a:xfrm>
            <a:off x="1828800" y="57912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accent2"/>
                </a:solidFill>
                <a:latin typeface="Comic Sans MS" panose="030F0702030302020204" pitchFamily="66" charset="0"/>
              </a:rPr>
              <a:t>The Purpose of the Wilderness Act </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32770" name="AutoShape 2" descr="A scroll">
            <a:extLst>
              <a:ext uri="{FF2B5EF4-FFF2-40B4-BE49-F238E27FC236}">
                <a16:creationId xmlns:a16="http://schemas.microsoft.com/office/drawing/2014/main" id="{7D9D4C71-BCFF-439E-9194-57F7AF3EB927}"/>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1" name="Rectangle 3">
            <a:extLst>
              <a:ext uri="{FF2B5EF4-FFF2-40B4-BE49-F238E27FC236}">
                <a16:creationId xmlns:a16="http://schemas.microsoft.com/office/drawing/2014/main" id="{48949FB7-08B5-400E-AD9C-41E15484C5EC}"/>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p>
        </p:txBody>
      </p:sp>
      <p:sp>
        <p:nvSpPr>
          <p:cNvPr id="389124" name="Rectangle 4">
            <a:extLst>
              <a:ext uri="{FF2B5EF4-FFF2-40B4-BE49-F238E27FC236}">
                <a16:creationId xmlns:a16="http://schemas.microsoft.com/office/drawing/2014/main" id="{AAF18C88-5F9A-4C9E-AD8F-5EDDD9F1A498}"/>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defRPr/>
            </a:pPr>
            <a:r>
              <a:rPr lang="en-US" sz="3600" b="1" dirty="0"/>
              <a:t>  </a:t>
            </a:r>
            <a:r>
              <a:rPr lang="en-US" sz="3600" b="1" dirty="0">
                <a:latin typeface="Times New Roman" pitchFamily="18" charset="0"/>
              </a:rPr>
              <a:t>… it is hereby declared to be the policy of the Congress </a:t>
            </a:r>
            <a:r>
              <a:rPr lang="en-US" sz="3600" b="1" dirty="0">
                <a:solidFill>
                  <a:schemeClr val="accent6"/>
                </a:solidFill>
                <a:latin typeface="Times New Roman" pitchFamily="18" charset="0"/>
              </a:rPr>
              <a:t>to secure for the American people </a:t>
            </a:r>
            <a:r>
              <a:rPr lang="en-US" sz="3600" b="1" dirty="0">
                <a:latin typeface="Times New Roman" pitchFamily="18" charset="0"/>
              </a:rPr>
              <a:t>of present and future generations the </a:t>
            </a:r>
            <a:r>
              <a:rPr lang="en-US" sz="3600" b="1" dirty="0">
                <a:solidFill>
                  <a:schemeClr val="accent2"/>
                </a:solidFill>
                <a:latin typeface="Times New Roman" pitchFamily="18" charset="0"/>
              </a:rPr>
              <a:t>benefits</a:t>
            </a:r>
            <a:r>
              <a:rPr lang="en-US" sz="3600" b="1" dirty="0">
                <a:latin typeface="Times New Roman" pitchFamily="18" charset="0"/>
              </a:rPr>
              <a:t> </a:t>
            </a:r>
            <a:r>
              <a:rPr lang="en-US" sz="3600" b="1" dirty="0">
                <a:solidFill>
                  <a:schemeClr val="accent2"/>
                </a:solidFill>
                <a:latin typeface="Times New Roman" pitchFamily="18" charset="0"/>
              </a:rPr>
              <a:t>of an enduring resource of wilderness</a:t>
            </a:r>
            <a:r>
              <a:rPr lang="en-US" sz="3600" b="1" dirty="0">
                <a:latin typeface="Times New Roman" pitchFamily="18" charset="0"/>
              </a:rPr>
              <a:t>.</a:t>
            </a:r>
          </a:p>
        </p:txBody>
      </p:sp>
      <p:sp>
        <p:nvSpPr>
          <p:cNvPr id="32773" name="Text Box 5">
            <a:extLst>
              <a:ext uri="{FF2B5EF4-FFF2-40B4-BE49-F238E27FC236}">
                <a16:creationId xmlns:a16="http://schemas.microsoft.com/office/drawing/2014/main" id="{F79F7208-2BAA-426E-8C4A-58E527BAE147}"/>
              </a:ext>
            </a:extLst>
          </p:cNvPr>
          <p:cNvSpPr txBox="1">
            <a:spLocks noChangeArrowheads="1"/>
          </p:cNvSpPr>
          <p:nvPr/>
        </p:nvSpPr>
        <p:spPr bwMode="auto">
          <a:xfrm>
            <a:off x="1828800" y="57912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accent2"/>
                </a:solidFill>
                <a:latin typeface="Comic Sans MS" panose="030F0702030302020204" pitchFamily="66" charset="0"/>
              </a:rPr>
              <a:t>The Purpose of the Wilderness Act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9124">
                                            <p:txEl>
                                              <p:pRg st="0" end="0"/>
                                            </p:txEl>
                                          </p:spTgt>
                                        </p:tgtEl>
                                        <p:attrNameLst>
                                          <p:attrName>style.visibility</p:attrName>
                                        </p:attrNameLst>
                                      </p:cBhvr>
                                      <p:to>
                                        <p:strVal val="visible"/>
                                      </p:to>
                                    </p:set>
                                    <p:animEffect transition="in" filter="randombar(horizontal)">
                                      <p:cBhvr>
                                        <p:cTn id="7" dur="500"/>
                                        <p:tgtEl>
                                          <p:spTgt spid="389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4"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33794" name="AutoShape 2" descr="A scroll">
            <a:extLst>
              <a:ext uri="{FF2B5EF4-FFF2-40B4-BE49-F238E27FC236}">
                <a16:creationId xmlns:a16="http://schemas.microsoft.com/office/drawing/2014/main" id="{14892AF5-0A0B-4636-BC57-D7C0B8A26838}"/>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795" name="Rectangle 3">
            <a:extLst>
              <a:ext uri="{FF2B5EF4-FFF2-40B4-BE49-F238E27FC236}">
                <a16:creationId xmlns:a16="http://schemas.microsoft.com/office/drawing/2014/main" id="{F9673A0B-7CBD-4F39-A2D4-D80E7E4968CB}"/>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p>
        </p:txBody>
      </p:sp>
      <p:sp>
        <p:nvSpPr>
          <p:cNvPr id="33796" name="Rectangle 4">
            <a:extLst>
              <a:ext uri="{FF2B5EF4-FFF2-40B4-BE49-F238E27FC236}">
                <a16:creationId xmlns:a16="http://schemas.microsoft.com/office/drawing/2014/main" id="{0D21C96A-28ED-4B66-9A24-E63744C52552}"/>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600" b="1"/>
              <a:t>  </a:t>
            </a:r>
            <a:r>
              <a:rPr lang="en-US" altLang="en-US" sz="3600" b="1">
                <a:latin typeface="Times New Roman" panose="02020603050405020304" pitchFamily="18" charset="0"/>
              </a:rPr>
              <a:t>… it is hereby declared to be the policy of the Congress to secure for the American people of present and future generations the benefits of an enduring </a:t>
            </a:r>
            <a:r>
              <a:rPr lang="en-US" altLang="en-US" sz="3600" b="1">
                <a:solidFill>
                  <a:schemeClr val="accent2"/>
                </a:solidFill>
                <a:latin typeface="Times New Roman" panose="02020603050405020304" pitchFamily="18" charset="0"/>
              </a:rPr>
              <a:t>resource of wilderness</a:t>
            </a:r>
            <a:r>
              <a:rPr lang="en-US" altLang="en-US" sz="3600" b="1">
                <a:latin typeface="Times New Roman" panose="02020603050405020304" pitchFamily="18" charset="0"/>
              </a:rPr>
              <a:t>.</a:t>
            </a:r>
          </a:p>
        </p:txBody>
      </p:sp>
      <p:sp>
        <p:nvSpPr>
          <p:cNvPr id="33797" name="Text Box 5">
            <a:extLst>
              <a:ext uri="{FF2B5EF4-FFF2-40B4-BE49-F238E27FC236}">
                <a16:creationId xmlns:a16="http://schemas.microsoft.com/office/drawing/2014/main" id="{A304D6EA-23B5-46A3-A34F-62E95104A2B5}"/>
              </a:ext>
            </a:extLst>
          </p:cNvPr>
          <p:cNvSpPr txBox="1">
            <a:spLocks noChangeArrowheads="1"/>
          </p:cNvSpPr>
          <p:nvPr/>
        </p:nvSpPr>
        <p:spPr bwMode="auto">
          <a:xfrm>
            <a:off x="1828800" y="57912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accent2"/>
                </a:solidFill>
                <a:latin typeface="Comic Sans MS" panose="030F0702030302020204" pitchFamily="66" charset="0"/>
              </a:rPr>
              <a:t>The Purpose of the Wilderness Act </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4DE5F4E-5ADD-46F8-A235-8AAA42721F22}"/>
              </a:ext>
            </a:extLst>
          </p:cNvPr>
          <p:cNvSpPr>
            <a:spLocks noGrp="1" noChangeArrowheads="1"/>
          </p:cNvSpPr>
          <p:nvPr>
            <p:ph type="title" sz="quarter"/>
          </p:nvPr>
        </p:nvSpPr>
        <p:spPr>
          <a:xfrm>
            <a:off x="0" y="0"/>
            <a:ext cx="6705600" cy="808038"/>
          </a:xfrm>
        </p:spPr>
        <p:txBody>
          <a:bodyPr/>
          <a:lstStyle/>
          <a:p>
            <a:pPr eaLnBrk="1" hangingPunct="1"/>
            <a:r>
              <a:rPr lang="en-US" altLang="en-US" sz="3600" u="sng" dirty="0">
                <a:latin typeface="Comic Sans MS" panose="030F0702030302020204" pitchFamily="66" charset="0"/>
              </a:rPr>
              <a:t>Resource</a:t>
            </a:r>
            <a:r>
              <a:rPr lang="en-US" altLang="en-US" sz="3600" b="1" dirty="0">
                <a:latin typeface="Comic Sans MS" panose="030F0702030302020204" pitchFamily="66" charset="0"/>
              </a:rPr>
              <a:t> </a:t>
            </a:r>
            <a:r>
              <a:rPr lang="en-US" altLang="en-US" sz="3600" dirty="0">
                <a:latin typeface="Comic Sans MS" panose="030F0702030302020204" pitchFamily="66" charset="0"/>
              </a:rPr>
              <a:t>of wilderness ???</a:t>
            </a:r>
            <a:endParaRPr lang="en-US" altLang="en-US" sz="3600" b="1" dirty="0"/>
          </a:p>
        </p:txBody>
      </p:sp>
      <p:sp>
        <p:nvSpPr>
          <p:cNvPr id="34819" name="Text Box 4">
            <a:extLst>
              <a:ext uri="{FF2B5EF4-FFF2-40B4-BE49-F238E27FC236}">
                <a16:creationId xmlns:a16="http://schemas.microsoft.com/office/drawing/2014/main" id="{2A9C555C-D27E-43E8-A182-DAFA95ACCB19}"/>
              </a:ext>
            </a:extLst>
          </p:cNvPr>
          <p:cNvSpPr txBox="1">
            <a:spLocks noChangeArrowheads="1"/>
          </p:cNvSpPr>
          <p:nvPr/>
        </p:nvSpPr>
        <p:spPr bwMode="auto">
          <a:xfrm>
            <a:off x="5638800" y="8382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Comic Sans MS" panose="030F0702030302020204" pitchFamily="66" charset="0"/>
              </a:rPr>
              <a:t> </a:t>
            </a:r>
            <a:r>
              <a:rPr lang="en-US" altLang="en-US" sz="2800" b="1">
                <a:latin typeface="Comic Sans MS" panose="030F0702030302020204" pitchFamily="66" charset="0"/>
              </a:rPr>
              <a:t>physical</a:t>
            </a:r>
            <a:r>
              <a:rPr lang="en-US" altLang="en-US" sz="2800" b="1"/>
              <a:t>/</a:t>
            </a:r>
            <a:r>
              <a:rPr lang="en-US" altLang="en-US" sz="2800" b="1">
                <a:latin typeface="Comic Sans MS" panose="030F0702030302020204" pitchFamily="66" charset="0"/>
              </a:rPr>
              <a:t>biological</a:t>
            </a:r>
            <a:endParaRPr lang="en-US" altLang="en-US" sz="2400">
              <a:latin typeface="Comic Sans MS" panose="030F0702030302020204" pitchFamily="66" charset="0"/>
            </a:endParaRPr>
          </a:p>
        </p:txBody>
      </p:sp>
      <p:pic>
        <p:nvPicPr>
          <p:cNvPr id="34826" name="Picture 2" descr="A bobcat">
            <a:extLst>
              <a:ext uri="{FF2B5EF4-FFF2-40B4-BE49-F238E27FC236}">
                <a16:creationId xmlns:a16="http://schemas.microsoft.com/office/drawing/2014/main" id="{08D0B5FA-8316-45C2-87E0-C9F363DF1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31781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3" descr="Cliff dwelling structures">
            <a:extLst>
              <a:ext uri="{FF2B5EF4-FFF2-40B4-BE49-F238E27FC236}">
                <a16:creationId xmlns:a16="http://schemas.microsoft.com/office/drawing/2014/main" id="{85958E65-58DB-4983-9128-A4BB71577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447800"/>
            <a:ext cx="2895600" cy="217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7" descr="A river with forests on each side">
            <a:extLst>
              <a:ext uri="{FF2B5EF4-FFF2-40B4-BE49-F238E27FC236}">
                <a16:creationId xmlns:a16="http://schemas.microsoft.com/office/drawing/2014/main" id="{B108B058-7208-4829-9E68-767D75023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524000"/>
            <a:ext cx="1882775"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7" name="Picture 4" descr="Closeup of a plant">
            <a:extLst>
              <a:ext uri="{FF2B5EF4-FFF2-40B4-BE49-F238E27FC236}">
                <a16:creationId xmlns:a16="http://schemas.microsoft.com/office/drawing/2014/main" id="{06C37ECF-D6C0-49DE-A2F0-0145794F6D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429000"/>
            <a:ext cx="2400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 river with mountains in the distance ">
            <a:extLst>
              <a:ext uri="{FF2B5EF4-FFF2-40B4-BE49-F238E27FC236}">
                <a16:creationId xmlns:a16="http://schemas.microsoft.com/office/drawing/2014/main" id="{86BC7B4E-8E46-4884-966A-6453D5B4D6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733800"/>
            <a:ext cx="2819400" cy="2030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3" name="Picture 8" descr="Person sitting on a large rock overlooking the distant landscape">
            <a:extLst>
              <a:ext uri="{FF2B5EF4-FFF2-40B4-BE49-F238E27FC236}">
                <a16:creationId xmlns:a16="http://schemas.microsoft.com/office/drawing/2014/main" id="{C554062B-B0A9-46F2-96F7-A388EFC923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800600"/>
            <a:ext cx="2435225" cy="1539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0" name="Text Box 5">
            <a:extLst>
              <a:ext uri="{FF2B5EF4-FFF2-40B4-BE49-F238E27FC236}">
                <a16:creationId xmlns:a16="http://schemas.microsoft.com/office/drawing/2014/main" id="{5C5EFB96-7FB9-4D1A-BDF0-A605E7B4F769}"/>
              </a:ext>
            </a:extLst>
          </p:cNvPr>
          <p:cNvSpPr txBox="1">
            <a:spLocks noChangeArrowheads="1"/>
          </p:cNvSpPr>
          <p:nvPr/>
        </p:nvSpPr>
        <p:spPr bwMode="auto">
          <a:xfrm>
            <a:off x="3810000" y="6338888"/>
            <a:ext cx="3048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Comic Sans MS" panose="030F0702030302020204" pitchFamily="66" charset="0"/>
              </a:rPr>
              <a:t>emotional/social</a:t>
            </a:r>
            <a:endParaRPr lang="en-US" altLang="en-US" sz="2400"/>
          </a:p>
        </p:txBody>
      </p:sp>
      <p:pic>
        <p:nvPicPr>
          <p:cNvPr id="34824" name="Picture 14" descr="Photo of Person posing beside a large balancing rock.">
            <a:extLst>
              <a:ext uri="{FF2B5EF4-FFF2-40B4-BE49-F238E27FC236}">
                <a16:creationId xmlns:a16="http://schemas.microsoft.com/office/drawing/2014/main" id="{D08775D1-621B-4D7B-BB4E-7D1CE3966424}"/>
              </a:ext>
            </a:extLst>
          </p:cNvPr>
          <p:cNvPicPr>
            <a:picLocks noGrp="1" noChangeAspect="1" noChangeArrowheads="1"/>
          </p:cNvPicPr>
          <p:nvPr>
            <p:ph sz="quarter" idx="4"/>
          </p:nvPr>
        </p:nvPicPr>
        <p:blipFill>
          <a:blip r:embed="rId9">
            <a:extLst>
              <a:ext uri="{28A0092B-C50C-407E-A947-70E740481C1C}">
                <a14:useLocalDpi xmlns:a14="http://schemas.microsoft.com/office/drawing/2010/main" val="0"/>
              </a:ext>
            </a:extLst>
          </a:blip>
          <a:srcRect/>
          <a:stretch>
            <a:fillRect/>
          </a:stretch>
        </p:blipFill>
        <p:spPr>
          <a:xfrm>
            <a:off x="7121525" y="3886200"/>
            <a:ext cx="1768475" cy="2720975"/>
          </a:xfrm>
          <a:noFill/>
          <a:ln>
            <a:solidFill>
              <a:schemeClr val="tx1"/>
            </a:solidFill>
            <a:miter lim="800000"/>
            <a:headEnd/>
            <a:tailEnd/>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35842" name="AutoShape 2" descr="A scroll">
            <a:extLst>
              <a:ext uri="{FF2B5EF4-FFF2-40B4-BE49-F238E27FC236}">
                <a16:creationId xmlns:a16="http://schemas.microsoft.com/office/drawing/2014/main" id="{E3D2CAA9-4DD5-44B4-856B-113A007A9674}"/>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3" name="Rectangle 3">
            <a:extLst>
              <a:ext uri="{FF2B5EF4-FFF2-40B4-BE49-F238E27FC236}">
                <a16:creationId xmlns:a16="http://schemas.microsoft.com/office/drawing/2014/main" id="{0D8FE6BD-8D74-412D-84D8-DF5387020D26}"/>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p>
        </p:txBody>
      </p:sp>
      <p:sp>
        <p:nvSpPr>
          <p:cNvPr id="395268" name="Rectangle 4">
            <a:extLst>
              <a:ext uri="{FF2B5EF4-FFF2-40B4-BE49-F238E27FC236}">
                <a16:creationId xmlns:a16="http://schemas.microsoft.com/office/drawing/2014/main" id="{F8ACBF52-9311-4333-8687-23949255FAB7}"/>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600" b="1">
                <a:solidFill>
                  <a:schemeClr val="folHlink"/>
                </a:solidFill>
              </a:rPr>
              <a:t>  </a:t>
            </a:r>
            <a:r>
              <a:rPr lang="en-US" altLang="en-US" sz="3600" b="1">
                <a:latin typeface="Times New Roman" panose="02020603050405020304" pitchFamily="18" charset="0"/>
              </a:rPr>
              <a:t>… it is hereby declared to be the policy of the Congress to secure for the American people of present and future generations the </a:t>
            </a:r>
            <a:r>
              <a:rPr lang="en-US" altLang="en-US" sz="3600" b="1">
                <a:solidFill>
                  <a:schemeClr val="accent2"/>
                </a:solidFill>
                <a:latin typeface="Times New Roman" panose="02020603050405020304" pitchFamily="18" charset="0"/>
              </a:rPr>
              <a:t>benefits</a:t>
            </a:r>
            <a:r>
              <a:rPr lang="en-US" altLang="en-US" sz="3600" b="1">
                <a:latin typeface="Times New Roman" panose="02020603050405020304" pitchFamily="18" charset="0"/>
              </a:rPr>
              <a:t> of an enduring resource of wilderness</a:t>
            </a:r>
            <a:r>
              <a:rPr lang="en-US" altLang="en-US" sz="3600" b="1">
                <a:solidFill>
                  <a:schemeClr val="accent2"/>
                </a:solidFill>
                <a:latin typeface="Times New Roman" panose="02020603050405020304" pitchFamily="18" charset="0"/>
              </a:rPr>
              <a:t>.</a:t>
            </a:r>
          </a:p>
        </p:txBody>
      </p:sp>
      <p:sp>
        <p:nvSpPr>
          <p:cNvPr id="35845" name="Text Box 5">
            <a:extLst>
              <a:ext uri="{FF2B5EF4-FFF2-40B4-BE49-F238E27FC236}">
                <a16:creationId xmlns:a16="http://schemas.microsoft.com/office/drawing/2014/main" id="{38A876A5-6710-4E5B-BE7C-7420575C1753}"/>
              </a:ext>
            </a:extLst>
          </p:cNvPr>
          <p:cNvSpPr txBox="1">
            <a:spLocks noChangeArrowheads="1"/>
          </p:cNvSpPr>
          <p:nvPr/>
        </p:nvSpPr>
        <p:spPr bwMode="auto">
          <a:xfrm>
            <a:off x="1905000" y="57912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accent2"/>
                </a:solidFill>
                <a:latin typeface="Comic Sans MS" panose="030F0702030302020204" pitchFamily="66" charset="0"/>
              </a:rPr>
              <a:t>The Purpose of wilderness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5268">
                                            <p:txEl>
                                              <p:pRg st="0" end="0"/>
                                            </p:txEl>
                                          </p:spTgt>
                                        </p:tgtEl>
                                        <p:attrNameLst>
                                          <p:attrName>style.visibility</p:attrName>
                                        </p:attrNameLst>
                                      </p:cBhvr>
                                      <p:to>
                                        <p:strVal val="visible"/>
                                      </p:to>
                                    </p:set>
                                    <p:animEffect transition="in" filter="fade">
                                      <p:cBhvr>
                                        <p:cTn id="7" dur="1000"/>
                                        <p:tgtEl>
                                          <p:spTgt spid="395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8D2A3BEA-5C35-4AF0-9D2B-AA9AD5950976}"/>
              </a:ext>
            </a:extLst>
          </p:cNvPr>
          <p:cNvSpPr>
            <a:spLocks noGrp="1" noChangeArrowheads="1"/>
          </p:cNvSpPr>
          <p:nvPr>
            <p:ph type="title"/>
          </p:nvPr>
        </p:nvSpPr>
        <p:spPr>
          <a:xfrm>
            <a:off x="914400" y="152400"/>
            <a:ext cx="7772400" cy="1143000"/>
          </a:xfrm>
        </p:spPr>
        <p:txBody>
          <a:bodyPr/>
          <a:lstStyle/>
          <a:p>
            <a:pPr eaLnBrk="1" hangingPunct="1"/>
            <a:r>
              <a:rPr lang="en-US" altLang="en-US" sz="3600" b="1" dirty="0">
                <a:latin typeface="Comic Sans MS" panose="030F0702030302020204" pitchFamily="66" charset="0"/>
              </a:rPr>
              <a:t>Benefits ???</a:t>
            </a:r>
            <a:endParaRPr lang="en-US" altLang="en-US" sz="3600" dirty="0"/>
          </a:p>
        </p:txBody>
      </p:sp>
      <p:pic>
        <p:nvPicPr>
          <p:cNvPr id="36870" name="Picture 14" descr="White flowers">
            <a:extLst>
              <a:ext uri="{FF2B5EF4-FFF2-40B4-BE49-F238E27FC236}">
                <a16:creationId xmlns:a16="http://schemas.microsoft.com/office/drawing/2014/main" id="{002CDB09-E22C-47C8-AAE6-7FF3CAFF5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3" r="3078" b="4616"/>
          <a:stretch>
            <a:fillRect/>
          </a:stretch>
        </p:blipFill>
        <p:spPr bwMode="auto">
          <a:xfrm>
            <a:off x="228600" y="228600"/>
            <a:ext cx="3052763"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68" name="Picture 6" descr="Water cascading over mossy rocks">
            <a:extLst>
              <a:ext uri="{FF2B5EF4-FFF2-40B4-BE49-F238E27FC236}">
                <a16:creationId xmlns:a16="http://schemas.microsoft.com/office/drawing/2014/main" id="{771338CB-4CFD-42C1-A543-7DF52D675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32766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13" descr="Two woodpeckers, one on the side of the tree and one inside a hole in the tree">
            <a:extLst>
              <a:ext uri="{FF2B5EF4-FFF2-40B4-BE49-F238E27FC236}">
                <a16:creationId xmlns:a16="http://schemas.microsoft.com/office/drawing/2014/main" id="{AEE1A37B-3217-4916-8747-2E58389D4C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529" t="2325" r="29456" b="2325"/>
          <a:stretch>
            <a:fillRect/>
          </a:stretch>
        </p:blipFill>
        <p:spPr bwMode="auto">
          <a:xfrm>
            <a:off x="7102475" y="228600"/>
            <a:ext cx="1736725"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72" name="Picture 9" descr="A person casting out their fishing line on the shore of a lake">
            <a:extLst>
              <a:ext uri="{FF2B5EF4-FFF2-40B4-BE49-F238E27FC236}">
                <a16:creationId xmlns:a16="http://schemas.microsoft.com/office/drawing/2014/main" id="{17A00C4F-B4EF-4593-864A-094E22A4D0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514600"/>
            <a:ext cx="2857500" cy="414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66" name="Picture 10" descr="A lake with melting ice in it">
            <a:extLst>
              <a:ext uri="{FF2B5EF4-FFF2-40B4-BE49-F238E27FC236}">
                <a16:creationId xmlns:a16="http://schemas.microsoft.com/office/drawing/2014/main" id="{2204C1E3-F58E-430E-866D-199D6B5A9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200400"/>
            <a:ext cx="3657600" cy="242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71" name="Picture 16" descr="A pictograph">
            <a:extLst>
              <a:ext uri="{FF2B5EF4-FFF2-40B4-BE49-F238E27FC236}">
                <a16:creationId xmlns:a16="http://schemas.microsoft.com/office/drawing/2014/main" id="{D2D58B87-CE89-431E-BC6E-D34A0BBE43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657600"/>
            <a:ext cx="2181225" cy="302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37890" name="AutoShape 2" descr="A scroll">
            <a:extLst>
              <a:ext uri="{FF2B5EF4-FFF2-40B4-BE49-F238E27FC236}">
                <a16:creationId xmlns:a16="http://schemas.microsoft.com/office/drawing/2014/main" id="{5EF12C9C-02B0-4EF7-9F9A-420C1654AFCF}"/>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1" name="Rectangle 3">
            <a:extLst>
              <a:ext uri="{FF2B5EF4-FFF2-40B4-BE49-F238E27FC236}">
                <a16:creationId xmlns:a16="http://schemas.microsoft.com/office/drawing/2014/main" id="{90BEDA6B-C34F-4D98-B3D0-AEC3BD548C2B}"/>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p>
        </p:txBody>
      </p:sp>
      <p:sp>
        <p:nvSpPr>
          <p:cNvPr id="399364" name="Rectangle 4">
            <a:extLst>
              <a:ext uri="{FF2B5EF4-FFF2-40B4-BE49-F238E27FC236}">
                <a16:creationId xmlns:a16="http://schemas.microsoft.com/office/drawing/2014/main" id="{2257E215-86B5-4F73-B71A-A9888F49C92C}"/>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600" b="1">
                <a:latin typeface="Times New Roman" panose="02020603050405020304" pitchFamily="18" charset="0"/>
              </a:rPr>
              <a:t>… it is hereby declared to be the policy of the Congress </a:t>
            </a:r>
            <a:r>
              <a:rPr lang="en-US" altLang="en-US" sz="3600" b="1">
                <a:solidFill>
                  <a:schemeClr val="accent2"/>
                </a:solidFill>
                <a:latin typeface="Times New Roman" panose="02020603050405020304" pitchFamily="18" charset="0"/>
              </a:rPr>
              <a:t>to secure for the American</a:t>
            </a:r>
            <a:r>
              <a:rPr lang="en-US" altLang="en-US" sz="3600" b="1">
                <a:latin typeface="Times New Roman" panose="02020603050405020304" pitchFamily="18" charset="0"/>
              </a:rPr>
              <a:t> </a:t>
            </a:r>
            <a:r>
              <a:rPr lang="en-US" altLang="en-US" sz="3600" b="1">
                <a:solidFill>
                  <a:schemeClr val="accent2"/>
                </a:solidFill>
                <a:latin typeface="Times New Roman" panose="02020603050405020304" pitchFamily="18" charset="0"/>
              </a:rPr>
              <a:t>people of present and future generations</a:t>
            </a:r>
            <a:r>
              <a:rPr lang="en-US" altLang="en-US" sz="3600" b="1">
                <a:latin typeface="Times New Roman" panose="02020603050405020304" pitchFamily="18" charset="0"/>
              </a:rPr>
              <a:t> the benefits of an enduring resource of wilderness.</a:t>
            </a:r>
          </a:p>
        </p:txBody>
      </p:sp>
      <p:sp>
        <p:nvSpPr>
          <p:cNvPr id="37893" name="Text Box 5">
            <a:extLst>
              <a:ext uri="{FF2B5EF4-FFF2-40B4-BE49-F238E27FC236}">
                <a16:creationId xmlns:a16="http://schemas.microsoft.com/office/drawing/2014/main" id="{A5ADFF19-646B-4C99-AF54-C71E66C4897F}"/>
              </a:ext>
            </a:extLst>
          </p:cNvPr>
          <p:cNvSpPr txBox="1">
            <a:spLocks noChangeArrowheads="1"/>
          </p:cNvSpPr>
          <p:nvPr/>
        </p:nvSpPr>
        <p:spPr bwMode="auto">
          <a:xfrm>
            <a:off x="1828800" y="57912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accent2"/>
                </a:solidFill>
                <a:latin typeface="Comic Sans MS" panose="030F0702030302020204" pitchFamily="66" charset="0"/>
              </a:rPr>
              <a:t>The Purpose of the Wilderness Act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9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017748A-DB5C-40E0-A687-DE3B56F2D9A5}"/>
              </a:ext>
            </a:extLst>
          </p:cNvPr>
          <p:cNvSpPr>
            <a:spLocks noGrp="1" noChangeArrowheads="1"/>
          </p:cNvSpPr>
          <p:nvPr>
            <p:ph type="title"/>
          </p:nvPr>
        </p:nvSpPr>
        <p:spPr>
          <a:xfrm>
            <a:off x="1371600" y="228600"/>
            <a:ext cx="7772400" cy="1143000"/>
          </a:xfrm>
        </p:spPr>
        <p:txBody>
          <a:bodyPr/>
          <a:lstStyle/>
          <a:p>
            <a:pPr algn="l" eaLnBrk="1" hangingPunct="1"/>
            <a:r>
              <a:rPr lang="en-US" altLang="en-US" sz="4000" b="1">
                <a:latin typeface="Comic Sans MS" panose="030F0702030302020204" pitchFamily="66" charset="0"/>
              </a:rPr>
              <a:t>       Enduring for future                 		 generations</a:t>
            </a:r>
            <a:endParaRPr lang="en-US" altLang="en-US" sz="4000"/>
          </a:p>
        </p:txBody>
      </p:sp>
      <p:pic>
        <p:nvPicPr>
          <p:cNvPr id="401412" name="Picture 4" descr="A group of kids sitting/standing together in a grassy area">
            <a:extLst>
              <a:ext uri="{FF2B5EF4-FFF2-40B4-BE49-F238E27FC236}">
                <a16:creationId xmlns:a16="http://schemas.microsoft.com/office/drawing/2014/main" id="{07059CC1-9BC6-4AE6-A282-483F47213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67200"/>
            <a:ext cx="5486400" cy="2343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1413" name="Picture 5" descr="A kid holding out their arm, looking at a small object on their arm">
            <a:extLst>
              <a:ext uri="{FF2B5EF4-FFF2-40B4-BE49-F238E27FC236}">
                <a16:creationId xmlns:a16="http://schemas.microsoft.com/office/drawing/2014/main" id="{0E9BC693-395C-4A8E-A442-FE9FF885C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371600"/>
            <a:ext cx="203835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5" name="Picture 7" descr="A moose">
            <a:hlinkClick r:id="rId5"/>
            <a:extLst>
              <a:ext uri="{FF2B5EF4-FFF2-40B4-BE49-F238E27FC236}">
                <a16:creationId xmlns:a16="http://schemas.microsoft.com/office/drawing/2014/main" id="{C8E6797D-A28D-4314-B652-99DB5896B3F0}"/>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231775" y="4343400"/>
            <a:ext cx="2890838" cy="2282825"/>
          </a:xfrm>
          <a:ln>
            <a:solidFill>
              <a:schemeClr val="tx1"/>
            </a:solidFill>
            <a:miter lim="800000"/>
            <a:headEnd/>
            <a:tailEnd/>
          </a:ln>
        </p:spPr>
      </p:pic>
      <p:pic>
        <p:nvPicPr>
          <p:cNvPr id="68620" name="Picture 12" descr="A bald eagle perched on a branch">
            <a:extLst>
              <a:ext uri="{FF2B5EF4-FFF2-40B4-BE49-F238E27FC236}">
                <a16:creationId xmlns:a16="http://schemas.microsoft.com/office/drawing/2014/main" id="{AFB57B0A-D55B-4B43-8DC6-83C39E8006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5454"/>
          <a:stretch>
            <a:fillRect/>
          </a:stretch>
        </p:blipFill>
        <p:spPr bwMode="auto">
          <a:xfrm>
            <a:off x="228600" y="762000"/>
            <a:ext cx="2557463" cy="3122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919" name="Picture 8" descr="A group of people sitting outside, facing a person pointing at a poster">
            <a:extLst>
              <a:ext uri="{FF2B5EF4-FFF2-40B4-BE49-F238E27FC236}">
                <a16:creationId xmlns:a16="http://schemas.microsoft.com/office/drawing/2014/main" id="{0CA4A86E-BD1B-4CE2-B101-9AC4107737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524000"/>
            <a:ext cx="3733800" cy="2473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8615"/>
                                        </p:tgtEl>
                                        <p:attrNameLst>
                                          <p:attrName>style.visibility</p:attrName>
                                        </p:attrNameLst>
                                      </p:cBhvr>
                                      <p:to>
                                        <p:strVal val="visible"/>
                                      </p:to>
                                    </p:set>
                                    <p:anim calcmode="lin" valueType="num">
                                      <p:cBhvr additive="base">
                                        <p:cTn id="7" dur="1000" fill="hold"/>
                                        <p:tgtEl>
                                          <p:spTgt spid="68615"/>
                                        </p:tgtEl>
                                        <p:attrNameLst>
                                          <p:attrName>ppt_x</p:attrName>
                                        </p:attrNameLst>
                                      </p:cBhvr>
                                      <p:tavLst>
                                        <p:tav tm="0">
                                          <p:val>
                                            <p:strVal val="#ppt_x"/>
                                          </p:val>
                                        </p:tav>
                                        <p:tav tm="100000">
                                          <p:val>
                                            <p:strVal val="#ppt_x"/>
                                          </p:val>
                                        </p:tav>
                                      </p:tavLst>
                                    </p:anim>
                                    <p:anim calcmode="lin" valueType="num">
                                      <p:cBhvr additive="base">
                                        <p:cTn id="8" dur="1000" fill="hold"/>
                                        <p:tgtEl>
                                          <p:spTgt spid="686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12" fill="hold" nodeType="afterEffect">
                                  <p:stCondLst>
                                    <p:cond delay="0"/>
                                  </p:stCondLst>
                                  <p:childTnLst>
                                    <p:set>
                                      <p:cBhvr>
                                        <p:cTn id="11" dur="1" fill="hold">
                                          <p:stCondLst>
                                            <p:cond delay="0"/>
                                          </p:stCondLst>
                                        </p:cTn>
                                        <p:tgtEl>
                                          <p:spTgt spid="401412"/>
                                        </p:tgtEl>
                                        <p:attrNameLst>
                                          <p:attrName>style.visibility</p:attrName>
                                        </p:attrNameLst>
                                      </p:cBhvr>
                                      <p:to>
                                        <p:strVal val="visible"/>
                                      </p:to>
                                    </p:set>
                                    <p:anim calcmode="lin" valueType="num">
                                      <p:cBhvr additive="base">
                                        <p:cTn id="12" dur="1000" fill="hold"/>
                                        <p:tgtEl>
                                          <p:spTgt spid="401412"/>
                                        </p:tgtEl>
                                        <p:attrNameLst>
                                          <p:attrName>ppt_x</p:attrName>
                                        </p:attrNameLst>
                                      </p:cBhvr>
                                      <p:tavLst>
                                        <p:tav tm="0">
                                          <p:val>
                                            <p:strVal val="0-#ppt_w/2"/>
                                          </p:val>
                                        </p:tav>
                                        <p:tav tm="100000">
                                          <p:val>
                                            <p:strVal val="#ppt_x"/>
                                          </p:val>
                                        </p:tav>
                                      </p:tavLst>
                                    </p:anim>
                                    <p:anim calcmode="lin" valueType="num">
                                      <p:cBhvr additive="base">
                                        <p:cTn id="13" dur="1000" fill="hold"/>
                                        <p:tgtEl>
                                          <p:spTgt spid="40141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6" fill="hold" nodeType="afterEffect">
                                  <p:stCondLst>
                                    <p:cond delay="0"/>
                                  </p:stCondLst>
                                  <p:childTnLst>
                                    <p:set>
                                      <p:cBhvr>
                                        <p:cTn id="16" dur="1" fill="hold">
                                          <p:stCondLst>
                                            <p:cond delay="0"/>
                                          </p:stCondLst>
                                        </p:cTn>
                                        <p:tgtEl>
                                          <p:spTgt spid="401413"/>
                                        </p:tgtEl>
                                        <p:attrNameLst>
                                          <p:attrName>style.visibility</p:attrName>
                                        </p:attrNameLst>
                                      </p:cBhvr>
                                      <p:to>
                                        <p:strVal val="visible"/>
                                      </p:to>
                                    </p:set>
                                    <p:anim calcmode="lin" valueType="num">
                                      <p:cBhvr additive="base">
                                        <p:cTn id="17" dur="1000" fill="hold"/>
                                        <p:tgtEl>
                                          <p:spTgt spid="401413"/>
                                        </p:tgtEl>
                                        <p:attrNameLst>
                                          <p:attrName>ppt_x</p:attrName>
                                        </p:attrNameLst>
                                      </p:cBhvr>
                                      <p:tavLst>
                                        <p:tav tm="0">
                                          <p:val>
                                            <p:strVal val="1+#ppt_w/2"/>
                                          </p:val>
                                        </p:tav>
                                        <p:tav tm="100000">
                                          <p:val>
                                            <p:strVal val="#ppt_x"/>
                                          </p:val>
                                        </p:tav>
                                      </p:tavLst>
                                    </p:anim>
                                    <p:anim calcmode="lin" valueType="num">
                                      <p:cBhvr additive="base">
                                        <p:cTn id="18" dur="1000" fill="hold"/>
                                        <p:tgtEl>
                                          <p:spTgt spid="40141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8620"/>
                                        </p:tgtEl>
                                        <p:attrNameLst>
                                          <p:attrName>style.visibility</p:attrName>
                                        </p:attrNameLst>
                                      </p:cBhvr>
                                      <p:to>
                                        <p:strVal val="visible"/>
                                      </p:to>
                                    </p:set>
                                    <p:anim calcmode="lin" valueType="num">
                                      <p:cBhvr additive="base">
                                        <p:cTn id="21" dur="1000" fill="hold"/>
                                        <p:tgtEl>
                                          <p:spTgt spid="68620"/>
                                        </p:tgtEl>
                                        <p:attrNameLst>
                                          <p:attrName>ppt_x</p:attrName>
                                        </p:attrNameLst>
                                      </p:cBhvr>
                                      <p:tavLst>
                                        <p:tav tm="0">
                                          <p:val>
                                            <p:strVal val="0-#ppt_w/2"/>
                                          </p:val>
                                        </p:tav>
                                        <p:tav tm="100000">
                                          <p:val>
                                            <p:strVal val="#ppt_x"/>
                                          </p:val>
                                        </p:tav>
                                      </p:tavLst>
                                    </p:anim>
                                    <p:anim calcmode="lin" valueType="num">
                                      <p:cBhvr additive="base">
                                        <p:cTn id="22" dur="1000" fill="hold"/>
                                        <p:tgtEl>
                                          <p:spTgt spid="68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39938" name="AutoShape 2" descr="A scroll">
            <a:extLst>
              <a:ext uri="{FF2B5EF4-FFF2-40B4-BE49-F238E27FC236}">
                <a16:creationId xmlns:a16="http://schemas.microsoft.com/office/drawing/2014/main" id="{255185CF-ACCF-4F6B-A6AB-41FCDDCBBE4D}"/>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939" name="Rectangle 3">
            <a:extLst>
              <a:ext uri="{FF2B5EF4-FFF2-40B4-BE49-F238E27FC236}">
                <a16:creationId xmlns:a16="http://schemas.microsoft.com/office/drawing/2014/main" id="{9725302A-674C-42D9-B1FA-5CA5A9BBB68E}"/>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(a)</a:t>
            </a:r>
            <a:r>
              <a:rPr lang="en-US" altLang="en-US" sz="3200" b="1"/>
              <a:t> </a:t>
            </a:r>
          </a:p>
        </p:txBody>
      </p:sp>
      <p:sp>
        <p:nvSpPr>
          <p:cNvPr id="1107972" name="Rectangle 4">
            <a:extLst>
              <a:ext uri="{FF2B5EF4-FFF2-40B4-BE49-F238E27FC236}">
                <a16:creationId xmlns:a16="http://schemas.microsoft.com/office/drawing/2014/main" id="{57672373-FDC1-451E-9098-E48877CB3411}"/>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t>  </a:t>
            </a:r>
            <a:r>
              <a:rPr lang="en-US" altLang="en-US" sz="3600" b="1">
                <a:latin typeface="Times New Roman" panose="02020603050405020304" pitchFamily="18" charset="0"/>
              </a:rPr>
              <a:t>Nothing in this Act </a:t>
            </a:r>
            <a:r>
              <a:rPr lang="en-US" altLang="en-US" sz="3600" b="1">
                <a:solidFill>
                  <a:schemeClr val="accent2"/>
                </a:solidFill>
                <a:latin typeface="Times New Roman" panose="02020603050405020304" pitchFamily="18" charset="0"/>
              </a:rPr>
              <a:t>shall … be in interference with the purpose for which the national forests are established</a:t>
            </a:r>
            <a:r>
              <a:rPr lang="en-US" altLang="en-US" sz="3600" b="1">
                <a:latin typeface="Times New Roman" panose="02020603050405020304" pitchFamily="18" charset="0"/>
              </a:rPr>
              <a:t> as set forth in the Act of June 4, 1897 (The Organic Act) and the Multiple Use Sustained Yield Act of 1960.</a:t>
            </a:r>
          </a:p>
          <a:p>
            <a:pPr eaLnBrk="1" hangingPunct="1">
              <a:buFontTx/>
              <a:buNone/>
            </a:pPr>
            <a:endParaRPr lang="en-US" altLang="en-US" sz="3600" b="1">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07972">
                                            <p:txEl>
                                              <p:pRg st="0" end="0"/>
                                            </p:txEl>
                                          </p:spTgt>
                                        </p:tgtEl>
                                        <p:attrNameLst>
                                          <p:attrName>style.visibility</p:attrName>
                                        </p:attrNameLst>
                                      </p:cBhvr>
                                      <p:to>
                                        <p:strVal val="visible"/>
                                      </p:to>
                                    </p:set>
                                    <p:animEffect transition="in" filter="randombar(horizontal)">
                                      <p:cBhvr>
                                        <p:cTn id="7" dur="500"/>
                                        <p:tgtEl>
                                          <p:spTgt spid="1107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72"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rgbClr val="DAEDEF"/>
        </a:solidFill>
        <a:effectLst/>
      </p:bgPr>
    </p:bg>
    <p:spTree>
      <p:nvGrpSpPr>
        <p:cNvPr id="1" name=""/>
        <p:cNvGrpSpPr/>
        <p:nvPr/>
      </p:nvGrpSpPr>
      <p:grpSpPr>
        <a:xfrm>
          <a:off x="0" y="0"/>
          <a:ext cx="0" cy="0"/>
          <a:chOff x="0" y="0"/>
          <a:chExt cx="0" cy="0"/>
        </a:xfrm>
      </p:grpSpPr>
      <p:sp>
        <p:nvSpPr>
          <p:cNvPr id="40962" name="AutoShape 2" descr="A scroll">
            <a:extLst>
              <a:ext uri="{FF2B5EF4-FFF2-40B4-BE49-F238E27FC236}">
                <a16:creationId xmlns:a16="http://schemas.microsoft.com/office/drawing/2014/main" id="{B4DB3017-7A5F-4308-9435-2BEC8DCF186A}"/>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63" name="Rectangle 3">
            <a:extLst>
              <a:ext uri="{FF2B5EF4-FFF2-40B4-BE49-F238E27FC236}">
                <a16:creationId xmlns:a16="http://schemas.microsoft.com/office/drawing/2014/main" id="{4CD1C29D-8A0C-42CD-A1E3-579AED9B4D67}"/>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(a)</a:t>
            </a:r>
            <a:r>
              <a:rPr lang="en-US" altLang="en-US" sz="3200" b="1"/>
              <a:t> </a:t>
            </a:r>
          </a:p>
        </p:txBody>
      </p:sp>
      <p:sp>
        <p:nvSpPr>
          <p:cNvPr id="1110020" name="Rectangle 4">
            <a:extLst>
              <a:ext uri="{FF2B5EF4-FFF2-40B4-BE49-F238E27FC236}">
                <a16:creationId xmlns:a16="http://schemas.microsoft.com/office/drawing/2014/main" id="{AA100EA6-9D9F-44CE-9179-F17E0CF5CA41}"/>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The purposes of this Act are hereby declared to be </a:t>
            </a:r>
            <a:r>
              <a:rPr lang="en-US" altLang="en-US" sz="3600" b="1">
                <a:solidFill>
                  <a:schemeClr val="accent2"/>
                </a:solidFill>
                <a:latin typeface="Times New Roman" panose="02020603050405020304" pitchFamily="18" charset="0"/>
              </a:rPr>
              <a:t>within and supplemental</a:t>
            </a:r>
            <a:r>
              <a:rPr lang="en-US" altLang="en-US" sz="3600" b="1">
                <a:latin typeface="Times New Roman" panose="02020603050405020304" pitchFamily="18" charset="0"/>
              </a:rPr>
              <a:t> to the purposes for which </a:t>
            </a:r>
            <a:r>
              <a:rPr lang="en-US" altLang="en-US" sz="3600" b="1">
                <a:solidFill>
                  <a:schemeClr val="accent2"/>
                </a:solidFill>
                <a:latin typeface="Times New Roman" panose="02020603050405020304" pitchFamily="18" charset="0"/>
              </a:rPr>
              <a:t>national forests</a:t>
            </a:r>
            <a:r>
              <a:rPr lang="en-US" altLang="en-US" sz="3600" b="1">
                <a:latin typeface="Times New Roman" panose="02020603050405020304" pitchFamily="18" charset="0"/>
              </a:rPr>
              <a:t> and units of the national park and wildlife refuge systems are established and administered…</a:t>
            </a:r>
            <a:endParaRPr lang="en-US" altLang="en-US" b="1">
              <a:latin typeface="Times New Roman" panose="02020603050405020304" pitchFamily="18" charset="0"/>
            </a:endParaRPr>
          </a:p>
          <a:p>
            <a:pPr eaLnBrk="1" hangingPunct="1">
              <a:buFontTx/>
              <a:buNone/>
            </a:pPr>
            <a:endParaRPr lang="en-US" altLang="en-US" sz="3600" b="1">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10020">
                                            <p:txEl>
                                              <p:pRg st="0" end="0"/>
                                            </p:txEl>
                                          </p:spTgt>
                                        </p:tgtEl>
                                        <p:attrNameLst>
                                          <p:attrName>style.visibility</p:attrName>
                                        </p:attrNameLst>
                                      </p:cBhvr>
                                      <p:to>
                                        <p:strVal val="visible"/>
                                      </p:to>
                                    </p:set>
                                    <p:animEffect transition="in" filter="randombar(horizontal)">
                                      <p:cBhvr>
                                        <p:cTn id="7" dur="500"/>
                                        <p:tgtEl>
                                          <p:spTgt spid="1110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0"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ADF"/>
        </a:solidFill>
        <a:effectLst/>
      </p:bgPr>
    </p:bg>
    <p:spTree>
      <p:nvGrpSpPr>
        <p:cNvPr id="1" name=""/>
        <p:cNvGrpSpPr/>
        <p:nvPr/>
      </p:nvGrpSpPr>
      <p:grpSpPr>
        <a:xfrm>
          <a:off x="0" y="0"/>
          <a:ext cx="0" cy="0"/>
          <a:chOff x="0" y="0"/>
          <a:chExt cx="0" cy="0"/>
        </a:xfrm>
      </p:grpSpPr>
      <p:sp>
        <p:nvSpPr>
          <p:cNvPr id="7173" name="Rectangle 5">
            <a:extLst>
              <a:ext uri="{FF2B5EF4-FFF2-40B4-BE49-F238E27FC236}">
                <a16:creationId xmlns:a16="http://schemas.microsoft.com/office/drawing/2014/main" id="{FF0D7720-5A8A-429E-AA91-EE1394345751}"/>
              </a:ext>
            </a:extLst>
          </p:cNvPr>
          <p:cNvSpPr>
            <a:spLocks noGrp="1" noChangeArrowheads="1"/>
          </p:cNvSpPr>
          <p:nvPr>
            <p:ph type="title" idx="4294967295"/>
          </p:nvPr>
        </p:nvSpPr>
        <p:spPr bwMode="auto">
          <a:xfrm>
            <a:off x="685800" y="0"/>
            <a:ext cx="7772400" cy="14700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tx2"/>
                </a:solidFill>
                <a:effectLst/>
                <a:uLnTx/>
                <a:uFillTx/>
                <a:latin typeface="Comic Sans MS" panose="030F0702030302020204" pitchFamily="66" charset="0"/>
                <a:ea typeface="+mn-ea"/>
                <a:cs typeface="+mn-cs"/>
              </a:rPr>
              <a:t>The Wilderness Movement</a:t>
            </a:r>
            <a:br>
              <a:rPr kumimoji="0" lang="en-US" altLang="en-US" sz="3600" b="0" i="0" u="none" strike="noStrike" kern="1200" cap="none" spc="0" normalizeH="0" baseline="0" noProof="0" dirty="0">
                <a:ln>
                  <a:noFill/>
                </a:ln>
                <a:solidFill>
                  <a:schemeClr val="tx2"/>
                </a:solidFill>
                <a:effectLst/>
                <a:uLnTx/>
                <a:uFillTx/>
                <a:latin typeface="Comic Sans MS" panose="030F0702030302020204" pitchFamily="66" charset="0"/>
                <a:ea typeface="+mn-ea"/>
                <a:cs typeface="+mn-cs"/>
              </a:rPr>
            </a:br>
            <a:r>
              <a:rPr kumimoji="0" lang="en-US" altLang="en-US" sz="3200" b="0" i="0" u="none" strike="noStrike" kern="1200" cap="none" spc="0" normalizeH="0" baseline="0" noProof="0" dirty="0">
                <a:ln>
                  <a:noFill/>
                </a:ln>
                <a:solidFill>
                  <a:schemeClr val="tx2"/>
                </a:solidFill>
                <a:effectLst/>
                <a:uLnTx/>
                <a:uFillTx/>
                <a:latin typeface="Comic Sans MS" panose="030F0702030302020204" pitchFamily="66" charset="0"/>
                <a:ea typeface="+mn-ea"/>
                <a:cs typeface="+mn-cs"/>
              </a:rPr>
              <a:t>1920-1960: Era of Development</a:t>
            </a:r>
          </a:p>
        </p:txBody>
      </p:sp>
      <p:pic>
        <p:nvPicPr>
          <p:cNvPr id="7170" name="Picture 2" descr="A black and white photo of groups of people and cars parked at the side of a train">
            <a:extLst>
              <a:ext uri="{FF2B5EF4-FFF2-40B4-BE49-F238E27FC236}">
                <a16:creationId xmlns:a16="http://schemas.microsoft.com/office/drawing/2014/main" id="{A483A2A6-9FF6-47CB-84D3-63552129C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3352800" cy="2624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descr="A black and white photo of a train on a bridge">
            <a:extLst>
              <a:ext uri="{FF2B5EF4-FFF2-40B4-BE49-F238E27FC236}">
                <a16:creationId xmlns:a16="http://schemas.microsoft.com/office/drawing/2014/main" id="{2685D179-DFB1-4B11-9251-13B0B37983C7}"/>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429000" y="1514475"/>
            <a:ext cx="2819400" cy="269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4" descr="A black and white photo of a car in front of a large hole cut through the bottom of a huge tree">
            <a:extLst>
              <a:ext uri="{FF2B5EF4-FFF2-40B4-BE49-F238E27FC236}">
                <a16:creationId xmlns:a16="http://schemas.microsoft.com/office/drawing/2014/main" id="{E5EA6D26-8B8B-4571-AE96-62A2D5E6E8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038600"/>
            <a:ext cx="3219450" cy="2559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1988" name="Oval 7">
            <a:extLst>
              <a:ext uri="{FF2B5EF4-FFF2-40B4-BE49-F238E27FC236}">
                <a16:creationId xmlns:a16="http://schemas.microsoft.com/office/drawing/2014/main" id="{B928C320-ABD5-4FFB-9B3B-DF1BFE190B7E}"/>
              </a:ext>
            </a:extLst>
          </p:cNvPr>
          <p:cNvSpPr>
            <a:spLocks noGrp="1" noChangeArrowheads="1"/>
          </p:cNvSpPr>
          <p:nvPr>
            <p:ph type="title" idx="4294967295"/>
          </p:nvPr>
        </p:nvSpPr>
        <p:spPr bwMode="auto">
          <a:xfrm>
            <a:off x="2209800" y="381000"/>
            <a:ext cx="4343400" cy="1752600"/>
          </a:xfrm>
          <a:prstGeom prst="ellipse">
            <a:avLst/>
          </a:prstGeom>
          <a:solidFill>
            <a:srgbClr val="008000"/>
          </a:solidFill>
          <a:ln w="9525">
            <a:solidFill>
              <a:schemeClr val="tx1"/>
            </a:solidFill>
            <a:prstDash/>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National Forest System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Ecosystem Management</a:t>
            </a:r>
          </a:p>
        </p:txBody>
      </p:sp>
      <p:sp>
        <p:nvSpPr>
          <p:cNvPr id="41986" name="Rectangle 6">
            <a:extLst>
              <a:ext uri="{FF2B5EF4-FFF2-40B4-BE49-F238E27FC236}">
                <a16:creationId xmlns:a16="http://schemas.microsoft.com/office/drawing/2014/main" id="{115FED7C-93E4-47C7-B80C-AFFDE50D53B6}"/>
              </a:ext>
            </a:extLst>
          </p:cNvPr>
          <p:cNvSpPr>
            <a:spLocks noChangeArrowheads="1"/>
          </p:cNvSpPr>
          <p:nvPr/>
        </p:nvSpPr>
        <p:spPr bwMode="auto">
          <a:xfrm>
            <a:off x="533400" y="25146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latin typeface="Comic Sans MS" panose="030F0702030302020204" pitchFamily="66" charset="0"/>
              </a:rPr>
              <a:t>Multiple Use Management</a:t>
            </a:r>
            <a:r>
              <a:rPr lang="en-US" altLang="en-US" sz="2800"/>
              <a:t> </a:t>
            </a:r>
          </a:p>
          <a:p>
            <a:pPr algn="ctr" eaLnBrk="1" hangingPunct="1"/>
            <a:r>
              <a:rPr lang="en-US" altLang="en-US" sz="2800">
                <a:solidFill>
                  <a:schemeClr val="accent2"/>
                </a:solidFill>
                <a:latin typeface="Comic Sans MS" panose="030F0702030302020204" pitchFamily="66" charset="0"/>
              </a:rPr>
              <a:t>Timber, Mining, Grazing, Water, Wildlife,</a:t>
            </a:r>
          </a:p>
          <a:p>
            <a:pPr algn="ctr" eaLnBrk="1" hangingPunct="1"/>
            <a:r>
              <a:rPr lang="en-US" altLang="en-US" sz="2800">
                <a:solidFill>
                  <a:schemeClr val="accent2"/>
                </a:solidFill>
                <a:latin typeface="Comic Sans MS" panose="030F0702030302020204" pitchFamily="66" charset="0"/>
              </a:rPr>
              <a:t>Recreation, </a:t>
            </a:r>
            <a:r>
              <a:rPr lang="en-US" altLang="en-US" sz="2800">
                <a:solidFill>
                  <a:srgbClr val="CC6600"/>
                </a:solidFill>
                <a:latin typeface="Comic Sans MS" panose="030F0702030302020204" pitchFamily="66" charset="0"/>
              </a:rPr>
              <a:t>[</a:t>
            </a:r>
            <a:r>
              <a:rPr lang="en-US" altLang="en-US" sz="2800" i="1">
                <a:solidFill>
                  <a:srgbClr val="CC6600"/>
                </a:solidFill>
                <a:latin typeface="Comic Sans MS" panose="030F0702030302020204" pitchFamily="66" charset="0"/>
              </a:rPr>
              <a:t>and Wilderness</a:t>
            </a:r>
            <a:r>
              <a:rPr lang="en-US" altLang="en-US" sz="2800">
                <a:solidFill>
                  <a:srgbClr val="CC6600"/>
                </a:solidFill>
                <a:latin typeface="Comic Sans MS" panose="030F0702030302020204" pitchFamily="66" charset="0"/>
              </a:rPr>
              <a:t>] </a:t>
            </a:r>
            <a:r>
              <a:rPr lang="en-US" altLang="en-US" sz="2800">
                <a:solidFill>
                  <a:schemeClr val="accent2"/>
                </a:solidFill>
                <a:latin typeface="Comic Sans MS" panose="030F0702030302020204" pitchFamily="66" charset="0"/>
              </a:rPr>
              <a:t>Resources</a:t>
            </a:r>
          </a:p>
        </p:txBody>
      </p:sp>
      <p:sp>
        <p:nvSpPr>
          <p:cNvPr id="353288" name="Text Box 8">
            <a:extLst>
              <a:ext uri="{FF2B5EF4-FFF2-40B4-BE49-F238E27FC236}">
                <a16:creationId xmlns:a16="http://schemas.microsoft.com/office/drawing/2014/main" id="{90BDB5FD-B017-40CE-A703-5E4FE0F9CB09}"/>
              </a:ext>
            </a:extLst>
          </p:cNvPr>
          <p:cNvSpPr txBox="1">
            <a:spLocks noChangeArrowheads="1"/>
          </p:cNvSpPr>
          <p:nvPr/>
        </p:nvSpPr>
        <p:spPr bwMode="auto">
          <a:xfrm>
            <a:off x="1219200" y="4343400"/>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latin typeface="Comic Sans MS" panose="030F0702030302020204" pitchFamily="66" charset="0"/>
              </a:rPr>
              <a:t>Designated wilderness is nearly 19% of all national forest lands. </a:t>
            </a:r>
          </a:p>
        </p:txBody>
      </p:sp>
      <p:pic>
        <p:nvPicPr>
          <p:cNvPr id="41987" name="Picture 15" descr="U.S. Forest Service shield">
            <a:extLst>
              <a:ext uri="{FF2B5EF4-FFF2-40B4-BE49-F238E27FC236}">
                <a16:creationId xmlns:a16="http://schemas.microsoft.com/office/drawing/2014/main" id="{ED1A8F47-FEBB-4A13-9742-3ED623C3305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620000" y="5181600"/>
            <a:ext cx="1268413" cy="134143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fade">
                                      <p:cBhvr>
                                        <p:cTn id="7" dur="1000"/>
                                        <p:tgtEl>
                                          <p:spTgt spid="3532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3015" name="Oval 7">
            <a:extLst>
              <a:ext uri="{FF2B5EF4-FFF2-40B4-BE49-F238E27FC236}">
                <a16:creationId xmlns:a16="http://schemas.microsoft.com/office/drawing/2014/main" id="{8D78998D-52AD-4A2D-A653-20BB52E83163}"/>
              </a:ext>
            </a:extLst>
          </p:cNvPr>
          <p:cNvSpPr>
            <a:spLocks noGrp="1" noChangeArrowheads="1"/>
          </p:cNvSpPr>
          <p:nvPr>
            <p:ph type="title" idx="4294967295"/>
          </p:nvPr>
        </p:nvSpPr>
        <p:spPr bwMode="auto">
          <a:xfrm>
            <a:off x="2590800" y="152400"/>
            <a:ext cx="3886200" cy="1066800"/>
          </a:xfrm>
          <a:prstGeom prst="ellipse">
            <a:avLst/>
          </a:prstGeom>
          <a:solidFill>
            <a:srgbClr val="008000"/>
          </a:solidFill>
          <a:ln w="9525">
            <a:solidFill>
              <a:schemeClr val="tx1"/>
            </a:solidFill>
            <a:prstDash/>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National Forest System</a:t>
            </a:r>
          </a:p>
        </p:txBody>
      </p:sp>
      <p:sp>
        <p:nvSpPr>
          <p:cNvPr id="37894" name="Rectangle 6">
            <a:extLst>
              <a:ext uri="{FF2B5EF4-FFF2-40B4-BE49-F238E27FC236}">
                <a16:creationId xmlns:a16="http://schemas.microsoft.com/office/drawing/2014/main" id="{FB96281D-6552-4A9F-AB49-F37985631996}"/>
              </a:ext>
            </a:extLst>
          </p:cNvPr>
          <p:cNvSpPr>
            <a:spLocks noChangeArrowheads="1"/>
          </p:cNvSpPr>
          <p:nvPr/>
        </p:nvSpPr>
        <p:spPr bwMode="auto">
          <a:xfrm>
            <a:off x="533400" y="1371600"/>
            <a:ext cx="8153400" cy="838200"/>
          </a:xfrm>
          <a:prstGeom prst="rect">
            <a:avLst/>
          </a:prstGeom>
          <a:noFill/>
          <a:ln w="9525">
            <a:solidFill>
              <a:schemeClr val="tx1"/>
            </a:solidFill>
            <a:miter lim="800000"/>
            <a:headEnd/>
            <a:tailEnd/>
          </a:ln>
        </p:spPr>
        <p:txBody>
          <a:bodyPr wrap="none" anchor="ctr"/>
          <a:lstStyle/>
          <a:p>
            <a:pPr algn="ctr">
              <a:defRPr/>
            </a:pPr>
            <a:r>
              <a:rPr lang="en-US" sz="3200" i="1" u="sng" dirty="0">
                <a:solidFill>
                  <a:schemeClr val="accent6"/>
                </a:solidFill>
                <a:latin typeface="Comic Sans MS" pitchFamily="66" charset="0"/>
              </a:rPr>
              <a:t>Recreation</a:t>
            </a:r>
            <a:r>
              <a:rPr lang="en-US" sz="3200" u="sng" dirty="0">
                <a:solidFill>
                  <a:schemeClr val="accent6"/>
                </a:solidFill>
                <a:latin typeface="Comic Sans MS" pitchFamily="66" charset="0"/>
              </a:rPr>
              <a:t> </a:t>
            </a:r>
            <a:r>
              <a:rPr lang="en-US" sz="3200" i="1" dirty="0">
                <a:solidFill>
                  <a:schemeClr val="accent2"/>
                </a:solidFill>
                <a:latin typeface="Comic Sans MS" pitchFamily="66" charset="0"/>
              </a:rPr>
              <a:t>Management</a:t>
            </a:r>
          </a:p>
        </p:txBody>
      </p:sp>
      <p:sp>
        <p:nvSpPr>
          <p:cNvPr id="43016" name="AutoShape 8" descr="A double-headed, horizontal arrow under text &quot;Recreation Management&quot;">
            <a:extLst>
              <a:ext uri="{FF2B5EF4-FFF2-40B4-BE49-F238E27FC236}">
                <a16:creationId xmlns:a16="http://schemas.microsoft.com/office/drawing/2014/main" id="{AB11D783-7B49-4959-9947-E98800BCFE64}"/>
              </a:ext>
            </a:extLst>
          </p:cNvPr>
          <p:cNvSpPr>
            <a:spLocks noChangeArrowheads="1"/>
          </p:cNvSpPr>
          <p:nvPr/>
        </p:nvSpPr>
        <p:spPr bwMode="auto">
          <a:xfrm>
            <a:off x="533400" y="2438400"/>
            <a:ext cx="8305800" cy="457200"/>
          </a:xfrm>
          <a:prstGeom prst="leftRightArrow">
            <a:avLst>
              <a:gd name="adj1" fmla="val 50000"/>
              <a:gd name="adj2" fmla="val 36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43017" name="Line 9" descr="A line from the arrow to text box &quot;Wilderness&quot;">
            <a:extLst>
              <a:ext uri="{FF2B5EF4-FFF2-40B4-BE49-F238E27FC236}">
                <a16:creationId xmlns:a16="http://schemas.microsoft.com/office/drawing/2014/main" id="{4B593A53-5890-45EB-AC0F-045DC26AD5C4}"/>
              </a:ext>
            </a:extLst>
          </p:cNvPr>
          <p:cNvSpPr>
            <a:spLocks noChangeShapeType="1"/>
          </p:cNvSpPr>
          <p:nvPr/>
        </p:nvSpPr>
        <p:spPr bwMode="auto">
          <a:xfrm flipV="1">
            <a:off x="11430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0" name="Rectangle 2">
            <a:extLst>
              <a:ext uri="{FF2B5EF4-FFF2-40B4-BE49-F238E27FC236}">
                <a16:creationId xmlns:a16="http://schemas.microsoft.com/office/drawing/2014/main" id="{427C8141-0610-4274-9D52-D961DC0104DD}"/>
              </a:ext>
            </a:extLst>
          </p:cNvPr>
          <p:cNvSpPr>
            <a:spLocks noChangeArrowheads="1"/>
          </p:cNvSpPr>
          <p:nvPr/>
        </p:nvSpPr>
        <p:spPr bwMode="auto">
          <a:xfrm>
            <a:off x="228600" y="3810000"/>
            <a:ext cx="1828800" cy="914400"/>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Wilderness</a:t>
            </a:r>
          </a:p>
        </p:txBody>
      </p:sp>
      <p:sp>
        <p:nvSpPr>
          <p:cNvPr id="43018" name="Line 10" descr="A line from the arrow to text box &quot;Semi-Primitive motorized and non-motorized recreation&quot;">
            <a:extLst>
              <a:ext uri="{FF2B5EF4-FFF2-40B4-BE49-F238E27FC236}">
                <a16:creationId xmlns:a16="http://schemas.microsoft.com/office/drawing/2014/main" id="{36E1C678-794D-480C-AD33-464E6C519EE2}"/>
              </a:ext>
            </a:extLst>
          </p:cNvPr>
          <p:cNvSpPr>
            <a:spLocks noChangeShapeType="1"/>
          </p:cNvSpPr>
          <p:nvPr/>
        </p:nvSpPr>
        <p:spPr bwMode="auto">
          <a:xfrm flipV="1">
            <a:off x="3276600" y="30480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1" name="Rectangle 3">
            <a:extLst>
              <a:ext uri="{FF2B5EF4-FFF2-40B4-BE49-F238E27FC236}">
                <a16:creationId xmlns:a16="http://schemas.microsoft.com/office/drawing/2014/main" id="{CF75AEB2-09F1-459E-B3FF-90FC13677E10}"/>
              </a:ext>
            </a:extLst>
          </p:cNvPr>
          <p:cNvSpPr>
            <a:spLocks noChangeArrowheads="1"/>
          </p:cNvSpPr>
          <p:nvPr/>
        </p:nvSpPr>
        <p:spPr bwMode="auto">
          <a:xfrm>
            <a:off x="2057400" y="4953000"/>
            <a:ext cx="2209800" cy="1524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Semi-Primitive </a:t>
            </a:r>
          </a:p>
          <a:p>
            <a:pPr algn="ctr" eaLnBrk="1" hangingPunct="1"/>
            <a:r>
              <a:rPr lang="en-US" altLang="en-US" sz="2000">
                <a:latin typeface="Comic Sans MS" panose="030F0702030302020204" pitchFamily="66" charset="0"/>
              </a:rPr>
              <a:t>motorized and </a:t>
            </a:r>
          </a:p>
          <a:p>
            <a:pPr algn="ctr" eaLnBrk="1" hangingPunct="1"/>
            <a:r>
              <a:rPr lang="en-US" altLang="en-US" sz="2000">
                <a:latin typeface="Comic Sans MS" panose="030F0702030302020204" pitchFamily="66" charset="0"/>
              </a:rPr>
              <a:t>non-motorized </a:t>
            </a:r>
          </a:p>
          <a:p>
            <a:pPr algn="ctr" eaLnBrk="1" hangingPunct="1"/>
            <a:r>
              <a:rPr lang="en-US" altLang="en-US" sz="2000">
                <a:latin typeface="Comic Sans MS" panose="030F0702030302020204" pitchFamily="66" charset="0"/>
              </a:rPr>
              <a:t>recreation</a:t>
            </a:r>
          </a:p>
        </p:txBody>
      </p:sp>
      <p:sp>
        <p:nvSpPr>
          <p:cNvPr id="43019" name="Line 11" descr="A line from the arrow to text box &quot;Roaded Natural&quot;">
            <a:extLst>
              <a:ext uri="{FF2B5EF4-FFF2-40B4-BE49-F238E27FC236}">
                <a16:creationId xmlns:a16="http://schemas.microsoft.com/office/drawing/2014/main" id="{316181FC-FD5D-48CE-A3A5-7F7D6DCF4FCB}"/>
              </a:ext>
            </a:extLst>
          </p:cNvPr>
          <p:cNvSpPr>
            <a:spLocks noChangeShapeType="1"/>
          </p:cNvSpPr>
          <p:nvPr/>
        </p:nvSpPr>
        <p:spPr bwMode="auto">
          <a:xfrm flipV="1">
            <a:off x="5486400" y="3124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2" name="Rectangle 4">
            <a:extLst>
              <a:ext uri="{FF2B5EF4-FFF2-40B4-BE49-F238E27FC236}">
                <a16:creationId xmlns:a16="http://schemas.microsoft.com/office/drawing/2014/main" id="{5B955635-09DA-4C11-B16F-DFF68B0747D8}"/>
              </a:ext>
            </a:extLst>
          </p:cNvPr>
          <p:cNvSpPr>
            <a:spLocks noChangeArrowheads="1"/>
          </p:cNvSpPr>
          <p:nvPr/>
        </p:nvSpPr>
        <p:spPr bwMode="auto">
          <a:xfrm>
            <a:off x="4648200" y="4191000"/>
            <a:ext cx="1600200" cy="1676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Roaded</a:t>
            </a:r>
          </a:p>
          <a:p>
            <a:pPr algn="ctr" eaLnBrk="1" hangingPunct="1"/>
            <a:r>
              <a:rPr lang="en-US" altLang="en-US" sz="2000">
                <a:latin typeface="Comic Sans MS" panose="030F0702030302020204" pitchFamily="66" charset="0"/>
              </a:rPr>
              <a:t>Natural</a:t>
            </a:r>
          </a:p>
        </p:txBody>
      </p:sp>
      <p:sp>
        <p:nvSpPr>
          <p:cNvPr id="43020" name="Line 12" descr="A line from the arrow to text box &quot;Developed Recreation&quot;">
            <a:extLst>
              <a:ext uri="{FF2B5EF4-FFF2-40B4-BE49-F238E27FC236}">
                <a16:creationId xmlns:a16="http://schemas.microsoft.com/office/drawing/2014/main" id="{D78EE778-570C-482B-BE35-3D03E415B813}"/>
              </a:ext>
            </a:extLst>
          </p:cNvPr>
          <p:cNvSpPr>
            <a:spLocks noChangeShapeType="1"/>
          </p:cNvSpPr>
          <p:nvPr/>
        </p:nvSpPr>
        <p:spPr bwMode="auto">
          <a:xfrm flipV="1">
            <a:off x="7543800" y="3048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Rectangle 5">
            <a:extLst>
              <a:ext uri="{FF2B5EF4-FFF2-40B4-BE49-F238E27FC236}">
                <a16:creationId xmlns:a16="http://schemas.microsoft.com/office/drawing/2014/main" id="{E515ECE6-D178-4EE5-B5A8-403D418D7838}"/>
              </a:ext>
            </a:extLst>
          </p:cNvPr>
          <p:cNvSpPr>
            <a:spLocks noChangeArrowheads="1"/>
          </p:cNvSpPr>
          <p:nvPr/>
        </p:nvSpPr>
        <p:spPr bwMode="auto">
          <a:xfrm>
            <a:off x="6781800" y="3886200"/>
            <a:ext cx="1676400" cy="1143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Developed</a:t>
            </a:r>
          </a:p>
          <a:p>
            <a:pPr algn="ctr" eaLnBrk="1" hangingPunct="1"/>
            <a:r>
              <a:rPr lang="en-US" altLang="en-US" sz="2000">
                <a:latin typeface="Comic Sans MS" panose="030F0702030302020204" pitchFamily="66" charset="0"/>
              </a:rPr>
              <a:t>Recreation</a:t>
            </a:r>
          </a:p>
        </p:txBody>
      </p:sp>
      <p:pic>
        <p:nvPicPr>
          <p:cNvPr id="43021" name="Picture 15" descr="U.S. Forest Service shield">
            <a:extLst>
              <a:ext uri="{FF2B5EF4-FFF2-40B4-BE49-F238E27FC236}">
                <a16:creationId xmlns:a16="http://schemas.microsoft.com/office/drawing/2014/main" id="{2553990A-4BEF-4509-9881-0916DBAAC36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518400" y="5105400"/>
            <a:ext cx="1412875" cy="1493838"/>
          </a:xfrm>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4039" name="Oval 7">
            <a:extLst>
              <a:ext uri="{FF2B5EF4-FFF2-40B4-BE49-F238E27FC236}">
                <a16:creationId xmlns:a16="http://schemas.microsoft.com/office/drawing/2014/main" id="{AB227AA6-D1F8-49E3-9B7D-3378B8BCD1F5}"/>
              </a:ext>
            </a:extLst>
          </p:cNvPr>
          <p:cNvSpPr>
            <a:spLocks noGrp="1" noChangeArrowheads="1"/>
          </p:cNvSpPr>
          <p:nvPr>
            <p:ph type="title" idx="4294967295"/>
          </p:nvPr>
        </p:nvSpPr>
        <p:spPr bwMode="auto">
          <a:xfrm>
            <a:off x="2590800" y="152400"/>
            <a:ext cx="3886200" cy="1066800"/>
          </a:xfrm>
          <a:prstGeom prst="ellipse">
            <a:avLst/>
          </a:prstGeom>
          <a:solidFill>
            <a:srgbClr val="008000"/>
          </a:solidFill>
          <a:ln w="9525">
            <a:solidFill>
              <a:schemeClr val="tx1"/>
            </a:solidFill>
            <a:prstDash/>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National Forests</a:t>
            </a:r>
          </a:p>
        </p:txBody>
      </p:sp>
      <p:sp>
        <p:nvSpPr>
          <p:cNvPr id="873478" name="Rectangle 6">
            <a:extLst>
              <a:ext uri="{FF2B5EF4-FFF2-40B4-BE49-F238E27FC236}">
                <a16:creationId xmlns:a16="http://schemas.microsoft.com/office/drawing/2014/main" id="{CAEE0ECC-ED3A-48FC-9419-8124A696A312}"/>
              </a:ext>
            </a:extLst>
          </p:cNvPr>
          <p:cNvSpPr>
            <a:spLocks noChangeArrowheads="1"/>
          </p:cNvSpPr>
          <p:nvPr/>
        </p:nvSpPr>
        <p:spPr bwMode="auto">
          <a:xfrm>
            <a:off x="533400" y="1371600"/>
            <a:ext cx="8153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i="1" u="sng">
                <a:solidFill>
                  <a:schemeClr val="accent2"/>
                </a:solidFill>
                <a:latin typeface="Comic Sans MS" panose="030F0702030302020204" pitchFamily="66" charset="0"/>
              </a:rPr>
              <a:t>Ecosystem</a:t>
            </a:r>
            <a:r>
              <a:rPr lang="en-US" altLang="en-US" sz="3200" i="1">
                <a:solidFill>
                  <a:schemeClr val="accent2"/>
                </a:solidFill>
                <a:latin typeface="Comic Sans MS" panose="030F0702030302020204" pitchFamily="66" charset="0"/>
              </a:rPr>
              <a:t> Management</a:t>
            </a:r>
          </a:p>
        </p:txBody>
      </p:sp>
      <p:sp>
        <p:nvSpPr>
          <p:cNvPr id="44040" name="AutoShape 8" descr="A double-headed, horizontal arrow under text &quot;Ecosystem Management&quot;">
            <a:extLst>
              <a:ext uri="{FF2B5EF4-FFF2-40B4-BE49-F238E27FC236}">
                <a16:creationId xmlns:a16="http://schemas.microsoft.com/office/drawing/2014/main" id="{01D88EB1-5EFC-433B-8E56-638AA7BD33C8}"/>
              </a:ext>
            </a:extLst>
          </p:cNvPr>
          <p:cNvSpPr>
            <a:spLocks noChangeArrowheads="1"/>
          </p:cNvSpPr>
          <p:nvPr/>
        </p:nvSpPr>
        <p:spPr bwMode="auto">
          <a:xfrm>
            <a:off x="533400" y="2438400"/>
            <a:ext cx="8305800" cy="457200"/>
          </a:xfrm>
          <a:prstGeom prst="leftRightArrow">
            <a:avLst>
              <a:gd name="adj1" fmla="val 50000"/>
              <a:gd name="adj2" fmla="val 36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1" name="Line 9" descr="A line from the arrow to text box &quot;Wilderness&quot;">
            <a:extLst>
              <a:ext uri="{FF2B5EF4-FFF2-40B4-BE49-F238E27FC236}">
                <a16:creationId xmlns:a16="http://schemas.microsoft.com/office/drawing/2014/main" id="{405D1F99-DE49-464D-8F8A-8ADCF12E314B}"/>
              </a:ext>
            </a:extLst>
          </p:cNvPr>
          <p:cNvSpPr>
            <a:spLocks noChangeShapeType="1"/>
          </p:cNvSpPr>
          <p:nvPr/>
        </p:nvSpPr>
        <p:spPr bwMode="auto">
          <a:xfrm flipV="1">
            <a:off x="11430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4" name="Rectangle 2">
            <a:extLst>
              <a:ext uri="{FF2B5EF4-FFF2-40B4-BE49-F238E27FC236}">
                <a16:creationId xmlns:a16="http://schemas.microsoft.com/office/drawing/2014/main" id="{0791BA6A-6370-4B96-87FE-576214F34DCC}"/>
              </a:ext>
            </a:extLst>
          </p:cNvPr>
          <p:cNvSpPr>
            <a:spLocks noChangeArrowheads="1"/>
          </p:cNvSpPr>
          <p:nvPr/>
        </p:nvSpPr>
        <p:spPr bwMode="auto">
          <a:xfrm>
            <a:off x="228600" y="3810000"/>
            <a:ext cx="1828800" cy="914400"/>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Wilderness</a:t>
            </a:r>
          </a:p>
        </p:txBody>
      </p:sp>
      <p:sp>
        <p:nvSpPr>
          <p:cNvPr id="44042" name="Line 10" descr="A line from the arrow to a blank text box ">
            <a:extLst>
              <a:ext uri="{FF2B5EF4-FFF2-40B4-BE49-F238E27FC236}">
                <a16:creationId xmlns:a16="http://schemas.microsoft.com/office/drawing/2014/main" id="{2A04177F-3DA8-47C2-8C62-9C6E08D92FE4}"/>
              </a:ext>
            </a:extLst>
          </p:cNvPr>
          <p:cNvSpPr>
            <a:spLocks noChangeShapeType="1"/>
          </p:cNvSpPr>
          <p:nvPr/>
        </p:nvSpPr>
        <p:spPr bwMode="auto">
          <a:xfrm flipV="1">
            <a:off x="2971800" y="30480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5" name="Rectangle 3" descr="Blue text box">
            <a:extLst>
              <a:ext uri="{FF2B5EF4-FFF2-40B4-BE49-F238E27FC236}">
                <a16:creationId xmlns:a16="http://schemas.microsoft.com/office/drawing/2014/main" id="{33F2C0AA-08AE-40AD-8924-DFE2D95A0D84}"/>
              </a:ext>
              <a:ext uri="{C183D7F6-B498-43B3-948B-1728B52AA6E4}">
                <adec:decorative xmlns:adec="http://schemas.microsoft.com/office/drawing/2017/decorative" val="0"/>
              </a:ext>
            </a:extLst>
          </p:cNvPr>
          <p:cNvSpPr>
            <a:spLocks noChangeArrowheads="1"/>
          </p:cNvSpPr>
          <p:nvPr/>
        </p:nvSpPr>
        <p:spPr bwMode="auto">
          <a:xfrm>
            <a:off x="1524000" y="4953000"/>
            <a:ext cx="2209800" cy="1524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latin typeface="Comic Sans MS" panose="030F0702030302020204" pitchFamily="66" charset="0"/>
            </a:endParaRPr>
          </a:p>
        </p:txBody>
      </p:sp>
      <p:sp>
        <p:nvSpPr>
          <p:cNvPr id="44043" name="Line 11" descr="A line from the arrow to a blank text box ">
            <a:extLst>
              <a:ext uri="{FF2B5EF4-FFF2-40B4-BE49-F238E27FC236}">
                <a16:creationId xmlns:a16="http://schemas.microsoft.com/office/drawing/2014/main" id="{0F3D3415-D918-4277-A079-2D64DD6B11E7}"/>
              </a:ext>
            </a:extLst>
          </p:cNvPr>
          <p:cNvSpPr>
            <a:spLocks noChangeShapeType="1"/>
          </p:cNvSpPr>
          <p:nvPr/>
        </p:nvSpPr>
        <p:spPr bwMode="auto">
          <a:xfrm flipV="1">
            <a:off x="4572000" y="3124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6" name="Rectangle 4" descr="Blue text box">
            <a:extLst>
              <a:ext uri="{FF2B5EF4-FFF2-40B4-BE49-F238E27FC236}">
                <a16:creationId xmlns:a16="http://schemas.microsoft.com/office/drawing/2014/main" id="{BFC44F65-93D1-41EE-AFB9-8CCDFD29497A}"/>
              </a:ext>
            </a:extLst>
          </p:cNvPr>
          <p:cNvSpPr>
            <a:spLocks noChangeArrowheads="1"/>
          </p:cNvSpPr>
          <p:nvPr/>
        </p:nvSpPr>
        <p:spPr bwMode="auto">
          <a:xfrm>
            <a:off x="4038600" y="4191000"/>
            <a:ext cx="1295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latin typeface="Comic Sans MS" panose="030F0702030302020204" pitchFamily="66" charset="0"/>
            </a:endParaRPr>
          </a:p>
        </p:txBody>
      </p:sp>
      <p:sp>
        <p:nvSpPr>
          <p:cNvPr id="44046" name="Line 10" descr="A line from the arrow to a blank text box ">
            <a:extLst>
              <a:ext uri="{FF2B5EF4-FFF2-40B4-BE49-F238E27FC236}">
                <a16:creationId xmlns:a16="http://schemas.microsoft.com/office/drawing/2014/main" id="{464354BC-C0F9-45D7-9FD3-DAE9F15B8AB2}"/>
              </a:ext>
            </a:extLst>
          </p:cNvPr>
          <p:cNvSpPr>
            <a:spLocks noChangeShapeType="1"/>
          </p:cNvSpPr>
          <p:nvPr/>
        </p:nvSpPr>
        <p:spPr bwMode="auto">
          <a:xfrm flipV="1">
            <a:off x="6248400" y="31242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7" name="Rectangle 15" descr="A blue text box">
            <a:extLst>
              <a:ext uri="{FF2B5EF4-FFF2-40B4-BE49-F238E27FC236}">
                <a16:creationId xmlns:a16="http://schemas.microsoft.com/office/drawing/2014/main" id="{6EF82C8E-7CE4-44F8-A959-1377B621A00E}"/>
              </a:ext>
            </a:extLst>
          </p:cNvPr>
          <p:cNvSpPr>
            <a:spLocks noChangeArrowheads="1"/>
          </p:cNvSpPr>
          <p:nvPr/>
        </p:nvSpPr>
        <p:spPr bwMode="auto">
          <a:xfrm>
            <a:off x="4800600" y="5562600"/>
            <a:ext cx="2438400" cy="990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latin typeface="Comic Sans MS" panose="030F0702030302020204" pitchFamily="66" charset="0"/>
            </a:endParaRPr>
          </a:p>
        </p:txBody>
      </p:sp>
      <p:sp>
        <p:nvSpPr>
          <p:cNvPr id="44044" name="Line 12" descr="A line from the arrow to a blank text box ">
            <a:extLst>
              <a:ext uri="{FF2B5EF4-FFF2-40B4-BE49-F238E27FC236}">
                <a16:creationId xmlns:a16="http://schemas.microsoft.com/office/drawing/2014/main" id="{BB7BAE6C-09DA-4202-9251-FED5A75DADD8}"/>
              </a:ext>
            </a:extLst>
          </p:cNvPr>
          <p:cNvSpPr>
            <a:spLocks noChangeShapeType="1"/>
          </p:cNvSpPr>
          <p:nvPr/>
        </p:nvSpPr>
        <p:spPr bwMode="auto">
          <a:xfrm flipV="1">
            <a:off x="7543800" y="3048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7" name="Rectangle 5" descr="Blue text box">
            <a:extLst>
              <a:ext uri="{FF2B5EF4-FFF2-40B4-BE49-F238E27FC236}">
                <a16:creationId xmlns:a16="http://schemas.microsoft.com/office/drawing/2014/main" id="{3D6A6E34-3F36-482F-BA3A-C6650FA44FD8}"/>
              </a:ext>
            </a:extLst>
          </p:cNvPr>
          <p:cNvSpPr>
            <a:spLocks noChangeArrowheads="1"/>
          </p:cNvSpPr>
          <p:nvPr/>
        </p:nvSpPr>
        <p:spPr bwMode="auto">
          <a:xfrm>
            <a:off x="7086600" y="3886200"/>
            <a:ext cx="1371600" cy="838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latin typeface="Comic Sans MS" panose="030F0702030302020204" pitchFamily="66" charset="0"/>
            </a:endParaRPr>
          </a:p>
        </p:txBody>
      </p:sp>
      <p:pic>
        <p:nvPicPr>
          <p:cNvPr id="44045" name="Picture 15" descr="U.S. Forest Service shield">
            <a:extLst>
              <a:ext uri="{FF2B5EF4-FFF2-40B4-BE49-F238E27FC236}">
                <a16:creationId xmlns:a16="http://schemas.microsoft.com/office/drawing/2014/main" id="{0FC8410E-7279-441A-8FAD-391D75387B92}"/>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518400" y="5105400"/>
            <a:ext cx="1412875" cy="149383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3478">
                                            <p:txEl>
                                              <p:pRg st="0" end="0"/>
                                            </p:txEl>
                                          </p:spTgt>
                                        </p:tgtEl>
                                        <p:attrNameLst>
                                          <p:attrName>style.visibility</p:attrName>
                                        </p:attrNameLst>
                                      </p:cBhvr>
                                      <p:to>
                                        <p:strVal val="visible"/>
                                      </p:to>
                                    </p:set>
                                    <p:animEffect transition="in" filter="checkerboard(across)">
                                      <p:cBhvr>
                                        <p:cTn id="7" dur="1000"/>
                                        <p:tgtEl>
                                          <p:spTgt spid="8734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5063" name="Oval 7">
            <a:extLst>
              <a:ext uri="{FF2B5EF4-FFF2-40B4-BE49-F238E27FC236}">
                <a16:creationId xmlns:a16="http://schemas.microsoft.com/office/drawing/2014/main" id="{8063E885-466C-4A81-B2A7-6B7548250CC0}"/>
              </a:ext>
            </a:extLst>
          </p:cNvPr>
          <p:cNvSpPr>
            <a:spLocks noGrp="1" noChangeArrowheads="1"/>
          </p:cNvSpPr>
          <p:nvPr>
            <p:ph type="title" idx="4294967295"/>
          </p:nvPr>
        </p:nvSpPr>
        <p:spPr bwMode="auto">
          <a:xfrm>
            <a:off x="2590800" y="152400"/>
            <a:ext cx="3886200" cy="1066800"/>
          </a:xfrm>
          <a:prstGeom prst="ellipse">
            <a:avLst/>
          </a:prstGeom>
          <a:solidFill>
            <a:srgbClr val="008000"/>
          </a:solidFill>
          <a:ln w="9525">
            <a:solidFill>
              <a:schemeClr val="tx1"/>
            </a:solidFill>
            <a:prstDash/>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National Forests</a:t>
            </a:r>
          </a:p>
        </p:txBody>
      </p:sp>
      <p:sp>
        <p:nvSpPr>
          <p:cNvPr id="45062" name="Rectangle 6">
            <a:extLst>
              <a:ext uri="{FF2B5EF4-FFF2-40B4-BE49-F238E27FC236}">
                <a16:creationId xmlns:a16="http://schemas.microsoft.com/office/drawing/2014/main" id="{730A8039-4B37-4E90-8B0B-15919A627976}"/>
              </a:ext>
            </a:extLst>
          </p:cNvPr>
          <p:cNvSpPr>
            <a:spLocks noChangeArrowheads="1"/>
          </p:cNvSpPr>
          <p:nvPr/>
        </p:nvSpPr>
        <p:spPr bwMode="auto">
          <a:xfrm>
            <a:off x="533400" y="1371600"/>
            <a:ext cx="8153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i="1" u="sng">
                <a:solidFill>
                  <a:schemeClr val="accent2"/>
                </a:solidFill>
                <a:latin typeface="Comic Sans MS" panose="030F0702030302020204" pitchFamily="66" charset="0"/>
              </a:rPr>
              <a:t>Ecosystem</a:t>
            </a:r>
            <a:r>
              <a:rPr lang="en-US" altLang="en-US" sz="3200" i="1">
                <a:solidFill>
                  <a:schemeClr val="accent2"/>
                </a:solidFill>
                <a:latin typeface="Comic Sans MS" panose="030F0702030302020204" pitchFamily="66" charset="0"/>
              </a:rPr>
              <a:t> Management</a:t>
            </a:r>
          </a:p>
        </p:txBody>
      </p:sp>
      <p:sp>
        <p:nvSpPr>
          <p:cNvPr id="45064" name="AutoShape 8" descr="A double-headed, horizontal arrow under text &quot;Ecosystem Management&quot;">
            <a:extLst>
              <a:ext uri="{FF2B5EF4-FFF2-40B4-BE49-F238E27FC236}">
                <a16:creationId xmlns:a16="http://schemas.microsoft.com/office/drawing/2014/main" id="{ACB265C0-366A-4418-9966-ACDC4DCCE958}"/>
              </a:ext>
            </a:extLst>
          </p:cNvPr>
          <p:cNvSpPr>
            <a:spLocks noChangeArrowheads="1"/>
          </p:cNvSpPr>
          <p:nvPr/>
        </p:nvSpPr>
        <p:spPr bwMode="auto">
          <a:xfrm>
            <a:off x="533400" y="2438400"/>
            <a:ext cx="8305800" cy="457200"/>
          </a:xfrm>
          <a:prstGeom prst="leftRightArrow">
            <a:avLst>
              <a:gd name="adj1" fmla="val 50000"/>
              <a:gd name="adj2" fmla="val 36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5" name="Line 9" descr="A line from the arrow to text box &quot;Wilderness&quot;">
            <a:extLst>
              <a:ext uri="{FF2B5EF4-FFF2-40B4-BE49-F238E27FC236}">
                <a16:creationId xmlns:a16="http://schemas.microsoft.com/office/drawing/2014/main" id="{234528F5-01A1-4A05-B448-5E5192FB2E9A}"/>
              </a:ext>
            </a:extLst>
          </p:cNvPr>
          <p:cNvSpPr>
            <a:spLocks noChangeShapeType="1"/>
          </p:cNvSpPr>
          <p:nvPr/>
        </p:nvSpPr>
        <p:spPr bwMode="auto">
          <a:xfrm flipV="1">
            <a:off x="11430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58" name="Rectangle 2">
            <a:extLst>
              <a:ext uri="{FF2B5EF4-FFF2-40B4-BE49-F238E27FC236}">
                <a16:creationId xmlns:a16="http://schemas.microsoft.com/office/drawing/2014/main" id="{6BE7881B-6102-4B84-ADB9-80821C0D698F}"/>
              </a:ext>
            </a:extLst>
          </p:cNvPr>
          <p:cNvSpPr>
            <a:spLocks noChangeArrowheads="1"/>
          </p:cNvSpPr>
          <p:nvPr/>
        </p:nvSpPr>
        <p:spPr bwMode="auto">
          <a:xfrm>
            <a:off x="228600" y="3810000"/>
            <a:ext cx="18288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Wilderness</a:t>
            </a:r>
          </a:p>
        </p:txBody>
      </p:sp>
      <p:sp>
        <p:nvSpPr>
          <p:cNvPr id="45066" name="Line 10" descr="A line from the arrow to text box &quot;Air, soil, water, fish, and wildlife&quot;">
            <a:extLst>
              <a:ext uri="{FF2B5EF4-FFF2-40B4-BE49-F238E27FC236}">
                <a16:creationId xmlns:a16="http://schemas.microsoft.com/office/drawing/2014/main" id="{E7B80128-546A-46B1-B54C-FE9B2DF819C8}"/>
              </a:ext>
            </a:extLst>
          </p:cNvPr>
          <p:cNvSpPr>
            <a:spLocks noChangeShapeType="1"/>
          </p:cNvSpPr>
          <p:nvPr/>
        </p:nvSpPr>
        <p:spPr bwMode="auto">
          <a:xfrm flipV="1">
            <a:off x="2971800" y="30480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7571" name="Rectangle 3">
            <a:extLst>
              <a:ext uri="{FF2B5EF4-FFF2-40B4-BE49-F238E27FC236}">
                <a16:creationId xmlns:a16="http://schemas.microsoft.com/office/drawing/2014/main" id="{98C404BE-ACF8-40E2-993C-03E7848F7E82}"/>
              </a:ext>
            </a:extLst>
          </p:cNvPr>
          <p:cNvSpPr>
            <a:spLocks noChangeArrowheads="1"/>
          </p:cNvSpPr>
          <p:nvPr/>
        </p:nvSpPr>
        <p:spPr bwMode="auto">
          <a:xfrm>
            <a:off x="1524000" y="4953000"/>
            <a:ext cx="2209800" cy="1524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Air, soil, water, </a:t>
            </a:r>
          </a:p>
          <a:p>
            <a:pPr algn="ctr" eaLnBrk="1" hangingPunct="1"/>
            <a:r>
              <a:rPr lang="en-US" altLang="en-US" sz="2000">
                <a:latin typeface="Comic Sans MS" panose="030F0702030302020204" pitchFamily="66" charset="0"/>
              </a:rPr>
              <a:t>fish and wildlife</a:t>
            </a:r>
          </a:p>
        </p:txBody>
      </p:sp>
      <p:sp>
        <p:nvSpPr>
          <p:cNvPr id="45067" name="Line 11" descr="A line from the arrow to text box &quot;Weeds&quot;">
            <a:extLst>
              <a:ext uri="{FF2B5EF4-FFF2-40B4-BE49-F238E27FC236}">
                <a16:creationId xmlns:a16="http://schemas.microsoft.com/office/drawing/2014/main" id="{9471F1D6-EF6E-46B3-A370-0392DB02E0CF}"/>
              </a:ext>
            </a:extLst>
          </p:cNvPr>
          <p:cNvSpPr>
            <a:spLocks noChangeShapeType="1"/>
          </p:cNvSpPr>
          <p:nvPr/>
        </p:nvSpPr>
        <p:spPr bwMode="auto">
          <a:xfrm flipV="1">
            <a:off x="4572000" y="3124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7572" name="Rectangle 4">
            <a:extLst>
              <a:ext uri="{FF2B5EF4-FFF2-40B4-BE49-F238E27FC236}">
                <a16:creationId xmlns:a16="http://schemas.microsoft.com/office/drawing/2014/main" id="{C3A64F2A-446E-4998-87A8-FEEAFF6F16E3}"/>
              </a:ext>
            </a:extLst>
          </p:cNvPr>
          <p:cNvSpPr>
            <a:spLocks noChangeArrowheads="1"/>
          </p:cNvSpPr>
          <p:nvPr/>
        </p:nvSpPr>
        <p:spPr bwMode="auto">
          <a:xfrm>
            <a:off x="4038600" y="4191000"/>
            <a:ext cx="1295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Weeds</a:t>
            </a:r>
          </a:p>
        </p:txBody>
      </p:sp>
      <p:sp>
        <p:nvSpPr>
          <p:cNvPr id="45070" name="Line 10" descr="A line from the arrow to text box &quot;Cultural Resources&quot;">
            <a:extLst>
              <a:ext uri="{FF2B5EF4-FFF2-40B4-BE49-F238E27FC236}">
                <a16:creationId xmlns:a16="http://schemas.microsoft.com/office/drawing/2014/main" id="{0BFCADB2-2B91-41C8-86CB-99B57FE38D1C}"/>
              </a:ext>
            </a:extLst>
          </p:cNvPr>
          <p:cNvSpPr>
            <a:spLocks noChangeShapeType="1"/>
          </p:cNvSpPr>
          <p:nvPr/>
        </p:nvSpPr>
        <p:spPr bwMode="auto">
          <a:xfrm flipV="1">
            <a:off x="6248400" y="31242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7583" name="Rectangle 15">
            <a:extLst>
              <a:ext uri="{FF2B5EF4-FFF2-40B4-BE49-F238E27FC236}">
                <a16:creationId xmlns:a16="http://schemas.microsoft.com/office/drawing/2014/main" id="{7B3C2D24-4349-4487-82BE-EC819150972D}"/>
              </a:ext>
            </a:extLst>
          </p:cNvPr>
          <p:cNvSpPr>
            <a:spLocks noChangeArrowheads="1"/>
          </p:cNvSpPr>
          <p:nvPr/>
        </p:nvSpPr>
        <p:spPr bwMode="auto">
          <a:xfrm>
            <a:off x="4800600" y="5562600"/>
            <a:ext cx="2438400" cy="990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Cultural Resources</a:t>
            </a:r>
          </a:p>
        </p:txBody>
      </p:sp>
      <p:sp>
        <p:nvSpPr>
          <p:cNvPr id="45068" name="Line 12" descr="A line from the arrow to text box &quot;Fire&quot;">
            <a:extLst>
              <a:ext uri="{FF2B5EF4-FFF2-40B4-BE49-F238E27FC236}">
                <a16:creationId xmlns:a16="http://schemas.microsoft.com/office/drawing/2014/main" id="{A4346DBD-8075-42FF-B72F-30059684A567}"/>
              </a:ext>
            </a:extLst>
          </p:cNvPr>
          <p:cNvSpPr>
            <a:spLocks noChangeShapeType="1"/>
          </p:cNvSpPr>
          <p:nvPr/>
        </p:nvSpPr>
        <p:spPr bwMode="auto">
          <a:xfrm flipV="1">
            <a:off x="7543800" y="3048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7573" name="Rectangle 5">
            <a:extLst>
              <a:ext uri="{FF2B5EF4-FFF2-40B4-BE49-F238E27FC236}">
                <a16:creationId xmlns:a16="http://schemas.microsoft.com/office/drawing/2014/main" id="{A135FB42-4577-48C2-97A6-D6BE9DD34430}"/>
              </a:ext>
            </a:extLst>
          </p:cNvPr>
          <p:cNvSpPr>
            <a:spLocks noChangeArrowheads="1"/>
          </p:cNvSpPr>
          <p:nvPr/>
        </p:nvSpPr>
        <p:spPr bwMode="auto">
          <a:xfrm>
            <a:off x="7086600" y="3886200"/>
            <a:ext cx="1371600" cy="838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Comic Sans MS" panose="030F0702030302020204" pitchFamily="66" charset="0"/>
              </a:rPr>
              <a:t>Fire</a:t>
            </a:r>
          </a:p>
        </p:txBody>
      </p:sp>
      <p:pic>
        <p:nvPicPr>
          <p:cNvPr id="45069" name="Picture 15" descr="U.S. Forest Service shield">
            <a:extLst>
              <a:ext uri="{FF2B5EF4-FFF2-40B4-BE49-F238E27FC236}">
                <a16:creationId xmlns:a16="http://schemas.microsoft.com/office/drawing/2014/main" id="{E9120168-36B2-49AE-8FEC-0FA9EB9CD7D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518400" y="5105400"/>
            <a:ext cx="1412875" cy="149383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7571">
                                            <p:txEl>
                                              <p:pRg st="0" end="0"/>
                                            </p:txEl>
                                          </p:spTgt>
                                        </p:tgtEl>
                                        <p:attrNameLst>
                                          <p:attrName>style.visibility</p:attrName>
                                        </p:attrNameLst>
                                      </p:cBhvr>
                                      <p:to>
                                        <p:strVal val="visible"/>
                                      </p:to>
                                    </p:set>
                                    <p:animEffect transition="in" filter="checkerboard(across)">
                                      <p:cBhvr>
                                        <p:cTn id="7" dur="1000"/>
                                        <p:tgtEl>
                                          <p:spTgt spid="87757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77571">
                                            <p:txEl>
                                              <p:pRg st="1" end="1"/>
                                            </p:txEl>
                                          </p:spTgt>
                                        </p:tgtEl>
                                        <p:attrNameLst>
                                          <p:attrName>style.visibility</p:attrName>
                                        </p:attrNameLst>
                                      </p:cBhvr>
                                      <p:to>
                                        <p:strVal val="visible"/>
                                      </p:to>
                                    </p:set>
                                    <p:animEffect transition="in" filter="checkerboard(across)">
                                      <p:cBhvr>
                                        <p:cTn id="10" dur="1000"/>
                                        <p:tgtEl>
                                          <p:spTgt spid="8775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877572">
                                            <p:txEl>
                                              <p:pRg st="0" end="0"/>
                                            </p:txEl>
                                          </p:spTgt>
                                        </p:tgtEl>
                                        <p:attrNameLst>
                                          <p:attrName>style.visibility</p:attrName>
                                        </p:attrNameLst>
                                      </p:cBhvr>
                                      <p:to>
                                        <p:strVal val="visible"/>
                                      </p:to>
                                    </p:set>
                                    <p:animEffect transition="in" filter="checkerboard(across)">
                                      <p:cBhvr>
                                        <p:cTn id="15" dur="1000"/>
                                        <p:tgtEl>
                                          <p:spTgt spid="87757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877583">
                                            <p:txEl>
                                              <p:pRg st="0" end="0"/>
                                            </p:txEl>
                                          </p:spTgt>
                                        </p:tgtEl>
                                        <p:attrNameLst>
                                          <p:attrName>style.visibility</p:attrName>
                                        </p:attrNameLst>
                                      </p:cBhvr>
                                      <p:to>
                                        <p:strVal val="visible"/>
                                      </p:to>
                                    </p:set>
                                    <p:animEffect transition="in" filter="checkerboard(across)">
                                      <p:cBhvr>
                                        <p:cTn id="20" dur="500"/>
                                        <p:tgtEl>
                                          <p:spTgt spid="87758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877573">
                                            <p:txEl>
                                              <p:pRg st="0" end="0"/>
                                            </p:txEl>
                                          </p:spTgt>
                                        </p:tgtEl>
                                        <p:attrNameLst>
                                          <p:attrName>style.visibility</p:attrName>
                                        </p:attrNameLst>
                                      </p:cBhvr>
                                      <p:to>
                                        <p:strVal val="visible"/>
                                      </p:to>
                                    </p:set>
                                    <p:animEffect transition="in" filter="checkerboard(across)">
                                      <p:cBhvr>
                                        <p:cTn id="25" dur="1000"/>
                                        <p:tgtEl>
                                          <p:spTgt spid="8775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ADF"/>
        </a:solidFill>
        <a:effectLst/>
      </p:bgPr>
    </p:bg>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0F39714B-5596-4904-8A46-B0782ED23D7C}"/>
              </a:ext>
            </a:extLst>
          </p:cNvPr>
          <p:cNvSpPr>
            <a:spLocks noGrp="1" noChangeArrowheads="1"/>
          </p:cNvSpPr>
          <p:nvPr>
            <p:ph type="ctrTitle" idx="4294967295"/>
          </p:nvPr>
        </p:nvSpPr>
        <p:spPr>
          <a:xfrm>
            <a:off x="685800" y="0"/>
            <a:ext cx="7772400" cy="1470025"/>
          </a:xfrm>
        </p:spPr>
        <p:txBody>
          <a:bodyPr/>
          <a:lstStyle/>
          <a:p>
            <a:pPr eaLnBrk="1" hangingPunct="1"/>
            <a:r>
              <a:rPr lang="en-US" altLang="en-US" sz="3600" dirty="0">
                <a:latin typeface="Comic Sans MS" panose="030F0702030302020204" pitchFamily="66" charset="0"/>
              </a:rPr>
              <a:t>The Wilderness Movement</a:t>
            </a:r>
            <a:br>
              <a:rPr lang="en-US" altLang="en-US" sz="3600" dirty="0">
                <a:latin typeface="Comic Sans MS" panose="030F0702030302020204" pitchFamily="66" charset="0"/>
              </a:rPr>
            </a:br>
            <a:r>
              <a:rPr lang="en-US" altLang="en-US" sz="3200" dirty="0">
                <a:latin typeface="Comic Sans MS" panose="030F0702030302020204" pitchFamily="66" charset="0"/>
              </a:rPr>
              <a:t>1920-1960: Era of Development</a:t>
            </a:r>
          </a:p>
        </p:txBody>
      </p:sp>
      <p:pic>
        <p:nvPicPr>
          <p:cNvPr id="8196" name="Picture 9" descr="A dam within a canyon">
            <a:extLst>
              <a:ext uri="{FF2B5EF4-FFF2-40B4-BE49-F238E27FC236}">
                <a16:creationId xmlns:a16="http://schemas.microsoft.com/office/drawing/2014/main" id="{A3049487-90BF-4E3F-9DAA-BAEFB3EC5F3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800" y="1371600"/>
            <a:ext cx="2811463"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7" name="Text Box 10">
            <a:extLst>
              <a:ext uri="{FF2B5EF4-FFF2-40B4-BE49-F238E27FC236}">
                <a16:creationId xmlns:a16="http://schemas.microsoft.com/office/drawing/2014/main" id="{62038916-9AC5-43EC-BD0A-DB1ABD46BB4D}"/>
              </a:ext>
            </a:extLst>
          </p:cNvPr>
          <p:cNvSpPr txBox="1">
            <a:spLocks noChangeArrowheads="1"/>
          </p:cNvSpPr>
          <p:nvPr/>
        </p:nvSpPr>
        <p:spPr bwMode="auto">
          <a:xfrm>
            <a:off x="3200400" y="2133600"/>
            <a:ext cx="1981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Glen Canyon Dam </a:t>
            </a:r>
          </a:p>
          <a:p>
            <a:pPr algn="ctr" eaLnBrk="1" hangingPunct="1">
              <a:spcBef>
                <a:spcPct val="50000"/>
              </a:spcBef>
            </a:pPr>
            <a:r>
              <a:rPr lang="en-US" altLang="en-US">
                <a:latin typeface="Comic Sans MS" panose="030F0702030302020204" pitchFamily="66" charset="0"/>
              </a:rPr>
              <a:t>under construction </a:t>
            </a:r>
          </a:p>
          <a:p>
            <a:pPr algn="ctr" eaLnBrk="1" hangingPunct="1">
              <a:spcBef>
                <a:spcPct val="50000"/>
              </a:spcBef>
            </a:pPr>
            <a:r>
              <a:rPr lang="en-US" altLang="en-US">
                <a:latin typeface="Comic Sans MS" panose="030F0702030302020204" pitchFamily="66" charset="0"/>
              </a:rPr>
              <a:t>1962</a:t>
            </a:r>
          </a:p>
        </p:txBody>
      </p:sp>
      <p:pic>
        <p:nvPicPr>
          <p:cNvPr id="8199" name="Picture 13" descr="A group of people in front of a sign that reads &quot;The Last Bucket of Concrete - Glen Canyon Dam&quot;">
            <a:extLst>
              <a:ext uri="{FF2B5EF4-FFF2-40B4-BE49-F238E27FC236}">
                <a16:creationId xmlns:a16="http://schemas.microsoft.com/office/drawing/2014/main" id="{5BC8249D-30EA-4338-B31D-4C7F4BC80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91000"/>
            <a:ext cx="3581400" cy="2466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7" descr="A person speaking at a podium with a sign &quot;U.S. Department of the Interior&quot;">
            <a:extLst>
              <a:ext uri="{FF2B5EF4-FFF2-40B4-BE49-F238E27FC236}">
                <a16:creationId xmlns:a16="http://schemas.microsoft.com/office/drawing/2014/main" id="{B36BB0DF-EA34-4A5A-B691-66C1FA2A0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38" y="1447800"/>
            <a:ext cx="2633662"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8" name="Text Box 11">
            <a:extLst>
              <a:ext uri="{FF2B5EF4-FFF2-40B4-BE49-F238E27FC236}">
                <a16:creationId xmlns:a16="http://schemas.microsoft.com/office/drawing/2014/main" id="{CD1878E0-A7FE-401D-8854-EF8689250E38}"/>
              </a:ext>
            </a:extLst>
          </p:cNvPr>
          <p:cNvSpPr txBox="1">
            <a:spLocks noChangeArrowheads="1"/>
          </p:cNvSpPr>
          <p:nvPr/>
        </p:nvSpPr>
        <p:spPr bwMode="auto">
          <a:xfrm>
            <a:off x="5715000" y="5715000"/>
            <a:ext cx="3200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Floyd Dominy, Commissioner</a:t>
            </a:r>
          </a:p>
          <a:p>
            <a:pPr eaLnBrk="1" hangingPunct="1">
              <a:spcBef>
                <a:spcPct val="50000"/>
              </a:spcBef>
            </a:pPr>
            <a:r>
              <a:rPr lang="en-US" altLang="en-US">
                <a:latin typeface="Comic Sans MS" panose="030F0702030302020204" pitchFamily="66" charset="0"/>
              </a:rPr>
              <a:t> Bureau of Reclamation</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A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EF37-73C1-41DA-B09F-6D7084A49869}"/>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Photos</a:t>
            </a:r>
          </a:p>
        </p:txBody>
      </p:sp>
      <p:graphicFrame>
        <p:nvGraphicFramePr>
          <p:cNvPr id="2050" name="Object 5" descr="Fluorescent light signs of text &quot;Reno - The Biggest Little City in the World&quot;">
            <a:extLst>
              <a:ext uri="{FF2B5EF4-FFF2-40B4-BE49-F238E27FC236}">
                <a16:creationId xmlns:a16="http://schemas.microsoft.com/office/drawing/2014/main" id="{98C03935-6E43-4EE8-9045-B419E0F43872}"/>
              </a:ext>
            </a:extLst>
          </p:cNvPr>
          <p:cNvGraphicFramePr>
            <a:graphicFrameLocks noChangeAspect="1"/>
          </p:cNvGraphicFramePr>
          <p:nvPr>
            <p:extLst>
              <p:ext uri="{D42A27DB-BD31-4B8C-83A1-F6EECF244321}">
                <p14:modId xmlns:p14="http://schemas.microsoft.com/office/powerpoint/2010/main" val="1424542987"/>
              </p:ext>
            </p:extLst>
          </p:nvPr>
        </p:nvGraphicFramePr>
        <p:xfrm>
          <a:off x="228600" y="228600"/>
          <a:ext cx="3886200" cy="2590800"/>
        </p:xfrm>
        <a:graphic>
          <a:graphicData uri="http://schemas.openxmlformats.org/presentationml/2006/ole">
            <mc:AlternateContent xmlns:mc="http://schemas.openxmlformats.org/markup-compatibility/2006">
              <mc:Choice xmlns:v="urn:schemas-microsoft-com:vml" Requires="v">
                <p:oleObj spid="_x0000_s2063" name="Clip" r:id="rId4" imgW="4285714" imgH="2838095" progId="MS_ClipArt_Gallery.2">
                  <p:embed/>
                </p:oleObj>
              </mc:Choice>
              <mc:Fallback>
                <p:oleObj name="Clip" r:id="rId4" imgW="4285714" imgH="2838095"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8928" t="2696" b="5618"/>
                      <a:stretch>
                        <a:fillRect/>
                      </a:stretch>
                    </p:blipFill>
                    <p:spPr bwMode="auto">
                      <a:xfrm>
                        <a:off x="228600" y="228600"/>
                        <a:ext cx="38862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4" name="Picture 7" descr="Terraced building in a city">
            <a:extLst>
              <a:ext uri="{FF2B5EF4-FFF2-40B4-BE49-F238E27FC236}">
                <a16:creationId xmlns:a16="http://schemas.microsoft.com/office/drawing/2014/main" id="{1B18336F-48E2-4E26-AA09-F38D5EC579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4803" r="4099" b="11180"/>
          <a:stretch>
            <a:fillRect/>
          </a:stretch>
        </p:blipFill>
        <p:spPr bwMode="auto">
          <a:xfrm>
            <a:off x="314325" y="3124200"/>
            <a:ext cx="334327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6" descr="A hill with multiple roads cut perpendicular through the hillside ">
            <a:extLst>
              <a:ext uri="{FF2B5EF4-FFF2-40B4-BE49-F238E27FC236}">
                <a16:creationId xmlns:a16="http://schemas.microsoft.com/office/drawing/2014/main" id="{E16E4A76-FEFB-4DFD-BC58-B81E3BF2BA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702" r="1527" b="25955"/>
          <a:stretch>
            <a:fillRect/>
          </a:stretch>
        </p:blipFill>
        <p:spPr bwMode="auto">
          <a:xfrm>
            <a:off x="5105400" y="246063"/>
            <a:ext cx="3581400" cy="3165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A large dam">
            <a:extLst>
              <a:ext uri="{FF2B5EF4-FFF2-40B4-BE49-F238E27FC236}">
                <a16:creationId xmlns:a16="http://schemas.microsoft.com/office/drawing/2014/main" id="{3AF5668B-99C1-4D8D-AFD5-2F82FF5628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581400"/>
            <a:ext cx="4191000" cy="2987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F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D449-B918-4B76-8484-46BC7AA69ED6}"/>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Muir, Leopold, Marshall, </a:t>
            </a:r>
            <a:r>
              <a:rPr lang="en-US" sz="2400" dirty="0" err="1"/>
              <a:t>Murie</a:t>
            </a:r>
            <a:r>
              <a:rPr lang="en-US" sz="2400" dirty="0"/>
              <a:t>, Roosevelt</a:t>
            </a:r>
          </a:p>
        </p:txBody>
      </p:sp>
      <p:pic>
        <p:nvPicPr>
          <p:cNvPr id="9223" name="Picture 10" descr="A black and white portrait of a person sitting on a rock in front of a wetland ">
            <a:extLst>
              <a:ext uri="{FF2B5EF4-FFF2-40B4-BE49-F238E27FC236}">
                <a16:creationId xmlns:a16="http://schemas.microsoft.com/office/drawing/2014/main" id="{C01D10B2-7F32-4242-B66A-FA7959FDE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590800" cy="2406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 Box 11">
            <a:extLst>
              <a:ext uri="{FF2B5EF4-FFF2-40B4-BE49-F238E27FC236}">
                <a16:creationId xmlns:a16="http://schemas.microsoft.com/office/drawing/2014/main" id="{638EBB95-452E-460B-A96D-A86E851013FE}"/>
              </a:ext>
            </a:extLst>
          </p:cNvPr>
          <p:cNvSpPr txBox="1">
            <a:spLocks noChangeArrowheads="1"/>
          </p:cNvSpPr>
          <p:nvPr/>
        </p:nvSpPr>
        <p:spPr bwMode="auto">
          <a:xfrm>
            <a:off x="2971800" y="457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John Muir</a:t>
            </a:r>
          </a:p>
        </p:txBody>
      </p:sp>
      <p:sp>
        <p:nvSpPr>
          <p:cNvPr id="9218" name="Text Box 5">
            <a:extLst>
              <a:ext uri="{FF2B5EF4-FFF2-40B4-BE49-F238E27FC236}">
                <a16:creationId xmlns:a16="http://schemas.microsoft.com/office/drawing/2014/main" id="{DC3230B9-511A-44CE-A306-96943C5593B9}"/>
              </a:ext>
            </a:extLst>
          </p:cNvPr>
          <p:cNvSpPr txBox="1">
            <a:spLocks noChangeArrowheads="1"/>
          </p:cNvSpPr>
          <p:nvPr/>
        </p:nvSpPr>
        <p:spPr bwMode="auto">
          <a:xfrm>
            <a:off x="4267200" y="1219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Aldo Leopold</a:t>
            </a:r>
          </a:p>
        </p:txBody>
      </p:sp>
      <p:pic>
        <p:nvPicPr>
          <p:cNvPr id="9221" name="Picture 8" descr="A black and white portrait of a person holding a fishing pole and a fish ">
            <a:extLst>
              <a:ext uri="{FF2B5EF4-FFF2-40B4-BE49-F238E27FC236}">
                <a16:creationId xmlns:a16="http://schemas.microsoft.com/office/drawing/2014/main" id="{84BF68C9-0B48-44F6-9B33-2449306E3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52400"/>
            <a:ext cx="2476500" cy="334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6" name="Picture 12" descr="Black and white photo of a person standing outside ">
            <a:extLst>
              <a:ext uri="{FF2B5EF4-FFF2-40B4-BE49-F238E27FC236}">
                <a16:creationId xmlns:a16="http://schemas.microsoft.com/office/drawing/2014/main" id="{B92A8E3A-DAF8-4D0C-984B-D689AB9FE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97188"/>
            <a:ext cx="2287588" cy="3732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7">
            <a:extLst>
              <a:ext uri="{FF2B5EF4-FFF2-40B4-BE49-F238E27FC236}">
                <a16:creationId xmlns:a16="http://schemas.microsoft.com/office/drawing/2014/main" id="{B72BADA1-1392-4FDE-9040-7646E6D22910}"/>
              </a:ext>
            </a:extLst>
          </p:cNvPr>
          <p:cNvSpPr txBox="1">
            <a:spLocks noChangeArrowheads="1"/>
          </p:cNvSpPr>
          <p:nvPr/>
        </p:nvSpPr>
        <p:spPr bwMode="auto">
          <a:xfrm>
            <a:off x="2514600" y="6248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Teddy Roosevelt</a:t>
            </a:r>
          </a:p>
        </p:txBody>
      </p:sp>
      <p:pic>
        <p:nvPicPr>
          <p:cNvPr id="9225" name="Picture 11" descr="An illustration of a man, with text &quot;Robert Marshall (1091-1939)&quot;">
            <a:extLst>
              <a:ext uri="{FF2B5EF4-FFF2-40B4-BE49-F238E27FC236}">
                <a16:creationId xmlns:a16="http://schemas.microsoft.com/office/drawing/2014/main" id="{70D5384D-6BC8-457D-ACE7-721F859F3E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209800"/>
            <a:ext cx="3032125"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6">
            <a:extLst>
              <a:ext uri="{FF2B5EF4-FFF2-40B4-BE49-F238E27FC236}">
                <a16:creationId xmlns:a16="http://schemas.microsoft.com/office/drawing/2014/main" id="{2A7388BA-48CB-43A6-8A72-B3ECA0F6ACDD}"/>
              </a:ext>
            </a:extLst>
          </p:cNvPr>
          <p:cNvSpPr txBox="1">
            <a:spLocks noChangeArrowheads="1"/>
          </p:cNvSpPr>
          <p:nvPr/>
        </p:nvSpPr>
        <p:spPr bwMode="auto">
          <a:xfrm>
            <a:off x="3276600" y="5410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Olaus and Mardy Murie</a:t>
            </a:r>
          </a:p>
        </p:txBody>
      </p:sp>
      <p:pic>
        <p:nvPicPr>
          <p:cNvPr id="9222" name="Picture 9" descr="Black and white photo of two people standing in front of a building">
            <a:extLst>
              <a:ext uri="{FF2B5EF4-FFF2-40B4-BE49-F238E27FC236}">
                <a16:creationId xmlns:a16="http://schemas.microsoft.com/office/drawing/2014/main" id="{AE7C2174-7C69-43D9-8E94-A2AB810D94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7188" y="3657600"/>
            <a:ext cx="2141537" cy="300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F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BCDE-DEC2-4D22-9C3E-366F0F9D86B5}"/>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Douglas, Olson, </a:t>
            </a:r>
            <a:r>
              <a:rPr lang="en-US" sz="2400" dirty="0" err="1"/>
              <a:t>Stegner</a:t>
            </a:r>
            <a:r>
              <a:rPr lang="en-US" sz="2400" dirty="0"/>
              <a:t>, </a:t>
            </a:r>
            <a:r>
              <a:rPr lang="en-US" sz="2400" dirty="0" err="1"/>
              <a:t>Mackaye,Yard</a:t>
            </a:r>
            <a:r>
              <a:rPr lang="en-US" sz="2400" dirty="0"/>
              <a:t>, Brower</a:t>
            </a:r>
          </a:p>
        </p:txBody>
      </p:sp>
      <p:sp>
        <p:nvSpPr>
          <p:cNvPr id="10247" name="Text Box 8">
            <a:extLst>
              <a:ext uri="{FF2B5EF4-FFF2-40B4-BE49-F238E27FC236}">
                <a16:creationId xmlns:a16="http://schemas.microsoft.com/office/drawing/2014/main" id="{2D84DB5B-B47B-435A-A6D1-7EAB9A638C20}"/>
              </a:ext>
            </a:extLst>
          </p:cNvPr>
          <p:cNvSpPr txBox="1">
            <a:spLocks noChangeArrowheads="1"/>
          </p:cNvSpPr>
          <p:nvPr/>
        </p:nvSpPr>
        <p:spPr bwMode="auto">
          <a:xfrm>
            <a:off x="152400" y="53340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Marjory Stoneman Douglas</a:t>
            </a:r>
          </a:p>
        </p:txBody>
      </p:sp>
      <p:pic>
        <p:nvPicPr>
          <p:cNvPr id="10248" name="Picture 9" descr="Portrait of Ms. Douglas">
            <a:extLst>
              <a:ext uri="{FF2B5EF4-FFF2-40B4-BE49-F238E27FC236}">
                <a16:creationId xmlns:a16="http://schemas.microsoft.com/office/drawing/2014/main" id="{8BE0692F-3BBF-4B0D-8480-FD0934306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304800"/>
            <a:ext cx="1743075"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4">
            <a:extLst>
              <a:ext uri="{FF2B5EF4-FFF2-40B4-BE49-F238E27FC236}">
                <a16:creationId xmlns:a16="http://schemas.microsoft.com/office/drawing/2014/main" id="{D5FB1E81-8D61-42F7-AC1A-5CC3193A82E3}"/>
              </a:ext>
            </a:extLst>
          </p:cNvPr>
          <p:cNvSpPr txBox="1">
            <a:spLocks noChangeArrowheads="1"/>
          </p:cNvSpPr>
          <p:nvPr/>
        </p:nvSpPr>
        <p:spPr bwMode="auto">
          <a:xfrm>
            <a:off x="4648200" y="838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Wallace Stegner</a:t>
            </a:r>
          </a:p>
        </p:txBody>
      </p:sp>
      <p:pic>
        <p:nvPicPr>
          <p:cNvPr id="10252" name="Picture 13" descr="Black and white portrait of Wallace Stegner">
            <a:extLst>
              <a:ext uri="{FF2B5EF4-FFF2-40B4-BE49-F238E27FC236}">
                <a16:creationId xmlns:a16="http://schemas.microsoft.com/office/drawing/2014/main" id="{245D7D16-428E-41EE-97E2-D845E4978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0" y="228600"/>
            <a:ext cx="1882775"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7" descr="Portrait of a man in a hat and plaid shirt ">
            <a:extLst>
              <a:ext uri="{FF2B5EF4-FFF2-40B4-BE49-F238E27FC236}">
                <a16:creationId xmlns:a16="http://schemas.microsoft.com/office/drawing/2014/main" id="{14AA91B4-B7E4-4A03-BA3C-48F0E9099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1600200"/>
            <a:ext cx="1709738"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2" name="Text Box 2">
            <a:extLst>
              <a:ext uri="{FF2B5EF4-FFF2-40B4-BE49-F238E27FC236}">
                <a16:creationId xmlns:a16="http://schemas.microsoft.com/office/drawing/2014/main" id="{E0810C23-D031-4074-86F9-6E7A11BBB4EC}"/>
              </a:ext>
            </a:extLst>
          </p:cNvPr>
          <p:cNvSpPr txBox="1">
            <a:spLocks noChangeArrowheads="1"/>
          </p:cNvSpPr>
          <p:nvPr/>
        </p:nvSpPr>
        <p:spPr bwMode="auto">
          <a:xfrm>
            <a:off x="228600" y="4191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Sigurd Olson</a:t>
            </a:r>
          </a:p>
        </p:txBody>
      </p:sp>
      <p:pic>
        <p:nvPicPr>
          <p:cNvPr id="10250" name="Picture 11" descr="Black and white photo of a man sitting in a chair, with a desk with bouquets of flowers on it behind him">
            <a:extLst>
              <a:ext uri="{FF2B5EF4-FFF2-40B4-BE49-F238E27FC236}">
                <a16:creationId xmlns:a16="http://schemas.microsoft.com/office/drawing/2014/main" id="{B9D43D8C-3ABA-48E1-A266-4A63DC41F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427413"/>
            <a:ext cx="2147888" cy="2782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 Box 5">
            <a:extLst>
              <a:ext uri="{FF2B5EF4-FFF2-40B4-BE49-F238E27FC236}">
                <a16:creationId xmlns:a16="http://schemas.microsoft.com/office/drawing/2014/main" id="{1C98E7B4-D408-4B56-8BEB-41F42AD6BDDE}"/>
              </a:ext>
            </a:extLst>
          </p:cNvPr>
          <p:cNvSpPr txBox="1">
            <a:spLocks noChangeArrowheads="1"/>
          </p:cNvSpPr>
          <p:nvPr/>
        </p:nvSpPr>
        <p:spPr bwMode="auto">
          <a:xfrm>
            <a:off x="381000" y="6248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Robert Sterling Yard</a:t>
            </a:r>
          </a:p>
        </p:txBody>
      </p:sp>
      <p:pic>
        <p:nvPicPr>
          <p:cNvPr id="10249" name="Picture 10" descr="Black and white photo of a man">
            <a:extLst>
              <a:ext uri="{FF2B5EF4-FFF2-40B4-BE49-F238E27FC236}">
                <a16:creationId xmlns:a16="http://schemas.microsoft.com/office/drawing/2014/main" id="{27E77875-0758-49D0-80D5-B3149FE30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981200"/>
            <a:ext cx="1924050" cy="2436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1" name="Text Box 12">
            <a:extLst>
              <a:ext uri="{FF2B5EF4-FFF2-40B4-BE49-F238E27FC236}">
                <a16:creationId xmlns:a16="http://schemas.microsoft.com/office/drawing/2014/main" id="{4DD188F1-C300-45DC-98D3-D17F6F716FC9}"/>
              </a:ext>
            </a:extLst>
          </p:cNvPr>
          <p:cNvSpPr txBox="1">
            <a:spLocks noChangeArrowheads="1"/>
          </p:cNvSpPr>
          <p:nvPr/>
        </p:nvSpPr>
        <p:spPr bwMode="auto">
          <a:xfrm>
            <a:off x="6781800" y="28194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Benton MacKaye</a:t>
            </a:r>
          </a:p>
        </p:txBody>
      </p:sp>
      <p:sp>
        <p:nvSpPr>
          <p:cNvPr id="10243" name="Text Box 3">
            <a:extLst>
              <a:ext uri="{FF2B5EF4-FFF2-40B4-BE49-F238E27FC236}">
                <a16:creationId xmlns:a16="http://schemas.microsoft.com/office/drawing/2014/main" id="{CF115EE7-B50D-441F-AE71-4880AA81314B}"/>
              </a:ext>
            </a:extLst>
          </p:cNvPr>
          <p:cNvSpPr txBox="1">
            <a:spLocks noChangeArrowheads="1"/>
          </p:cNvSpPr>
          <p:nvPr/>
        </p:nvSpPr>
        <p:spPr bwMode="auto">
          <a:xfrm>
            <a:off x="4648200" y="6019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ahoma" panose="020B0604030504040204" pitchFamily="34" charset="0"/>
              </a:rPr>
              <a:t>David Brower</a:t>
            </a:r>
          </a:p>
        </p:txBody>
      </p:sp>
      <p:pic>
        <p:nvPicPr>
          <p:cNvPr id="10253" name="Picture 14" descr="Black and white photo of a man">
            <a:extLst>
              <a:ext uri="{FF2B5EF4-FFF2-40B4-BE49-F238E27FC236}">
                <a16:creationId xmlns:a16="http://schemas.microsoft.com/office/drawing/2014/main" id="{60C9E39D-CCB0-4C19-8191-6F49BDC81A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8788" y="4191000"/>
            <a:ext cx="2103437" cy="251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FF8"/>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DB8E04C-623D-4919-80D7-1D612970A738}"/>
              </a:ext>
            </a:extLst>
          </p:cNvPr>
          <p:cNvSpPr>
            <a:spLocks noGrp="1" noChangeArrowheads="1"/>
          </p:cNvSpPr>
          <p:nvPr>
            <p:ph type="title" idx="4294967295"/>
          </p:nvPr>
        </p:nvSpPr>
        <p:spPr bwMode="auto">
          <a:xfrm>
            <a:off x="0" y="252413"/>
            <a:ext cx="9144000" cy="6381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rot="0" spcFirstLastPara="0" vertOverflow="overflow" horzOverflow="overflow" vert="horz" wrap="square" lIns="90488" tIns="44450" rIns="90488" bIns="4445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tx2"/>
                </a:solidFill>
                <a:effectLst/>
                <a:uLnTx/>
                <a:uFillTx/>
                <a:latin typeface="Comic Sans MS" panose="030F0702030302020204" pitchFamily="66" charset="0"/>
                <a:ea typeface="+mn-ea"/>
                <a:cs typeface="+mn-cs"/>
              </a:rPr>
              <a:t>Wilderness Leaders in the Forest Service</a:t>
            </a:r>
            <a:endParaRPr kumimoji="0" lang="en-US" altLang="en-US" sz="36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p:txBody>
      </p:sp>
      <p:sp>
        <p:nvSpPr>
          <p:cNvPr id="1015811" name="Rectangle 3">
            <a:extLst>
              <a:ext uri="{FF2B5EF4-FFF2-40B4-BE49-F238E27FC236}">
                <a16:creationId xmlns:a16="http://schemas.microsoft.com/office/drawing/2014/main" id="{9E44F0DF-7FA0-472E-B934-A30A398BB7D6}"/>
              </a:ext>
            </a:extLst>
          </p:cNvPr>
          <p:cNvSpPr>
            <a:spLocks noChangeArrowheads="1"/>
          </p:cNvSpPr>
          <p:nvPr/>
        </p:nvSpPr>
        <p:spPr bwMode="auto">
          <a:xfrm>
            <a:off x="381000" y="1447800"/>
            <a:ext cx="5386388" cy="3319463"/>
          </a:xfrm>
          <a:prstGeom prst="rect">
            <a:avLst/>
          </a:prstGeom>
          <a:noFill/>
          <a:ln w="12699">
            <a:noFill/>
            <a:miter lim="800000"/>
            <a:headEnd/>
            <a:tailEnd/>
          </a:ln>
          <a:effectLst/>
        </p:spPr>
        <p:txBody>
          <a:bodyPr lIns="90488" tIns="44450" rIns="90488" bIns="44450">
            <a:spAutoFit/>
          </a:bodyPr>
          <a:lstStyle/>
          <a:p>
            <a:pPr>
              <a:defRPr/>
            </a:pPr>
            <a:endParaRPr lang="en-US" sz="3200" b="1">
              <a:effectLst>
                <a:outerShdw blurRad="38100" dist="38100" dir="2700000" algn="tl">
                  <a:srgbClr val="FFFFFF"/>
                </a:outerShdw>
              </a:effectLst>
              <a:latin typeface="Book Antiqua" pitchFamily="18" charset="0"/>
            </a:endParaRPr>
          </a:p>
          <a:p>
            <a:pPr>
              <a:defRPr/>
            </a:pPr>
            <a:r>
              <a:rPr lang="en-US" sz="2800">
                <a:latin typeface="Comic Sans MS" pitchFamily="66" charset="0"/>
              </a:rPr>
              <a:t>Bob Marshall</a:t>
            </a:r>
          </a:p>
          <a:p>
            <a:pPr>
              <a:defRPr/>
            </a:pPr>
            <a:endParaRPr lang="en-US" sz="2800">
              <a:latin typeface="Comic Sans MS" pitchFamily="66" charset="0"/>
            </a:endParaRPr>
          </a:p>
          <a:p>
            <a:pPr>
              <a:defRPr/>
            </a:pPr>
            <a:r>
              <a:rPr lang="en-US" sz="3200">
                <a:latin typeface="Comic Sans MS" pitchFamily="66" charset="0"/>
              </a:rPr>
              <a:t>		</a:t>
            </a:r>
          </a:p>
          <a:p>
            <a:pPr>
              <a:defRPr/>
            </a:pPr>
            <a:r>
              <a:rPr lang="en-US" sz="3200">
                <a:latin typeface="Comic Sans MS" pitchFamily="66" charset="0"/>
              </a:rPr>
              <a:t>		  </a:t>
            </a:r>
            <a:r>
              <a:rPr lang="en-US" sz="2800">
                <a:latin typeface="Comic Sans MS" pitchFamily="66" charset="0"/>
              </a:rPr>
              <a:t>Aldo Leopold</a:t>
            </a:r>
          </a:p>
          <a:p>
            <a:pPr>
              <a:defRPr/>
            </a:pPr>
            <a:endParaRPr lang="en-US" sz="3200">
              <a:latin typeface="Comic Sans MS" pitchFamily="66" charset="0"/>
            </a:endParaRPr>
          </a:p>
          <a:p>
            <a:pPr>
              <a:defRPr/>
            </a:pPr>
            <a:r>
              <a:rPr lang="en-US" sz="2800">
                <a:latin typeface="Comic Sans MS" pitchFamily="66" charset="0"/>
              </a:rPr>
              <a:t>Arthur Carhart</a:t>
            </a:r>
          </a:p>
        </p:txBody>
      </p:sp>
      <p:pic>
        <p:nvPicPr>
          <p:cNvPr id="11268" name="Picture 4" descr="Black and white photo of a person standing in front of water ">
            <a:extLst>
              <a:ext uri="{FF2B5EF4-FFF2-40B4-BE49-F238E27FC236}">
                <a16:creationId xmlns:a16="http://schemas.microsoft.com/office/drawing/2014/main" id="{BFDC3DED-39FA-4484-8A8B-A452FEDFF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0"/>
            <a:ext cx="3505200" cy="212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5" descr="Black and white photo of a person with binoculars around his neck">
            <a:extLst>
              <a:ext uri="{FF2B5EF4-FFF2-40B4-BE49-F238E27FC236}">
                <a16:creationId xmlns:a16="http://schemas.microsoft.com/office/drawing/2014/main" id="{0426B5BD-A146-4079-896E-6D5702D5E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1908175"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7" descr="Black and white photo of a person carrying a large pack on his back and standing next to a canoe ">
            <a:extLst>
              <a:ext uri="{FF2B5EF4-FFF2-40B4-BE49-F238E27FC236}">
                <a16:creationId xmlns:a16="http://schemas.microsoft.com/office/drawing/2014/main" id="{AB39DEDA-3637-4565-9B0C-09B8223F14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988" y="4038600"/>
            <a:ext cx="170815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4125</Words>
  <Application>Microsoft Office PowerPoint</Application>
  <PresentationFormat>On-screen Show (4:3)</PresentationFormat>
  <Paragraphs>357</Paragraphs>
  <Slides>44</Slides>
  <Notes>42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5" baseType="lpstr">
      <vt:lpstr>Arial</vt:lpstr>
      <vt:lpstr>Book Antiqua</vt:lpstr>
      <vt:lpstr>Comic Sans MS</vt:lpstr>
      <vt:lpstr>Courier</vt:lpstr>
      <vt:lpstr>Tahoma</vt:lpstr>
      <vt:lpstr>Times</vt:lpstr>
      <vt:lpstr>Times New Roman</vt:lpstr>
      <vt:lpstr>Wingdings</vt:lpstr>
      <vt:lpstr>Default Design</vt:lpstr>
      <vt:lpstr>Slide</vt:lpstr>
      <vt:lpstr>Clip</vt:lpstr>
      <vt:lpstr>FS Resources</vt:lpstr>
      <vt:lpstr>Arthur Carhart National Wilderness Training Center</vt:lpstr>
      <vt:lpstr>History and Purpose of the Wilderness Act</vt:lpstr>
      <vt:lpstr>The Wilderness Movement 1920-1960: Era of Development</vt:lpstr>
      <vt:lpstr>The Wilderness Movement 1920-1960: Era of Development</vt:lpstr>
      <vt:lpstr>Photos</vt:lpstr>
      <vt:lpstr>Muir, Leopold, Marshall, Murie, Roosevelt</vt:lpstr>
      <vt:lpstr>Douglas, Olson, Stegner, Mackaye,Yard, Brower</vt:lpstr>
      <vt:lpstr>Wilderness Leaders in the Forest Service</vt:lpstr>
      <vt:lpstr>Arthur Carhart letter</vt:lpstr>
      <vt:lpstr>FS ‘Wilderness’ Management - Administrative Designations -</vt:lpstr>
      <vt:lpstr>Hetch Hetchy Valley Yosemite National Park</vt:lpstr>
      <vt:lpstr>Western Issues - Dam Construction Projects </vt:lpstr>
      <vt:lpstr>Steamboat Rock at Echo Park 1956 Dam Proposal Dinosaur National Monument National Park Service  Utah and Colorado</vt:lpstr>
      <vt:lpstr>Howard Zahniser 1906-1964 The Principal Author of The Wilderness Act</vt:lpstr>
      <vt:lpstr>Making Wilderness by Law </vt:lpstr>
      <vt:lpstr>Photos</vt:lpstr>
      <vt:lpstr>President Kennedy</vt:lpstr>
      <vt:lpstr>What was the most significant event of 1964? </vt:lpstr>
      <vt:lpstr>The Wilderness Act of 1964 PL 88-577</vt:lpstr>
      <vt:lpstr> President Johnson signing The Wilderness Act on September 3, 1964</vt:lpstr>
      <vt:lpstr>Final votes: Senate 73 – 12 House  373 -1</vt:lpstr>
      <vt:lpstr>Title</vt:lpstr>
      <vt:lpstr>Photos</vt:lpstr>
      <vt:lpstr>The Wilderness Act:</vt:lpstr>
      <vt:lpstr>Section 1</vt:lpstr>
      <vt:lpstr>What is the purpose of wilderness, as described in the Wilderness Act of 1964? </vt:lpstr>
      <vt:lpstr>Section 2 (a)</vt:lpstr>
      <vt:lpstr>Section 2 (a)</vt:lpstr>
      <vt:lpstr>Section 2 (a)</vt:lpstr>
      <vt:lpstr>Section 2 (a)</vt:lpstr>
      <vt:lpstr>Section 2 (a)</vt:lpstr>
      <vt:lpstr>Resource of wilderness ???</vt:lpstr>
      <vt:lpstr>Section 2 (a)</vt:lpstr>
      <vt:lpstr>Benefits ???</vt:lpstr>
      <vt:lpstr>Section 2 (a)</vt:lpstr>
      <vt:lpstr>       Enduring for future                    generations</vt:lpstr>
      <vt:lpstr>Section 4 (a) </vt:lpstr>
      <vt:lpstr>Section 4 (a) </vt:lpstr>
      <vt:lpstr>National Forest System Ecosystem Management</vt:lpstr>
      <vt:lpstr>National Forest System</vt:lpstr>
      <vt:lpstr>National Forests</vt:lpstr>
      <vt:lpstr>National Forests</vt:lpstr>
      <vt:lpstr>PowerPoint Presentation</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Purpose of the Wilderness Act</dc:title>
  <dc:creator>Sky Gennette</dc:creator>
  <cp:lastModifiedBy>Sky Gennette</cp:lastModifiedBy>
  <cp:revision>33</cp:revision>
  <dcterms:created xsi:type="dcterms:W3CDTF">2008-07-22T19:07:36Z</dcterms:created>
  <dcterms:modified xsi:type="dcterms:W3CDTF">2020-06-19T22:13:24Z</dcterms:modified>
</cp:coreProperties>
</file>