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56" r:id="rId3"/>
    <p:sldId id="268" r:id="rId4"/>
    <p:sldId id="257" r:id="rId5"/>
    <p:sldId id="258" r:id="rId6"/>
    <p:sldId id="259" r:id="rId7"/>
    <p:sldId id="264" r:id="rId8"/>
    <p:sldId id="261" r:id="rId9"/>
    <p:sldId id="267" r:id="rId10"/>
    <p:sldId id="263" r:id="rId11"/>
    <p:sldId id="270" r:id="rId12"/>
    <p:sldId id="269" r:id="rId13"/>
    <p:sldId id="27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0375" autoAdjust="0"/>
  </p:normalViewPr>
  <p:slideViewPr>
    <p:cSldViewPr>
      <p:cViewPr varScale="1">
        <p:scale>
          <a:sx n="58" d="100"/>
          <a:sy n="58" d="100"/>
        </p:scale>
        <p:origin x="872" y="40"/>
      </p:cViewPr>
      <p:guideLst>
        <p:guide orient="horz" pos="2160"/>
        <p:guide pos="2880"/>
      </p:guideLst>
    </p:cSldViewPr>
  </p:slideViewPr>
  <p:outlineViewPr>
    <p:cViewPr>
      <p:scale>
        <a:sx n="33" d="100"/>
        <a:sy n="33" d="100"/>
      </p:scale>
      <p:origin x="0" y="-579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4821" b="1" i="0" u="none" strike="noStrike" baseline="0">
                <a:solidFill>
                  <a:srgbClr val="000000"/>
                </a:solidFill>
                <a:latin typeface="Arial"/>
                <a:ea typeface="Arial"/>
                <a:cs typeface="Arial"/>
              </a:defRPr>
            </a:pPr>
            <a:r>
              <a:rPr lang="en-US" sz="1636" b="1" i="0" u="none" strike="noStrike" baseline="0" dirty="0">
                <a:solidFill>
                  <a:srgbClr val="000000"/>
                </a:solidFill>
                <a:latin typeface="Arial"/>
                <a:cs typeface="Arial"/>
              </a:rPr>
              <a:t>Percent of Acres by Agency</a:t>
            </a:r>
            <a:r>
              <a:rPr lang="en-US" sz="1309" b="1" i="0" u="none" strike="noStrike" baseline="0" dirty="0">
                <a:solidFill>
                  <a:srgbClr val="000000"/>
                </a:solidFill>
                <a:latin typeface="Arial"/>
                <a:cs typeface="Arial"/>
              </a:rPr>
              <a:t> (3.30.2009)</a:t>
            </a:r>
          </a:p>
          <a:p>
            <a:pPr>
              <a:defRPr sz="4821" b="1" i="0" u="none" strike="noStrike" baseline="0">
                <a:solidFill>
                  <a:srgbClr val="000000"/>
                </a:solidFill>
                <a:latin typeface="Arial"/>
                <a:ea typeface="Arial"/>
                <a:cs typeface="Arial"/>
              </a:defRPr>
            </a:pPr>
            <a:endParaRPr lang="en-US" sz="800" b="1" i="0" u="none" strike="noStrike" baseline="0" dirty="0">
              <a:solidFill>
                <a:srgbClr val="000000"/>
              </a:solidFill>
              <a:latin typeface="Arial"/>
              <a:cs typeface="Arial"/>
            </a:endParaRPr>
          </a:p>
        </c:rich>
      </c:tx>
      <c:layout>
        <c:manualLayout>
          <c:xMode val="edge"/>
          <c:yMode val="edge"/>
          <c:x val="0.30541871921182268"/>
          <c:y val="2.072538860103627E-2"/>
        </c:manualLayout>
      </c:layout>
      <c:overlay val="0"/>
      <c:spPr>
        <a:noFill/>
        <a:ln w="41565">
          <a:noFill/>
        </a:ln>
      </c:spPr>
    </c:title>
    <c:autoTitleDeleted val="0"/>
    <c:plotArea>
      <c:layout>
        <c:manualLayout>
          <c:layoutTarget val="inner"/>
          <c:xMode val="edge"/>
          <c:yMode val="edge"/>
          <c:x val="0.24958949096880131"/>
          <c:y val="0.32383419689119169"/>
          <c:w val="0.33333333333333331"/>
          <c:h val="0.52590673575129532"/>
        </c:manualLayout>
      </c:layout>
      <c:pieChart>
        <c:varyColors val="1"/>
        <c:ser>
          <c:idx val="0"/>
          <c:order val="0"/>
          <c:tx>
            <c:strRef>
              <c:f>Sheet1!$A$2</c:f>
              <c:strCache>
                <c:ptCount val="1"/>
                <c:pt idx="0">
                  <c:v>acres</c:v>
                </c:pt>
              </c:strCache>
            </c:strRef>
          </c:tx>
          <c:spPr>
            <a:solidFill>
              <a:srgbClr val="9999FF"/>
            </a:solidFill>
            <a:ln w="20782">
              <a:solidFill>
                <a:srgbClr val="000000"/>
              </a:solidFill>
              <a:prstDash val="solid"/>
            </a:ln>
          </c:spPr>
          <c:dPt>
            <c:idx val="0"/>
            <c:bubble3D val="0"/>
            <c:spPr>
              <a:solidFill>
                <a:srgbClr val="FFFF00"/>
              </a:solidFill>
              <a:ln w="20782">
                <a:solidFill>
                  <a:srgbClr val="000000"/>
                </a:solidFill>
                <a:prstDash val="solid"/>
              </a:ln>
            </c:spPr>
            <c:extLst>
              <c:ext xmlns:c16="http://schemas.microsoft.com/office/drawing/2014/chart" uri="{C3380CC4-5D6E-409C-BE32-E72D297353CC}">
                <c16:uniqueId val="{00000000-2088-4B9B-86FA-F84B9252E1EF}"/>
              </c:ext>
            </c:extLst>
          </c:dPt>
          <c:dPt>
            <c:idx val="1"/>
            <c:bubble3D val="0"/>
            <c:spPr>
              <a:solidFill>
                <a:srgbClr val="CCFFFF"/>
              </a:solidFill>
              <a:ln w="20782">
                <a:solidFill>
                  <a:srgbClr val="000000"/>
                </a:solidFill>
                <a:prstDash val="solid"/>
              </a:ln>
            </c:spPr>
            <c:extLst>
              <c:ext xmlns:c16="http://schemas.microsoft.com/office/drawing/2014/chart" uri="{C3380CC4-5D6E-409C-BE32-E72D297353CC}">
                <c16:uniqueId val="{00000001-2088-4B9B-86FA-F84B9252E1EF}"/>
              </c:ext>
            </c:extLst>
          </c:dPt>
          <c:dPt>
            <c:idx val="2"/>
            <c:bubble3D val="0"/>
            <c:spPr>
              <a:solidFill>
                <a:srgbClr val="99CC00"/>
              </a:solidFill>
              <a:ln w="20782">
                <a:solidFill>
                  <a:srgbClr val="000000"/>
                </a:solidFill>
                <a:prstDash val="solid"/>
              </a:ln>
            </c:spPr>
            <c:extLst>
              <c:ext xmlns:c16="http://schemas.microsoft.com/office/drawing/2014/chart" uri="{C3380CC4-5D6E-409C-BE32-E72D297353CC}">
                <c16:uniqueId val="{00000002-2088-4B9B-86FA-F84B9252E1EF}"/>
              </c:ext>
            </c:extLst>
          </c:dPt>
          <c:dPt>
            <c:idx val="3"/>
            <c:bubble3D val="0"/>
            <c:spPr>
              <a:solidFill>
                <a:srgbClr val="CC99FF"/>
              </a:solidFill>
              <a:ln w="20782">
                <a:solidFill>
                  <a:srgbClr val="000000"/>
                </a:solidFill>
                <a:prstDash val="solid"/>
              </a:ln>
            </c:spPr>
            <c:extLst>
              <c:ext xmlns:c16="http://schemas.microsoft.com/office/drawing/2014/chart" uri="{C3380CC4-5D6E-409C-BE32-E72D297353CC}">
                <c16:uniqueId val="{00000003-2088-4B9B-86FA-F84B9252E1EF}"/>
              </c:ext>
            </c:extLst>
          </c:dPt>
          <c:dLbls>
            <c:dLbl>
              <c:idx val="0"/>
              <c:numFmt formatCode="0%" sourceLinked="0"/>
              <c:spPr>
                <a:noFill/>
                <a:ln w="41565">
                  <a:noFill/>
                </a:ln>
              </c:spPr>
              <c:txPr>
                <a:bodyPr/>
                <a:lstStyle/>
                <a:p>
                  <a:pPr>
                    <a:defRPr sz="1964"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extLst>
                <c:ext xmlns:c16="http://schemas.microsoft.com/office/drawing/2014/chart" uri="{C3380CC4-5D6E-409C-BE32-E72D297353CC}">
                  <c16:uniqueId val="{00000000-2088-4B9B-86FA-F84B9252E1EF}"/>
                </c:ext>
              </c:extLst>
            </c:dLbl>
            <c:numFmt formatCode="0%" sourceLinked="0"/>
            <c:spPr>
              <a:noFill/>
              <a:ln w="41565">
                <a:noFill/>
              </a:ln>
            </c:spPr>
            <c:txPr>
              <a:bodyPr wrap="square" lIns="38100" tIns="19050" rIns="38100" bIns="19050" anchor="ctr">
                <a:spAutoFit/>
              </a:bodyPr>
              <a:lstStyle/>
              <a:p>
                <a:pPr>
                  <a:defRPr sz="1964"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BLM</c:v>
                </c:pt>
                <c:pt idx="1">
                  <c:v>FWS</c:v>
                </c:pt>
                <c:pt idx="2">
                  <c:v>FS</c:v>
                </c:pt>
                <c:pt idx="3">
                  <c:v>NPS</c:v>
                </c:pt>
              </c:strCache>
            </c:strRef>
          </c:cat>
          <c:val>
            <c:numRef>
              <c:f>Sheet1!$B$2:$E$2</c:f>
              <c:numCache>
                <c:formatCode>#,##0</c:formatCode>
                <c:ptCount val="4"/>
                <c:pt idx="0">
                  <c:v>8728686</c:v>
                </c:pt>
                <c:pt idx="1">
                  <c:v>20773489</c:v>
                </c:pt>
                <c:pt idx="2">
                  <c:v>36025547</c:v>
                </c:pt>
                <c:pt idx="3">
                  <c:v>44043758</c:v>
                </c:pt>
              </c:numCache>
            </c:numRef>
          </c:val>
          <c:extLst>
            <c:ext xmlns:c16="http://schemas.microsoft.com/office/drawing/2014/chart" uri="{C3380CC4-5D6E-409C-BE32-E72D297353CC}">
              <c16:uniqueId val="{00000004-2088-4B9B-86FA-F84B9252E1EF}"/>
            </c:ext>
          </c:extLst>
        </c:ser>
        <c:ser>
          <c:idx val="1"/>
          <c:order val="1"/>
          <c:tx>
            <c:strRef>
              <c:f>Sheet1!$A$3</c:f>
              <c:strCache>
                <c:ptCount val="1"/>
              </c:strCache>
            </c:strRef>
          </c:tx>
          <c:spPr>
            <a:solidFill>
              <a:srgbClr val="993366"/>
            </a:solidFill>
            <a:ln w="20782">
              <a:solidFill>
                <a:srgbClr val="000000"/>
              </a:solidFill>
              <a:prstDash val="solid"/>
            </a:ln>
          </c:spPr>
          <c:dPt>
            <c:idx val="0"/>
            <c:bubble3D val="0"/>
            <c:spPr>
              <a:solidFill>
                <a:srgbClr val="9999FF"/>
              </a:solidFill>
              <a:ln w="20782">
                <a:solidFill>
                  <a:srgbClr val="000000"/>
                </a:solidFill>
                <a:prstDash val="solid"/>
              </a:ln>
            </c:spPr>
            <c:extLst>
              <c:ext xmlns:c16="http://schemas.microsoft.com/office/drawing/2014/chart" uri="{C3380CC4-5D6E-409C-BE32-E72D297353CC}">
                <c16:uniqueId val="{00000005-2088-4B9B-86FA-F84B9252E1EF}"/>
              </c:ext>
            </c:extLst>
          </c:dPt>
          <c:dPt>
            <c:idx val="1"/>
            <c:bubble3D val="0"/>
            <c:extLst>
              <c:ext xmlns:c16="http://schemas.microsoft.com/office/drawing/2014/chart" uri="{C3380CC4-5D6E-409C-BE32-E72D297353CC}">
                <c16:uniqueId val="{00000006-2088-4B9B-86FA-F84B9252E1EF}"/>
              </c:ext>
            </c:extLst>
          </c:dPt>
          <c:dPt>
            <c:idx val="2"/>
            <c:bubble3D val="0"/>
            <c:spPr>
              <a:solidFill>
                <a:srgbClr val="FFFFCC"/>
              </a:solidFill>
              <a:ln w="20782">
                <a:solidFill>
                  <a:srgbClr val="000000"/>
                </a:solidFill>
                <a:prstDash val="solid"/>
              </a:ln>
            </c:spPr>
            <c:extLst>
              <c:ext xmlns:c16="http://schemas.microsoft.com/office/drawing/2014/chart" uri="{C3380CC4-5D6E-409C-BE32-E72D297353CC}">
                <c16:uniqueId val="{00000007-2088-4B9B-86FA-F84B9252E1EF}"/>
              </c:ext>
            </c:extLst>
          </c:dPt>
          <c:dPt>
            <c:idx val="3"/>
            <c:bubble3D val="0"/>
            <c:spPr>
              <a:solidFill>
                <a:srgbClr val="CCFFFF"/>
              </a:solidFill>
              <a:ln w="20782">
                <a:solidFill>
                  <a:srgbClr val="000000"/>
                </a:solidFill>
                <a:prstDash val="solid"/>
              </a:ln>
            </c:spPr>
            <c:extLst>
              <c:ext xmlns:c16="http://schemas.microsoft.com/office/drawing/2014/chart" uri="{C3380CC4-5D6E-409C-BE32-E72D297353CC}">
                <c16:uniqueId val="{00000008-2088-4B9B-86FA-F84B9252E1EF}"/>
              </c:ext>
            </c:extLst>
          </c:dPt>
          <c:dLbls>
            <c:numFmt formatCode="0%" sourceLinked="0"/>
            <c:spPr>
              <a:noFill/>
              <a:ln w="41565">
                <a:noFill/>
              </a:ln>
            </c:spPr>
            <c:txPr>
              <a:bodyPr wrap="square" lIns="38100" tIns="19050" rIns="38100" bIns="19050" anchor="ctr">
                <a:spAutoFit/>
              </a:bodyPr>
              <a:lstStyle/>
              <a:p>
                <a:pPr>
                  <a:defRPr sz="2782"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BLM</c:v>
                </c:pt>
                <c:pt idx="1">
                  <c:v>FWS</c:v>
                </c:pt>
                <c:pt idx="2">
                  <c:v>FS</c:v>
                </c:pt>
                <c:pt idx="3">
                  <c:v>NPS</c:v>
                </c:pt>
              </c:strCache>
            </c:strRef>
          </c:cat>
          <c:val>
            <c:numRef>
              <c:f>Sheet1!$B$3:$E$3</c:f>
              <c:numCache>
                <c:formatCode>General</c:formatCode>
                <c:ptCount val="4"/>
              </c:numCache>
            </c:numRef>
          </c:val>
          <c:extLst>
            <c:ext xmlns:c16="http://schemas.microsoft.com/office/drawing/2014/chart" uri="{C3380CC4-5D6E-409C-BE32-E72D297353CC}">
              <c16:uniqueId val="{00000009-2088-4B9B-86FA-F84B9252E1EF}"/>
            </c:ext>
          </c:extLst>
        </c:ser>
        <c:ser>
          <c:idx val="2"/>
          <c:order val="2"/>
          <c:tx>
            <c:strRef>
              <c:f>Sheet1!$A$4</c:f>
              <c:strCache>
                <c:ptCount val="1"/>
              </c:strCache>
            </c:strRef>
          </c:tx>
          <c:spPr>
            <a:solidFill>
              <a:srgbClr val="FFFFCC"/>
            </a:solidFill>
            <a:ln w="20782">
              <a:solidFill>
                <a:srgbClr val="000000"/>
              </a:solidFill>
              <a:prstDash val="solid"/>
            </a:ln>
          </c:spPr>
          <c:dPt>
            <c:idx val="0"/>
            <c:bubble3D val="0"/>
            <c:spPr>
              <a:solidFill>
                <a:srgbClr val="9999FF"/>
              </a:solidFill>
              <a:ln w="20782">
                <a:solidFill>
                  <a:srgbClr val="000000"/>
                </a:solidFill>
                <a:prstDash val="solid"/>
              </a:ln>
            </c:spPr>
            <c:extLst>
              <c:ext xmlns:c16="http://schemas.microsoft.com/office/drawing/2014/chart" uri="{C3380CC4-5D6E-409C-BE32-E72D297353CC}">
                <c16:uniqueId val="{0000000A-2088-4B9B-86FA-F84B9252E1EF}"/>
              </c:ext>
            </c:extLst>
          </c:dPt>
          <c:dPt>
            <c:idx val="1"/>
            <c:bubble3D val="0"/>
            <c:spPr>
              <a:solidFill>
                <a:srgbClr val="993366"/>
              </a:solidFill>
              <a:ln w="20782">
                <a:solidFill>
                  <a:srgbClr val="000000"/>
                </a:solidFill>
                <a:prstDash val="solid"/>
              </a:ln>
            </c:spPr>
            <c:extLst>
              <c:ext xmlns:c16="http://schemas.microsoft.com/office/drawing/2014/chart" uri="{C3380CC4-5D6E-409C-BE32-E72D297353CC}">
                <c16:uniqueId val="{0000000B-2088-4B9B-86FA-F84B9252E1EF}"/>
              </c:ext>
            </c:extLst>
          </c:dPt>
          <c:dPt>
            <c:idx val="2"/>
            <c:bubble3D val="0"/>
            <c:extLst>
              <c:ext xmlns:c16="http://schemas.microsoft.com/office/drawing/2014/chart" uri="{C3380CC4-5D6E-409C-BE32-E72D297353CC}">
                <c16:uniqueId val="{0000000C-2088-4B9B-86FA-F84B9252E1EF}"/>
              </c:ext>
            </c:extLst>
          </c:dPt>
          <c:dPt>
            <c:idx val="3"/>
            <c:bubble3D val="0"/>
            <c:spPr>
              <a:solidFill>
                <a:srgbClr val="CCFFFF"/>
              </a:solidFill>
              <a:ln w="20782">
                <a:solidFill>
                  <a:srgbClr val="000000"/>
                </a:solidFill>
                <a:prstDash val="solid"/>
              </a:ln>
            </c:spPr>
            <c:extLst>
              <c:ext xmlns:c16="http://schemas.microsoft.com/office/drawing/2014/chart" uri="{C3380CC4-5D6E-409C-BE32-E72D297353CC}">
                <c16:uniqueId val="{0000000D-2088-4B9B-86FA-F84B9252E1EF}"/>
              </c:ext>
            </c:extLst>
          </c:dPt>
          <c:dLbls>
            <c:numFmt formatCode="0%" sourceLinked="0"/>
            <c:spPr>
              <a:noFill/>
              <a:ln w="41565">
                <a:noFill/>
              </a:ln>
            </c:spPr>
            <c:txPr>
              <a:bodyPr wrap="square" lIns="38100" tIns="19050" rIns="38100" bIns="19050" anchor="ctr">
                <a:spAutoFit/>
              </a:bodyPr>
              <a:lstStyle/>
              <a:p>
                <a:pPr>
                  <a:defRPr sz="2782"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BLM</c:v>
                </c:pt>
                <c:pt idx="1">
                  <c:v>FWS</c:v>
                </c:pt>
                <c:pt idx="2">
                  <c:v>FS</c:v>
                </c:pt>
                <c:pt idx="3">
                  <c:v>NPS</c:v>
                </c:pt>
              </c:strCache>
            </c:strRef>
          </c:cat>
          <c:val>
            <c:numRef>
              <c:f>Sheet1!$B$4:$E$4</c:f>
              <c:numCache>
                <c:formatCode>General</c:formatCode>
                <c:ptCount val="4"/>
              </c:numCache>
            </c:numRef>
          </c:val>
          <c:extLst>
            <c:ext xmlns:c16="http://schemas.microsoft.com/office/drawing/2014/chart" uri="{C3380CC4-5D6E-409C-BE32-E72D297353CC}">
              <c16:uniqueId val="{0000000E-2088-4B9B-86FA-F84B9252E1EF}"/>
            </c:ext>
          </c:extLst>
        </c:ser>
        <c:ser>
          <c:idx val="3"/>
          <c:order val="3"/>
          <c:tx>
            <c:strRef>
              <c:f>Sheet1!$A$5</c:f>
              <c:strCache>
                <c:ptCount val="1"/>
              </c:strCache>
            </c:strRef>
          </c:tx>
          <c:spPr>
            <a:solidFill>
              <a:srgbClr val="CCFFFF"/>
            </a:solidFill>
            <a:ln w="20782">
              <a:solidFill>
                <a:srgbClr val="000000"/>
              </a:solidFill>
              <a:prstDash val="solid"/>
            </a:ln>
          </c:spPr>
          <c:dPt>
            <c:idx val="0"/>
            <c:bubble3D val="0"/>
            <c:spPr>
              <a:solidFill>
                <a:srgbClr val="9999FF"/>
              </a:solidFill>
              <a:ln w="20782">
                <a:solidFill>
                  <a:srgbClr val="000000"/>
                </a:solidFill>
                <a:prstDash val="solid"/>
              </a:ln>
            </c:spPr>
            <c:extLst>
              <c:ext xmlns:c16="http://schemas.microsoft.com/office/drawing/2014/chart" uri="{C3380CC4-5D6E-409C-BE32-E72D297353CC}">
                <c16:uniqueId val="{0000000F-2088-4B9B-86FA-F84B9252E1EF}"/>
              </c:ext>
            </c:extLst>
          </c:dPt>
          <c:dPt>
            <c:idx val="1"/>
            <c:bubble3D val="0"/>
            <c:spPr>
              <a:solidFill>
                <a:srgbClr val="993366"/>
              </a:solidFill>
              <a:ln w="20782">
                <a:solidFill>
                  <a:srgbClr val="000000"/>
                </a:solidFill>
                <a:prstDash val="solid"/>
              </a:ln>
            </c:spPr>
            <c:extLst>
              <c:ext xmlns:c16="http://schemas.microsoft.com/office/drawing/2014/chart" uri="{C3380CC4-5D6E-409C-BE32-E72D297353CC}">
                <c16:uniqueId val="{00000010-2088-4B9B-86FA-F84B9252E1EF}"/>
              </c:ext>
            </c:extLst>
          </c:dPt>
          <c:dPt>
            <c:idx val="2"/>
            <c:bubble3D val="0"/>
            <c:spPr>
              <a:solidFill>
                <a:srgbClr val="FFFFCC"/>
              </a:solidFill>
              <a:ln w="20782">
                <a:solidFill>
                  <a:srgbClr val="000000"/>
                </a:solidFill>
                <a:prstDash val="solid"/>
              </a:ln>
            </c:spPr>
            <c:extLst>
              <c:ext xmlns:c16="http://schemas.microsoft.com/office/drawing/2014/chart" uri="{C3380CC4-5D6E-409C-BE32-E72D297353CC}">
                <c16:uniqueId val="{00000011-2088-4B9B-86FA-F84B9252E1EF}"/>
              </c:ext>
            </c:extLst>
          </c:dPt>
          <c:dPt>
            <c:idx val="3"/>
            <c:bubble3D val="0"/>
            <c:extLst>
              <c:ext xmlns:c16="http://schemas.microsoft.com/office/drawing/2014/chart" uri="{C3380CC4-5D6E-409C-BE32-E72D297353CC}">
                <c16:uniqueId val="{00000012-2088-4B9B-86FA-F84B9252E1EF}"/>
              </c:ext>
            </c:extLst>
          </c:dPt>
          <c:dLbls>
            <c:numFmt formatCode="0%" sourceLinked="0"/>
            <c:spPr>
              <a:noFill/>
              <a:ln w="41565">
                <a:noFill/>
              </a:ln>
            </c:spPr>
            <c:txPr>
              <a:bodyPr wrap="square" lIns="38100" tIns="19050" rIns="38100" bIns="19050" anchor="ctr">
                <a:spAutoFit/>
              </a:bodyPr>
              <a:lstStyle/>
              <a:p>
                <a:pPr>
                  <a:defRPr sz="2782"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BLM</c:v>
                </c:pt>
                <c:pt idx="1">
                  <c:v>FWS</c:v>
                </c:pt>
                <c:pt idx="2">
                  <c:v>FS</c:v>
                </c:pt>
                <c:pt idx="3">
                  <c:v>NPS</c:v>
                </c:pt>
              </c:strCache>
            </c:strRef>
          </c:cat>
          <c:val>
            <c:numRef>
              <c:f>Sheet1!$B$5:$E$5</c:f>
              <c:numCache>
                <c:formatCode>General</c:formatCode>
                <c:ptCount val="4"/>
              </c:numCache>
            </c:numRef>
          </c:val>
          <c:extLst>
            <c:ext xmlns:c16="http://schemas.microsoft.com/office/drawing/2014/chart" uri="{C3380CC4-5D6E-409C-BE32-E72D297353CC}">
              <c16:uniqueId val="{00000013-2088-4B9B-86FA-F84B9252E1EF}"/>
            </c:ext>
          </c:extLst>
        </c:ser>
        <c:dLbls>
          <c:showLegendKey val="0"/>
          <c:showVal val="0"/>
          <c:showCatName val="1"/>
          <c:showSerName val="0"/>
          <c:showPercent val="1"/>
          <c:showBubbleSize val="0"/>
          <c:showLeaderLines val="0"/>
        </c:dLbls>
        <c:firstSliceAng val="0"/>
      </c:pieChart>
      <c:spPr>
        <a:noFill/>
        <a:ln w="41565">
          <a:noFill/>
        </a:ln>
      </c:spPr>
    </c:plotArea>
    <c:legend>
      <c:legendPos val="r"/>
      <c:layout>
        <c:manualLayout>
          <c:xMode val="edge"/>
          <c:yMode val="edge"/>
          <c:x val="0.72249589490968802"/>
          <c:y val="0.39378238341968913"/>
          <c:w val="0.13793103448275862"/>
          <c:h val="0.33419689119170987"/>
        </c:manualLayout>
      </c:layout>
      <c:overlay val="0"/>
      <c:spPr>
        <a:noFill/>
        <a:ln w="5196">
          <a:solidFill>
            <a:srgbClr val="000000"/>
          </a:solidFill>
          <a:prstDash val="solid"/>
        </a:ln>
      </c:spPr>
      <c:txPr>
        <a:bodyPr/>
        <a:lstStyle/>
        <a:p>
          <a:pPr>
            <a:defRPr sz="2553" b="1" i="0" u="none" strike="noStrike" baseline="0">
              <a:solidFill>
                <a:srgbClr val="000000"/>
              </a:solidFill>
              <a:latin typeface="Arial"/>
              <a:ea typeface="Arial"/>
              <a:cs typeface="Arial"/>
            </a:defRPr>
          </a:pPr>
          <a:endParaRPr lang="en-US"/>
        </a:p>
      </c:txPr>
    </c:legend>
    <c:plotVisOnly val="1"/>
    <c:dispBlanksAs val="zero"/>
    <c:showDLblsOverMax val="0"/>
  </c:chart>
  <c:spPr>
    <a:noFill/>
    <a:ln>
      <a:noFill/>
    </a:ln>
  </c:spPr>
  <c:txPr>
    <a:bodyPr/>
    <a:lstStyle/>
    <a:p>
      <a:pPr>
        <a:defRPr sz="2782" b="1"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B52011F-C9EC-4688-865A-5FCE81E9539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a:extLst>
              <a:ext uri="{FF2B5EF4-FFF2-40B4-BE49-F238E27FC236}">
                <a16:creationId xmlns:a16="http://schemas.microsoft.com/office/drawing/2014/main" id="{5E134061-0121-4211-AEB9-05000DC3DF0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817DF4DF-66D6-4883-8F2B-9E12FB30A64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F7FCDA2B-8164-4502-8348-E65A58C5133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98D90416-7B9A-4EB3-BC4D-7E35DC067BE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a:extLst>
              <a:ext uri="{FF2B5EF4-FFF2-40B4-BE49-F238E27FC236}">
                <a16:creationId xmlns:a16="http://schemas.microsoft.com/office/drawing/2014/main" id="{68C0C455-09B2-4C9E-B877-E1D82476277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186F3C7-915C-42CD-9D63-1FF9C257CEA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35EE708-D81A-42C7-AD8E-19C2C0F48467}"/>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1D76C92A-0427-4AA1-A4C9-1378262555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44D3EBB-58C1-4CDD-B200-80C3FADD39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D5FD8A-57D3-4DAD-B824-046792A2AF10}" type="slidenum">
              <a:rPr lang="en-US" altLang="en-US"/>
              <a:pPr eaLnBrk="1" hangingPunct="1"/>
              <a:t>10</a:t>
            </a:fld>
            <a:endParaRPr lang="en-US" altLang="en-US"/>
          </a:p>
        </p:txBody>
      </p:sp>
      <p:sp>
        <p:nvSpPr>
          <p:cNvPr id="24579" name="Rectangle 7">
            <a:extLst>
              <a:ext uri="{FF2B5EF4-FFF2-40B4-BE49-F238E27FC236}">
                <a16:creationId xmlns:a16="http://schemas.microsoft.com/office/drawing/2014/main" id="{33807C25-3846-4855-AC78-425E01A42BE4}"/>
              </a:ext>
            </a:extLst>
          </p:cNvPr>
          <p:cNvSpPr txBox="1">
            <a:spLocks noGrp="1" noChangeArrowheads="1"/>
          </p:cNvSpPr>
          <p:nvPr/>
        </p:nvSpPr>
        <p:spPr bwMode="auto">
          <a:xfrm>
            <a:off x="3883025" y="8685213"/>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703E8AA-1D00-47E0-9BCF-72D0D3A2ACCC}" type="slidenum">
              <a:rPr lang="en-US" altLang="en-US" sz="1200"/>
              <a:pPr algn="r" eaLnBrk="1" hangingPunct="1"/>
              <a:t>10</a:t>
            </a:fld>
            <a:endParaRPr lang="en-US" altLang="en-US" sz="1200"/>
          </a:p>
        </p:txBody>
      </p:sp>
      <p:sp>
        <p:nvSpPr>
          <p:cNvPr id="24580" name="Rectangle 2">
            <a:extLst>
              <a:ext uri="{FF2B5EF4-FFF2-40B4-BE49-F238E27FC236}">
                <a16:creationId xmlns:a16="http://schemas.microsoft.com/office/drawing/2014/main" id="{93C121AB-9519-4F9D-91E8-A3B0BCB7E3A7}"/>
              </a:ext>
            </a:extLst>
          </p:cNvPr>
          <p:cNvSpPr>
            <a:spLocks noRot="1" noChangeArrowheads="1" noTextEdit="1"/>
          </p:cNvSpPr>
          <p:nvPr>
            <p:ph type="sldImg"/>
          </p:nvPr>
        </p:nvSpPr>
        <p:spPr>
          <a:ln/>
        </p:spPr>
      </p:sp>
      <p:sp>
        <p:nvSpPr>
          <p:cNvPr id="24581" name="Rectangle 3">
            <a:extLst>
              <a:ext uri="{FF2B5EF4-FFF2-40B4-BE49-F238E27FC236}">
                <a16:creationId xmlns:a16="http://schemas.microsoft.com/office/drawing/2014/main" id="{26557D18-CBA2-43AE-910F-B55852939DD8}"/>
              </a:ext>
            </a:extLst>
          </p:cNvPr>
          <p:cNvSpPr>
            <a:spLocks noGrp="1" noChangeArrowheads="1"/>
          </p:cNvSpPr>
          <p:nvPr>
            <p:ph type="body" idx="1"/>
          </p:nvPr>
        </p:nvSpPr>
        <p:spPr>
          <a:xfrm>
            <a:off x="912813" y="4341813"/>
            <a:ext cx="5032375"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lstStyle/>
          <a:p>
            <a:pPr eaLnBrk="1" hangingPunct="1"/>
            <a:r>
              <a:rPr lang="en-US" altLang="en-US">
                <a:latin typeface="Arial" panose="020B0604020202020204" pitchFamily="34" charset="0"/>
              </a:rPr>
              <a:t>The El Toro Wilderness on the Carribean NF in Puerto Rico was designated December 1, 2005.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A5A2F28-55EF-4210-97CA-87A00F6517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8D7AFF-587D-4D5A-A6E3-6F724A1887C1}" type="slidenum">
              <a:rPr lang="en-US" altLang="en-US"/>
              <a:pPr eaLnBrk="1" hangingPunct="1"/>
              <a:t>11</a:t>
            </a:fld>
            <a:endParaRPr lang="en-US" altLang="en-US"/>
          </a:p>
        </p:txBody>
      </p:sp>
      <p:sp>
        <p:nvSpPr>
          <p:cNvPr id="25603" name="Rectangle 2">
            <a:extLst>
              <a:ext uri="{FF2B5EF4-FFF2-40B4-BE49-F238E27FC236}">
                <a16:creationId xmlns:a16="http://schemas.microsoft.com/office/drawing/2014/main" id="{E43A34C7-51BA-422D-9FB6-7E557D203257}"/>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639C6E87-55AD-41CB-A71E-EF1A06B34351}"/>
              </a:ext>
            </a:extLst>
          </p:cNvPr>
          <p:cNvSpPr>
            <a:spLocks noGrp="1" noChangeArrowheads="1"/>
          </p:cNvSpPr>
          <p:nvPr>
            <p:ph type="body" idx="1"/>
          </p:nvPr>
        </p:nvSpPr>
        <p:spPr>
          <a:xfrm>
            <a:off x="912813" y="4340225"/>
            <a:ext cx="5032375" cy="411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Act specifies that, once established, a wilderness area remains part of the national forest, park, refuge or BLM area that it was in before designation.</a:t>
            </a:r>
          </a:p>
          <a:p>
            <a:pPr eaLnBrk="1" hangingPunct="1"/>
            <a:r>
              <a:rPr lang="en-US" altLang="en-US">
                <a:latin typeface="Arial" panose="020B0604020202020204" pitchFamily="34" charset="0"/>
              </a:rPr>
              <a:t>However, subsequent legislation has occasionally adjusted agency jurisdiction to make management more efficient. For example the California Desert Wilderness Act swapped some lands between the BLM and NPS.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6525FC3-D91E-4C92-BDF3-A12E90B28318}"/>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ED8DB56F-0798-409C-B142-19B40BBA9D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Currently each of the four federal land management agencies is responsible for the amount of wilderness acres displayed. </a:t>
            </a:r>
          </a:p>
        </p:txBody>
      </p:sp>
      <p:sp>
        <p:nvSpPr>
          <p:cNvPr id="26628" name="Slide Number Placeholder 3">
            <a:extLst>
              <a:ext uri="{FF2B5EF4-FFF2-40B4-BE49-F238E27FC236}">
                <a16:creationId xmlns:a16="http://schemas.microsoft.com/office/drawing/2014/main" id="{69B96BB5-43B1-4F8D-912B-CBBDFA569B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33474F-670B-4045-9A4A-96104B14B681}" type="slidenum">
              <a:rPr lang="en-US" altLang="en-US"/>
              <a:pPr eaLnBrk="1" hangingPunct="1"/>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18AD5B0-BA2F-423D-AFB0-D44201676F12}"/>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A0755BB0-564D-4860-BFB7-3D022803B7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E796E0E-B556-4FEC-AB91-D5F899BB51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CB03EF-BC55-4F60-876F-ECB6FC2E8F32}" type="slidenum">
              <a:rPr lang="en-US" altLang="en-US"/>
              <a:pPr eaLnBrk="1" hangingPunct="1"/>
              <a:t>3</a:t>
            </a:fld>
            <a:endParaRPr lang="en-US" altLang="en-US"/>
          </a:p>
        </p:txBody>
      </p:sp>
      <p:sp>
        <p:nvSpPr>
          <p:cNvPr id="17411" name="Rectangle 2">
            <a:extLst>
              <a:ext uri="{FF2B5EF4-FFF2-40B4-BE49-F238E27FC236}">
                <a16:creationId xmlns:a16="http://schemas.microsoft.com/office/drawing/2014/main" id="{A6B3CA23-E208-46AC-9D86-2E05C07F38BE}"/>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06CE62A0-EDB3-4E10-962E-B5E71B5F1335}"/>
              </a:ext>
            </a:extLst>
          </p:cNvPr>
          <p:cNvSpPr>
            <a:spLocks noGrp="1" noChangeArrowheads="1"/>
          </p:cNvSpPr>
          <p:nvPr>
            <p:ph type="body" idx="1"/>
          </p:nvPr>
        </p:nvSpPr>
        <p:spPr>
          <a:xfrm>
            <a:off x="914400" y="4338638"/>
            <a:ext cx="5029200" cy="4119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Wilderness Act established the National Wilderness Preservation System (NWPS) to include federal lands designated as wilderness areas. </a:t>
            </a:r>
          </a:p>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C7BDD0F-EA47-473D-83EB-83049689B6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FCEC86-87E4-40BF-B53F-59905EB8981B}" type="slidenum">
              <a:rPr lang="en-US" altLang="en-US"/>
              <a:pPr eaLnBrk="1" hangingPunct="1"/>
              <a:t>4</a:t>
            </a:fld>
            <a:endParaRPr lang="en-US" altLang="en-US"/>
          </a:p>
        </p:txBody>
      </p:sp>
      <p:sp>
        <p:nvSpPr>
          <p:cNvPr id="18435" name="Rectangle 7">
            <a:extLst>
              <a:ext uri="{FF2B5EF4-FFF2-40B4-BE49-F238E27FC236}">
                <a16:creationId xmlns:a16="http://schemas.microsoft.com/office/drawing/2014/main" id="{AF806749-C08D-43BB-89BA-98E13E6E2D21}"/>
              </a:ext>
            </a:extLst>
          </p:cNvPr>
          <p:cNvSpPr txBox="1">
            <a:spLocks noGrp="1" noChangeArrowheads="1"/>
          </p:cNvSpPr>
          <p:nvPr/>
        </p:nvSpPr>
        <p:spPr bwMode="auto">
          <a:xfrm>
            <a:off x="3883025" y="8685213"/>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FA4C155-5A1B-4216-85C9-20136522C6F5}" type="slidenum">
              <a:rPr lang="en-US" altLang="en-US" sz="1200"/>
              <a:pPr algn="r" eaLnBrk="1" hangingPunct="1"/>
              <a:t>4</a:t>
            </a:fld>
            <a:endParaRPr lang="en-US" altLang="en-US" sz="1200"/>
          </a:p>
        </p:txBody>
      </p:sp>
      <p:sp>
        <p:nvSpPr>
          <p:cNvPr id="18436" name="Rectangle 2">
            <a:extLst>
              <a:ext uri="{FF2B5EF4-FFF2-40B4-BE49-F238E27FC236}">
                <a16:creationId xmlns:a16="http://schemas.microsoft.com/office/drawing/2014/main" id="{2871B024-637F-4241-B1EF-5BC7C4319CE1}"/>
              </a:ext>
            </a:extLst>
          </p:cNvPr>
          <p:cNvSpPr>
            <a:spLocks noRot="1" noChangeArrowheads="1" noTextEdit="1"/>
          </p:cNvSpPr>
          <p:nvPr>
            <p:ph type="sldImg"/>
          </p:nvPr>
        </p:nvSpPr>
        <p:spPr>
          <a:ln/>
        </p:spPr>
      </p:sp>
      <p:sp>
        <p:nvSpPr>
          <p:cNvPr id="18437" name="Rectangle 3">
            <a:extLst>
              <a:ext uri="{FF2B5EF4-FFF2-40B4-BE49-F238E27FC236}">
                <a16:creationId xmlns:a16="http://schemas.microsoft.com/office/drawing/2014/main" id="{D2C6791D-B536-41B4-9423-C6965BA28191}"/>
              </a:ext>
            </a:extLst>
          </p:cNvPr>
          <p:cNvSpPr>
            <a:spLocks noGrp="1" noChangeArrowheads="1"/>
          </p:cNvSpPr>
          <p:nvPr>
            <p:ph type="body" idx="1"/>
          </p:nvPr>
        </p:nvSpPr>
        <p:spPr>
          <a:xfrm>
            <a:off x="912813" y="4341813"/>
            <a:ext cx="5032375"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lstStyle/>
          <a:p>
            <a:pPr eaLnBrk="1" hangingPunct="1"/>
            <a:r>
              <a:rPr lang="en-US" altLang="en-US">
                <a:latin typeface="Arial" panose="020B0604020202020204" pitchFamily="34" charset="0"/>
              </a:rPr>
              <a:t>So, a few fun facts. How much wilderness exists in the entire NWPS now? (Started with 9.1 million acres in 1964)</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Every president since Lyndon Johnson has signed legislation creating new wilderness. President Reagan signed more wilderness bills than any other president so far. Expansion of the system has continued despite changes in politics, values, and other priorities.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9307AF16-1B63-4926-B279-B4790905B0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F703C2-4962-4E7C-8E0C-88E8419CF3AE}" type="slidenum">
              <a:rPr lang="en-US" altLang="en-US"/>
              <a:pPr eaLnBrk="1" hangingPunct="1"/>
              <a:t>5</a:t>
            </a:fld>
            <a:endParaRPr lang="en-US" altLang="en-US"/>
          </a:p>
        </p:txBody>
      </p:sp>
      <p:sp>
        <p:nvSpPr>
          <p:cNvPr id="19459" name="Rectangle 7">
            <a:extLst>
              <a:ext uri="{FF2B5EF4-FFF2-40B4-BE49-F238E27FC236}">
                <a16:creationId xmlns:a16="http://schemas.microsoft.com/office/drawing/2014/main" id="{B04791DD-E5BE-4EC6-BEAB-9D7FB1E50341}"/>
              </a:ext>
            </a:extLst>
          </p:cNvPr>
          <p:cNvSpPr txBox="1">
            <a:spLocks noGrp="1" noChangeArrowheads="1"/>
          </p:cNvSpPr>
          <p:nvPr/>
        </p:nvSpPr>
        <p:spPr bwMode="auto">
          <a:xfrm>
            <a:off x="3883025" y="8685213"/>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BD1F002-D3BF-4EE3-85E6-46CF67203ACC}" type="slidenum">
              <a:rPr lang="en-US" altLang="en-US" sz="1200"/>
              <a:pPr algn="r" eaLnBrk="1" hangingPunct="1"/>
              <a:t>5</a:t>
            </a:fld>
            <a:endParaRPr lang="en-US" altLang="en-US" sz="1200"/>
          </a:p>
        </p:txBody>
      </p:sp>
      <p:sp>
        <p:nvSpPr>
          <p:cNvPr id="19460" name="Rectangle 2">
            <a:extLst>
              <a:ext uri="{FF2B5EF4-FFF2-40B4-BE49-F238E27FC236}">
                <a16:creationId xmlns:a16="http://schemas.microsoft.com/office/drawing/2014/main" id="{F69001A7-000B-4612-B2AE-1926F8CADFD2}"/>
              </a:ext>
            </a:extLst>
          </p:cNvPr>
          <p:cNvSpPr>
            <a:spLocks noRot="1" noChangeArrowheads="1" noTextEdit="1"/>
          </p:cNvSpPr>
          <p:nvPr>
            <p:ph type="sldImg"/>
          </p:nvPr>
        </p:nvSpPr>
        <p:spPr>
          <a:ln/>
        </p:spPr>
      </p:sp>
      <p:sp>
        <p:nvSpPr>
          <p:cNvPr id="19461" name="Rectangle 3">
            <a:extLst>
              <a:ext uri="{FF2B5EF4-FFF2-40B4-BE49-F238E27FC236}">
                <a16:creationId xmlns:a16="http://schemas.microsoft.com/office/drawing/2014/main" id="{A0729510-5D98-430D-8C72-4B6F40D82543}"/>
              </a:ext>
            </a:extLst>
          </p:cNvPr>
          <p:cNvSpPr>
            <a:spLocks noGrp="1" noChangeArrowheads="1"/>
          </p:cNvSpPr>
          <p:nvPr>
            <p:ph type="body" idx="1"/>
          </p:nvPr>
        </p:nvSpPr>
        <p:spPr>
          <a:xfrm>
            <a:off x="912813" y="4341813"/>
            <a:ext cx="5032375"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lstStyle/>
          <a:p>
            <a:pPr eaLnBrk="1" hangingPunct="1"/>
            <a:r>
              <a:rPr lang="en-US" altLang="en-US">
                <a:latin typeface="Arial" panose="020B0604020202020204" pitchFamily="34" charset="0"/>
              </a:rPr>
              <a:t>From a recent survey by The USDA National Resources Inventory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C985B00B-37F8-4DFD-9A21-49C3799231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9B85BB-B2E7-40ED-A838-3B3794D1A935}" type="slidenum">
              <a:rPr lang="en-US" altLang="en-US"/>
              <a:pPr eaLnBrk="1" hangingPunct="1"/>
              <a:t>6</a:t>
            </a:fld>
            <a:endParaRPr lang="en-US" altLang="en-US"/>
          </a:p>
        </p:txBody>
      </p:sp>
      <p:sp>
        <p:nvSpPr>
          <p:cNvPr id="20483" name="Rectangle 7">
            <a:extLst>
              <a:ext uri="{FF2B5EF4-FFF2-40B4-BE49-F238E27FC236}">
                <a16:creationId xmlns:a16="http://schemas.microsoft.com/office/drawing/2014/main" id="{C3958A21-7372-403A-8FF5-84CDC919FAAA}"/>
              </a:ext>
            </a:extLst>
          </p:cNvPr>
          <p:cNvSpPr txBox="1">
            <a:spLocks noGrp="1" noChangeArrowheads="1"/>
          </p:cNvSpPr>
          <p:nvPr/>
        </p:nvSpPr>
        <p:spPr bwMode="auto">
          <a:xfrm>
            <a:off x="3883025" y="8685213"/>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28877FE-1DEF-4BED-9814-6AEEC5B0A545}" type="slidenum">
              <a:rPr lang="en-US" altLang="en-US" sz="1200"/>
              <a:pPr algn="r" eaLnBrk="1" hangingPunct="1"/>
              <a:t>6</a:t>
            </a:fld>
            <a:endParaRPr lang="en-US" altLang="en-US" sz="1200"/>
          </a:p>
        </p:txBody>
      </p:sp>
      <p:sp>
        <p:nvSpPr>
          <p:cNvPr id="20484" name="Rectangle 2">
            <a:extLst>
              <a:ext uri="{FF2B5EF4-FFF2-40B4-BE49-F238E27FC236}">
                <a16:creationId xmlns:a16="http://schemas.microsoft.com/office/drawing/2014/main" id="{8095B606-23D5-46F2-A63B-C12823532D1E}"/>
              </a:ext>
            </a:extLst>
          </p:cNvPr>
          <p:cNvSpPr>
            <a:spLocks noRot="1" noChangeArrowheads="1" noTextEdit="1"/>
          </p:cNvSpPr>
          <p:nvPr>
            <p:ph type="sldImg"/>
          </p:nvPr>
        </p:nvSpPr>
        <p:spPr>
          <a:ln/>
        </p:spPr>
      </p:sp>
      <p:sp>
        <p:nvSpPr>
          <p:cNvPr id="20485" name="Rectangle 3">
            <a:extLst>
              <a:ext uri="{FF2B5EF4-FFF2-40B4-BE49-F238E27FC236}">
                <a16:creationId xmlns:a16="http://schemas.microsoft.com/office/drawing/2014/main" id="{F7103C7E-EE25-4010-A4FB-27114EF40A6D}"/>
              </a:ext>
            </a:extLst>
          </p:cNvPr>
          <p:cNvSpPr>
            <a:spLocks noGrp="1" noChangeArrowheads="1"/>
          </p:cNvSpPr>
          <p:nvPr>
            <p:ph type="body" idx="1"/>
          </p:nvPr>
        </p:nvSpPr>
        <p:spPr>
          <a:xfrm>
            <a:off x="912813" y="4341813"/>
            <a:ext cx="5032375"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lstStyle/>
          <a:p>
            <a:pPr eaLnBrk="1" hangingPunct="1"/>
            <a:r>
              <a:rPr lang="en-US" altLang="en-US">
                <a:latin typeface="Arial" panose="020B0604020202020204" pitchFamily="34" charset="0"/>
              </a:rPr>
              <a:t>Details on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EA9677-5DA3-41F1-B982-DF8215BB010A}"/>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E0C80181-E604-4EDF-A672-77E180DE68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9878F7E-94F8-4F91-A3A1-379D75E8F0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4FC7BA-7F1E-4725-A82E-8808A5A20306}" type="slidenum">
              <a:rPr lang="en-US" altLang="en-US"/>
              <a:pPr eaLnBrk="1" hangingPunct="1"/>
              <a:t>8</a:t>
            </a:fld>
            <a:endParaRPr lang="en-US" altLang="en-US"/>
          </a:p>
        </p:txBody>
      </p:sp>
      <p:sp>
        <p:nvSpPr>
          <p:cNvPr id="22531" name="Rectangle 7">
            <a:extLst>
              <a:ext uri="{FF2B5EF4-FFF2-40B4-BE49-F238E27FC236}">
                <a16:creationId xmlns:a16="http://schemas.microsoft.com/office/drawing/2014/main" id="{3BE20336-F2A8-4531-B6A5-E29128CB3BD3}"/>
              </a:ext>
            </a:extLst>
          </p:cNvPr>
          <p:cNvSpPr txBox="1">
            <a:spLocks noGrp="1" noChangeArrowheads="1"/>
          </p:cNvSpPr>
          <p:nvPr/>
        </p:nvSpPr>
        <p:spPr bwMode="auto">
          <a:xfrm>
            <a:off x="3883025" y="8685213"/>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BFA62CA-69D8-45B4-8B57-F8EC1469DA86}" type="slidenum">
              <a:rPr lang="en-US" altLang="en-US" sz="1200"/>
              <a:pPr algn="r" eaLnBrk="1" hangingPunct="1"/>
              <a:t>8</a:t>
            </a:fld>
            <a:endParaRPr lang="en-US" altLang="en-US" sz="1200"/>
          </a:p>
        </p:txBody>
      </p:sp>
      <p:sp>
        <p:nvSpPr>
          <p:cNvPr id="22532" name="Rectangle 2">
            <a:extLst>
              <a:ext uri="{FF2B5EF4-FFF2-40B4-BE49-F238E27FC236}">
                <a16:creationId xmlns:a16="http://schemas.microsoft.com/office/drawing/2014/main" id="{1A9D7766-8AEE-4FF3-A4C7-2A693F38E729}"/>
              </a:ext>
            </a:extLst>
          </p:cNvPr>
          <p:cNvSpPr>
            <a:spLocks noRot="1" noChangeArrowheads="1" noTextEdit="1"/>
          </p:cNvSpPr>
          <p:nvPr>
            <p:ph type="sldImg"/>
          </p:nvPr>
        </p:nvSpPr>
        <p:spPr>
          <a:ln/>
        </p:spPr>
      </p:sp>
      <p:sp>
        <p:nvSpPr>
          <p:cNvPr id="22533" name="Rectangle 3">
            <a:extLst>
              <a:ext uri="{FF2B5EF4-FFF2-40B4-BE49-F238E27FC236}">
                <a16:creationId xmlns:a16="http://schemas.microsoft.com/office/drawing/2014/main" id="{F0106209-E842-4C54-B97D-DA91DAFE52CD}"/>
              </a:ext>
            </a:extLst>
          </p:cNvPr>
          <p:cNvSpPr>
            <a:spLocks noGrp="1" noChangeArrowheads="1"/>
          </p:cNvSpPr>
          <p:nvPr>
            <p:ph type="body" idx="1"/>
          </p:nvPr>
        </p:nvSpPr>
        <p:spPr>
          <a:xfrm>
            <a:off x="912813" y="4341813"/>
            <a:ext cx="5032375"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6" rIns="91391" bIns="45696"/>
          <a:lstStyle/>
          <a:p>
            <a:pPr eaLnBrk="1" hangingPunct="1"/>
            <a:r>
              <a:rPr lang="en-US" altLang="en-US">
                <a:latin typeface="Arial" panose="020B0604020202020204" pitchFamily="34" charset="0"/>
              </a:rPr>
              <a:t>RI, CT, MD, DE, IA, KS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EF8767B1-1E4D-4040-8D8A-59671B10D349}"/>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3" tIns="45692" rIns="91383" bIns="45692"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B6AF403-76AD-4E97-80CD-A5534F7FE303}" type="slidenum">
              <a:rPr lang="en-US" altLang="en-US" sz="1200"/>
              <a:pPr algn="r" eaLnBrk="1" hangingPunct="1"/>
              <a:t>9</a:t>
            </a:fld>
            <a:endParaRPr lang="en-US" altLang="en-US" sz="1200"/>
          </a:p>
        </p:txBody>
      </p:sp>
      <p:sp>
        <p:nvSpPr>
          <p:cNvPr id="23555" name="Rectangle 2">
            <a:extLst>
              <a:ext uri="{FF2B5EF4-FFF2-40B4-BE49-F238E27FC236}">
                <a16:creationId xmlns:a16="http://schemas.microsoft.com/office/drawing/2014/main" id="{826755B8-6BC2-45D4-865C-617E27FBF152}"/>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8A5C1B74-1EF3-4F3D-8EA1-C84553C6072E}"/>
              </a:ext>
            </a:extLst>
          </p:cNvPr>
          <p:cNvSpPr>
            <a:spLocks noGrp="1" noChangeArrowheads="1"/>
          </p:cNvSpPr>
          <p:nvPr>
            <p:ph type="body" idx="1"/>
          </p:nvPr>
        </p:nvSpPr>
        <p:spPr>
          <a:xfrm>
            <a:off x="912813" y="4340225"/>
            <a:ext cx="5032375" cy="411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Omnibus Public Lands Act of 2009 – 51 new areas or additions</a:t>
            </a:r>
          </a:p>
          <a:p>
            <a:pPr eaLnBrk="1" hangingPunct="1"/>
            <a:r>
              <a:rPr lang="en-US" altLang="en-US">
                <a:latin typeface="Arial" panose="020B0604020202020204" pitchFamily="34" charset="0"/>
              </a:rPr>
              <a:t>FS - CA, CO, OR, UT, VA, WV</a:t>
            </a:r>
          </a:p>
          <a:p>
            <a:pPr eaLnBrk="1" hangingPunct="1"/>
            <a:r>
              <a:rPr lang="en-US" altLang="en-US">
                <a:latin typeface="Arial" panose="020B0604020202020204" pitchFamily="34" charset="0"/>
              </a:rPr>
              <a:t>BLM – CA, ID, NM, OR, UT</a:t>
            </a:r>
          </a:p>
          <a:p>
            <a:pPr eaLnBrk="1" hangingPunct="1"/>
            <a:r>
              <a:rPr lang="en-US" altLang="en-US">
                <a:latin typeface="Arial" panose="020B0604020202020204" pitchFamily="34" charset="0"/>
              </a:rPr>
              <a:t>FWS – AK</a:t>
            </a:r>
          </a:p>
          <a:p>
            <a:pPr eaLnBrk="1" hangingPunct="1"/>
            <a:r>
              <a:rPr lang="en-US" altLang="en-US">
                <a:latin typeface="Arial" panose="020B0604020202020204" pitchFamily="34" charset="0"/>
              </a:rPr>
              <a:t>NPS – CA,CO,MI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4902065-CFE5-45FF-8BAB-49A069CDE6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40DB61-CD4F-4D62-BBA5-AD695D3903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79A391-B6DA-4CBA-AB84-95C213B9F5F1}"/>
              </a:ext>
            </a:extLst>
          </p:cNvPr>
          <p:cNvSpPr>
            <a:spLocks noGrp="1" noChangeArrowheads="1"/>
          </p:cNvSpPr>
          <p:nvPr>
            <p:ph type="sldNum" sz="quarter" idx="12"/>
          </p:nvPr>
        </p:nvSpPr>
        <p:spPr>
          <a:ln/>
        </p:spPr>
        <p:txBody>
          <a:bodyPr/>
          <a:lstStyle>
            <a:lvl1pPr>
              <a:defRPr/>
            </a:lvl1pPr>
          </a:lstStyle>
          <a:p>
            <a:fld id="{53320D1A-D62D-49A5-A2DD-FAD62911C3C0}" type="slidenum">
              <a:rPr lang="en-US" altLang="en-US"/>
              <a:pPr/>
              <a:t>‹#›</a:t>
            </a:fld>
            <a:endParaRPr lang="en-US" altLang="en-US"/>
          </a:p>
        </p:txBody>
      </p:sp>
    </p:spTree>
    <p:extLst>
      <p:ext uri="{BB962C8B-B14F-4D97-AF65-F5344CB8AC3E}">
        <p14:creationId xmlns:p14="http://schemas.microsoft.com/office/powerpoint/2010/main" val="329935748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E087048-5A82-4AE7-80E6-EB53912307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5FF0E3-1ABE-4BC8-BFCB-0EAEA08C25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E65140-66B3-4E60-A56B-C0E5BA3A4420}"/>
              </a:ext>
            </a:extLst>
          </p:cNvPr>
          <p:cNvSpPr>
            <a:spLocks noGrp="1" noChangeArrowheads="1"/>
          </p:cNvSpPr>
          <p:nvPr>
            <p:ph type="sldNum" sz="quarter" idx="12"/>
          </p:nvPr>
        </p:nvSpPr>
        <p:spPr>
          <a:ln/>
        </p:spPr>
        <p:txBody>
          <a:bodyPr/>
          <a:lstStyle>
            <a:lvl1pPr>
              <a:defRPr/>
            </a:lvl1pPr>
          </a:lstStyle>
          <a:p>
            <a:fld id="{5DEACE5A-6775-405B-BAE6-7B693027CDA8}" type="slidenum">
              <a:rPr lang="en-US" altLang="en-US"/>
              <a:pPr/>
              <a:t>‹#›</a:t>
            </a:fld>
            <a:endParaRPr lang="en-US" altLang="en-US"/>
          </a:p>
        </p:txBody>
      </p:sp>
    </p:spTree>
    <p:extLst>
      <p:ext uri="{BB962C8B-B14F-4D97-AF65-F5344CB8AC3E}">
        <p14:creationId xmlns:p14="http://schemas.microsoft.com/office/powerpoint/2010/main" val="143636174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5243F97-7D81-4405-95F9-DE0A43DFC4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660644-5E3B-4D80-BF73-CE8917E2FC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3C01C6-DC0A-4962-9918-B8920890C6AE}"/>
              </a:ext>
            </a:extLst>
          </p:cNvPr>
          <p:cNvSpPr>
            <a:spLocks noGrp="1" noChangeArrowheads="1"/>
          </p:cNvSpPr>
          <p:nvPr>
            <p:ph type="sldNum" sz="quarter" idx="12"/>
          </p:nvPr>
        </p:nvSpPr>
        <p:spPr>
          <a:ln/>
        </p:spPr>
        <p:txBody>
          <a:bodyPr/>
          <a:lstStyle>
            <a:lvl1pPr>
              <a:defRPr/>
            </a:lvl1pPr>
          </a:lstStyle>
          <a:p>
            <a:fld id="{1DFB01BE-A34B-438D-95A3-643BE6CC6EC0}" type="slidenum">
              <a:rPr lang="en-US" altLang="en-US"/>
              <a:pPr/>
              <a:t>‹#›</a:t>
            </a:fld>
            <a:endParaRPr lang="en-US" altLang="en-US"/>
          </a:p>
        </p:txBody>
      </p:sp>
    </p:spTree>
    <p:extLst>
      <p:ext uri="{BB962C8B-B14F-4D97-AF65-F5344CB8AC3E}">
        <p14:creationId xmlns:p14="http://schemas.microsoft.com/office/powerpoint/2010/main" val="364506728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02AC2E-316D-4E83-A9B8-8552E2FB56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B871C62-ECBF-4FE1-B8FD-1C4CB9582E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4A853C-E362-4B27-A1A9-B51A03922670}"/>
              </a:ext>
            </a:extLst>
          </p:cNvPr>
          <p:cNvSpPr>
            <a:spLocks noGrp="1" noChangeArrowheads="1"/>
          </p:cNvSpPr>
          <p:nvPr>
            <p:ph type="sldNum" sz="quarter" idx="12"/>
          </p:nvPr>
        </p:nvSpPr>
        <p:spPr>
          <a:ln/>
        </p:spPr>
        <p:txBody>
          <a:bodyPr/>
          <a:lstStyle>
            <a:lvl1pPr>
              <a:defRPr/>
            </a:lvl1pPr>
          </a:lstStyle>
          <a:p>
            <a:fld id="{9B3AC296-462E-4FEC-A0A2-95CC626117F6}" type="slidenum">
              <a:rPr lang="en-US" altLang="en-US"/>
              <a:pPr/>
              <a:t>‹#›</a:t>
            </a:fld>
            <a:endParaRPr lang="en-US" altLang="en-US"/>
          </a:p>
        </p:txBody>
      </p:sp>
    </p:spTree>
    <p:extLst>
      <p:ext uri="{BB962C8B-B14F-4D97-AF65-F5344CB8AC3E}">
        <p14:creationId xmlns:p14="http://schemas.microsoft.com/office/powerpoint/2010/main" val="17370728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6C60327-5465-4160-969A-08EA16A39C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6188C0-CFB6-48AF-9A1C-F9CDC8DCE8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A24225-1EF0-4352-9CCA-A61B91589A3D}"/>
              </a:ext>
            </a:extLst>
          </p:cNvPr>
          <p:cNvSpPr>
            <a:spLocks noGrp="1" noChangeArrowheads="1"/>
          </p:cNvSpPr>
          <p:nvPr>
            <p:ph type="sldNum" sz="quarter" idx="12"/>
          </p:nvPr>
        </p:nvSpPr>
        <p:spPr>
          <a:ln/>
        </p:spPr>
        <p:txBody>
          <a:bodyPr/>
          <a:lstStyle>
            <a:lvl1pPr>
              <a:defRPr/>
            </a:lvl1pPr>
          </a:lstStyle>
          <a:p>
            <a:fld id="{4EB96487-1CEA-49B0-AF9A-C54CCF7EDBC9}" type="slidenum">
              <a:rPr lang="en-US" altLang="en-US"/>
              <a:pPr/>
              <a:t>‹#›</a:t>
            </a:fld>
            <a:endParaRPr lang="en-US" altLang="en-US"/>
          </a:p>
        </p:txBody>
      </p:sp>
    </p:spTree>
    <p:extLst>
      <p:ext uri="{BB962C8B-B14F-4D97-AF65-F5344CB8AC3E}">
        <p14:creationId xmlns:p14="http://schemas.microsoft.com/office/powerpoint/2010/main" val="157205852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7B18877-AF64-4B15-B3BC-8AE97001D7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9D7AAEB-5198-410F-B307-FEBC079B01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12BAF3A-3830-4D71-A3D1-87B26CC02C99}"/>
              </a:ext>
            </a:extLst>
          </p:cNvPr>
          <p:cNvSpPr>
            <a:spLocks noGrp="1" noChangeArrowheads="1"/>
          </p:cNvSpPr>
          <p:nvPr>
            <p:ph type="sldNum" sz="quarter" idx="12"/>
          </p:nvPr>
        </p:nvSpPr>
        <p:spPr>
          <a:ln/>
        </p:spPr>
        <p:txBody>
          <a:bodyPr/>
          <a:lstStyle>
            <a:lvl1pPr>
              <a:defRPr/>
            </a:lvl1pPr>
          </a:lstStyle>
          <a:p>
            <a:fld id="{BF3CD44F-80CB-4B5F-BC0E-BCC2061B1B4A}" type="slidenum">
              <a:rPr lang="en-US" altLang="en-US"/>
              <a:pPr/>
              <a:t>‹#›</a:t>
            </a:fld>
            <a:endParaRPr lang="en-US" altLang="en-US"/>
          </a:p>
        </p:txBody>
      </p:sp>
    </p:spTree>
    <p:extLst>
      <p:ext uri="{BB962C8B-B14F-4D97-AF65-F5344CB8AC3E}">
        <p14:creationId xmlns:p14="http://schemas.microsoft.com/office/powerpoint/2010/main" val="4777971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E12E14F-F168-461C-B1C5-6BE6DB7EA01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37AD73C-2AC2-40AD-B6BB-FFF4FA0C19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9D22323-D2B8-49B1-8876-AD0843FCC9B8}"/>
              </a:ext>
            </a:extLst>
          </p:cNvPr>
          <p:cNvSpPr>
            <a:spLocks noGrp="1" noChangeArrowheads="1"/>
          </p:cNvSpPr>
          <p:nvPr>
            <p:ph type="sldNum" sz="quarter" idx="12"/>
          </p:nvPr>
        </p:nvSpPr>
        <p:spPr>
          <a:ln/>
        </p:spPr>
        <p:txBody>
          <a:bodyPr/>
          <a:lstStyle>
            <a:lvl1pPr>
              <a:defRPr/>
            </a:lvl1pPr>
          </a:lstStyle>
          <a:p>
            <a:fld id="{013CDA2B-59C0-4F28-9FBB-17C6F593C6C8}" type="slidenum">
              <a:rPr lang="en-US" altLang="en-US"/>
              <a:pPr/>
              <a:t>‹#›</a:t>
            </a:fld>
            <a:endParaRPr lang="en-US" altLang="en-US"/>
          </a:p>
        </p:txBody>
      </p:sp>
    </p:spTree>
    <p:extLst>
      <p:ext uri="{BB962C8B-B14F-4D97-AF65-F5344CB8AC3E}">
        <p14:creationId xmlns:p14="http://schemas.microsoft.com/office/powerpoint/2010/main" val="128642770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E4285E5-843F-4855-9540-51AAF8B7322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68F76B6-184C-4D9A-BE6F-52BCFDEF24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8B1583F-3802-49A3-B4F4-42E508EAA347}"/>
              </a:ext>
            </a:extLst>
          </p:cNvPr>
          <p:cNvSpPr>
            <a:spLocks noGrp="1" noChangeArrowheads="1"/>
          </p:cNvSpPr>
          <p:nvPr>
            <p:ph type="sldNum" sz="quarter" idx="12"/>
          </p:nvPr>
        </p:nvSpPr>
        <p:spPr>
          <a:ln/>
        </p:spPr>
        <p:txBody>
          <a:bodyPr/>
          <a:lstStyle>
            <a:lvl1pPr>
              <a:defRPr/>
            </a:lvl1pPr>
          </a:lstStyle>
          <a:p>
            <a:fld id="{C5E9440A-32BF-4A65-A08D-200E31C6BB4B}" type="slidenum">
              <a:rPr lang="en-US" altLang="en-US"/>
              <a:pPr/>
              <a:t>‹#›</a:t>
            </a:fld>
            <a:endParaRPr lang="en-US" altLang="en-US"/>
          </a:p>
        </p:txBody>
      </p:sp>
    </p:spTree>
    <p:extLst>
      <p:ext uri="{BB962C8B-B14F-4D97-AF65-F5344CB8AC3E}">
        <p14:creationId xmlns:p14="http://schemas.microsoft.com/office/powerpoint/2010/main" val="251689298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277C329-641C-4B3F-9619-5F080858CB2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B954A60-652C-45EF-9E8B-67C0731F6D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F9A30EB-5BBD-4A82-985B-A29B0A9B0789}"/>
              </a:ext>
            </a:extLst>
          </p:cNvPr>
          <p:cNvSpPr>
            <a:spLocks noGrp="1" noChangeArrowheads="1"/>
          </p:cNvSpPr>
          <p:nvPr>
            <p:ph type="sldNum" sz="quarter" idx="12"/>
          </p:nvPr>
        </p:nvSpPr>
        <p:spPr>
          <a:ln/>
        </p:spPr>
        <p:txBody>
          <a:bodyPr/>
          <a:lstStyle>
            <a:lvl1pPr>
              <a:defRPr/>
            </a:lvl1pPr>
          </a:lstStyle>
          <a:p>
            <a:fld id="{5F8D832A-6D51-46E4-AF8A-35AB5B6C5B5E}" type="slidenum">
              <a:rPr lang="en-US" altLang="en-US"/>
              <a:pPr/>
              <a:t>‹#›</a:t>
            </a:fld>
            <a:endParaRPr lang="en-US" altLang="en-US"/>
          </a:p>
        </p:txBody>
      </p:sp>
    </p:spTree>
    <p:extLst>
      <p:ext uri="{BB962C8B-B14F-4D97-AF65-F5344CB8AC3E}">
        <p14:creationId xmlns:p14="http://schemas.microsoft.com/office/powerpoint/2010/main" val="385605702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787823-0523-40F1-BFE8-3977978629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0BE0A0-899E-4B0D-9443-CEF10A78FD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5809FFD-8C5D-464A-8D0D-9AA7D3AE06D0}"/>
              </a:ext>
            </a:extLst>
          </p:cNvPr>
          <p:cNvSpPr>
            <a:spLocks noGrp="1" noChangeArrowheads="1"/>
          </p:cNvSpPr>
          <p:nvPr>
            <p:ph type="sldNum" sz="quarter" idx="12"/>
          </p:nvPr>
        </p:nvSpPr>
        <p:spPr>
          <a:ln/>
        </p:spPr>
        <p:txBody>
          <a:bodyPr/>
          <a:lstStyle>
            <a:lvl1pPr>
              <a:defRPr/>
            </a:lvl1pPr>
          </a:lstStyle>
          <a:p>
            <a:fld id="{97C7E1FE-DDB0-4045-B7A2-1F12767FA3AA}" type="slidenum">
              <a:rPr lang="en-US" altLang="en-US"/>
              <a:pPr/>
              <a:t>‹#›</a:t>
            </a:fld>
            <a:endParaRPr lang="en-US" altLang="en-US"/>
          </a:p>
        </p:txBody>
      </p:sp>
    </p:spTree>
    <p:extLst>
      <p:ext uri="{BB962C8B-B14F-4D97-AF65-F5344CB8AC3E}">
        <p14:creationId xmlns:p14="http://schemas.microsoft.com/office/powerpoint/2010/main" val="40061735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EC477B6-36F3-446B-AB78-9013FEE0E1E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232C3F2-FB9C-4356-B86A-A14D30C664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B718EB-58A6-4723-8F97-18688AB4A066}"/>
              </a:ext>
            </a:extLst>
          </p:cNvPr>
          <p:cNvSpPr>
            <a:spLocks noGrp="1" noChangeArrowheads="1"/>
          </p:cNvSpPr>
          <p:nvPr>
            <p:ph type="sldNum" sz="quarter" idx="12"/>
          </p:nvPr>
        </p:nvSpPr>
        <p:spPr>
          <a:ln/>
        </p:spPr>
        <p:txBody>
          <a:bodyPr/>
          <a:lstStyle>
            <a:lvl1pPr>
              <a:defRPr/>
            </a:lvl1pPr>
          </a:lstStyle>
          <a:p>
            <a:fld id="{5085154D-6305-4B9A-AC44-B4454B346AC2}" type="slidenum">
              <a:rPr lang="en-US" altLang="en-US"/>
              <a:pPr/>
              <a:t>‹#›</a:t>
            </a:fld>
            <a:endParaRPr lang="en-US" altLang="en-US"/>
          </a:p>
        </p:txBody>
      </p:sp>
    </p:spTree>
    <p:extLst>
      <p:ext uri="{BB962C8B-B14F-4D97-AF65-F5344CB8AC3E}">
        <p14:creationId xmlns:p14="http://schemas.microsoft.com/office/powerpoint/2010/main" val="228928289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5AD17C5-0A4D-4D2F-8C0B-AEEBD3C2369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9DB72B9-C925-4A4B-9FE9-03DE6A55D75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4C8C56F-F54D-43F1-8565-3BDCBE5EE6C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3788D2BA-6625-44F2-9A09-805FBE4CC54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F14A4136-AB37-467B-9D3F-FC22A9155DD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3042D5-8115-44A0-9991-0EB18A4DB8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ilderness.net/f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30EF-1B06-478A-A1EA-FF1A8F2560DE}"/>
              </a:ext>
            </a:extLst>
          </p:cNvPr>
          <p:cNvSpPr>
            <a:spLocks noGrp="1"/>
          </p:cNvSpPr>
          <p:nvPr>
            <p:ph type="ctrTitle"/>
          </p:nvPr>
        </p:nvSpPr>
        <p:spPr>
          <a:xfrm>
            <a:off x="685800" y="-1470025"/>
            <a:ext cx="7772400" cy="1470025"/>
          </a:xfrm>
        </p:spPr>
        <p:txBody>
          <a:bodyPr vert="horz" wrap="square" lIns="91440" tIns="45720" rIns="91440" bIns="45720" numCol="1" anchor="b" anchorCtr="0" compatLnSpc="1">
            <a:prstTxWarp prst="textNoShape">
              <a:avLst/>
            </a:prstTxWarp>
          </a:bodyPr>
          <a:lstStyle/>
          <a:p>
            <a:r>
              <a:rPr lang="en-US" sz="2400" dirty="0"/>
              <a:t>FS Resources</a:t>
            </a:r>
          </a:p>
        </p:txBody>
      </p:sp>
      <p:sp>
        <p:nvSpPr>
          <p:cNvPr id="3074" name="Rectangle 3">
            <a:extLst>
              <a:ext uri="{FF2B5EF4-FFF2-40B4-BE49-F238E27FC236}">
                <a16:creationId xmlns:a16="http://schemas.microsoft.com/office/drawing/2014/main" id="{89701184-F204-4F16-9CFF-83F6652ACF43}"/>
              </a:ext>
            </a:extLst>
          </p:cNvPr>
          <p:cNvSpPr>
            <a:spLocks noGrp="1" noChangeArrowheads="1"/>
          </p:cNvSpPr>
          <p:nvPr>
            <p:ph type="subTitle" idx="1"/>
          </p:nvPr>
        </p:nvSpPr>
        <p:spPr>
          <a:xfrm>
            <a:off x="1371600" y="533400"/>
            <a:ext cx="6400800" cy="6019800"/>
          </a:xfrm>
        </p:spPr>
        <p:txBody>
          <a:bodyPr/>
          <a:lstStyle/>
          <a:p>
            <a:pPr algn="l">
              <a:lnSpc>
                <a:spcPct val="80000"/>
              </a:lnSpc>
            </a:pPr>
            <a:r>
              <a:rPr lang="en-US" altLang="en-US" sz="1800"/>
              <a:t>This file is part of the FS Resources section at: </a:t>
            </a:r>
            <a:r>
              <a:rPr lang="en-US" altLang="en-US" sz="1800">
                <a:hlinkClick r:id="rId3"/>
              </a:rPr>
              <a:t>http://www.wilderness.net/fs/</a:t>
            </a:r>
            <a:endParaRPr lang="en-US" altLang="en-US" sz="1800"/>
          </a:p>
          <a:p>
            <a:pPr algn="l">
              <a:lnSpc>
                <a:spcPct val="80000"/>
              </a:lnSpc>
            </a:pPr>
            <a:endParaRPr lang="en-US" altLang="en-US" sz="1800"/>
          </a:p>
          <a:p>
            <a:pPr algn="l"/>
            <a:r>
              <a:rPr lang="en-US" altLang="en-US" sz="1800"/>
              <a:t>This presentation should be reviewed and revised as needed to match the local training objectives and target audience and local images should be inserted where needed.</a:t>
            </a:r>
          </a:p>
          <a:p>
            <a:endParaRPr lang="en-US" altLang="en-US" sz="1600"/>
          </a:p>
          <a:p>
            <a:pPr algn="l"/>
            <a:r>
              <a:rPr lang="en-US" altLang="en-US" sz="1800"/>
              <a:t>The Wilderness Act training presentations are posted in parts which may be combined or used separately as needed:</a:t>
            </a:r>
          </a:p>
          <a:p>
            <a:pPr lvl="1" algn="l">
              <a:buFont typeface="Arial" panose="020B0604020202020204" pitchFamily="34" charset="0"/>
              <a:buChar char="•"/>
            </a:pPr>
            <a:r>
              <a:rPr lang="en-US" altLang="en-US" sz="1800"/>
              <a:t>History and Purpose of the Wilderness Act</a:t>
            </a:r>
          </a:p>
          <a:p>
            <a:pPr lvl="1" algn="l">
              <a:buFont typeface="Arial" panose="020B0604020202020204" pitchFamily="34" charset="0"/>
              <a:buChar char="•"/>
            </a:pPr>
            <a:r>
              <a:rPr lang="en-US" altLang="en-US" sz="1800" b="1" i="1">
                <a:solidFill>
                  <a:schemeClr val="accent2"/>
                </a:solidFill>
              </a:rPr>
              <a:t>National Wilderness Preservation System</a:t>
            </a:r>
          </a:p>
          <a:p>
            <a:pPr lvl="1" algn="l">
              <a:buFont typeface="Arial" panose="020B0604020202020204" pitchFamily="34" charset="0"/>
              <a:buChar char="•"/>
            </a:pPr>
            <a:r>
              <a:rPr lang="en-US" altLang="en-US" sz="1800"/>
              <a:t>Values and Benefits</a:t>
            </a:r>
          </a:p>
          <a:p>
            <a:pPr lvl="1" algn="l">
              <a:buFont typeface="Arial" panose="020B0604020202020204" pitchFamily="34" charset="0"/>
              <a:buChar char="•"/>
            </a:pPr>
            <a:r>
              <a:rPr lang="en-US" altLang="en-US" sz="1800"/>
              <a:t>Definitions and Management</a:t>
            </a:r>
          </a:p>
          <a:p>
            <a:pPr lvl="1" algn="l">
              <a:buFont typeface="Arial" panose="020B0604020202020204" pitchFamily="34" charset="0"/>
              <a:buChar char="•"/>
            </a:pPr>
            <a:r>
              <a:rPr lang="en-US" altLang="en-US" sz="1800"/>
              <a:t>Other Laws</a:t>
            </a:r>
          </a:p>
          <a:p>
            <a:pPr lvl="1" algn="l">
              <a:buFont typeface="Arial" panose="020B0604020202020204" pitchFamily="34" charset="0"/>
              <a:buChar char="•"/>
            </a:pPr>
            <a:r>
              <a:rPr lang="en-US" altLang="en-US" sz="1800"/>
              <a:t>Stewardship Principles</a:t>
            </a:r>
          </a:p>
          <a:p>
            <a:pPr lvl="1" algn="l">
              <a:buFont typeface="Arial" panose="020B0604020202020204" pitchFamily="34" charset="0"/>
              <a:buChar char="•"/>
            </a:pPr>
            <a:r>
              <a:rPr lang="en-US" altLang="en-US" sz="1800"/>
              <a:t>Court Decisions</a:t>
            </a:r>
          </a:p>
          <a:p>
            <a:pPr lvl="1" algn="l">
              <a:buFont typeface="Arial" panose="020B0604020202020204" pitchFamily="34" charset="0"/>
              <a:buChar char="•"/>
            </a:pPr>
            <a:r>
              <a:rPr lang="en-US" altLang="en-US" sz="1800"/>
              <a:t>FS Policy</a:t>
            </a:r>
          </a:p>
          <a:p>
            <a:pPr lvl="1" algn="l">
              <a:buFont typeface="Arial" panose="020B0604020202020204" pitchFamily="34" charset="0"/>
              <a:buChar char="•"/>
            </a:pPr>
            <a:r>
              <a:rPr lang="en-US" altLang="en-US" sz="1800"/>
              <a:t>More Information</a:t>
            </a:r>
          </a:p>
          <a:p>
            <a:pPr>
              <a:lnSpc>
                <a:spcPct val="80000"/>
              </a:lnSpc>
            </a:pPr>
            <a:endParaRPr lang="en-US" altLang="en-US" sz="180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pic>
        <p:nvPicPr>
          <p:cNvPr id="12290" name="Picture 2" descr="A map of the United Sates, showing wilderness areas colored according to their managing agency">
            <a:extLst>
              <a:ext uri="{FF2B5EF4-FFF2-40B4-BE49-F238E27FC236}">
                <a16:creationId xmlns:a16="http://schemas.microsoft.com/office/drawing/2014/main" id="{82722CAE-EE3E-4DA0-92E2-AE77A60FB4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5486400" cy="4175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66" name="Picture 6" descr="A map of Puerto Rico">
            <a:extLst>
              <a:ext uri="{FF2B5EF4-FFF2-40B4-BE49-F238E27FC236}">
                <a16:creationId xmlns:a16="http://schemas.microsoft.com/office/drawing/2014/main" id="{32DC19EF-2E5F-41D2-986E-BD188B07C6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31140" r="20493" b="11771"/>
          <a:stretch>
            <a:fillRect/>
          </a:stretch>
        </p:blipFill>
        <p:spPr bwMode="auto">
          <a:xfrm>
            <a:off x="5334000" y="3429000"/>
            <a:ext cx="3505200" cy="1285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94659" name="Text Box 3">
            <a:extLst>
              <a:ext uri="{FF2B5EF4-FFF2-40B4-BE49-F238E27FC236}">
                <a16:creationId xmlns:a16="http://schemas.microsoft.com/office/drawing/2014/main" id="{BC2B83A6-7014-4D04-B2FF-4BEB2D44661D}"/>
              </a:ext>
            </a:extLst>
          </p:cNvPr>
          <p:cNvSpPr txBox="1">
            <a:spLocks noGrp="1" noChangeArrowheads="1"/>
          </p:cNvSpPr>
          <p:nvPr>
            <p:ph type="title" idx="4294967295"/>
          </p:nvPr>
        </p:nvSpPr>
        <p:spPr bwMode="auto">
          <a:xfrm>
            <a:off x="381000" y="5334000"/>
            <a:ext cx="8599488" cy="1066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Are there any National Forest wilderness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areas outside the 50 states ?</a:t>
            </a:r>
          </a:p>
        </p:txBody>
      </p:sp>
      <p:sp>
        <p:nvSpPr>
          <p:cNvPr id="1094661" name="AutoShape 5" descr="A star located on the eastern end of Puerto Rico">
            <a:extLst>
              <a:ext uri="{FF2B5EF4-FFF2-40B4-BE49-F238E27FC236}">
                <a16:creationId xmlns:a16="http://schemas.microsoft.com/office/drawing/2014/main" id="{94DB7FA7-C839-4D5C-AF1F-87E505A982E0}"/>
              </a:ext>
            </a:extLst>
          </p:cNvPr>
          <p:cNvSpPr>
            <a:spLocks noChangeArrowheads="1"/>
          </p:cNvSpPr>
          <p:nvPr/>
        </p:nvSpPr>
        <p:spPr bwMode="auto">
          <a:xfrm>
            <a:off x="8077200" y="38100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4659"/>
                                        </p:tgtEl>
                                        <p:attrNameLst>
                                          <p:attrName>style.visibility</p:attrName>
                                        </p:attrNameLst>
                                      </p:cBhvr>
                                      <p:to>
                                        <p:strVal val="visible"/>
                                      </p:to>
                                    </p:set>
                                    <p:anim calcmode="lin" valueType="num">
                                      <p:cBhvr additive="base">
                                        <p:cTn id="7" dur="500" fill="hold"/>
                                        <p:tgtEl>
                                          <p:spTgt spid="1094659"/>
                                        </p:tgtEl>
                                        <p:attrNameLst>
                                          <p:attrName>ppt_x</p:attrName>
                                        </p:attrNameLst>
                                      </p:cBhvr>
                                      <p:tavLst>
                                        <p:tav tm="0">
                                          <p:val>
                                            <p:strVal val="0-#ppt_w/2"/>
                                          </p:val>
                                        </p:tav>
                                        <p:tav tm="100000">
                                          <p:val>
                                            <p:strVal val="#ppt_x"/>
                                          </p:val>
                                        </p:tav>
                                      </p:tavLst>
                                    </p:anim>
                                    <p:anim calcmode="lin" valueType="num">
                                      <p:cBhvr additive="base">
                                        <p:cTn id="8" dur="500" fill="hold"/>
                                        <p:tgtEl>
                                          <p:spTgt spid="10946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5366"/>
                                        </p:tgtEl>
                                        <p:attrNameLst>
                                          <p:attrName>style.visibility</p:attrName>
                                        </p:attrNameLst>
                                      </p:cBhvr>
                                      <p:to>
                                        <p:strVal val="visible"/>
                                      </p:to>
                                    </p:set>
                                    <p:anim calcmode="lin" valueType="num">
                                      <p:cBhvr additive="base">
                                        <p:cTn id="13" dur="1000" fill="hold"/>
                                        <p:tgtEl>
                                          <p:spTgt spid="15366"/>
                                        </p:tgtEl>
                                        <p:attrNameLst>
                                          <p:attrName>ppt_x</p:attrName>
                                        </p:attrNameLst>
                                      </p:cBhvr>
                                      <p:tavLst>
                                        <p:tav tm="0">
                                          <p:val>
                                            <p:strVal val="1+#ppt_w/2"/>
                                          </p:val>
                                        </p:tav>
                                        <p:tav tm="100000">
                                          <p:val>
                                            <p:strVal val="#ppt_x"/>
                                          </p:val>
                                        </p:tav>
                                      </p:tavLst>
                                    </p:anim>
                                    <p:anim calcmode="lin" valueType="num">
                                      <p:cBhvr additive="base">
                                        <p:cTn id="14" dur="10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946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DAEDEF"/>
        </a:solidFill>
        <a:effectLst/>
      </p:bgPr>
    </p:bg>
    <p:spTree>
      <p:nvGrpSpPr>
        <p:cNvPr id="1" name=""/>
        <p:cNvGrpSpPr/>
        <p:nvPr/>
      </p:nvGrpSpPr>
      <p:grpSpPr>
        <a:xfrm>
          <a:off x="0" y="0"/>
          <a:ext cx="0" cy="0"/>
          <a:chOff x="0" y="0"/>
          <a:chExt cx="0" cy="0"/>
        </a:xfrm>
      </p:grpSpPr>
      <p:sp>
        <p:nvSpPr>
          <p:cNvPr id="13314" name="AutoShape 2" descr="A scroll">
            <a:extLst>
              <a:ext uri="{FF2B5EF4-FFF2-40B4-BE49-F238E27FC236}">
                <a16:creationId xmlns:a16="http://schemas.microsoft.com/office/drawing/2014/main" id="{2F0827FD-A81E-4CB7-AF55-E80B123D6EB0}"/>
              </a:ext>
            </a:extLst>
          </p:cNvPr>
          <p:cNvSpPr>
            <a:spLocks noChangeArrowheads="1"/>
          </p:cNvSpPr>
          <p:nvPr/>
        </p:nvSpPr>
        <p:spPr bwMode="auto">
          <a:xfrm flipV="1">
            <a:off x="304800" y="685800"/>
            <a:ext cx="8458200" cy="5791200"/>
          </a:xfrm>
          <a:prstGeom prst="verticalScroll">
            <a:avLst>
              <a:gd name="adj" fmla="val 12500"/>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5" name="Rectangle 3">
            <a:extLst>
              <a:ext uri="{FF2B5EF4-FFF2-40B4-BE49-F238E27FC236}">
                <a16:creationId xmlns:a16="http://schemas.microsoft.com/office/drawing/2014/main" id="{AF90C8A1-FEDD-4D65-8568-9047A0A20685}"/>
              </a:ext>
            </a:extLst>
          </p:cNvPr>
          <p:cNvSpPr>
            <a:spLocks noGrp="1" noChangeArrowheads="1"/>
          </p:cNvSpPr>
          <p:nvPr>
            <p:ph type="title"/>
          </p:nvPr>
        </p:nvSpPr>
        <p:spPr>
          <a:xfrm>
            <a:off x="0" y="0"/>
            <a:ext cx="9144000" cy="838200"/>
          </a:xfrm>
        </p:spPr>
        <p:txBody>
          <a:bodyPr/>
          <a:lstStyle/>
          <a:p>
            <a:pPr eaLnBrk="1" hangingPunct="1"/>
            <a:r>
              <a:rPr lang="en-US" altLang="en-US" sz="3200" b="1">
                <a:latin typeface="Times New Roman" panose="02020603050405020304" pitchFamily="18" charset="0"/>
              </a:rPr>
              <a:t>Section 2 (b)</a:t>
            </a:r>
            <a:r>
              <a:rPr lang="en-US" altLang="en-US" sz="3200" b="1"/>
              <a:t> </a:t>
            </a:r>
          </a:p>
        </p:txBody>
      </p:sp>
      <p:sp>
        <p:nvSpPr>
          <p:cNvPr id="1101828" name="Rectangle 4">
            <a:extLst>
              <a:ext uri="{FF2B5EF4-FFF2-40B4-BE49-F238E27FC236}">
                <a16:creationId xmlns:a16="http://schemas.microsoft.com/office/drawing/2014/main" id="{6257D22C-E338-4FF8-BA70-120377F1CF1F}"/>
              </a:ext>
            </a:extLst>
          </p:cNvPr>
          <p:cNvSpPr>
            <a:spLocks noGrp="1" noChangeArrowheads="1"/>
          </p:cNvSpPr>
          <p:nvPr>
            <p:ph type="body" idx="1"/>
          </p:nvPr>
        </p:nvSpPr>
        <p:spPr>
          <a:xfrm>
            <a:off x="1066800" y="838200"/>
            <a:ext cx="6781800" cy="4876800"/>
          </a:xfrm>
          <a:solidFill>
            <a:schemeClr val="bg1"/>
          </a:solidFill>
        </p:spPr>
        <p:txBody>
          <a:bodyPr/>
          <a:lstStyle/>
          <a:p>
            <a:pPr eaLnBrk="1" hangingPunct="1">
              <a:buFontTx/>
              <a:buNone/>
            </a:pPr>
            <a:r>
              <a:rPr lang="en-US" altLang="en-US" sz="3600" b="1"/>
              <a:t>  </a:t>
            </a:r>
            <a:r>
              <a:rPr lang="en-US" altLang="en-US" sz="3600" b="1">
                <a:latin typeface="Times New Roman" panose="02020603050405020304" pitchFamily="18" charset="0"/>
              </a:rPr>
              <a:t>… the area shall continue to be managed </a:t>
            </a:r>
            <a:r>
              <a:rPr lang="en-US" altLang="en-US" sz="3600" b="1">
                <a:solidFill>
                  <a:schemeClr val="accent2"/>
                </a:solidFill>
                <a:latin typeface="Times New Roman" panose="02020603050405020304" pitchFamily="18" charset="0"/>
              </a:rPr>
              <a:t>by the Department and agency having jurisdiction</a:t>
            </a:r>
            <a:r>
              <a:rPr lang="en-US" altLang="en-US" sz="3600" b="1">
                <a:latin typeface="Times New Roman" panose="02020603050405020304" pitchFamily="18" charset="0"/>
              </a:rPr>
              <a:t> thereover immediately before its inclusion in the National Wilderness Preservation System ...</a:t>
            </a:r>
          </a:p>
          <a:p>
            <a:pPr eaLnBrk="1" hangingPunct="1">
              <a:buFontTx/>
              <a:buNone/>
            </a:pPr>
            <a:endParaRPr lang="en-US" altLang="en-US" sz="3600" b="1">
              <a:latin typeface="Times New Roman" panose="02020603050405020304"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101828">
                                            <p:txEl>
                                              <p:pRg st="0" end="0"/>
                                            </p:txEl>
                                          </p:spTgt>
                                        </p:tgtEl>
                                        <p:attrNameLst>
                                          <p:attrName>style.visibility</p:attrName>
                                        </p:attrNameLst>
                                      </p:cBhvr>
                                      <p:to>
                                        <p:strVal val="visible"/>
                                      </p:to>
                                    </p:set>
                                    <p:animEffect transition="in" filter="randombar(horizontal)">
                                      <p:cBhvr>
                                        <p:cTn id="7" dur="500"/>
                                        <p:tgtEl>
                                          <p:spTgt spid="11018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1828"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B46B61-7F4C-460D-B811-A3084D8A2F77}"/>
              </a:ext>
            </a:extLst>
          </p:cNvPr>
          <p:cNvSpPr>
            <a:spLocks noGrp="1"/>
          </p:cNvSpPr>
          <p:nvPr>
            <p:ph type="title" idx="4294967295"/>
          </p:nvPr>
        </p:nvSpPr>
        <p:spPr>
          <a:xfrm>
            <a:off x="457200" y="-1143000"/>
            <a:ext cx="8229600" cy="1143000"/>
          </a:xfrm>
        </p:spPr>
        <p:txBody>
          <a:bodyPr vert="horz" wrap="square" lIns="91440" tIns="45720" rIns="91440" bIns="45720" numCol="1" anchor="b" anchorCtr="0" compatLnSpc="1">
            <a:prstTxWarp prst="textNoShape">
              <a:avLst/>
            </a:prstTxWarp>
          </a:bodyPr>
          <a:lstStyle/>
          <a:p>
            <a:r>
              <a:rPr lang="en-US" sz="2400" dirty="0"/>
              <a:t>Percent of Acres by Agency</a:t>
            </a:r>
          </a:p>
        </p:txBody>
      </p:sp>
      <p:graphicFrame>
        <p:nvGraphicFramePr>
          <p:cNvPr id="2" name="Object 1" descr="A pie chart showing the percent of acres by agency. BLM - 8%; FWS - 19%; FS - 33%; NPS - 40%. ">
            <a:extLst>
              <a:ext uri="{FF2B5EF4-FFF2-40B4-BE49-F238E27FC236}">
                <a16:creationId xmlns:a16="http://schemas.microsoft.com/office/drawing/2014/main" id="{7908C48A-B239-4C1A-82E0-A2BF51B8844B}"/>
              </a:ext>
            </a:extLst>
          </p:cNvPr>
          <p:cNvGraphicFramePr>
            <a:graphicFrameLocks noChangeAspect="1"/>
          </p:cNvGraphicFramePr>
          <p:nvPr>
            <p:extLst>
              <p:ext uri="{D42A27DB-BD31-4B8C-83A1-F6EECF244321}">
                <p14:modId xmlns:p14="http://schemas.microsoft.com/office/powerpoint/2010/main" val="399811290"/>
              </p:ext>
            </p:extLst>
          </p:nvPr>
        </p:nvGraphicFramePr>
        <p:xfrm>
          <a:off x="112713" y="355600"/>
          <a:ext cx="9577387" cy="607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C2FC2F2-ED56-4C78-BF39-AC43AEC464B1}"/>
              </a:ext>
            </a:extLst>
          </p:cNvPr>
          <p:cNvSpPr>
            <a:spLocks noGrp="1" noChangeArrowheads="1"/>
          </p:cNvSpPr>
          <p:nvPr>
            <p:ph type="ctrTitle"/>
          </p:nvPr>
        </p:nvSpPr>
        <p:spPr>
          <a:xfrm>
            <a:off x="685800" y="762000"/>
            <a:ext cx="7772400" cy="1470025"/>
          </a:xfrm>
        </p:spPr>
        <p:txBody>
          <a:bodyPr/>
          <a:lstStyle/>
          <a:p>
            <a:pPr eaLnBrk="1" hangingPunct="1"/>
            <a:r>
              <a:rPr lang="en-US" altLang="en-US"/>
              <a:t>The National Wilderness Preservation System</a:t>
            </a:r>
          </a:p>
        </p:txBody>
      </p:sp>
      <p:sp>
        <p:nvSpPr>
          <p:cNvPr id="4099" name="Rectangle 3">
            <a:extLst>
              <a:ext uri="{FF2B5EF4-FFF2-40B4-BE49-F238E27FC236}">
                <a16:creationId xmlns:a16="http://schemas.microsoft.com/office/drawing/2014/main" id="{95F43D18-8900-4A61-B1D7-E3BCE9A86268}"/>
              </a:ext>
            </a:extLst>
          </p:cNvPr>
          <p:cNvSpPr>
            <a:spLocks noGrp="1" noChangeArrowheads="1"/>
          </p:cNvSpPr>
          <p:nvPr>
            <p:ph type="subTitle" idx="1"/>
          </p:nvPr>
        </p:nvSpPr>
        <p:spPr>
          <a:xfrm>
            <a:off x="838200" y="2819400"/>
            <a:ext cx="7467600" cy="1752600"/>
          </a:xfrm>
        </p:spPr>
        <p:txBody>
          <a:bodyPr/>
          <a:lstStyle/>
          <a:p>
            <a:pPr eaLnBrk="1" hangingPunct="1"/>
            <a:r>
              <a:rPr lang="en-US" altLang="en-US"/>
              <a:t>Facts and Trends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rgbClr val="DAEDEF"/>
        </a:solidFill>
        <a:effectLst/>
      </p:bgPr>
    </p:bg>
    <p:spTree>
      <p:nvGrpSpPr>
        <p:cNvPr id="1" name=""/>
        <p:cNvGrpSpPr/>
        <p:nvPr/>
      </p:nvGrpSpPr>
      <p:grpSpPr>
        <a:xfrm>
          <a:off x="0" y="0"/>
          <a:ext cx="0" cy="0"/>
          <a:chOff x="0" y="0"/>
          <a:chExt cx="0" cy="0"/>
        </a:xfrm>
      </p:grpSpPr>
      <p:sp>
        <p:nvSpPr>
          <p:cNvPr id="5122" name="AutoShape 2" descr="A scroll">
            <a:extLst>
              <a:ext uri="{FF2B5EF4-FFF2-40B4-BE49-F238E27FC236}">
                <a16:creationId xmlns:a16="http://schemas.microsoft.com/office/drawing/2014/main" id="{1689EFA1-9FCB-415A-997D-2262829E0C9B}"/>
              </a:ext>
            </a:extLst>
          </p:cNvPr>
          <p:cNvSpPr>
            <a:spLocks noChangeArrowheads="1"/>
          </p:cNvSpPr>
          <p:nvPr/>
        </p:nvSpPr>
        <p:spPr bwMode="auto">
          <a:xfrm flipV="1">
            <a:off x="304800" y="685800"/>
            <a:ext cx="8458200" cy="5791200"/>
          </a:xfrm>
          <a:prstGeom prst="verticalScroll">
            <a:avLst>
              <a:gd name="adj" fmla="val 12500"/>
            </a:avLst>
          </a:prstGeom>
          <a:solidFill>
            <a:schemeClr val="bg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3" name="Rectangle 3">
            <a:extLst>
              <a:ext uri="{FF2B5EF4-FFF2-40B4-BE49-F238E27FC236}">
                <a16:creationId xmlns:a16="http://schemas.microsoft.com/office/drawing/2014/main" id="{695E0083-9D96-4FA2-AE1C-5D6E2C4CAAD5}"/>
              </a:ext>
            </a:extLst>
          </p:cNvPr>
          <p:cNvSpPr>
            <a:spLocks noGrp="1" noChangeArrowheads="1"/>
          </p:cNvSpPr>
          <p:nvPr>
            <p:ph type="title"/>
          </p:nvPr>
        </p:nvSpPr>
        <p:spPr>
          <a:xfrm>
            <a:off x="0" y="0"/>
            <a:ext cx="9144000" cy="838200"/>
          </a:xfrm>
        </p:spPr>
        <p:txBody>
          <a:bodyPr/>
          <a:lstStyle/>
          <a:p>
            <a:pPr eaLnBrk="1" hangingPunct="1"/>
            <a:r>
              <a:rPr lang="en-US" altLang="en-US" sz="3600" b="1">
                <a:latin typeface="Times New Roman" panose="02020603050405020304" pitchFamily="18" charset="0"/>
              </a:rPr>
              <a:t>Title</a:t>
            </a:r>
            <a:endParaRPr lang="en-US" altLang="en-US" sz="3200" b="1">
              <a:latin typeface="Times New Roman" panose="02020603050405020304" pitchFamily="18" charset="0"/>
            </a:endParaRPr>
          </a:p>
        </p:txBody>
      </p:sp>
      <p:sp>
        <p:nvSpPr>
          <p:cNvPr id="537604" name="Rectangle 4">
            <a:extLst>
              <a:ext uri="{FF2B5EF4-FFF2-40B4-BE49-F238E27FC236}">
                <a16:creationId xmlns:a16="http://schemas.microsoft.com/office/drawing/2014/main" id="{7EB4C536-E40B-4800-8CD4-FC208B7ACD53}"/>
              </a:ext>
            </a:extLst>
          </p:cNvPr>
          <p:cNvSpPr>
            <a:spLocks noGrp="1" noChangeArrowheads="1"/>
          </p:cNvSpPr>
          <p:nvPr>
            <p:ph type="body" idx="1"/>
          </p:nvPr>
        </p:nvSpPr>
        <p:spPr>
          <a:xfrm>
            <a:off x="1066800" y="762000"/>
            <a:ext cx="6781800" cy="4953000"/>
          </a:xfrm>
          <a:solidFill>
            <a:schemeClr val="bg1"/>
          </a:solidFill>
        </p:spPr>
        <p:txBody>
          <a:bodyPr/>
          <a:lstStyle/>
          <a:p>
            <a:pPr algn="ctr" eaLnBrk="1" hangingPunct="1">
              <a:buFontTx/>
              <a:buNone/>
              <a:defRPr/>
            </a:pPr>
            <a:endParaRPr lang="en-US" sz="3600" b="1" dirty="0"/>
          </a:p>
          <a:p>
            <a:pPr eaLnBrk="1" hangingPunct="1">
              <a:buFontTx/>
              <a:buNone/>
              <a:defRPr/>
            </a:pPr>
            <a:r>
              <a:rPr lang="en-US" sz="3600" b="1" dirty="0"/>
              <a:t> </a:t>
            </a:r>
            <a:r>
              <a:rPr lang="en-US" sz="3600" b="1" dirty="0">
                <a:latin typeface="Times New Roman" pitchFamily="18" charset="0"/>
              </a:rPr>
              <a:t>An Act to establish </a:t>
            </a:r>
            <a:r>
              <a:rPr lang="en-US" sz="3600" b="1" dirty="0">
                <a:solidFill>
                  <a:schemeClr val="accent6"/>
                </a:solidFill>
                <a:latin typeface="Times New Roman" pitchFamily="18" charset="0"/>
              </a:rPr>
              <a:t>a National Wilderness Preservation System</a:t>
            </a:r>
            <a:r>
              <a:rPr lang="en-US" sz="3600" b="1" dirty="0">
                <a:latin typeface="Times New Roman" pitchFamily="18" charset="0"/>
              </a:rPr>
              <a:t> for the permanent good of the whole people, and other purposes.</a:t>
            </a:r>
            <a:endParaRPr lang="en-US" dirty="0">
              <a:latin typeface="Times New Roman" pitchFamily="18" charset="0"/>
            </a:endParaRPr>
          </a:p>
          <a:p>
            <a:pPr eaLnBrk="1" hangingPunct="1">
              <a:buFontTx/>
              <a:buNone/>
              <a:defRPr/>
            </a:pPr>
            <a:endParaRPr lang="en-US" sz="3600" b="1" dirty="0">
              <a:solidFill>
                <a:schemeClr val="accent2"/>
              </a:solidFill>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37604">
                                            <p:txEl>
                                              <p:pRg st="1" end="1"/>
                                            </p:txEl>
                                          </p:spTgt>
                                        </p:tgtEl>
                                        <p:attrNameLst>
                                          <p:attrName>style.visibility</p:attrName>
                                        </p:attrNameLst>
                                      </p:cBhvr>
                                      <p:to>
                                        <p:strVal val="visible"/>
                                      </p:to>
                                    </p:set>
                                    <p:animEffect transition="in" filter="randombar(horizontal)">
                                      <p:cBhvr>
                                        <p:cTn id="7" dur="500"/>
                                        <p:tgtEl>
                                          <p:spTgt spid="5376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4"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pic>
        <p:nvPicPr>
          <p:cNvPr id="6146" name="Picture 2" descr="A map of the United Sates, showing wilderness areas colored according to their managing agency">
            <a:extLst>
              <a:ext uri="{FF2B5EF4-FFF2-40B4-BE49-F238E27FC236}">
                <a16:creationId xmlns:a16="http://schemas.microsoft.com/office/drawing/2014/main" id="{9F6D4C8F-7A38-44D8-A2BA-6B387DE7DD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04800"/>
            <a:ext cx="7686675" cy="5848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83395" name="Text Box 3">
            <a:extLst>
              <a:ext uri="{FF2B5EF4-FFF2-40B4-BE49-F238E27FC236}">
                <a16:creationId xmlns:a16="http://schemas.microsoft.com/office/drawing/2014/main" id="{DF3F236A-D848-4DB9-B42A-CBE0672694BC}"/>
              </a:ext>
            </a:extLst>
          </p:cNvPr>
          <p:cNvSpPr txBox="1">
            <a:spLocks noGrp="1" noChangeArrowheads="1"/>
          </p:cNvSpPr>
          <p:nvPr>
            <p:ph type="title" idx="4294967295"/>
          </p:nvPr>
        </p:nvSpPr>
        <p:spPr bwMode="auto">
          <a:xfrm>
            <a:off x="1752600" y="6278563"/>
            <a:ext cx="5424488" cy="57943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How much wilderness now?</a:t>
            </a:r>
          </a:p>
        </p:txBody>
      </p:sp>
      <p:sp>
        <p:nvSpPr>
          <p:cNvPr id="3076" name="Text Box 4">
            <a:extLst>
              <a:ext uri="{FF2B5EF4-FFF2-40B4-BE49-F238E27FC236}">
                <a16:creationId xmlns:a16="http://schemas.microsoft.com/office/drawing/2014/main" id="{4674567B-0F77-4CE8-A53E-8C5A6639B256}"/>
              </a:ext>
            </a:extLst>
          </p:cNvPr>
          <p:cNvSpPr txBox="1">
            <a:spLocks noChangeArrowheads="1"/>
          </p:cNvSpPr>
          <p:nvPr/>
        </p:nvSpPr>
        <p:spPr bwMode="auto">
          <a:xfrm>
            <a:off x="838200" y="3657600"/>
            <a:ext cx="7010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accent2"/>
                </a:solidFill>
                <a:latin typeface="Comic Sans MS" panose="030F0702030302020204" pitchFamily="66" charset="0"/>
              </a:rPr>
              <a:t>Over 109 million acres, nation-wide managed by four federal agencies (BLM, FWS, FS, NPS)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3395"/>
                                        </p:tgtEl>
                                        <p:attrNameLst>
                                          <p:attrName>style.visibility</p:attrName>
                                        </p:attrNameLst>
                                      </p:cBhvr>
                                      <p:to>
                                        <p:strVal val="visible"/>
                                      </p:to>
                                    </p:set>
                                    <p:anim calcmode="lin" valueType="num">
                                      <p:cBhvr additive="base">
                                        <p:cTn id="7" dur="500" fill="hold"/>
                                        <p:tgtEl>
                                          <p:spTgt spid="1083395"/>
                                        </p:tgtEl>
                                        <p:attrNameLst>
                                          <p:attrName>ppt_x</p:attrName>
                                        </p:attrNameLst>
                                      </p:cBhvr>
                                      <p:tavLst>
                                        <p:tav tm="0">
                                          <p:val>
                                            <p:strVal val="0-#ppt_w/2"/>
                                          </p:val>
                                        </p:tav>
                                        <p:tav tm="100000">
                                          <p:val>
                                            <p:strVal val="#ppt_x"/>
                                          </p:val>
                                        </p:tav>
                                      </p:tavLst>
                                    </p:anim>
                                    <p:anim calcmode="lin" valueType="num">
                                      <p:cBhvr additive="base">
                                        <p:cTn id="8" dur="500" fill="hold"/>
                                        <p:tgtEl>
                                          <p:spTgt spid="10833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xEl>
                                              <p:pRg st="0" end="0"/>
                                            </p:txEl>
                                          </p:spTgt>
                                        </p:tgtEl>
                                        <p:attrNameLst>
                                          <p:attrName>style.visibility</p:attrName>
                                        </p:attrNameLst>
                                      </p:cBhvr>
                                      <p:to>
                                        <p:strVal val="visible"/>
                                      </p:to>
                                    </p:set>
                                    <p:anim calcmode="lin" valueType="num">
                                      <p:cBhvr additive="base">
                                        <p:cTn id="13"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339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DC59E79-85BB-476E-9D1E-6D2CC8A33635}"/>
              </a:ext>
            </a:extLst>
          </p:cNvPr>
          <p:cNvSpPr>
            <a:spLocks noGrp="1" noChangeArrowheads="1"/>
          </p:cNvSpPr>
          <p:nvPr>
            <p:ph type="title" idx="4294967295"/>
          </p:nvPr>
        </p:nvSpPr>
        <p:spPr>
          <a:xfrm>
            <a:off x="685800" y="0"/>
            <a:ext cx="7772400" cy="1143000"/>
          </a:xfrm>
        </p:spPr>
        <p:txBody>
          <a:bodyPr/>
          <a:lstStyle/>
          <a:p>
            <a:pPr eaLnBrk="1" hangingPunct="1"/>
            <a:r>
              <a:rPr lang="en-US" altLang="en-US" sz="4000">
                <a:latin typeface="Comic Sans MS" panose="030F0702030302020204" pitchFamily="66" charset="0"/>
              </a:rPr>
              <a:t>Wilderness Facts *</a:t>
            </a:r>
          </a:p>
        </p:txBody>
      </p:sp>
      <p:sp>
        <p:nvSpPr>
          <p:cNvPr id="1085443" name="Rectangle 3">
            <a:extLst>
              <a:ext uri="{FF2B5EF4-FFF2-40B4-BE49-F238E27FC236}">
                <a16:creationId xmlns:a16="http://schemas.microsoft.com/office/drawing/2014/main" id="{C84576D5-E50A-455F-AFA8-01A130989537}"/>
              </a:ext>
            </a:extLst>
          </p:cNvPr>
          <p:cNvSpPr>
            <a:spLocks noGrp="1" noChangeArrowheads="1"/>
          </p:cNvSpPr>
          <p:nvPr>
            <p:ph type="body" sz="half" idx="4294967295"/>
          </p:nvPr>
        </p:nvSpPr>
        <p:spPr>
          <a:xfrm>
            <a:off x="152400" y="1066800"/>
            <a:ext cx="8610600" cy="5334000"/>
          </a:xfrm>
        </p:spPr>
        <p:txBody>
          <a:bodyPr/>
          <a:lstStyle/>
          <a:p>
            <a:pPr eaLnBrk="1" hangingPunct="1"/>
            <a:r>
              <a:rPr lang="en-US" altLang="en-US" sz="2800">
                <a:solidFill>
                  <a:schemeClr val="accent2"/>
                </a:solidFill>
                <a:latin typeface="Comic Sans MS" panose="030F0702030302020204" pitchFamily="66" charset="0"/>
              </a:rPr>
              <a:t>4.7% of all U.S. lands are designated as wilderness (2.2%  outside Alaska)</a:t>
            </a:r>
          </a:p>
          <a:p>
            <a:pPr eaLnBrk="1" hangingPunct="1"/>
            <a:r>
              <a:rPr lang="en-US" altLang="en-US" sz="2800">
                <a:solidFill>
                  <a:srgbClr val="4D4D4D"/>
                </a:solidFill>
                <a:latin typeface="Comic Sans MS" panose="030F0702030302020204" pitchFamily="66" charset="0"/>
              </a:rPr>
              <a:t>6.1% of all lands (except Alaska) are ‘developed’                          (roads, commercial and urban areas)</a:t>
            </a:r>
          </a:p>
          <a:p>
            <a:pPr eaLnBrk="1" hangingPunct="1"/>
            <a:r>
              <a:rPr lang="en-US" altLang="en-US" sz="2800">
                <a:solidFill>
                  <a:schemeClr val="accent2"/>
                </a:solidFill>
                <a:latin typeface="Comic Sans MS" panose="030F0702030302020204" pitchFamily="66" charset="0"/>
              </a:rPr>
              <a:t>Acres of developed lands are                                         increasing at 2 million                                    acres per year</a:t>
            </a:r>
          </a:p>
          <a:p>
            <a:pPr eaLnBrk="1" hangingPunct="1">
              <a:buFontTx/>
              <a:buNone/>
            </a:pPr>
            <a:endParaRPr lang="en-US" altLang="en-US" sz="2800">
              <a:solidFill>
                <a:schemeClr val="accent2"/>
              </a:solidFill>
              <a:latin typeface="Comic Sans MS" panose="030F0702030302020204" pitchFamily="66" charset="0"/>
            </a:endParaRPr>
          </a:p>
          <a:p>
            <a:pPr eaLnBrk="1" hangingPunct="1"/>
            <a:endParaRPr lang="en-US" altLang="en-US" sz="2800">
              <a:latin typeface="Comic Sans MS" panose="030F0702030302020204" pitchFamily="66" charset="0"/>
            </a:endParaRPr>
          </a:p>
          <a:p>
            <a:pPr eaLnBrk="1" hangingPunct="1"/>
            <a:endParaRPr lang="en-US" altLang="en-US" sz="2800">
              <a:latin typeface="Comic Sans MS" panose="030F0702030302020204" pitchFamily="66" charset="0"/>
            </a:endParaRPr>
          </a:p>
          <a:p>
            <a:pPr eaLnBrk="1" hangingPunct="1">
              <a:buFontTx/>
              <a:buNone/>
            </a:pPr>
            <a:endParaRPr lang="en-US" altLang="en-US" sz="2800">
              <a:latin typeface="Comic Sans MS" panose="030F0702030302020204" pitchFamily="66" charset="0"/>
            </a:endParaRPr>
          </a:p>
        </p:txBody>
      </p:sp>
      <p:sp>
        <p:nvSpPr>
          <p:cNvPr id="7172" name="Text Box 4">
            <a:extLst>
              <a:ext uri="{FF2B5EF4-FFF2-40B4-BE49-F238E27FC236}">
                <a16:creationId xmlns:a16="http://schemas.microsoft.com/office/drawing/2014/main" id="{FC741FB5-412C-4C73-8F3A-8362E3AC82E5}"/>
              </a:ext>
            </a:extLst>
          </p:cNvPr>
          <p:cNvSpPr txBox="1">
            <a:spLocks noChangeArrowheads="1"/>
          </p:cNvSpPr>
          <p:nvPr/>
        </p:nvSpPr>
        <p:spPr bwMode="auto">
          <a:xfrm>
            <a:off x="152400" y="5867400"/>
            <a:ext cx="8077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latin typeface="Comic Sans MS" panose="030F0702030302020204" pitchFamily="66" charset="0"/>
              </a:rPr>
              <a:t>* Source: USDA National </a:t>
            </a:r>
          </a:p>
          <a:p>
            <a:pPr eaLnBrk="1" hangingPunct="1">
              <a:spcBef>
                <a:spcPct val="50000"/>
              </a:spcBef>
            </a:pPr>
            <a:r>
              <a:rPr lang="en-US" altLang="en-US" sz="2000">
                <a:latin typeface="Comic Sans MS" panose="030F0702030302020204" pitchFamily="66" charset="0"/>
              </a:rPr>
              <a:t>Resources Inventory</a:t>
            </a:r>
          </a:p>
        </p:txBody>
      </p:sp>
      <p:pic>
        <p:nvPicPr>
          <p:cNvPr id="7173" name="Picture 5" descr="National Wilderness Preservation System Map of the United States">
            <a:extLst>
              <a:ext uri="{FF2B5EF4-FFF2-40B4-BE49-F238E27FC236}">
                <a16:creationId xmlns:a16="http://schemas.microsoft.com/office/drawing/2014/main" id="{F0B10B72-5B51-497C-B162-53D6B9F46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470275"/>
            <a:ext cx="4635500" cy="32115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85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87491" name="Text Box 3">
            <a:extLst>
              <a:ext uri="{FF2B5EF4-FFF2-40B4-BE49-F238E27FC236}">
                <a16:creationId xmlns:a16="http://schemas.microsoft.com/office/drawing/2014/main" id="{105BAD90-BCC7-4236-8E21-C2423CAE189B}"/>
              </a:ext>
            </a:extLst>
          </p:cNvPr>
          <p:cNvSpPr txBox="1">
            <a:spLocks noGrp="1" noChangeArrowheads="1"/>
          </p:cNvSpPr>
          <p:nvPr>
            <p:ph type="title" idx="4294967295"/>
          </p:nvPr>
        </p:nvSpPr>
        <p:spPr bwMode="auto">
          <a:xfrm>
            <a:off x="0" y="6275388"/>
            <a:ext cx="9047163" cy="57943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Where is largest wilderness area? Smallest?</a:t>
            </a:r>
          </a:p>
        </p:txBody>
      </p:sp>
      <p:pic>
        <p:nvPicPr>
          <p:cNvPr id="8194" name="Picture 2" descr="A map of the United Sates, showing wilderness areas colored according to their managing agency">
            <a:extLst>
              <a:ext uri="{FF2B5EF4-FFF2-40B4-BE49-F238E27FC236}">
                <a16:creationId xmlns:a16="http://schemas.microsoft.com/office/drawing/2014/main" id="{62D911F5-D279-42FB-8CC4-FB4FA82248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04800"/>
            <a:ext cx="7686675" cy="5848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87492" name="AutoShape 4" descr="A star located in Alaska on the map">
            <a:extLst>
              <a:ext uri="{FF2B5EF4-FFF2-40B4-BE49-F238E27FC236}">
                <a16:creationId xmlns:a16="http://schemas.microsoft.com/office/drawing/2014/main" id="{A6F6AE98-803E-4667-986D-386F7CE3C560}"/>
              </a:ext>
            </a:extLst>
          </p:cNvPr>
          <p:cNvSpPr>
            <a:spLocks noChangeArrowheads="1"/>
          </p:cNvSpPr>
          <p:nvPr/>
        </p:nvSpPr>
        <p:spPr bwMode="auto">
          <a:xfrm>
            <a:off x="6324600" y="5105400"/>
            <a:ext cx="533400" cy="4572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87493" name="AutoShape 5" descr="A star located in Florida on the map">
            <a:extLst>
              <a:ext uri="{FF2B5EF4-FFF2-40B4-BE49-F238E27FC236}">
                <a16:creationId xmlns:a16="http://schemas.microsoft.com/office/drawing/2014/main" id="{B71AEAA0-BD5C-4772-85A1-049A16964646}"/>
              </a:ext>
            </a:extLst>
          </p:cNvPr>
          <p:cNvSpPr>
            <a:spLocks noChangeArrowheads="1"/>
          </p:cNvSpPr>
          <p:nvPr/>
        </p:nvSpPr>
        <p:spPr bwMode="auto">
          <a:xfrm>
            <a:off x="7086600" y="3810000"/>
            <a:ext cx="381000" cy="3810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87491"/>
                                        </p:tgtEl>
                                        <p:attrNameLst>
                                          <p:attrName>style.visibility</p:attrName>
                                        </p:attrNameLst>
                                      </p:cBhvr>
                                      <p:to>
                                        <p:strVal val="visible"/>
                                      </p:to>
                                    </p:set>
                                    <p:anim calcmode="lin" valueType="num">
                                      <p:cBhvr additive="base">
                                        <p:cTn id="7" dur="500" fill="hold"/>
                                        <p:tgtEl>
                                          <p:spTgt spid="1087491"/>
                                        </p:tgtEl>
                                        <p:attrNameLst>
                                          <p:attrName>ppt_x</p:attrName>
                                        </p:attrNameLst>
                                      </p:cBhvr>
                                      <p:tavLst>
                                        <p:tav tm="0">
                                          <p:val>
                                            <p:strVal val="0-#ppt_w/2"/>
                                          </p:val>
                                        </p:tav>
                                        <p:tav tm="100000">
                                          <p:val>
                                            <p:strVal val="#ppt_x"/>
                                          </p:val>
                                        </p:tav>
                                      </p:tavLst>
                                    </p:anim>
                                    <p:anim calcmode="lin" valueType="num">
                                      <p:cBhvr additive="base">
                                        <p:cTn id="8" dur="500" fill="hold"/>
                                        <p:tgtEl>
                                          <p:spTgt spid="10874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08749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0874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49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221" name="Rectangle 6">
            <a:extLst>
              <a:ext uri="{FF2B5EF4-FFF2-40B4-BE49-F238E27FC236}">
                <a16:creationId xmlns:a16="http://schemas.microsoft.com/office/drawing/2014/main" id="{8F1D9294-B7E8-42A9-95F8-BFC05B778260}"/>
              </a:ext>
            </a:extLst>
          </p:cNvPr>
          <p:cNvSpPr>
            <a:spLocks noChangeArrowheads="1"/>
          </p:cNvSpPr>
          <p:nvPr/>
        </p:nvSpPr>
        <p:spPr bwMode="auto">
          <a:xfrm>
            <a:off x="304800" y="609600"/>
            <a:ext cx="434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a:solidFill>
                  <a:schemeClr val="tx2"/>
                </a:solidFill>
                <a:latin typeface="Comic Sans MS" panose="030F0702030302020204" pitchFamily="66" charset="0"/>
              </a:rPr>
              <a:t>Largest </a:t>
            </a:r>
            <a:br>
              <a:rPr lang="en-US" altLang="en-US" sz="3200">
                <a:solidFill>
                  <a:schemeClr val="tx2"/>
                </a:solidFill>
                <a:latin typeface="Comic Sans MS" panose="030F0702030302020204" pitchFamily="66" charset="0"/>
              </a:rPr>
            </a:br>
            <a:r>
              <a:rPr lang="en-US" altLang="en-US" sz="3200">
                <a:solidFill>
                  <a:schemeClr val="tx2"/>
                </a:solidFill>
                <a:latin typeface="Comic Sans MS" panose="030F0702030302020204" pitchFamily="66" charset="0"/>
              </a:rPr>
              <a:t>Wilderness Area</a:t>
            </a:r>
          </a:p>
        </p:txBody>
      </p:sp>
      <p:pic>
        <p:nvPicPr>
          <p:cNvPr id="1089541" name="Picture 5" descr="A body of water with cloudy mountains in the distance ">
            <a:extLst>
              <a:ext uri="{FF2B5EF4-FFF2-40B4-BE49-F238E27FC236}">
                <a16:creationId xmlns:a16="http://schemas.microsoft.com/office/drawing/2014/main" id="{39C8AC12-81D2-497D-9A5C-FC57AD7E02B7}"/>
              </a:ext>
            </a:extLst>
          </p:cNvPr>
          <p:cNvPicPr>
            <a:picLocks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57200" y="1905000"/>
            <a:ext cx="3810000" cy="2635250"/>
          </a:xfrm>
          <a:noFill/>
          <a:ln>
            <a:solidFill>
              <a:schemeClr val="tx1"/>
            </a:solidFill>
            <a:miter lim="800000"/>
            <a:headEnd/>
            <a:tailEnd/>
          </a:ln>
        </p:spPr>
      </p:pic>
      <p:sp>
        <p:nvSpPr>
          <p:cNvPr id="1089543" name="Text Box 7">
            <a:extLst>
              <a:ext uri="{FF2B5EF4-FFF2-40B4-BE49-F238E27FC236}">
                <a16:creationId xmlns:a16="http://schemas.microsoft.com/office/drawing/2014/main" id="{811FD6C3-92EF-433F-8682-E4E26F9DFB7E}"/>
              </a:ext>
            </a:extLst>
          </p:cNvPr>
          <p:cNvSpPr txBox="1">
            <a:spLocks noChangeArrowheads="1"/>
          </p:cNvSpPr>
          <p:nvPr/>
        </p:nvSpPr>
        <p:spPr bwMode="auto">
          <a:xfrm>
            <a:off x="457200" y="4724400"/>
            <a:ext cx="3429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dirty="0">
                <a:latin typeface="Comic Sans MS" panose="030F0702030302020204" pitchFamily="66" charset="0"/>
              </a:rPr>
              <a:t>Wrangell-St. Elias National Park</a:t>
            </a:r>
          </a:p>
          <a:p>
            <a:pPr algn="ctr" eaLnBrk="1" hangingPunct="1">
              <a:spcBef>
                <a:spcPct val="50000"/>
              </a:spcBef>
            </a:pPr>
            <a:r>
              <a:rPr lang="en-US" altLang="en-US" sz="2400" dirty="0">
                <a:latin typeface="Comic Sans MS" panose="030F0702030302020204" pitchFamily="66" charset="0"/>
              </a:rPr>
              <a:t>Alaska    1980</a:t>
            </a:r>
          </a:p>
          <a:p>
            <a:pPr algn="ctr" eaLnBrk="1" hangingPunct="1">
              <a:spcBef>
                <a:spcPct val="50000"/>
              </a:spcBef>
            </a:pPr>
            <a:r>
              <a:rPr lang="en-US" altLang="en-US" sz="2400" dirty="0">
                <a:latin typeface="Comic Sans MS" panose="030F0702030302020204" pitchFamily="66" charset="0"/>
              </a:rPr>
              <a:t> 9.1 million acres</a:t>
            </a:r>
          </a:p>
        </p:txBody>
      </p:sp>
      <p:sp>
        <p:nvSpPr>
          <p:cNvPr id="9218" name="Rectangle 2">
            <a:extLst>
              <a:ext uri="{FF2B5EF4-FFF2-40B4-BE49-F238E27FC236}">
                <a16:creationId xmlns:a16="http://schemas.microsoft.com/office/drawing/2014/main" id="{4B8CA696-D940-4F6F-83E5-4B9B868C0604}"/>
              </a:ext>
            </a:extLst>
          </p:cNvPr>
          <p:cNvSpPr>
            <a:spLocks noGrp="1" noChangeArrowheads="1"/>
          </p:cNvSpPr>
          <p:nvPr>
            <p:ph type="title" idx="4294967295"/>
          </p:nvPr>
        </p:nvSpPr>
        <p:spPr>
          <a:xfrm>
            <a:off x="4572000" y="609600"/>
            <a:ext cx="4343400" cy="1143000"/>
          </a:xfrm>
        </p:spPr>
        <p:txBody>
          <a:bodyPr/>
          <a:lstStyle/>
          <a:p>
            <a:pPr eaLnBrk="1" hangingPunct="1"/>
            <a:r>
              <a:rPr lang="en-US" altLang="en-US" sz="3200" dirty="0">
                <a:latin typeface="Comic Sans MS" panose="030F0702030302020204" pitchFamily="66" charset="0"/>
              </a:rPr>
              <a:t>Smallest </a:t>
            </a:r>
            <a:br>
              <a:rPr lang="en-US" altLang="en-US" sz="3200" dirty="0">
                <a:latin typeface="Comic Sans MS" panose="030F0702030302020204" pitchFamily="66" charset="0"/>
              </a:rPr>
            </a:br>
            <a:r>
              <a:rPr lang="en-US" altLang="en-US" sz="3200" dirty="0">
                <a:latin typeface="Comic Sans MS" panose="030F0702030302020204" pitchFamily="66" charset="0"/>
              </a:rPr>
              <a:t>Wilderness Area</a:t>
            </a:r>
          </a:p>
        </p:txBody>
      </p:sp>
      <p:pic>
        <p:nvPicPr>
          <p:cNvPr id="9223" name="Picture 9" descr="A group of pelicans in the water">
            <a:extLst>
              <a:ext uri="{FF2B5EF4-FFF2-40B4-BE49-F238E27FC236}">
                <a16:creationId xmlns:a16="http://schemas.microsoft.com/office/drawing/2014/main" id="{95C5E110-EE47-4B25-B898-AB8CF40061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4863" y="1905000"/>
            <a:ext cx="3995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9540" name="Rectangle 4">
            <a:extLst>
              <a:ext uri="{FF2B5EF4-FFF2-40B4-BE49-F238E27FC236}">
                <a16:creationId xmlns:a16="http://schemas.microsoft.com/office/drawing/2014/main" id="{BC8ED545-12EA-4051-B28E-EB58B1E4BEA9}"/>
              </a:ext>
            </a:extLst>
          </p:cNvPr>
          <p:cNvSpPr>
            <a:spLocks noChangeArrowheads="1"/>
          </p:cNvSpPr>
          <p:nvPr/>
        </p:nvSpPr>
        <p:spPr bwMode="auto">
          <a:xfrm>
            <a:off x="4953000" y="4800600"/>
            <a:ext cx="3733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n-US" altLang="en-US" sz="2400">
                <a:latin typeface="Comic Sans MS" panose="030F0702030302020204" pitchFamily="66" charset="0"/>
              </a:rPr>
              <a:t>Pelican Island </a:t>
            </a:r>
          </a:p>
          <a:p>
            <a:pPr algn="ctr" eaLnBrk="1" hangingPunct="1">
              <a:spcBef>
                <a:spcPct val="20000"/>
              </a:spcBef>
            </a:pPr>
            <a:r>
              <a:rPr lang="en-US" altLang="en-US" sz="2400">
                <a:latin typeface="Comic Sans MS" panose="030F0702030302020204" pitchFamily="66" charset="0"/>
              </a:rPr>
              <a:t>National Wildlife Refuge </a:t>
            </a:r>
          </a:p>
          <a:p>
            <a:pPr algn="ctr" eaLnBrk="1" hangingPunct="1">
              <a:spcBef>
                <a:spcPct val="20000"/>
              </a:spcBef>
            </a:pPr>
            <a:r>
              <a:rPr lang="en-US" altLang="en-US" sz="2400">
                <a:latin typeface="Comic Sans MS" panose="030F0702030302020204" pitchFamily="66" charset="0"/>
              </a:rPr>
              <a:t> Florida   1970 -  6 acres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089541"/>
                                        </p:tgtEl>
                                        <p:attrNameLst>
                                          <p:attrName>style.visibility</p:attrName>
                                        </p:attrNameLst>
                                      </p:cBhvr>
                                      <p:to>
                                        <p:strVal val="visible"/>
                                      </p:to>
                                    </p:set>
                                    <p:animEffect transition="in" filter="box(out)">
                                      <p:cBhvr>
                                        <p:cTn id="7" dur="500"/>
                                        <p:tgtEl>
                                          <p:spTgt spid="10895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08954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089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43" grpId="0" autoUpdateAnimBg="0"/>
      <p:bldP spid="108954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90569" name="Text Box 9">
            <a:extLst>
              <a:ext uri="{FF2B5EF4-FFF2-40B4-BE49-F238E27FC236}">
                <a16:creationId xmlns:a16="http://schemas.microsoft.com/office/drawing/2014/main" id="{4A53685E-89B1-43F2-981F-07024E0D3DD6}"/>
              </a:ext>
            </a:extLst>
          </p:cNvPr>
          <p:cNvSpPr txBox="1">
            <a:spLocks noGrp="1" noChangeArrowheads="1"/>
          </p:cNvSpPr>
          <p:nvPr>
            <p:ph type="title" idx="4294967295"/>
          </p:nvPr>
        </p:nvSpPr>
        <p:spPr bwMode="auto">
          <a:xfrm>
            <a:off x="762000" y="6278563"/>
            <a:ext cx="7940675" cy="579437"/>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Any states with no federal wilderness?</a:t>
            </a:r>
          </a:p>
        </p:txBody>
      </p:sp>
      <p:pic>
        <p:nvPicPr>
          <p:cNvPr id="10242" name="Picture 2" descr="A map of the United Sates, showing wilderness areas colored according to their managing agency">
            <a:extLst>
              <a:ext uri="{FF2B5EF4-FFF2-40B4-BE49-F238E27FC236}">
                <a16:creationId xmlns:a16="http://schemas.microsoft.com/office/drawing/2014/main" id="{6267F4C3-7DF9-494C-865C-7DF34D74C2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04800"/>
            <a:ext cx="7686675" cy="5848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90563" name="AutoShape 3" descr="A star located in on the northeastern coast of the U.S. on the map">
            <a:extLst>
              <a:ext uri="{FF2B5EF4-FFF2-40B4-BE49-F238E27FC236}">
                <a16:creationId xmlns:a16="http://schemas.microsoft.com/office/drawing/2014/main" id="{E094EEEC-4C3A-46F7-BB24-43E22C7E2909}"/>
              </a:ext>
            </a:extLst>
          </p:cNvPr>
          <p:cNvSpPr>
            <a:spLocks noChangeArrowheads="1"/>
          </p:cNvSpPr>
          <p:nvPr/>
        </p:nvSpPr>
        <p:spPr bwMode="auto">
          <a:xfrm>
            <a:off x="7924800" y="12954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90564" name="AutoShape 4" descr="A star located in on the northeastern coast of the U.S. on the map">
            <a:extLst>
              <a:ext uri="{FF2B5EF4-FFF2-40B4-BE49-F238E27FC236}">
                <a16:creationId xmlns:a16="http://schemas.microsoft.com/office/drawing/2014/main" id="{1CF415D0-474B-4F48-9A22-BB78EA0AFFA1}"/>
              </a:ext>
            </a:extLst>
          </p:cNvPr>
          <p:cNvSpPr>
            <a:spLocks noChangeArrowheads="1"/>
          </p:cNvSpPr>
          <p:nvPr/>
        </p:nvSpPr>
        <p:spPr bwMode="auto">
          <a:xfrm>
            <a:off x="7696200" y="13716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90565" name="AutoShape 5" descr="A star located in on the northeastern coast of the U.S. on the map">
            <a:extLst>
              <a:ext uri="{FF2B5EF4-FFF2-40B4-BE49-F238E27FC236}">
                <a16:creationId xmlns:a16="http://schemas.microsoft.com/office/drawing/2014/main" id="{74F77122-45B1-4B20-A04A-2905539C4CFA}"/>
              </a:ext>
            </a:extLst>
          </p:cNvPr>
          <p:cNvSpPr>
            <a:spLocks noChangeArrowheads="1"/>
          </p:cNvSpPr>
          <p:nvPr/>
        </p:nvSpPr>
        <p:spPr bwMode="auto">
          <a:xfrm>
            <a:off x="7391400" y="19050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90566" name="AutoShape 6" descr="A star located in Iowa on the map">
            <a:extLst>
              <a:ext uri="{FF2B5EF4-FFF2-40B4-BE49-F238E27FC236}">
                <a16:creationId xmlns:a16="http://schemas.microsoft.com/office/drawing/2014/main" id="{0D500063-779A-4306-91E1-9611C23CD9ED}"/>
              </a:ext>
            </a:extLst>
          </p:cNvPr>
          <p:cNvSpPr>
            <a:spLocks noChangeArrowheads="1"/>
          </p:cNvSpPr>
          <p:nvPr/>
        </p:nvSpPr>
        <p:spPr bwMode="auto">
          <a:xfrm>
            <a:off x="5105400" y="17526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90567" name="AutoShape 7" descr="A star located in Kansas on the map">
            <a:extLst>
              <a:ext uri="{FF2B5EF4-FFF2-40B4-BE49-F238E27FC236}">
                <a16:creationId xmlns:a16="http://schemas.microsoft.com/office/drawing/2014/main" id="{020CEA6C-1FDB-45B1-9753-0415DE7871CD}"/>
              </a:ext>
            </a:extLst>
          </p:cNvPr>
          <p:cNvSpPr>
            <a:spLocks noChangeArrowheads="1"/>
          </p:cNvSpPr>
          <p:nvPr/>
        </p:nvSpPr>
        <p:spPr bwMode="auto">
          <a:xfrm>
            <a:off x="4495800" y="24384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
        <p:nvSpPr>
          <p:cNvPr id="1090568" name="AutoShape 8" descr="A star located in on the northeastern coast of the U.S. on the map">
            <a:extLst>
              <a:ext uri="{FF2B5EF4-FFF2-40B4-BE49-F238E27FC236}">
                <a16:creationId xmlns:a16="http://schemas.microsoft.com/office/drawing/2014/main" id="{8ECFCFA1-FD10-45E6-82F3-B1CCE2B4F6A5}"/>
              </a:ext>
            </a:extLst>
          </p:cNvPr>
          <p:cNvSpPr>
            <a:spLocks noChangeArrowheads="1"/>
          </p:cNvSpPr>
          <p:nvPr/>
        </p:nvSpPr>
        <p:spPr bwMode="auto">
          <a:xfrm>
            <a:off x="7467600" y="1676400"/>
            <a:ext cx="228600" cy="304800"/>
          </a:xfrm>
          <a:prstGeom prst="star5">
            <a:avLst/>
          </a:prstGeom>
          <a:solidFill>
            <a:srgbClr val="FF3300"/>
          </a:solidFill>
          <a:ln w="9525">
            <a:solidFill>
              <a:schemeClr val="tx1"/>
            </a:solidFill>
            <a:miter lim="800000"/>
            <a:headEnd/>
            <a:tailEnd/>
          </a:ln>
          <a:effectLst/>
        </p:spPr>
        <p:txBody>
          <a:bodyPr wrap="none" anchor="ctr"/>
          <a:lstStyle/>
          <a:p>
            <a:pPr>
              <a:defRPr/>
            </a:pPr>
            <a:endParaRPr lang="en-US">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90569"/>
                                        </p:tgtEl>
                                        <p:attrNameLst>
                                          <p:attrName>style.visibility</p:attrName>
                                        </p:attrNameLst>
                                      </p:cBhvr>
                                      <p:to>
                                        <p:strVal val="visible"/>
                                      </p:to>
                                    </p:set>
                                    <p:anim calcmode="lin" valueType="num">
                                      <p:cBhvr additive="base">
                                        <p:cTn id="7" dur="500" fill="hold"/>
                                        <p:tgtEl>
                                          <p:spTgt spid="1090569"/>
                                        </p:tgtEl>
                                        <p:attrNameLst>
                                          <p:attrName>ppt_x</p:attrName>
                                        </p:attrNameLst>
                                      </p:cBhvr>
                                      <p:tavLst>
                                        <p:tav tm="0">
                                          <p:val>
                                            <p:strVal val="0-#ppt_w/2"/>
                                          </p:val>
                                        </p:tav>
                                        <p:tav tm="100000">
                                          <p:val>
                                            <p:strVal val="#ppt_x"/>
                                          </p:val>
                                        </p:tav>
                                      </p:tavLst>
                                    </p:anim>
                                    <p:anim calcmode="lin" valueType="num">
                                      <p:cBhvr additive="base">
                                        <p:cTn id="8" dur="500" fill="hold"/>
                                        <p:tgtEl>
                                          <p:spTgt spid="10905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09056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09056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09056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9056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109056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1090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056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92611" name="Text Box 3">
            <a:extLst>
              <a:ext uri="{FF2B5EF4-FFF2-40B4-BE49-F238E27FC236}">
                <a16:creationId xmlns:a16="http://schemas.microsoft.com/office/drawing/2014/main" id="{300ADC2A-C220-41A8-80E9-4E3E349E662A}"/>
              </a:ext>
            </a:extLst>
          </p:cNvPr>
          <p:cNvSpPr txBox="1">
            <a:spLocks noGrp="1" noChangeArrowheads="1"/>
          </p:cNvSpPr>
          <p:nvPr>
            <p:ph type="title" idx="4294967295"/>
          </p:nvPr>
        </p:nvSpPr>
        <p:spPr bwMode="auto">
          <a:xfrm>
            <a:off x="0" y="5943600"/>
            <a:ext cx="8682038" cy="57943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chemeClr val="tx1"/>
                </a:solidFill>
                <a:effectLst/>
                <a:uLnTx/>
                <a:uFillTx/>
                <a:latin typeface="Comic Sans MS" panose="030F0702030302020204" pitchFamily="66" charset="0"/>
                <a:ea typeface="+mn-ea"/>
                <a:cs typeface="+mn-cs"/>
              </a:rPr>
              <a:t>Where was new wilderness added in 2009?</a:t>
            </a:r>
          </a:p>
        </p:txBody>
      </p:sp>
      <p:pic>
        <p:nvPicPr>
          <p:cNvPr id="11266" name="Picture 2" descr="A map of the United Sates, showing wilderness areas colored according to their managing agency">
            <a:extLst>
              <a:ext uri="{FF2B5EF4-FFF2-40B4-BE49-F238E27FC236}">
                <a16:creationId xmlns:a16="http://schemas.microsoft.com/office/drawing/2014/main" id="{3032627A-D954-4E36-93B4-320A558251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8305800" cy="550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92613" name="AutoShape 5" descr="A star located in Oregon on the map">
            <a:extLst>
              <a:ext uri="{FF2B5EF4-FFF2-40B4-BE49-F238E27FC236}">
                <a16:creationId xmlns:a16="http://schemas.microsoft.com/office/drawing/2014/main" id="{0ACC1447-D022-47A9-94AC-7CFA0DFBEBB3}"/>
              </a:ext>
            </a:extLst>
          </p:cNvPr>
          <p:cNvSpPr>
            <a:spLocks noChangeArrowheads="1"/>
          </p:cNvSpPr>
          <p:nvPr/>
        </p:nvSpPr>
        <p:spPr bwMode="auto">
          <a:xfrm>
            <a:off x="914400" y="7620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2" name="AutoShape 5" descr="A star located in California on the map">
            <a:extLst>
              <a:ext uri="{FF2B5EF4-FFF2-40B4-BE49-F238E27FC236}">
                <a16:creationId xmlns:a16="http://schemas.microsoft.com/office/drawing/2014/main" id="{5D2F3570-014B-46E7-9185-EC9BBAA6537A}"/>
              </a:ext>
            </a:extLst>
          </p:cNvPr>
          <p:cNvSpPr>
            <a:spLocks noChangeArrowheads="1"/>
          </p:cNvSpPr>
          <p:nvPr/>
        </p:nvSpPr>
        <p:spPr bwMode="auto">
          <a:xfrm>
            <a:off x="838200" y="21336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8" name="AutoShape 5" descr="A star located in Idaho on the map">
            <a:extLst>
              <a:ext uri="{FF2B5EF4-FFF2-40B4-BE49-F238E27FC236}">
                <a16:creationId xmlns:a16="http://schemas.microsoft.com/office/drawing/2014/main" id="{A2FCAEAA-2AA4-4CC3-9797-6C17A5B8F68B}"/>
              </a:ext>
            </a:extLst>
          </p:cNvPr>
          <p:cNvSpPr>
            <a:spLocks noChangeArrowheads="1"/>
          </p:cNvSpPr>
          <p:nvPr/>
        </p:nvSpPr>
        <p:spPr bwMode="auto">
          <a:xfrm>
            <a:off x="1905000" y="1066800"/>
            <a:ext cx="381000" cy="381000"/>
          </a:xfrm>
          <a:prstGeom prst="star5">
            <a:avLst/>
          </a:prstGeom>
          <a:solidFill>
            <a:srgbClr val="FF0000"/>
          </a:solidFill>
          <a:ln w="9525">
            <a:solidFill>
              <a:schemeClr val="tx1"/>
            </a:solidFill>
            <a:miter lim="800000"/>
            <a:headEnd/>
            <a:tailEnd/>
          </a:ln>
          <a:effectLst/>
        </p:spPr>
        <p:txBody>
          <a:bodyPr wrap="none" anchor="ctr"/>
          <a:lstStyle/>
          <a:p>
            <a:pPr algn="ctr">
              <a:defRPr/>
            </a:pPr>
            <a:endParaRPr lang="en-US">
              <a:latin typeface="Arial" charset="0"/>
            </a:endParaRPr>
          </a:p>
        </p:txBody>
      </p:sp>
      <p:sp>
        <p:nvSpPr>
          <p:cNvPr id="3" name="AutoShape 5" descr="A star located in Utah on the map">
            <a:extLst>
              <a:ext uri="{FF2B5EF4-FFF2-40B4-BE49-F238E27FC236}">
                <a16:creationId xmlns:a16="http://schemas.microsoft.com/office/drawing/2014/main" id="{BB4230EE-C8A5-47F3-8056-87D124D71107}"/>
              </a:ext>
            </a:extLst>
          </p:cNvPr>
          <p:cNvSpPr>
            <a:spLocks noChangeArrowheads="1"/>
          </p:cNvSpPr>
          <p:nvPr/>
        </p:nvSpPr>
        <p:spPr bwMode="auto">
          <a:xfrm>
            <a:off x="2133600" y="19812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6" name="AutoShape 5" descr="A star located in Colorado on the map">
            <a:extLst>
              <a:ext uri="{FF2B5EF4-FFF2-40B4-BE49-F238E27FC236}">
                <a16:creationId xmlns:a16="http://schemas.microsoft.com/office/drawing/2014/main" id="{6DF8F1D9-EB2F-47AF-94C1-322DC7DF12B5}"/>
              </a:ext>
            </a:extLst>
          </p:cNvPr>
          <p:cNvSpPr>
            <a:spLocks noChangeArrowheads="1"/>
          </p:cNvSpPr>
          <p:nvPr/>
        </p:nvSpPr>
        <p:spPr bwMode="auto">
          <a:xfrm>
            <a:off x="2895600" y="1981200"/>
            <a:ext cx="381000" cy="381000"/>
          </a:xfrm>
          <a:prstGeom prst="star5">
            <a:avLst/>
          </a:prstGeom>
          <a:solidFill>
            <a:srgbClr val="FF0000"/>
          </a:solidFill>
          <a:ln w="9525">
            <a:solidFill>
              <a:schemeClr val="tx1"/>
            </a:solidFill>
            <a:miter lim="800000"/>
            <a:headEnd/>
            <a:tailEnd/>
          </a:ln>
          <a:effectLst/>
        </p:spPr>
        <p:txBody>
          <a:bodyPr wrap="none" anchor="ctr"/>
          <a:lstStyle/>
          <a:p>
            <a:pPr algn="ctr">
              <a:defRPr/>
            </a:pPr>
            <a:endParaRPr lang="en-US">
              <a:latin typeface="Arial" charset="0"/>
            </a:endParaRPr>
          </a:p>
        </p:txBody>
      </p:sp>
      <p:sp>
        <p:nvSpPr>
          <p:cNvPr id="7" name="AutoShape 5" descr="A star located in New Mexico on the map">
            <a:extLst>
              <a:ext uri="{FF2B5EF4-FFF2-40B4-BE49-F238E27FC236}">
                <a16:creationId xmlns:a16="http://schemas.microsoft.com/office/drawing/2014/main" id="{0C8C021F-A397-41A6-B49A-715F390732E7}"/>
              </a:ext>
            </a:extLst>
          </p:cNvPr>
          <p:cNvSpPr>
            <a:spLocks noChangeArrowheads="1"/>
          </p:cNvSpPr>
          <p:nvPr/>
        </p:nvSpPr>
        <p:spPr bwMode="auto">
          <a:xfrm>
            <a:off x="2819400" y="2895600"/>
            <a:ext cx="381000" cy="381000"/>
          </a:xfrm>
          <a:prstGeom prst="star5">
            <a:avLst/>
          </a:prstGeom>
          <a:solidFill>
            <a:srgbClr val="FF0000"/>
          </a:solidFill>
          <a:ln w="9525">
            <a:solidFill>
              <a:schemeClr val="tx1"/>
            </a:solidFill>
            <a:miter lim="800000"/>
            <a:headEnd/>
            <a:tailEnd/>
          </a:ln>
          <a:effectLst/>
        </p:spPr>
        <p:txBody>
          <a:bodyPr wrap="none" anchor="ctr"/>
          <a:lstStyle/>
          <a:p>
            <a:pPr algn="ctr">
              <a:defRPr/>
            </a:pPr>
            <a:endParaRPr lang="en-US">
              <a:latin typeface="Arial" charset="0"/>
            </a:endParaRPr>
          </a:p>
        </p:txBody>
      </p:sp>
      <p:sp>
        <p:nvSpPr>
          <p:cNvPr id="9" name="AutoShape 5" descr="A star located near Wisconsin on the map">
            <a:extLst>
              <a:ext uri="{FF2B5EF4-FFF2-40B4-BE49-F238E27FC236}">
                <a16:creationId xmlns:a16="http://schemas.microsoft.com/office/drawing/2014/main" id="{6E38AC42-65ED-4774-A968-1A12D3172F87}"/>
              </a:ext>
            </a:extLst>
          </p:cNvPr>
          <p:cNvSpPr>
            <a:spLocks noChangeArrowheads="1"/>
          </p:cNvSpPr>
          <p:nvPr/>
        </p:nvSpPr>
        <p:spPr bwMode="auto">
          <a:xfrm>
            <a:off x="5486400" y="762000"/>
            <a:ext cx="381000" cy="381000"/>
          </a:xfrm>
          <a:prstGeom prst="star5">
            <a:avLst/>
          </a:prstGeom>
          <a:solidFill>
            <a:srgbClr val="FF0000"/>
          </a:solidFill>
          <a:ln w="9525">
            <a:solidFill>
              <a:schemeClr val="tx1"/>
            </a:solidFill>
            <a:miter lim="800000"/>
            <a:headEnd/>
            <a:tailEnd/>
          </a:ln>
          <a:effectLst/>
        </p:spPr>
        <p:txBody>
          <a:bodyPr wrap="none" anchor="ctr"/>
          <a:lstStyle/>
          <a:p>
            <a:pPr algn="ctr">
              <a:defRPr/>
            </a:pPr>
            <a:endParaRPr lang="en-US">
              <a:latin typeface="Arial" charset="0"/>
            </a:endParaRPr>
          </a:p>
        </p:txBody>
      </p:sp>
      <p:sp>
        <p:nvSpPr>
          <p:cNvPr id="10" name="AutoShape 5" descr="A star located in Alaska on the map">
            <a:extLst>
              <a:ext uri="{FF2B5EF4-FFF2-40B4-BE49-F238E27FC236}">
                <a16:creationId xmlns:a16="http://schemas.microsoft.com/office/drawing/2014/main" id="{2FCBEB34-6366-4277-BEE8-F224E9A60E8E}"/>
              </a:ext>
            </a:extLst>
          </p:cNvPr>
          <p:cNvSpPr>
            <a:spLocks noChangeArrowheads="1"/>
          </p:cNvSpPr>
          <p:nvPr/>
        </p:nvSpPr>
        <p:spPr bwMode="auto">
          <a:xfrm>
            <a:off x="5257800" y="5181600"/>
            <a:ext cx="381000" cy="381000"/>
          </a:xfrm>
          <a:prstGeom prst="star5">
            <a:avLst/>
          </a:prstGeom>
          <a:solidFill>
            <a:srgbClr val="FF0000"/>
          </a:solidFill>
          <a:ln w="9525">
            <a:solidFill>
              <a:schemeClr val="tx1"/>
            </a:solidFill>
            <a:miter lim="800000"/>
            <a:headEnd/>
            <a:tailEnd/>
          </a:ln>
          <a:effectLst/>
        </p:spPr>
        <p:txBody>
          <a:bodyPr wrap="none" anchor="ctr"/>
          <a:lstStyle/>
          <a:p>
            <a:pPr algn="ctr">
              <a:defRPr/>
            </a:pPr>
            <a:endParaRPr lang="en-US">
              <a:latin typeface="Arial" charset="0"/>
            </a:endParaRPr>
          </a:p>
        </p:txBody>
      </p:sp>
      <p:sp>
        <p:nvSpPr>
          <p:cNvPr id="5" name="AutoShape 5" descr="A star located in near West Virginia on the map">
            <a:extLst>
              <a:ext uri="{FF2B5EF4-FFF2-40B4-BE49-F238E27FC236}">
                <a16:creationId xmlns:a16="http://schemas.microsoft.com/office/drawing/2014/main" id="{0AFE5F84-57E9-4036-A4CB-6608C5D6B3EB}"/>
              </a:ext>
            </a:extLst>
          </p:cNvPr>
          <p:cNvSpPr>
            <a:spLocks noChangeArrowheads="1"/>
          </p:cNvSpPr>
          <p:nvPr/>
        </p:nvSpPr>
        <p:spPr bwMode="auto">
          <a:xfrm>
            <a:off x="7010400" y="18288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4" name="AutoShape 5" descr="A star located in Virginia on the map">
            <a:extLst>
              <a:ext uri="{FF2B5EF4-FFF2-40B4-BE49-F238E27FC236}">
                <a16:creationId xmlns:a16="http://schemas.microsoft.com/office/drawing/2014/main" id="{D0C76472-E240-43F4-AD2D-DD04113FB983}"/>
              </a:ext>
            </a:extLst>
          </p:cNvPr>
          <p:cNvSpPr>
            <a:spLocks noChangeArrowheads="1"/>
          </p:cNvSpPr>
          <p:nvPr/>
        </p:nvSpPr>
        <p:spPr bwMode="auto">
          <a:xfrm>
            <a:off x="7315200" y="2057400"/>
            <a:ext cx="3810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92611"/>
                                        </p:tgtEl>
                                        <p:attrNameLst>
                                          <p:attrName>style.visibility</p:attrName>
                                        </p:attrNameLst>
                                      </p:cBhvr>
                                      <p:to>
                                        <p:strVal val="visible"/>
                                      </p:to>
                                    </p:set>
                                    <p:anim calcmode="lin" valueType="num">
                                      <p:cBhvr additive="base">
                                        <p:cTn id="7" dur="500" fill="hold"/>
                                        <p:tgtEl>
                                          <p:spTgt spid="1092611"/>
                                        </p:tgtEl>
                                        <p:attrNameLst>
                                          <p:attrName>ppt_x</p:attrName>
                                        </p:attrNameLst>
                                      </p:cBhvr>
                                      <p:tavLst>
                                        <p:tav tm="0">
                                          <p:val>
                                            <p:strVal val="0-#ppt_w/2"/>
                                          </p:val>
                                        </p:tav>
                                        <p:tav tm="100000">
                                          <p:val>
                                            <p:strVal val="#ppt_x"/>
                                          </p:val>
                                        </p:tav>
                                      </p:tavLst>
                                    </p:anim>
                                    <p:anim calcmode="lin" valueType="num">
                                      <p:cBhvr additive="base">
                                        <p:cTn id="8" dur="500" fill="hold"/>
                                        <p:tgtEl>
                                          <p:spTgt spid="10926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92613"/>
                                        </p:tgtEl>
                                        <p:attrNameLst>
                                          <p:attrName>style.visibility</p:attrName>
                                        </p:attrNameLst>
                                      </p:cBhvr>
                                      <p:to>
                                        <p:strVal val="visible"/>
                                      </p:to>
                                    </p:set>
                                    <p:animEffect transition="in" filter="fade">
                                      <p:cBhvr>
                                        <p:cTn id="13" dur="1000"/>
                                        <p:tgtEl>
                                          <p:spTgt spid="1092613"/>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10"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childTnLst>
                                </p:cTn>
                              </p:par>
                              <p:par>
                                <p:cTn id="32" presetID="10"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childTnLst>
                                </p:cTn>
                              </p:par>
                              <p:par>
                                <p:cTn id="35" presetID="10" presetClass="entr" presetSubtype="0"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childTnLst>
                                </p:cTn>
                              </p:par>
                              <p:par>
                                <p:cTn id="38" presetID="10"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2611"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602</Words>
  <Application>Microsoft Office PowerPoint</Application>
  <PresentationFormat>On-screen Show (4:3)</PresentationFormat>
  <Paragraphs>78</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Comic Sans MS</vt:lpstr>
      <vt:lpstr>Default Design</vt:lpstr>
      <vt:lpstr>FS Resources</vt:lpstr>
      <vt:lpstr>The National Wilderness Preservation System</vt:lpstr>
      <vt:lpstr>Title</vt:lpstr>
      <vt:lpstr>How much wilderness now?</vt:lpstr>
      <vt:lpstr>Wilderness Facts *</vt:lpstr>
      <vt:lpstr>Where is largest wilderness area? Smallest?</vt:lpstr>
      <vt:lpstr>Smallest  Wilderness Area</vt:lpstr>
      <vt:lpstr>Any states with no federal wilderness?</vt:lpstr>
      <vt:lpstr>Where was new wilderness added in 2009?</vt:lpstr>
      <vt:lpstr>Are there any National Forest wilderness  areas outside the 50 states ?</vt:lpstr>
      <vt:lpstr>Section 2 (b) </vt:lpstr>
      <vt:lpstr>Percent of Acres by Agency</vt:lpstr>
      <vt:lpstr>PowerPoint Presentation</vt:lpstr>
    </vt:vector>
  </TitlesOfParts>
  <Company>USDA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and Trends in the National Wilderness Preservation System</dc:title>
  <dc:creator>Sky Gennette</dc:creator>
  <cp:lastModifiedBy>Sky Gennette</cp:lastModifiedBy>
  <cp:revision>21</cp:revision>
  <dcterms:created xsi:type="dcterms:W3CDTF">2008-07-22T18:16:59Z</dcterms:created>
  <dcterms:modified xsi:type="dcterms:W3CDTF">2020-06-19T21:05:00Z</dcterms:modified>
</cp:coreProperties>
</file>