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83" r:id="rId17"/>
    <p:sldId id="284" r:id="rId18"/>
    <p:sldId id="285" r:id="rId19"/>
    <p:sldId id="286" r:id="rId20"/>
    <p:sldId id="287" r:id="rId21"/>
    <p:sldId id="294" r:id="rId22"/>
    <p:sldId id="289" r:id="rId23"/>
    <p:sldId id="290" r:id="rId24"/>
    <p:sldId id="297" r:id="rId25"/>
    <p:sldId id="291" r:id="rId26"/>
    <p:sldId id="292" r:id="rId27"/>
    <p:sldId id="293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FE1E1"/>
    <a:srgbClr val="FFEFEF"/>
    <a:srgbClr val="F8F9D7"/>
    <a:srgbClr val="FFFFFF"/>
    <a:srgbClr val="E7F9E7"/>
    <a:srgbClr val="FAF4EE"/>
    <a:srgbClr val="EF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78625" autoAdjust="0"/>
  </p:normalViewPr>
  <p:slideViewPr>
    <p:cSldViewPr>
      <p:cViewPr varScale="1">
        <p:scale>
          <a:sx n="56" d="100"/>
          <a:sy n="56" d="100"/>
        </p:scale>
        <p:origin x="9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E3D4C20-8ABA-4C74-94E2-C9DE9759D6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EAAB1E-637C-45DE-8855-D549A940FC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1020D18-0E16-44C3-A7FF-0BFD05D55AB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D3D41C2-AD18-4042-887E-3EE9A7B2E8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919AD20-4149-4EEA-BA48-BEED830DD5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4A42DDA-7531-4C86-8FAD-AF8D699A5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3A167-64F2-45CF-BCB0-7FDC267606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5F1E5B9-2793-448E-B561-0ACF099B33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B7B303E-5CA6-44D6-B677-6E588492E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918560D-9F77-4168-96C7-2F23A79CA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7DB852-DF85-4F2C-B164-EBBB37311D13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FED62F01-549B-4316-AF4D-BCFF01A518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9D0037A-EDA2-466F-833D-F75AA37E7721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6D99A07-A733-43B6-A65A-2D98707FBF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63EE373-641A-4018-A496-9CE87BC0B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From a recent survey by The Campaign for America’s Wilderness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1D2F9FA-E5B0-4EB4-B5EB-135C9D1EC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8CE085-6B47-4DBF-BA91-9FFA39A6746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055D7479-9C24-44D8-A188-4EDE15C506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E6A931-317D-4DCD-BBA7-CD59489B4362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597CFB11-5E39-48E0-B058-66B4EFC008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0154D0C-A826-4832-8E94-8357311C3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From a recent survey by Forest Service research.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2EC9BFD-8B20-4333-8FC5-F7D7D5386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3BE9CB5-6E7A-4714-B61E-71745F4EC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As of April, 2010 over 109 million acres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19841B3-309D-417D-BA80-A9EE39F26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C9C6C0-2AE0-4C75-9D13-6E2D42E757F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B86BC46-B072-49FC-ADB6-4A49A965D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970C514-0704-4D6D-A0FD-B84EDBB5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Much of the land not containing roads is designated wilderness. 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D67AF0D-5C4C-4043-A313-D3747DC68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203A6-D350-460D-B3BB-A8746129E42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0E53A5C-DC6F-4B85-A7A0-DE43F382D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208C527-F348-4E7D-843B-E89C5C32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E458848-6813-4014-91D9-9AE46ECD3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C16893-2C7F-4D91-B0D3-3C34F3DEABED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4433586-0C4D-443B-9011-9C57DFB0AA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DB08804-95CC-4B6F-911F-D95F3211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5C2BA6A-8798-42E9-A4D9-E011A0A02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620D75-2BD2-49DD-A3C9-67BD459EE58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AE47AFF-4617-4953-BA61-8610B7B3D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786EE01-084E-46EC-8A11-A22231B1E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67885BD-0062-4355-8DF5-EFE649977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9C4C67-29C1-4A0E-8119-A5D528B9C3CB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C4D8ACC-9E47-4BE3-AC92-1EA32B96C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52E5382-8402-4614-BD9F-CF325117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111AF52-5689-4322-A200-76195F2F6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0DA504-CF1A-415F-B2F9-00B28445C6F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EA1C3BA-3686-465E-8F1A-8B467568E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2F9E0D8-51A2-4CAC-BA1A-B72B32576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6F722E3-8514-46EA-A216-FB67A351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8AFC97-E41D-46DB-A56D-48EC58CD3218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7E77F3C-BD20-4454-BE32-28F9B181D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FC54C4E-3B08-48CE-82F6-793873DD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94DC4DEA-BF0B-43AA-A4FC-45948F7AC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2CF7C3-312E-42AC-A9F1-619255BCDB7C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8837658-A402-428B-A981-11C1FB1C0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D5221F-1FF7-4AFF-B8C3-460536713C5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6938EC2F-D035-461E-A8CB-0B4FF768E6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034C5E5-CF76-4C3A-8784-C5AF4D69F704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739F04B-8AFF-45A6-9761-2AB5525FD4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499B8097-DE13-448E-A066-CBFACB82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3" tIns="44414" rIns="90413" bIns="4441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This presentation is a product of the Carhart Wilderness Training Center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Suggestions for corrections and updates are welcome. Contact: tcarlson@fs.fed.us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5815D32-43EB-4B1B-987D-021407925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84FCCC-EA07-4BF6-BCED-4CB787CCFF1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6B32CAAF-E8B3-43AC-AFA2-648FADEFC0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B47ACB-F26D-4CBA-88B7-D94B062B5319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45FA71C5-C21A-429F-9448-0D1CF7227E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8B23460D-C19E-4F93-9289-80130044A9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5988" y="4343400"/>
            <a:ext cx="50244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6" rIns="91391" bIns="45696" anchor="ctr"/>
          <a:lstStyle/>
          <a:p>
            <a:pPr defTabSz="457200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8AA4785-09B1-4D1C-9FA8-9DCBB31C6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0B1ADA8-BF84-41C6-A270-CF1F3846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AC1951D-6B6D-4F6F-970D-44A35B35A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2284DB-FDFB-4982-B59E-B45D2E397F4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D34585F-E48B-4C24-BCC5-93E9E6C932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ABD415C-4DDC-4071-96C9-E537667B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107EA30-05BB-46CE-82EB-1CF9FF779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5ABDD3-9D72-4893-9471-B186212CB0F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145070A-3604-4961-A74B-58B053AD6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04DBF85-A953-4AA9-8FDD-3CD8D0B2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173450D-9100-4F01-B322-1C1EA3AA5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A5CFC0-26A0-4043-8304-4B17CE70CAB7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6A6D710-C79F-4104-8B07-505399FBB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3E8D8-B950-4844-9F09-3CE38E47ECB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6B681A26-5CB6-4D7D-8F94-3371F6DFD7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A4D9CE-1A43-4387-8FD0-09ECF18F35B0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180D147E-3195-4325-B235-F390052420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7FF1070F-EF4E-41EC-9E88-75DF085F1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07B903D-B8E8-4561-927F-3B794DC383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2738D86-7069-4087-9F4E-753330E2B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3A78C9-3B71-4FCB-987F-619D3EC5CE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033CA15-865F-4128-85DC-408F3A9B1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Some view wilderness as a place that provides for physical and mental challenge.  FS regulations support this.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90660FE-34FD-4D49-AA5F-8D402DFCEF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6DE86C2-233D-4016-AE84-69502F9AC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Others appreciate the values of self-discovery or opportunities for solitude or primitive and unconfined recreation.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BE412B9-C660-423C-9C7A-35C47DBFA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133D8F6-015A-4E0E-A865-924165C62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Others take a biocentric view and value wilderness for it’s habitat or natural processes and the community of life.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6E503F8-2520-4B0D-8D77-228BCB3D4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AD1D3E-2739-49B6-ACAA-4A0F8403C16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286C125-25CD-41B1-9835-8D15D16D8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E07C3A-AABF-4A06-9D67-CB2335D35904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3DAEE010-1232-447B-9299-65FDFB7233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6799CB-953D-4CB9-861F-D5F2E126B0CD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62BAD482-680C-4CD5-86D1-85198F108E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6DFEB2B4-2B99-483A-8A10-490ED4726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This is just a question for discussion as everyone’s opinions will likely differ.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ACD732A-9CAE-4E44-BD2C-0C8242237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3E1D02-FD78-4154-A671-F8626B76706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FF6F8BB6-F1EC-4119-9CC5-E3E008AA2C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1DA1BD-0D6D-405E-B6C2-30FBB2E67C28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58FCFDD-C1D0-4D2B-ACF9-B018573D5C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E75582C4-DA06-404F-BB11-02EED72A0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Societal Values influence natural resource management decision making and wilderness is no different.  People value wilderness for many different reasons and some believe wilderness designation has no value.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Often in wilderness planning and decision making there are no easy choices among polarizing views of challenging issues..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630A0-A668-4FBF-A5F6-F78D8F25F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65D21D-07DD-4655-97E2-CB5A77D20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7E835-35B5-41FF-8775-665A59A1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7A036-1E8B-4708-B3EF-FEA74B327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7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42434-5F13-4886-9392-81D26B4E4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686FA-2F17-43BC-B98F-9D0FF519B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0B9B38-B9B2-4BEB-929E-FBFAF54DC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AA441-57C7-456D-803E-15D59182B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0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53DAE-4AE7-44C9-9818-B914D7A74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E01CC-22DE-450B-B70B-5A899E535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256F9C-B05B-414D-B51E-497809582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E3BD1-8D7A-4058-81A2-09B5FD702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952E1-C3A7-4EB6-9DC6-13FEC2B85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88E6D-5AE4-449D-AD34-0830A5350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309B8-8238-4B61-911F-46AE17D62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E0D4B-F4A1-4654-840B-B8C212E82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09999-1AE8-4764-89DE-3B8409745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E5C34-C2AD-42C6-8B9B-AE7E45886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A6716-D7E7-4D0D-8EB9-3E2AA4A93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9A8EF-3517-4DBC-B8D5-CB7EA91F3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16FAE-CD90-4109-B775-2683EA57B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06242-248F-47F6-AB17-D5D834C02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8133F-4906-4509-9617-675F41DA5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5BE61-7418-40CB-B910-78B8CE3EA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44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E5AE26-BB40-42B7-9AEE-49E0A8963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3C6342-8559-4401-905E-9AF520D3F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B3B495-DE3E-4C78-9455-173434E06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9E8C-8DFF-4440-9FD5-35240EC46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2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B8B54D-E536-430E-86D3-BCB5BD20E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8CAA82-2774-4CDC-AE09-74A660AFF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0BE940-A270-4C3E-B9CF-F3AA1EBF6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25CCE-BCFC-4F4E-B49B-FE28CF4E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2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7D2336-BA5C-4BC1-A31F-00EB071FB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73161C-08C9-4282-89B1-325D714C1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A3BCBF-54DE-40D2-8D2B-9E4929CB7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807D4-D74F-4A14-B735-6686ADB21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8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B96BB-750C-4B92-9B66-3C598D596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AEB23-7F54-4B0B-9DB0-BA6C116B8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AA893-8ECB-49CB-B0BB-5B325F87A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360C-7832-4B42-B23C-4B9F61481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0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6194D-3F27-4225-8B63-C52638858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AA502-B7E1-407A-A70C-F1DC98E57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B9079-71FC-4BE2-99E4-6ABE8291F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72A09-55FE-415E-B431-7463B1AF2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39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D722271-6023-47C2-A9C5-A5E395E9B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AA00B7-6C1F-46BB-8119-8CCA5F124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2FB63B-D73B-49F1-8524-F4A9FB26CA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2D8B29-B52E-41DD-82B0-47E8AB43DC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B2D34B-6BF3-4833-8E50-32B0C8EC1C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09AA7-A4E3-4AED-AD51-74A621983B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erness.net/f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s.yahoo.com/_ylt=A9G_Rtt5qIxEZj8BWUGJzbkF;_ylu=X3oDMTBjdmNoOTVjBHBvcwMyBHNlYwNzcg--/SIG=1frv7fuv8/EXP=1150155257/**http%3a/images.search.yahoo.com/search/images/view%3fback=http%253A%252F%252Fimages.search.yahoo.com%252Fsearch%252Fimages%253F_adv_prop%253Dimages%2526imgsz%253Dall%2526imgc%253D%2526vf%253Dall%2526va%253Dmars%2526fr%253DFP-tab-web-t400%2526ei%253DUTF-8%26w=600%26h=600%26imgurl=www.bankaciyiz.biz%252Fmutlu%252Fwp-content%252Fmars.jpg%26rurl=http%253A%252F%252Fwww.bankaciyiz.biz%252Fmutlu%253Fp%253D11%26size=31.8kB%26name=mars.jpg%26p=mars%26type=jpeg%26no=2%26tt=2,558,061%26ei=UTF-8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D5B3-3891-4E12-995E-BB2C2746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FS Resources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1C7AF5D9-BA3F-49BE-84EE-AFD8328A9C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"/>
            <a:ext cx="6400800" cy="6019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1800" dirty="0"/>
              <a:t>This file is part of the FS Resources section at: </a:t>
            </a:r>
            <a:r>
              <a:rPr lang="en-US" altLang="en-US" sz="1800" dirty="0">
                <a:hlinkClick r:id="rId3"/>
              </a:rPr>
              <a:t>http://www.wilderness.net/fs/</a:t>
            </a:r>
            <a:endParaRPr lang="en-US" altLang="en-US" sz="1800" dirty="0"/>
          </a:p>
          <a:p>
            <a:pPr algn="l">
              <a:lnSpc>
                <a:spcPct val="80000"/>
              </a:lnSpc>
            </a:pPr>
            <a:endParaRPr lang="en-US" altLang="en-US" sz="1800" dirty="0"/>
          </a:p>
          <a:p>
            <a:pPr algn="l"/>
            <a:r>
              <a:rPr lang="en-US" altLang="en-US" sz="1800" dirty="0"/>
              <a:t>This presentation should be reviewed and revised as needed to match the local training objectives and target audience and local images should be inserted where needed.</a:t>
            </a:r>
          </a:p>
          <a:p>
            <a:endParaRPr lang="en-US" altLang="en-US" sz="1600" dirty="0"/>
          </a:p>
          <a:p>
            <a:pPr algn="l"/>
            <a:r>
              <a:rPr lang="en-US" altLang="en-US" sz="1800" dirty="0"/>
              <a:t>The Wilderness Act training presentations are posted in parts which may be combined or used separately as needed: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History and Purpose of the Wilderness Act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National Wilderness Preservation System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b="1" i="1" dirty="0">
                <a:solidFill>
                  <a:schemeClr val="accent2"/>
                </a:solidFill>
              </a:rPr>
              <a:t>Values and Benefits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Definitions and Management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Other Laws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Stewardship Principles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Court Decisions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FS Policy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More Information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4424A4B-9126-452D-B3ED-AD038BC7A2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2"/>
                </a:solidFill>
                <a:latin typeface="Comic Sans MS" panose="030F0702030302020204" pitchFamily="66" charset="0"/>
              </a:rPr>
              <a:t>Wilderness and the Economic Health of Neighboring Communities *</a:t>
            </a:r>
          </a:p>
        </p:txBody>
      </p:sp>
      <p:sp>
        <p:nvSpPr>
          <p:cNvPr id="1148931" name="Rectangle 3">
            <a:extLst>
              <a:ext uri="{FF2B5EF4-FFF2-40B4-BE49-F238E27FC236}">
                <a16:creationId xmlns:a16="http://schemas.microsoft.com/office/drawing/2014/main" id="{64CC0BC7-D6AA-4FC3-81A0-3FB7B19757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New economic drivers in the west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mic Sans MS" panose="030F0702030302020204" pitchFamily="66" charset="0"/>
              </a:rPr>
              <a:t>- lifestyle, retirement income, protected public lands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Rural western economies are diversifying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	- less resource based, global economy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Western counties with wilderness (and other attributes) grow economically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	- access to metro areas and education opportunities contribute also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C420BA3-84F2-4531-94F2-D59CA022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* The Sonoran Institute,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79C5BD-288E-484B-858B-D62A98EFE7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Comic Sans MS" panose="030F0702030302020204" pitchFamily="66" charset="0"/>
              </a:rPr>
              <a:t>How do </a:t>
            </a:r>
            <a:r>
              <a:rPr lang="en-US" altLang="en-US" sz="3600" u="sng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n-US" altLang="en-US" sz="3600">
                <a:solidFill>
                  <a:schemeClr val="tx1"/>
                </a:solidFill>
                <a:latin typeface="Comic Sans MS" panose="030F0702030302020204" pitchFamily="66" charset="0"/>
              </a:rPr>
              <a:t> value wilderness?</a:t>
            </a:r>
          </a:p>
        </p:txBody>
      </p:sp>
      <p:sp>
        <p:nvSpPr>
          <p:cNvPr id="1206275" name="Text Box 3">
            <a:extLst>
              <a:ext uri="{FF2B5EF4-FFF2-40B4-BE49-F238E27FC236}">
                <a16:creationId xmlns:a16="http://schemas.microsoft.com/office/drawing/2014/main" id="{94BDD955-934E-4C3D-B0D3-C6D60519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the major benefits that the wilderness resource provides for you and the nation ?</a:t>
            </a:r>
          </a:p>
        </p:txBody>
      </p:sp>
      <p:pic>
        <p:nvPicPr>
          <p:cNvPr id="12293" name="Picture 6" descr="A person sitting on a rock, overlooking the mountains in the distance">
            <a:extLst>
              <a:ext uri="{FF2B5EF4-FFF2-40B4-BE49-F238E27FC236}">
                <a16:creationId xmlns:a16="http://schemas.microsoft.com/office/drawing/2014/main" id="{C9085AA7-34EC-4881-A997-9EA48E1B718E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3433763" cy="2289175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2294" name="Picture 7" descr="A rock wall structure flanking the outside of a rectangular opening in the rock face">
            <a:extLst>
              <a:ext uri="{FF2B5EF4-FFF2-40B4-BE49-F238E27FC236}">
                <a16:creationId xmlns:a16="http://schemas.microsoft.com/office/drawing/2014/main" id="{084B9AC1-7217-473B-A149-33D36DEC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429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A person in a bear costume standing on the sidewalk holding a small America flag and a sign with text &quot;Honk for Wilderness Protected for 40 yrs. Sept. 3, 1964&quot;">
            <a:extLst>
              <a:ext uri="{FF2B5EF4-FFF2-40B4-BE49-F238E27FC236}">
                <a16:creationId xmlns:a16="http://schemas.microsoft.com/office/drawing/2014/main" id="{A9317564-DEC3-4F8B-A7ED-A1EBB2650C9D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548063" cy="464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78AF5C8-4FD8-4FB3-AAB8-A2BD6DC85D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>
                <a:latin typeface="Comic Sans MS" panose="030F0702030302020204" pitchFamily="66" charset="0"/>
              </a:rPr>
              <a:t>Societal Values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3C0110C-B86C-475D-9F5C-F6FC744C4AB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219200"/>
            <a:ext cx="7391400" cy="41148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Norms, majorities, averages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Ethical, political, spiritual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Economic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Utilization vs. preservation, conservation</a:t>
            </a:r>
          </a:p>
        </p:txBody>
      </p:sp>
      <p:pic>
        <p:nvPicPr>
          <p:cNvPr id="13316" name="Picture 6" descr="A group of people in a conference room">
            <a:extLst>
              <a:ext uri="{FF2B5EF4-FFF2-40B4-BE49-F238E27FC236}">
                <a16:creationId xmlns:a16="http://schemas.microsoft.com/office/drawing/2014/main" id="{FB0CA33F-7BA7-4B37-883A-8C97ACFC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54400"/>
            <a:ext cx="4648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443523-B89E-4FE0-BF62-3EDF763580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Public Views of Wilderness</a:t>
            </a:r>
          </a:p>
        </p:txBody>
      </p:sp>
      <p:sp>
        <p:nvSpPr>
          <p:cNvPr id="1161219" name="Rectangle 3">
            <a:extLst>
              <a:ext uri="{FF2B5EF4-FFF2-40B4-BE49-F238E27FC236}">
                <a16:creationId xmlns:a16="http://schemas.microsoft.com/office/drawing/2014/main" id="{EBF87B1D-4927-4586-A687-359E8565C5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305800" cy="510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Wilderness Opinions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71% want at least 10% of all U.S. lands protected as wilderness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currently 4.7% is protected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2.7% is in Alaska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		Source: The Campaign for America’s Wilderness, 2003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2D9EBFA-6360-416A-8FF4-438194C9E7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Wilderness Opinions</a:t>
            </a:r>
          </a:p>
        </p:txBody>
      </p:sp>
      <p:sp>
        <p:nvSpPr>
          <p:cNvPr id="1165315" name="Rectangle 3">
            <a:extLst>
              <a:ext uri="{FF2B5EF4-FFF2-40B4-BE49-F238E27FC236}">
                <a16:creationId xmlns:a16="http://schemas.microsoft.com/office/drawing/2014/main" id="{0A936269-D263-4150-83B2-51F69DFF4E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The National Survey on Recreation and the Environment (NSRE) 2002</a:t>
            </a:r>
          </a:p>
          <a:p>
            <a:pPr eaLnBrk="1" hangingPunct="1"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Queries about lands managed by all four federal wilderness management agencies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Random survey of the general public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Defined what wilderness is and what uses are allowed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>
            <a:extLst>
              <a:ext uri="{FF2B5EF4-FFF2-40B4-BE49-F238E27FC236}">
                <a16:creationId xmlns:a16="http://schemas.microsoft.com/office/drawing/2014/main" id="{71E9C274-94BC-47CF-9920-C6D4F7E7646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209800" y="152400"/>
            <a:ext cx="5943600" cy="1920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Should we designate more 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Wilderness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within existing Federal lands?</a:t>
            </a:r>
          </a:p>
        </p:txBody>
      </p:sp>
      <p:sp>
        <p:nvSpPr>
          <p:cNvPr id="1167367" name="Text Box 7">
            <a:extLst>
              <a:ext uri="{FF2B5EF4-FFF2-40B4-BE49-F238E27FC236}">
                <a16:creationId xmlns:a16="http://schemas.microsoft.com/office/drawing/2014/main" id="{35B7D013-2670-4518-A092-8D811FE5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0"/>
            <a:ext cx="6019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B03D"/>
                </a:solidFill>
                <a:latin typeface="Comic Sans MS" panose="030F0702030302020204" pitchFamily="66" charset="0"/>
              </a:rPr>
              <a:t>			   </a:t>
            </a:r>
            <a:r>
              <a:rPr lang="en-US" altLang="en-US" sz="3200" b="1">
                <a:solidFill>
                  <a:schemeClr val="bg2"/>
                </a:solidFill>
                <a:latin typeface="Comic Sans MS" panose="030F0702030302020204" pitchFamily="66" charset="0"/>
              </a:rPr>
              <a:t>Important/</a:t>
            </a:r>
          </a:p>
          <a:p>
            <a:r>
              <a:rPr lang="en-US" altLang="en-US" sz="3200" b="1">
                <a:solidFill>
                  <a:schemeClr val="bg2"/>
                </a:solidFill>
                <a:latin typeface="Comic Sans MS" panose="030F0702030302020204" pitchFamily="66" charset="0"/>
              </a:rPr>
              <a:t>			</a:t>
            </a:r>
            <a:r>
              <a:rPr lang="en-US" altLang="en-US" sz="3200" b="1" u="sng">
                <a:solidFill>
                  <a:schemeClr val="bg2"/>
                </a:solidFill>
                <a:latin typeface="Comic Sans MS" panose="030F0702030302020204" pitchFamily="66" charset="0"/>
              </a:rPr>
              <a:t>Very Important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mic Sans MS" panose="030F0702030302020204" pitchFamily="66" charset="0"/>
              </a:rPr>
              <a:t>North			66%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mic Sans MS" panose="030F0702030302020204" pitchFamily="66" charset="0"/>
              </a:rPr>
              <a:t>South			55%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mic Sans MS" panose="030F0702030302020204" pitchFamily="66" charset="0"/>
              </a:rPr>
              <a:t>Great Plains		50%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mic Sans MS" panose="030F0702030302020204" pitchFamily="66" charset="0"/>
              </a:rPr>
              <a:t>Rockies			59%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mic Sans MS" panose="030F0702030302020204" pitchFamily="66" charset="0"/>
              </a:rPr>
              <a:t>Pacific Coast		59%</a:t>
            </a:r>
          </a:p>
        </p:txBody>
      </p:sp>
      <p:pic>
        <p:nvPicPr>
          <p:cNvPr id="16386" name="Picture 2" descr="A turtle">
            <a:extLst>
              <a:ext uri="{FF2B5EF4-FFF2-40B4-BE49-F238E27FC236}">
                <a16:creationId xmlns:a16="http://schemas.microsoft.com/office/drawing/2014/main" id="{5EE189CA-3FE6-47E3-8B46-DE61EC8C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59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Steep, shrubby terrain">
            <a:extLst>
              <a:ext uri="{FF2B5EF4-FFF2-40B4-BE49-F238E27FC236}">
                <a16:creationId xmlns:a16="http://schemas.microsoft.com/office/drawing/2014/main" id="{0B3413A0-C135-43F1-9DEF-895DFBD5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87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ountains in the distance">
            <a:extLst>
              <a:ext uri="{FF2B5EF4-FFF2-40B4-BE49-F238E27FC236}">
                <a16:creationId xmlns:a16="http://schemas.microsoft.com/office/drawing/2014/main" id="{33458C6B-1452-4AAA-8482-9FA20847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8288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 body of water with a flat-topped mountain in the distance ">
            <a:extLst>
              <a:ext uri="{FF2B5EF4-FFF2-40B4-BE49-F238E27FC236}">
                <a16:creationId xmlns:a16="http://schemas.microsoft.com/office/drawing/2014/main" id="{AFEDFC9B-F8EF-48A3-A897-B32BFE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5"/>
            <a:ext cx="1828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7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A map of the United States showing wildernesses">
            <a:extLst>
              <a:ext uri="{FF2B5EF4-FFF2-40B4-BE49-F238E27FC236}">
                <a16:creationId xmlns:a16="http://schemas.microsoft.com/office/drawing/2014/main" id="{885E54B1-5C8D-44E7-B6F7-FCB9D9E7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381875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1027">
            <a:extLst>
              <a:ext uri="{FF2B5EF4-FFF2-40B4-BE49-F238E27FC236}">
                <a16:creationId xmlns:a16="http://schemas.microsoft.com/office/drawing/2014/main" id="{989B27EC-BBE2-42EE-82ED-60581CCEBB4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143000" y="6096000"/>
            <a:ext cx="7391400" cy="523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much wilderness is there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84E970F-D6A0-4453-B120-4984D2F6AE9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4400" y="533400"/>
            <a:ext cx="5638800" cy="579438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So, Do We Have Enough?</a:t>
            </a:r>
          </a:p>
        </p:txBody>
      </p:sp>
      <p:pic>
        <p:nvPicPr>
          <p:cNvPr id="18435" name="Picture 5" descr="A map of the United States colored according to road densities">
            <a:extLst>
              <a:ext uri="{FF2B5EF4-FFF2-40B4-BE49-F238E27FC236}">
                <a16:creationId xmlns:a16="http://schemas.microsoft.com/office/drawing/2014/main" id="{BA67AC06-6766-4211-8690-418CFC94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543800" cy="484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19">
            <a:extLst>
              <a:ext uri="{FF2B5EF4-FFF2-40B4-BE49-F238E27FC236}">
                <a16:creationId xmlns:a16="http://schemas.microsoft.com/office/drawing/2014/main" id="{614D007B-8477-45CA-BD2E-E5084656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anose="030F0702030302020204" pitchFamily="66" charset="0"/>
              </a:rPr>
              <a:t>Road Density in the United States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C845244-AF45-4E71-9E02-9D57504E6C01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4400" y="533400"/>
            <a:ext cx="5638800" cy="579438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So, Do We Have Enough?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589D2766-4983-4B17-B96B-CC78C557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anose="030F0702030302020204" pitchFamily="66" charset="0"/>
              </a:rPr>
              <a:t>Light Pollution in the United States</a:t>
            </a:r>
          </a:p>
        </p:txBody>
      </p:sp>
      <p:pic>
        <p:nvPicPr>
          <p:cNvPr id="19461" name="Picture 6" descr="A map of the United States colored according to the amount of light pollution ">
            <a:extLst>
              <a:ext uri="{FF2B5EF4-FFF2-40B4-BE49-F238E27FC236}">
                <a16:creationId xmlns:a16="http://schemas.microsoft.com/office/drawing/2014/main" id="{7EE7E2AD-C37C-47E5-B913-A4F4DC88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3628" r="2400" b="22713"/>
          <a:stretch>
            <a:fillRect/>
          </a:stretch>
        </p:blipFill>
        <p:spPr bwMode="auto">
          <a:xfrm>
            <a:off x="990600" y="1295400"/>
            <a:ext cx="7543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3EE6767-69C2-466F-95A6-0188E08CF62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4400" y="533400"/>
            <a:ext cx="5638800" cy="579438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So, Do We Have Enough?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83EFE418-13D6-4C1C-99F3-1B1805B2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anose="030F0702030302020204" pitchFamily="66" charset="0"/>
              </a:rPr>
              <a:t>The Earth at Night</a:t>
            </a:r>
          </a:p>
        </p:txBody>
      </p:sp>
      <p:pic>
        <p:nvPicPr>
          <p:cNvPr id="20485" name="Picture 8" descr="A satellite image of the earth at night, with lights visible on the landscape ">
            <a:extLst>
              <a:ext uri="{FF2B5EF4-FFF2-40B4-BE49-F238E27FC236}">
                <a16:creationId xmlns:a16="http://schemas.microsoft.com/office/drawing/2014/main" id="{D5D6A999-753A-4AC9-BD29-D761CBDD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6000"/>
          <a:stretch>
            <a:fillRect/>
          </a:stretch>
        </p:blipFill>
        <p:spPr bwMode="auto">
          <a:xfrm>
            <a:off x="990600" y="1295400"/>
            <a:ext cx="76200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descr="Text &quot;Arthur Carhart National Wilderness Training Center&quot;. Under that is an outline of a wolf howling at the moon. At the bottom are the Bureau of Land Management, U.S. Fish and Wildlife Service, U.S. Forest Service, and National Park Service emblems.">
            <a:hlinkClick r:id="" action="ppaction://ole?verb=0"/>
            <a:extLst>
              <a:ext uri="{FF2B5EF4-FFF2-40B4-BE49-F238E27FC236}">
                <a16:creationId xmlns:a16="http://schemas.microsoft.com/office/drawing/2014/main" id="{0A1D0160-35D6-4CD7-8B68-021C32752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72139"/>
              </p:ext>
            </p:extLst>
          </p:nvPr>
        </p:nvGraphicFramePr>
        <p:xfrm>
          <a:off x="1588" y="-3175"/>
          <a:ext cx="9153525" cy="687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4" imgW="4514688" imgH="3390938" progId="PowerPoint.Slide.8">
                  <p:embed/>
                </p:oleObj>
              </mc:Choice>
              <mc:Fallback>
                <p:oleObj name="Slide" r:id="rId4" imgW="4514688" imgH="3390938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-3175"/>
                        <a:ext cx="9153525" cy="687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5D4AD1-8D75-457F-96E7-2A132CB1CE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Arthur Carhart National Wilderness Training Center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F5C2103-57BA-4238-B28C-DF1817B1D1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304800"/>
            <a:ext cx="7162800" cy="5334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There Any Wilderness Left?</a:t>
            </a:r>
          </a:p>
        </p:txBody>
      </p:sp>
      <p:pic>
        <p:nvPicPr>
          <p:cNvPr id="21507" name="Picture 6" descr="A large, U-shaped crescent moon above a small sun obscured by fog, reflecting off the tundra landscape ">
            <a:extLst>
              <a:ext uri="{FF2B5EF4-FFF2-40B4-BE49-F238E27FC236}">
                <a16:creationId xmlns:a16="http://schemas.microsoft.com/office/drawing/2014/main" id="{BB0D3E7C-BAF4-4585-B098-D5C473AC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510540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14" descr="A coral reef">
            <a:extLst>
              <a:ext uri="{FF2B5EF4-FFF2-40B4-BE49-F238E27FC236}">
                <a16:creationId xmlns:a16="http://schemas.microsoft.com/office/drawing/2014/main" id="{D4A34718-7684-43F0-B421-A64FD295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514600" cy="173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16" descr="Painting of mountains ">
            <a:extLst>
              <a:ext uri="{FF2B5EF4-FFF2-40B4-BE49-F238E27FC236}">
                <a16:creationId xmlns:a16="http://schemas.microsoft.com/office/drawing/2014/main" id="{A4EFB476-D4DE-4509-BF0E-CD49ECB3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8"/>
          <a:stretch>
            <a:fillRect/>
          </a:stretch>
        </p:blipFill>
        <p:spPr bwMode="auto">
          <a:xfrm>
            <a:off x="1524000" y="4572000"/>
            <a:ext cx="2514600" cy="1706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8" descr="Mars ">
            <a:hlinkClick r:id="rId6"/>
            <a:extLst>
              <a:ext uri="{FF2B5EF4-FFF2-40B4-BE49-F238E27FC236}">
                <a16:creationId xmlns:a16="http://schemas.microsoft.com/office/drawing/2014/main" id="{C3364645-63A0-49FF-AEB6-C152E13D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209925" cy="320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1">
            <a:extLst>
              <a:ext uri="{FF2B5EF4-FFF2-40B4-BE49-F238E27FC236}">
                <a16:creationId xmlns:a16="http://schemas.microsoft.com/office/drawing/2014/main" id="{EF0A9782-2443-448F-9306-2F33D6AFDE6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4400" y="533400"/>
            <a:ext cx="7543800" cy="83026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What is Wilderness?</a:t>
            </a:r>
          </a:p>
        </p:txBody>
      </p:sp>
      <p:pic>
        <p:nvPicPr>
          <p:cNvPr id="22530" name="Picture 13" descr="An illustration of a river and green hills">
            <a:extLst>
              <a:ext uri="{FF2B5EF4-FFF2-40B4-BE49-F238E27FC236}">
                <a16:creationId xmlns:a16="http://schemas.microsoft.com/office/drawing/2014/main" id="{64D62AB0-BA59-429E-BCE8-E2E16004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8674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4" name="Picture 4" descr="A question mark">
            <a:extLst>
              <a:ext uri="{FF2B5EF4-FFF2-40B4-BE49-F238E27FC236}">
                <a16:creationId xmlns:a16="http://schemas.microsoft.com/office/drawing/2014/main" id="{95F7AB88-D498-4204-9F96-038071DA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7025"/>
            <a:ext cx="4953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7D4AB7F-D6DB-40D9-80FB-0586A0255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228600"/>
            <a:ext cx="5867400" cy="6096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Public Wilderness Values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0DDD100-2F98-49DB-BC8C-76F4F9B6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According to the 2000 NSRE survey: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latin typeface="Comic Sans MS" panose="030F0702030302020204" pitchFamily="66" charset="0"/>
              </a:rPr>
              <a:t>94% value wilderness because it contributes to air and water quality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latin typeface="Comic Sans MS" panose="030F0702030302020204" pitchFamily="66" charset="0"/>
              </a:rPr>
              <a:t>94% value wilderness because it helps to preserve plant and animal species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latin typeface="Comic Sans MS" panose="030F0702030302020204" pitchFamily="66" charset="0"/>
              </a:rPr>
              <a:t>89% support protecting wilderness in its natural condition, even if no one were to ever visit or otherwise benefit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latin typeface="Comic Sans MS" panose="030F0702030302020204" pitchFamily="66" charset="0"/>
              </a:rPr>
              <a:t>93% believe that the natural features protected in wilderness have values themselves, whether or not humans benefit from them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endParaRPr lang="en-US" altLang="en-US" sz="1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AB600E3-25CE-43A4-A29A-D8494DFCD6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228600"/>
            <a:ext cx="5638800" cy="6096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Public Wilderness Values</a:t>
            </a:r>
          </a:p>
        </p:txBody>
      </p:sp>
      <p:graphicFrame>
        <p:nvGraphicFramePr>
          <p:cNvPr id="88141" name="Group 77">
            <a:extLst>
              <a:ext uri="{FF2B5EF4-FFF2-40B4-BE49-F238E27FC236}">
                <a16:creationId xmlns:a16="http://schemas.microsoft.com/office/drawing/2014/main" id="{38F9068B-5FCB-41A6-9585-B3C9D30F14E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828800"/>
          <a:ext cx="5867400" cy="4800601"/>
        </p:xfrm>
        <a:graphic>
          <a:graphicData uri="http://schemas.openxmlformats.org/drawingml/2006/table">
            <a:tbl>
              <a:tblPr/>
              <a:tblGrid>
                <a:gridCol w="511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Protecting water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Knowing that future generations will have wilderness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Providing recreation opportunities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Protecting wildlife habitat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Providing spiritual inspiration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Preserving natural areas for scientific 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Preserving unique wild plants and animals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Having the option of visiting wilderness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Protecting air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Providing income for the tourist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Protecting rare and endangered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Providing scenic beauty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Just knowing that wilderness exists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625" name="Text Box 73">
            <a:extLst>
              <a:ext uri="{FF2B5EF4-FFF2-40B4-BE49-F238E27FC236}">
                <a16:creationId xmlns:a16="http://schemas.microsoft.com/office/drawing/2014/main" id="{1D4A3B0F-3A82-4881-A98D-D21A0126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According to the 2000 NSRE, people responded “very” or “extremely” important wilderness values:</a:t>
            </a:r>
          </a:p>
        </p:txBody>
      </p:sp>
      <p:pic>
        <p:nvPicPr>
          <p:cNvPr id="24626" name="Picture 78" descr="Illustration of a person raising their hand and a lightbulb over their head">
            <a:extLst>
              <a:ext uri="{FF2B5EF4-FFF2-40B4-BE49-F238E27FC236}">
                <a16:creationId xmlns:a16="http://schemas.microsoft.com/office/drawing/2014/main" id="{679FA39D-DE79-4B00-B90E-071D42AF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5970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AF22666-2C2D-45C4-AC4B-E7697ADCDB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1066800"/>
          </a:xfrm>
        </p:spPr>
        <p:txBody>
          <a:bodyPr lIns="90000" tIns="46800" rIns="90000" bIns="46800" anchor="b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latin typeface="Comic Sans MS" panose="030F0702030302020204" pitchFamily="66" charset="0"/>
              </a:rPr>
              <a:t>What does the general public know about wilderness?</a:t>
            </a:r>
          </a:p>
        </p:txBody>
      </p:sp>
      <p:sp>
        <p:nvSpPr>
          <p:cNvPr id="1163267" name="Rectangle 3">
            <a:extLst>
              <a:ext uri="{FF2B5EF4-FFF2-40B4-BE49-F238E27FC236}">
                <a16:creationId xmlns:a16="http://schemas.microsoft.com/office/drawing/2014/main" id="{D697BDD1-8A3E-4CA7-9CA3-64805C2D45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4876800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 sz="2800">
                <a:latin typeface="Comic Sans MS" panose="030F0702030302020204" pitchFamily="66" charset="0"/>
              </a:rPr>
              <a:t>Attitude:</a:t>
            </a:r>
          </a:p>
          <a:p>
            <a:pPr marL="741363" lvl="1" indent="-28416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>
                <a:latin typeface="Comic Sans MS" panose="030F0702030302020204" pitchFamily="66" charset="0"/>
              </a:rPr>
              <a:t>“more public land should be set aside as wilderness”: 69% agree</a:t>
            </a:r>
          </a:p>
          <a:p>
            <a:pPr marL="341313" indent="-341313" defTabSz="457200" eaLnBrk="1" hangingPunct="1">
              <a:buFontTx/>
              <a:buNone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endParaRPr lang="en-GB" altLang="en-US" sz="2800">
              <a:latin typeface="Comic Sans MS" panose="030F0702030302020204" pitchFamily="66" charset="0"/>
            </a:endParaRPr>
          </a:p>
          <a:p>
            <a:pPr marL="341313" indent="-34131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 sz="2800">
                <a:latin typeface="Comic Sans MS" panose="030F0702030302020204" pitchFamily="66" charset="0"/>
              </a:rPr>
              <a:t>Knowledge:</a:t>
            </a:r>
          </a:p>
          <a:p>
            <a:pPr marL="741363" lvl="1" indent="-28416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“timber harvest is permitted in federally designated wilderness”: 18% correct</a:t>
            </a:r>
          </a:p>
          <a:p>
            <a:pPr marL="741363" lvl="1" indent="-28416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“motor vehicles are permitted in federally designated wilderness”: 17% correct</a:t>
            </a:r>
          </a:p>
          <a:p>
            <a:pPr marL="741363" lvl="1" indent="-284163" defTabSz="457200" eaLnBrk="1" hangingPunct="1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GB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both questions: 7% correct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7E5BAF0-4E4F-4700-9499-5DB1F789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172200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5B5249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rgbClr val="5B5249"/>
                </a:solidFill>
                <a:latin typeface="Times New Roman" panose="02020603050405020304" pitchFamily="18" charset="0"/>
                <a:ea typeface="Arial Unicode MS" pitchFamily="34" charset="-128"/>
              </a:rPr>
              <a:t>Source: Fly et al.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C08DCDF9-37D4-400C-B256-4A9065ECD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533400"/>
            <a:ext cx="4191000" cy="685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Wilderness Myths</a:t>
            </a:r>
          </a:p>
        </p:txBody>
      </p:sp>
      <p:graphicFrame>
        <p:nvGraphicFramePr>
          <p:cNvPr id="36924" name="Group 1084">
            <a:extLst>
              <a:ext uri="{FF2B5EF4-FFF2-40B4-BE49-F238E27FC236}">
                <a16:creationId xmlns:a16="http://schemas.microsoft.com/office/drawing/2014/main" id="{F3756B5F-58E1-4BDF-8792-C070E445012A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914400" y="1371600"/>
          <a:ext cx="7772400" cy="4883150"/>
        </p:xfrm>
        <a:graphic>
          <a:graphicData uri="http://schemas.openxmlformats.org/drawingml/2006/table">
            <a:tbl>
              <a:tblPr/>
              <a:tblGrid>
                <a:gridCol w="33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is ‘closed’ to all but the young, healthy, and wealthy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A broad range of recreation opportunities are available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76% of visitors report their experience is not diminished by wilderness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Over 12 million people visit wilderness areas each year: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&gt; 25% of visitors over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&lt; 14% of visitors high income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is bad for rural economies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Long-term economic benefits and increased property values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126625-FB72-41F0-AB2D-0AC75A60AB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533400"/>
            <a:ext cx="4191000" cy="685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Wilderness Myths</a:t>
            </a:r>
          </a:p>
        </p:txBody>
      </p:sp>
      <p:graphicFrame>
        <p:nvGraphicFramePr>
          <p:cNvPr id="148517" name="Group 37">
            <a:extLst>
              <a:ext uri="{FF2B5EF4-FFF2-40B4-BE49-F238E27FC236}">
                <a16:creationId xmlns:a16="http://schemas.microsoft.com/office/drawing/2014/main" id="{5BD98B6F-4DD7-435F-BED8-ABF2D39BDFBE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914400" y="1371600"/>
          <a:ext cx="7772400" cy="4849813"/>
        </p:xfrm>
        <a:graphic>
          <a:graphicData uri="http://schemas.openxmlformats.org/drawingml/2006/table">
            <a:tbl>
              <a:tblPr/>
              <a:tblGrid>
                <a:gridCol w="33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Most public lands are protected as designated wilderness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Only 4.85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% of the US is wilderness; 53% of this is in Alaska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is found only in remote areas of the West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The NWPS includes diverse ecosystems in 44 states; over half of the wilderness areas are within a day’s drive of the largest cities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‘locks up’ commercial forest lands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Less than 5% of the nation’s timber comes from National Forest lands; more expensive access, less commercial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Rectangle 1041">
            <a:extLst>
              <a:ext uri="{FF2B5EF4-FFF2-40B4-BE49-F238E27FC236}">
                <a16:creationId xmlns:a16="http://schemas.microsoft.com/office/drawing/2014/main" id="{4F96693B-3620-4462-B894-479F1EA7CA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533400"/>
            <a:ext cx="4191000" cy="685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Wilderness Myths</a:t>
            </a:r>
          </a:p>
        </p:txBody>
      </p:sp>
      <p:graphicFrame>
        <p:nvGraphicFramePr>
          <p:cNvPr id="37936" name="Group 1072">
            <a:extLst>
              <a:ext uri="{FF2B5EF4-FFF2-40B4-BE49-F238E27FC236}">
                <a16:creationId xmlns:a16="http://schemas.microsoft.com/office/drawing/2014/main" id="{C25AB1D4-0970-487B-A236-F6600AECD7B4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914400" y="1371600"/>
          <a:ext cx="7772400" cy="484187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conflicts with multiple-use management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Wilderness provides for all uses except timber (recreation, wildlife, water, forage)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erodes private property rights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Use and access to private lands preserved, no buffer zones established, acts as a scenic backdrop, increases property values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Wilderness is supported by only one political party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Wilderness has historically had broad bipartisan support which continues today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38" name="Rectangle 22">
            <a:extLst>
              <a:ext uri="{FF2B5EF4-FFF2-40B4-BE49-F238E27FC236}">
                <a16:creationId xmlns:a16="http://schemas.microsoft.com/office/drawing/2014/main" id="{7F55402B-7FE0-48D1-9421-F57A96FA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“for the permanent good of the whole people, and for other purposes.”</a:t>
            </a:r>
          </a:p>
        </p:txBody>
      </p:sp>
      <p:sp>
        <p:nvSpPr>
          <p:cNvPr id="342039" name="Rectangle 23">
            <a:extLst>
              <a:ext uri="{FF2B5EF4-FFF2-40B4-BE49-F238E27FC236}">
                <a16:creationId xmlns:a16="http://schemas.microsoft.com/office/drawing/2014/main" id="{5CF8F3B8-9673-4518-A098-35021B3171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0"/>
            <a:ext cx="8534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Wilderness  Values and Benefits</a:t>
            </a:r>
          </a:p>
        </p:txBody>
      </p:sp>
      <p:sp>
        <p:nvSpPr>
          <p:cNvPr id="4100" name="Text Box 24">
            <a:extLst>
              <a:ext uri="{FF2B5EF4-FFF2-40B4-BE49-F238E27FC236}">
                <a16:creationId xmlns:a16="http://schemas.microsoft.com/office/drawing/2014/main" id="{51ED703F-3975-4699-88D0-E4AFAC7F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305800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Location: ________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</a:rPr>
              <a:t>Date: _______</a:t>
            </a:r>
            <a:endParaRPr lang="en-US" altLang="en-US" sz="20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1" name="Picture 5" descr="Outline of a wolf howling at the moon with text &quot;Keep Wilderness Wild&quot; above and text &quot;National Wilderness Preservation System&quot; below">
            <a:extLst>
              <a:ext uri="{FF2B5EF4-FFF2-40B4-BE49-F238E27FC236}">
                <a16:creationId xmlns:a16="http://schemas.microsoft.com/office/drawing/2014/main" id="{E5DD5BE2-E7D5-45BB-AEA8-7F5B8021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41960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2">
            <a:extLst>
              <a:ext uri="{FF2B5EF4-FFF2-40B4-BE49-F238E27FC236}">
                <a16:creationId xmlns:a16="http://schemas.microsoft.com/office/drawing/2014/main" id="{D908AB56-73D4-4B7E-9B8B-96FECE7B157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371600" y="228600"/>
            <a:ext cx="6477000" cy="5794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What’s your view of wilderness ?</a:t>
            </a:r>
          </a:p>
        </p:txBody>
      </p:sp>
      <p:sp>
        <p:nvSpPr>
          <p:cNvPr id="5122" name="Rectangle 4" descr="A pair of animal's ear in the foreground, with a rocky trail in the background">
            <a:extLst>
              <a:ext uri="{FF2B5EF4-FFF2-40B4-BE49-F238E27FC236}">
                <a16:creationId xmlns:a16="http://schemas.microsoft.com/office/drawing/2014/main" id="{10D936C4-280E-4FDE-A9C4-C4FEBE75085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14400" y="981075"/>
            <a:ext cx="7696200" cy="5459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11">
            <a:extLst>
              <a:ext uri="{FF2B5EF4-FFF2-40B4-BE49-F238E27FC236}">
                <a16:creationId xmlns:a16="http://schemas.microsoft.com/office/drawing/2014/main" id="{BE6F3878-288D-49F0-8DEC-CFD40473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491288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anose="030F0702030302020204" pitchFamily="66" charset="0"/>
              </a:rPr>
              <a:t>Image by Skip Shoutis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 descr="A pack string being led along a rocky trail on a steep slope">
            <a:extLst>
              <a:ext uri="{FF2B5EF4-FFF2-40B4-BE49-F238E27FC236}">
                <a16:creationId xmlns:a16="http://schemas.microsoft.com/office/drawing/2014/main" id="{C034B498-699D-4ED4-86AB-0B0BC5B830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9600" y="1371600"/>
            <a:ext cx="3657600" cy="2566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8" descr="A pack string being led across a river">
            <a:extLst>
              <a:ext uri="{FF2B5EF4-FFF2-40B4-BE49-F238E27FC236}">
                <a16:creationId xmlns:a16="http://schemas.microsoft.com/office/drawing/2014/main" id="{DC3408A4-7AD5-439C-8D78-FC7BD1A9D51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800600" y="1295400"/>
            <a:ext cx="3657600" cy="2747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Text Box 12">
            <a:extLst>
              <a:ext uri="{FF2B5EF4-FFF2-40B4-BE49-F238E27FC236}">
                <a16:creationId xmlns:a16="http://schemas.microsoft.com/office/drawing/2014/main" id="{4E3402E9-D67D-4CF7-8C61-7F258926C27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676400" y="228600"/>
            <a:ext cx="6324600" cy="5794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Different Views of Wilderness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CAB0A5C-F15C-451A-B024-55677171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12788"/>
            <a:ext cx="449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omic Sans MS" panose="030F0702030302020204" pitchFamily="66" charset="0"/>
              </a:rPr>
              <a:t>Challenging, Requires Skill</a:t>
            </a:r>
          </a:p>
        </p:txBody>
      </p:sp>
      <p:sp>
        <p:nvSpPr>
          <p:cNvPr id="10246" name="Rectangle 3" descr="A person wearing a helmet and a backpack climbing up a rock face">
            <a:extLst>
              <a:ext uri="{FF2B5EF4-FFF2-40B4-BE49-F238E27FC236}">
                <a16:creationId xmlns:a16="http://schemas.microsoft.com/office/drawing/2014/main" id="{4E6BAE48-DF77-4F1B-9F3D-A0AE74ACBA1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90600" y="3733800"/>
            <a:ext cx="2792413" cy="289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0247" name="Picture 7" descr="A person walking across a log laid across a stream">
            <a:extLst>
              <a:ext uri="{FF2B5EF4-FFF2-40B4-BE49-F238E27FC236}">
                <a16:creationId xmlns:a16="http://schemas.microsoft.com/office/drawing/2014/main" id="{93BBDF1C-7C4C-48EF-8182-637484DD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6975"/>
            <a:ext cx="3429000" cy="289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8">
            <a:extLst>
              <a:ext uri="{FF2B5EF4-FFF2-40B4-BE49-F238E27FC236}">
                <a16:creationId xmlns:a16="http://schemas.microsoft.com/office/drawing/2014/main" id="{438296CE-90F9-4465-9216-3B06D78F62C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676400" y="304800"/>
            <a:ext cx="6629400" cy="5794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Different Views of Wilderness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8392461-313F-4E95-BA00-0138CC8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Comic Sans MS" panose="030F0702030302020204" pitchFamily="66" charset="0"/>
              </a:rPr>
              <a:t>Discovery,  Solitude or Primitive Recreation</a:t>
            </a:r>
          </a:p>
        </p:txBody>
      </p:sp>
      <p:pic>
        <p:nvPicPr>
          <p:cNvPr id="7173" name="Picture 9" descr="A person wearing and large backpack and carrying trekking poled walking across the rocky ground">
            <a:extLst>
              <a:ext uri="{FF2B5EF4-FFF2-40B4-BE49-F238E27FC236}">
                <a16:creationId xmlns:a16="http://schemas.microsoft.com/office/drawing/2014/main" id="{0F841B17-1628-4506-913D-876DE996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84625"/>
            <a:ext cx="327660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4" descr="A person fishing on the shore of a lake, with forest and mountains in the background">
            <a:extLst>
              <a:ext uri="{FF2B5EF4-FFF2-40B4-BE49-F238E27FC236}">
                <a16:creationId xmlns:a16="http://schemas.microsoft.com/office/drawing/2014/main" id="{3AB0A40E-F243-4018-B754-FB55578EE9A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724400" y="3352800"/>
            <a:ext cx="4114800" cy="27003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7175" name="Picture 7" descr="Mountains">
            <a:extLst>
              <a:ext uri="{FF2B5EF4-FFF2-40B4-BE49-F238E27FC236}">
                <a16:creationId xmlns:a16="http://schemas.microsoft.com/office/drawing/2014/main" id="{51E35BA1-7FFF-4D7B-8832-3343895E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886200" cy="291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FD20E226-32AC-4DCB-A06A-2A046890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48400"/>
            <a:ext cx="601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anose="030F0702030302020204" pitchFamily="66" charset="0"/>
              </a:rPr>
              <a:t>Images by Skip Shoutis and Josh Whitmore, Ken Straley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>
            <a:extLst>
              <a:ext uri="{FF2B5EF4-FFF2-40B4-BE49-F238E27FC236}">
                <a16:creationId xmlns:a16="http://schemas.microsoft.com/office/drawing/2014/main" id="{243D418E-FEE2-404D-8226-5FFEB2633DC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676400" y="304800"/>
            <a:ext cx="7086600" cy="5794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Different Views of Wilderness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AA69BD23-D33F-47E8-A63B-5C86B9E8B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Comic Sans MS" panose="030F0702030302020204" pitchFamily="66" charset="0"/>
              </a:rPr>
              <a:t>Biocentric – Fire, Wildlife, Vegetation</a:t>
            </a:r>
          </a:p>
        </p:txBody>
      </p:sp>
      <p:sp>
        <p:nvSpPr>
          <p:cNvPr id="8194" name="Rectangle 5" descr="A burnt stand of trees, with green vegetation growing on the forest floor">
            <a:extLst>
              <a:ext uri="{FF2B5EF4-FFF2-40B4-BE49-F238E27FC236}">
                <a16:creationId xmlns:a16="http://schemas.microsoft.com/office/drawing/2014/main" id="{BB73384E-09C7-446A-BD09-4740ACFF7F0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28600" y="3743325"/>
            <a:ext cx="3505200" cy="24971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197" name="Picture 9" descr=" A moose standing in water">
            <a:extLst>
              <a:ext uri="{FF2B5EF4-FFF2-40B4-BE49-F238E27FC236}">
                <a16:creationId xmlns:a16="http://schemas.microsoft.com/office/drawing/2014/main" id="{921FFE29-04A0-4AB7-9FE0-EC91606A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62363"/>
            <a:ext cx="3362325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A cactus">
            <a:extLst>
              <a:ext uri="{FF2B5EF4-FFF2-40B4-BE49-F238E27FC236}">
                <a16:creationId xmlns:a16="http://schemas.microsoft.com/office/drawing/2014/main" id="{5FEA6508-7448-4908-A4BE-44A036EF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6764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6">
            <a:extLst>
              <a:ext uri="{FF2B5EF4-FFF2-40B4-BE49-F238E27FC236}">
                <a16:creationId xmlns:a16="http://schemas.microsoft.com/office/drawing/2014/main" id="{7DE8DFB3-7A4C-4A7B-A4B9-E79EA597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71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anose="030F0702030302020204" pitchFamily="66" charset="0"/>
              </a:rPr>
              <a:t>Images by Skip Shoutis, Josh Whitmore, Chris Barns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>
            <a:extLst>
              <a:ext uri="{FF2B5EF4-FFF2-40B4-BE49-F238E27FC236}">
                <a16:creationId xmlns:a16="http://schemas.microsoft.com/office/drawing/2014/main" id="{2F1257AA-B9E7-417D-BEC2-B669F99172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0"/>
            <a:ext cx="8534400" cy="9906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What is the ideal wilderness ?</a:t>
            </a:r>
          </a:p>
        </p:txBody>
      </p:sp>
      <p:pic>
        <p:nvPicPr>
          <p:cNvPr id="9224" name="Picture 23" descr=" An aerial image of a ricer flowing through forested mountains and a meadow">
            <a:extLst>
              <a:ext uri="{FF2B5EF4-FFF2-40B4-BE49-F238E27FC236}">
                <a16:creationId xmlns:a16="http://schemas.microsoft.com/office/drawing/2014/main" id="{5F58B292-60DA-46B2-B4E4-EBD2C03D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667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 A body of water and mountains in the distance ">
            <a:extLst>
              <a:ext uri="{FF2B5EF4-FFF2-40B4-BE49-F238E27FC236}">
                <a16:creationId xmlns:a16="http://schemas.microsoft.com/office/drawing/2014/main" id="{BEB9CBBF-D3ED-49A7-BE52-7849DED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276600" cy="2033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25" descr=" A person standing on a large boulder and fishing. A canoe is in the water below the boulder.">
            <a:extLst>
              <a:ext uri="{FF2B5EF4-FFF2-40B4-BE49-F238E27FC236}">
                <a16:creationId xmlns:a16="http://schemas.microsoft.com/office/drawing/2014/main" id="{1BCCFAA2-AABA-49B9-912B-EDFFE123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1018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6" descr=" A person standing next to a pack string of three horses">
            <a:extLst>
              <a:ext uri="{FF2B5EF4-FFF2-40B4-BE49-F238E27FC236}">
                <a16:creationId xmlns:a16="http://schemas.microsoft.com/office/drawing/2014/main" id="{30C72A5F-40C1-4EF3-99C0-780E94FE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667000" cy="175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7" descr="View from a boat in the river">
            <a:extLst>
              <a:ext uri="{FF2B5EF4-FFF2-40B4-BE49-F238E27FC236}">
                <a16:creationId xmlns:a16="http://schemas.microsoft.com/office/drawing/2014/main" id="{134C9273-8657-4A3F-A273-4E149DED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590800" cy="1770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6" descr=" People walking in a shrubby area, with a snowy mountain in the distance">
            <a:extLst>
              <a:ext uri="{FF2B5EF4-FFF2-40B4-BE49-F238E27FC236}">
                <a16:creationId xmlns:a16="http://schemas.microsoft.com/office/drawing/2014/main" id="{1EC436DF-160B-410C-B77A-97742848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2195513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21" descr=" A large plume of smoke coming from forested mountains">
            <a:extLst>
              <a:ext uri="{FF2B5EF4-FFF2-40B4-BE49-F238E27FC236}">
                <a16:creationId xmlns:a16="http://schemas.microsoft.com/office/drawing/2014/main" id="{2595CA51-F067-4CD0-8DAA-B0BB3BB9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2209800" cy="165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A shrubby landscape leading up to white and red terrain">
            <a:extLst>
              <a:ext uri="{FF2B5EF4-FFF2-40B4-BE49-F238E27FC236}">
                <a16:creationId xmlns:a16="http://schemas.microsoft.com/office/drawing/2014/main" id="{05C70951-627C-4E23-80A7-1DE24BB1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5019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12">
            <a:extLst>
              <a:ext uri="{FF2B5EF4-FFF2-40B4-BE49-F238E27FC236}">
                <a16:creationId xmlns:a16="http://schemas.microsoft.com/office/drawing/2014/main" id="{1FDE95CF-3424-4050-BB5F-5EB27C269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omic Sans MS" panose="030F0702030302020204" pitchFamily="66" charset="0"/>
              </a:rPr>
              <a:t>Images by Karen Wattenmaker, George Weurthner, Tom Kaffine, Chris Barns,Ken Straley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79CB6A9-A965-4A1F-944F-C10966AE86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66"/>
                </a:solidFill>
                <a:latin typeface="Comic Sans MS" panose="030F0702030302020204" pitchFamily="66" charset="0"/>
              </a:rPr>
              <a:t>Public Benefits of Wilderness</a:t>
            </a:r>
          </a:p>
        </p:txBody>
      </p:sp>
      <p:sp>
        <p:nvSpPr>
          <p:cNvPr id="1147907" name="Text Box 3">
            <a:extLst>
              <a:ext uri="{FF2B5EF4-FFF2-40B4-BE49-F238E27FC236}">
                <a16:creationId xmlns:a16="http://schemas.microsoft.com/office/drawing/2014/main" id="{0B167627-BADD-4521-BFC3-C9ECE37F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05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Recreation</a:t>
            </a:r>
            <a:r>
              <a:rPr lang="en-US" altLang="en-US" sz="2400">
                <a:latin typeface="Comic Sans MS" panose="030F0702030302020204" pitchFamily="66" charset="0"/>
              </a:rPr>
              <a:t> – 12 million annual visitors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Ecological </a:t>
            </a:r>
            <a:r>
              <a:rPr lang="en-US" altLang="en-US" sz="2400">
                <a:latin typeface="Comic Sans MS" panose="030F0702030302020204" pitchFamily="66" charset="0"/>
              </a:rPr>
              <a:t>– air, water, biological interrelationships and the natural processes (fire, flood, etc.) that effect people inside and outside wilderness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Geological</a:t>
            </a:r>
            <a:r>
              <a:rPr lang="en-US" altLang="en-US" sz="2400">
                <a:latin typeface="Comic Sans MS" panose="030F0702030302020204" pitchFamily="66" charset="0"/>
              </a:rPr>
              <a:t> – caves, volcanoes, canyons, geysers, mountains, fossils, glaciers, beaches, etc.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Scientific</a:t>
            </a:r>
            <a:r>
              <a:rPr lang="en-US" altLang="en-US" sz="2400">
                <a:latin typeface="Comic Sans MS" panose="030F0702030302020204" pitchFamily="66" charset="0"/>
              </a:rPr>
              <a:t> – a natural laboratory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Educational</a:t>
            </a:r>
            <a:r>
              <a:rPr lang="en-US" altLang="en-US" sz="2400">
                <a:latin typeface="Comic Sans MS" panose="030F0702030302020204" pitchFamily="66" charset="0"/>
              </a:rPr>
              <a:t> – a living classroom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Scenic</a:t>
            </a:r>
            <a:r>
              <a:rPr lang="en-US" altLang="en-US" sz="2400">
                <a:latin typeface="Comic Sans MS" panose="030F0702030302020204" pitchFamily="66" charset="0"/>
              </a:rPr>
              <a:t> – in person, through a window, via photographs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u="sng">
                <a:latin typeface="Comic Sans MS" panose="030F0702030302020204" pitchFamily="66" charset="0"/>
              </a:rPr>
              <a:t>Historical/cultural</a:t>
            </a:r>
            <a:r>
              <a:rPr lang="en-US" altLang="en-US" sz="2400">
                <a:latin typeface="Comic Sans MS" panose="030F0702030302020204" pitchFamily="66" charset="0"/>
              </a:rPr>
              <a:t> – connections with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1282</Words>
  <Application>Microsoft Office PowerPoint</Application>
  <PresentationFormat>On-screen Show (4:3)</PresentationFormat>
  <Paragraphs>203</Paragraphs>
  <Slides>28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Comic Sans MS</vt:lpstr>
      <vt:lpstr>Times New Roman</vt:lpstr>
      <vt:lpstr>Wingdings</vt:lpstr>
      <vt:lpstr>Arial Narrow</vt:lpstr>
      <vt:lpstr>Arial Unicode MS</vt:lpstr>
      <vt:lpstr>Default Design</vt:lpstr>
      <vt:lpstr>Microsoft PowerPoint 97-2003 Slide</vt:lpstr>
      <vt:lpstr>FS Resources</vt:lpstr>
      <vt:lpstr>Arthur Carhart National Wilderness Training Center</vt:lpstr>
      <vt:lpstr>Wilderness  Values and Benefits</vt:lpstr>
      <vt:lpstr>What’s your view of wilderness ?</vt:lpstr>
      <vt:lpstr>Different Views of Wilderness </vt:lpstr>
      <vt:lpstr>Different Views of Wilderness </vt:lpstr>
      <vt:lpstr>Different Views of Wilderness </vt:lpstr>
      <vt:lpstr>What is the ideal wilderness ?</vt:lpstr>
      <vt:lpstr>Public Benefits of Wilderness</vt:lpstr>
      <vt:lpstr>Wilderness and the Economic Health of Neighboring Communities *</vt:lpstr>
      <vt:lpstr>How do you value wilderness?</vt:lpstr>
      <vt:lpstr>Societal Values</vt:lpstr>
      <vt:lpstr>Public Views of Wilderness</vt:lpstr>
      <vt:lpstr>Wilderness Opinions</vt:lpstr>
      <vt:lpstr>Should we designate more Wilderness within existing Federal lands?</vt:lpstr>
      <vt:lpstr>How much wilderness is there now?</vt:lpstr>
      <vt:lpstr>So, Do We Have Enough?</vt:lpstr>
      <vt:lpstr>So, Do We Have Enough?</vt:lpstr>
      <vt:lpstr>So, Do We Have Enough?</vt:lpstr>
      <vt:lpstr>Is There Any Wilderness Left?</vt:lpstr>
      <vt:lpstr>What is Wilderness?</vt:lpstr>
      <vt:lpstr>Public Wilderness Values</vt:lpstr>
      <vt:lpstr>Public Wilderness Values</vt:lpstr>
      <vt:lpstr>What does the general public know about wilderness?</vt:lpstr>
      <vt:lpstr>Wilderness Myths</vt:lpstr>
      <vt:lpstr>Wilderness Myths</vt:lpstr>
      <vt:lpstr>Wilderness Myths</vt:lpstr>
      <vt:lpstr>PowerPoint Presentation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Wilderness Values and Benefits</dc:title>
  <dc:creator>Sky Gennette</dc:creator>
  <cp:lastModifiedBy>Sky Gennette</cp:lastModifiedBy>
  <cp:revision>20</cp:revision>
  <dcterms:created xsi:type="dcterms:W3CDTF">2008-07-22T18:59:24Z</dcterms:created>
  <dcterms:modified xsi:type="dcterms:W3CDTF">2020-06-19T22:50:00Z</dcterms:modified>
</cp:coreProperties>
</file>