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9" r:id="rId3"/>
    <p:sldId id="258" r:id="rId4"/>
    <p:sldId id="257" r:id="rId5"/>
    <p:sldId id="261" r:id="rId6"/>
    <p:sldId id="274" r:id="rId7"/>
    <p:sldId id="277" r:id="rId8"/>
    <p:sldId id="262" r:id="rId9"/>
    <p:sldId id="263" r:id="rId10"/>
    <p:sldId id="272" r:id="rId11"/>
    <p:sldId id="264" r:id="rId12"/>
    <p:sldId id="273" r:id="rId13"/>
    <p:sldId id="271" r:id="rId14"/>
    <p:sldId id="265" r:id="rId15"/>
    <p:sldId id="279" r:id="rId16"/>
    <p:sldId id="281" r:id="rId17"/>
    <p:sldId id="285" r:id="rId18"/>
    <p:sldId id="270" r:id="rId19"/>
    <p:sldId id="286" r:id="rId20"/>
    <p:sldId id="283" r:id="rId21"/>
    <p:sldId id="280" r:id="rId22"/>
    <p:sldId id="284" r:id="rId23"/>
    <p:sldId id="292" r:id="rId24"/>
    <p:sldId id="301" r:id="rId25"/>
    <p:sldId id="290" r:id="rId26"/>
    <p:sldId id="288" r:id="rId27"/>
    <p:sldId id="298" r:id="rId28"/>
    <p:sldId id="299" r:id="rId29"/>
    <p:sldId id="291" r:id="rId30"/>
    <p:sldId id="267" r:id="rId31"/>
    <p:sldId id="300" r:id="rId32"/>
    <p:sldId id="268" r:id="rId33"/>
    <p:sldId id="289" r:id="rId34"/>
    <p:sldId id="296" r:id="rId35"/>
    <p:sldId id="294" r:id="rId36"/>
    <p:sldId id="295" r:id="rId37"/>
    <p:sldId id="275" r:id="rId38"/>
    <p:sldId id="293"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7B00"/>
    <a:srgbClr val="996600"/>
    <a:srgbClr val="CC9900"/>
    <a:srgbClr val="FFCC00"/>
    <a:srgbClr val="666699"/>
    <a:srgbClr val="3333CC"/>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autoAdjust="0"/>
    <p:restoredTop sz="94250" autoAdjust="0"/>
  </p:normalViewPr>
  <p:slideViewPr>
    <p:cSldViewPr>
      <p:cViewPr varScale="1">
        <p:scale>
          <a:sx n="68" d="100"/>
          <a:sy n="68" d="100"/>
        </p:scale>
        <p:origin x="592" y="52"/>
      </p:cViewPr>
      <p:guideLst>
        <p:guide orient="horz" pos="2160"/>
        <p:guide pos="2880"/>
      </p:guideLst>
    </p:cSldViewPr>
  </p:slideViewPr>
  <p:outlineViewPr>
    <p:cViewPr>
      <p:scale>
        <a:sx n="33" d="100"/>
        <a:sy n="33" d="100"/>
      </p:scale>
      <p:origin x="0" y="-1358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5C2511D-4218-4228-925E-47C29ECE6C4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a:extLst>
              <a:ext uri="{FF2B5EF4-FFF2-40B4-BE49-F238E27FC236}">
                <a16:creationId xmlns:a16="http://schemas.microsoft.com/office/drawing/2014/main" id="{0D0E31F0-6B31-4F40-B7EA-1BD2F6E67AB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a:extLst>
              <a:ext uri="{FF2B5EF4-FFF2-40B4-BE49-F238E27FC236}">
                <a16:creationId xmlns:a16="http://schemas.microsoft.com/office/drawing/2014/main" id="{E4762DF9-6730-4F66-AD3E-499D17B7F221}"/>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1BF8A95-1F08-4D67-955E-CE020237E28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F291DB94-1B20-49CD-9563-07489CE1DDC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a:extLst>
              <a:ext uri="{FF2B5EF4-FFF2-40B4-BE49-F238E27FC236}">
                <a16:creationId xmlns:a16="http://schemas.microsoft.com/office/drawing/2014/main" id="{1DD1D9B4-6C83-421D-8D7E-9071C9A05A2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42CFEBE-5117-407F-87CD-58BD23DA79D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72CC225-54BF-413C-8165-2A61CA61B8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C06BA7C-EA84-4878-A79F-A43C7C4D6147}" type="slidenum">
              <a:rPr lang="en-US" altLang="en-US" sz="1200"/>
              <a:pPr eaLnBrk="1" hangingPunct="1"/>
              <a:t>1</a:t>
            </a:fld>
            <a:endParaRPr lang="en-US" altLang="en-US" sz="1200"/>
          </a:p>
        </p:txBody>
      </p:sp>
      <p:sp>
        <p:nvSpPr>
          <p:cNvPr id="44035" name="Rectangle 2">
            <a:extLst>
              <a:ext uri="{FF2B5EF4-FFF2-40B4-BE49-F238E27FC236}">
                <a16:creationId xmlns:a16="http://schemas.microsoft.com/office/drawing/2014/main" id="{34C8D87B-DF2A-4721-ADB5-B851345DFE5B}"/>
              </a:ext>
            </a:extLst>
          </p:cNvPr>
          <p:cNvSpPr>
            <a:spLocks noChangeArrowheads="1" noTextEdit="1"/>
          </p:cNvSpPr>
          <p:nvPr>
            <p:ph type="sldImg"/>
          </p:nvPr>
        </p:nvSpPr>
        <p:spPr>
          <a:ln/>
        </p:spPr>
      </p:sp>
      <p:sp>
        <p:nvSpPr>
          <p:cNvPr id="44036" name="Rectangle 3">
            <a:extLst>
              <a:ext uri="{FF2B5EF4-FFF2-40B4-BE49-F238E27FC236}">
                <a16:creationId xmlns:a16="http://schemas.microsoft.com/office/drawing/2014/main" id="{C262341F-EC63-436C-B9E1-2D083DC34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Introduction – Objectives of Session</a:t>
            </a:r>
          </a:p>
          <a:p>
            <a:pPr eaLnBrk="1" hangingPunct="1">
              <a:buFontTx/>
              <a:buChar char="•"/>
            </a:pPr>
            <a:r>
              <a:rPr lang="en-US" altLang="en-US" sz="1600"/>
              <a:t>Introduction to US Public Lands history – foundation for understanding origin of the NWPS.</a:t>
            </a:r>
          </a:p>
          <a:p>
            <a:pPr eaLnBrk="1" hangingPunct="1">
              <a:buFontTx/>
              <a:buChar char="•"/>
            </a:pPr>
            <a:r>
              <a:rPr lang="en-US" altLang="en-US" sz="1600"/>
              <a:t>Provide a historical perspective to the establishment of the NWPS.</a:t>
            </a:r>
          </a:p>
          <a:p>
            <a:pPr eaLnBrk="1" hangingPunct="1">
              <a:buFontTx/>
              <a:buChar char="•"/>
            </a:pPr>
            <a:r>
              <a:rPr lang="en-US" altLang="en-US" sz="1600"/>
              <a:t>Touch briefly on perspectives in wilderness management.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C050907-F027-4B4F-A490-098B1C4A20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8301BB0-F426-4F15-AE43-D6417ECFD00D}" type="slidenum">
              <a:rPr lang="en-US" altLang="en-US" sz="1200"/>
              <a:pPr eaLnBrk="1" hangingPunct="1"/>
              <a:t>10</a:t>
            </a:fld>
            <a:endParaRPr lang="en-US" altLang="en-US" sz="1200"/>
          </a:p>
        </p:txBody>
      </p:sp>
      <p:sp>
        <p:nvSpPr>
          <p:cNvPr id="53251" name="Rectangle 2">
            <a:extLst>
              <a:ext uri="{FF2B5EF4-FFF2-40B4-BE49-F238E27FC236}">
                <a16:creationId xmlns:a16="http://schemas.microsoft.com/office/drawing/2014/main" id="{5D3CA52E-B275-4B51-B334-D0966A1B6E2E}"/>
              </a:ext>
            </a:extLst>
          </p:cNvPr>
          <p:cNvSpPr>
            <a:spLocks noChangeArrowheads="1" noTextEdit="1"/>
          </p:cNvSpPr>
          <p:nvPr>
            <p:ph type="sldImg"/>
          </p:nvPr>
        </p:nvSpPr>
        <p:spPr>
          <a:ln/>
        </p:spPr>
      </p:sp>
      <p:sp>
        <p:nvSpPr>
          <p:cNvPr id="53252" name="Rectangle 3">
            <a:extLst>
              <a:ext uri="{FF2B5EF4-FFF2-40B4-BE49-F238E27FC236}">
                <a16:creationId xmlns:a16="http://schemas.microsoft.com/office/drawing/2014/main" id="{44284A7A-BA15-44AE-9ACF-2FCABED63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solidFill>
                  <a:srgbClr val="000000"/>
                </a:solidFill>
                <a:latin typeface="Times" panose="02020603050405020304" pitchFamily="18" charset="0"/>
                <a:cs typeface="Times New Roman" panose="02020603050405020304" pitchFamily="18" charset="0"/>
              </a:rPr>
              <a:t>Railroads were given enormous tracts of land throughout the west, provided that they build the railroads to move our nation westward.  The western land rush was on…</a:t>
            </a:r>
            <a:endParaRPr lang="en-US" altLang="en-US" sz="16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5DAB1AD1-C21A-4F08-B3EE-01AAC6CA49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766B2C0-1443-42FE-82C8-325257DDE15D}" type="slidenum">
              <a:rPr lang="en-US" altLang="en-US" sz="1200"/>
              <a:pPr eaLnBrk="1" hangingPunct="1"/>
              <a:t>11</a:t>
            </a:fld>
            <a:endParaRPr lang="en-US" altLang="en-US" sz="1200"/>
          </a:p>
        </p:txBody>
      </p:sp>
      <p:sp>
        <p:nvSpPr>
          <p:cNvPr id="54275" name="Rectangle 2">
            <a:extLst>
              <a:ext uri="{FF2B5EF4-FFF2-40B4-BE49-F238E27FC236}">
                <a16:creationId xmlns:a16="http://schemas.microsoft.com/office/drawing/2014/main" id="{1C21E745-54D3-45BB-A73E-00A48F1464A8}"/>
              </a:ext>
            </a:extLst>
          </p:cNvPr>
          <p:cNvSpPr>
            <a:spLocks noChangeArrowheads="1" noTextEdit="1"/>
          </p:cNvSpPr>
          <p:nvPr>
            <p:ph type="sldImg"/>
          </p:nvPr>
        </p:nvSpPr>
        <p:spPr>
          <a:ln/>
        </p:spPr>
      </p:sp>
      <p:sp>
        <p:nvSpPr>
          <p:cNvPr id="54276" name="Rectangle 3">
            <a:extLst>
              <a:ext uri="{FF2B5EF4-FFF2-40B4-BE49-F238E27FC236}">
                <a16:creationId xmlns:a16="http://schemas.microsoft.com/office/drawing/2014/main" id="{D69FA578-F8BB-4734-870E-4C4A161D7E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solidFill>
                  <a:srgbClr val="000000"/>
                </a:solidFill>
                <a:latin typeface="Times" panose="02020603050405020304" pitchFamily="18" charset="0"/>
                <a:cs typeface="Times New Roman" panose="02020603050405020304" pitchFamily="18" charset="0"/>
              </a:rPr>
              <a:t>Land was an asset to be converted to cash, and the government was doing a lot of converting.  The term "doing a land office business“ came from this period when the General Land Office was aggressively disposing of the public domain from the Mississippi to the Pacific Coast.</a:t>
            </a:r>
            <a:endParaRPr lang="en-US" altLang="en-US" sz="16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7B127CE-4216-4F8E-AE25-3423116C1E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EC33464-0117-462D-86F2-4FEE7E1D835F}" type="slidenum">
              <a:rPr lang="en-US" altLang="en-US" sz="1200"/>
              <a:pPr eaLnBrk="1" hangingPunct="1"/>
              <a:t>12</a:t>
            </a:fld>
            <a:endParaRPr lang="en-US" altLang="en-US" sz="1200"/>
          </a:p>
        </p:txBody>
      </p:sp>
      <p:sp>
        <p:nvSpPr>
          <p:cNvPr id="55299" name="Rectangle 2">
            <a:extLst>
              <a:ext uri="{FF2B5EF4-FFF2-40B4-BE49-F238E27FC236}">
                <a16:creationId xmlns:a16="http://schemas.microsoft.com/office/drawing/2014/main" id="{766C7371-C01E-4BF3-9807-92FB7D743E90}"/>
              </a:ext>
            </a:extLst>
          </p:cNvPr>
          <p:cNvSpPr>
            <a:spLocks noChangeArrowheads="1" noTextEdit="1"/>
          </p:cNvSpPr>
          <p:nvPr>
            <p:ph type="sldImg"/>
          </p:nvPr>
        </p:nvSpPr>
        <p:spPr>
          <a:ln/>
        </p:spPr>
      </p:sp>
      <p:sp>
        <p:nvSpPr>
          <p:cNvPr id="55300" name="Rectangle 3">
            <a:extLst>
              <a:ext uri="{FF2B5EF4-FFF2-40B4-BE49-F238E27FC236}">
                <a16:creationId xmlns:a16="http://schemas.microsoft.com/office/drawing/2014/main" id="{45C01B50-D03A-435E-BC39-83454C6C08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solidFill>
                  <a:srgbClr val="000000"/>
                </a:solidFill>
                <a:latin typeface="Times" panose="02020603050405020304" pitchFamily="18" charset="0"/>
                <a:cs typeface="Times New Roman" panose="02020603050405020304" pitchFamily="18" charset="0"/>
              </a:rPr>
              <a:t>Toward the end of the 1800's, the attitude toward the public domain began to shift. </a:t>
            </a:r>
            <a:r>
              <a:rPr lang="en-US" altLang="en-US" sz="1600"/>
              <a:t>The country began to realize there was a cost to the westward movement of civilization. </a:t>
            </a:r>
            <a:r>
              <a:rPr lang="en-US" altLang="en-US" sz="1600">
                <a:solidFill>
                  <a:srgbClr val="000000"/>
                </a:solidFill>
                <a:latin typeface="Times" panose="02020603050405020304" pitchFamily="18" charset="0"/>
                <a:cs typeface="Times New Roman" panose="02020603050405020304" pitchFamily="18" charset="0"/>
              </a:rPr>
              <a:t>With the settlement of the west coast, the nation realized the continental limits of our country and saw that it's natural resources were not "unlimited".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EDC51ED-924E-4FD3-8275-A054C38C61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8DAC498-A397-428D-B74D-E1B418298997}" type="slidenum">
              <a:rPr lang="en-US" altLang="en-US" sz="1200"/>
              <a:pPr eaLnBrk="1" hangingPunct="1"/>
              <a:t>13</a:t>
            </a:fld>
            <a:endParaRPr lang="en-US" altLang="en-US" sz="1200"/>
          </a:p>
        </p:txBody>
      </p:sp>
      <p:sp>
        <p:nvSpPr>
          <p:cNvPr id="56323" name="Rectangle 2">
            <a:extLst>
              <a:ext uri="{FF2B5EF4-FFF2-40B4-BE49-F238E27FC236}">
                <a16:creationId xmlns:a16="http://schemas.microsoft.com/office/drawing/2014/main" id="{8FA2FFD5-EBB6-45DC-A4F5-8EBDFC753300}"/>
              </a:ext>
            </a:extLst>
          </p:cNvPr>
          <p:cNvSpPr>
            <a:spLocks noChangeArrowheads="1" noTextEdit="1"/>
          </p:cNvSpPr>
          <p:nvPr>
            <p:ph type="sldImg"/>
          </p:nvPr>
        </p:nvSpPr>
        <p:spPr>
          <a:ln/>
        </p:spPr>
      </p:sp>
      <p:sp>
        <p:nvSpPr>
          <p:cNvPr id="56324" name="Rectangle 3">
            <a:extLst>
              <a:ext uri="{FF2B5EF4-FFF2-40B4-BE49-F238E27FC236}">
                <a16:creationId xmlns:a16="http://schemas.microsoft.com/office/drawing/2014/main" id="{3C42C759-8AC5-4A13-B36D-5AEBC591FB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solidFill>
                  <a:srgbClr val="000000"/>
                </a:solidFill>
                <a:latin typeface="Times" panose="02020603050405020304" pitchFamily="18" charset="0"/>
                <a:cs typeface="Times New Roman" panose="02020603050405020304" pitchFamily="18" charset="0"/>
              </a:rPr>
              <a:t>The public domain lands that had not been converted into private holding were being abused by uncaring or unknowing people.  In 1872, the first major shift in the public land policy in the country occurred.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39E4FE5-1A53-42F9-95AB-C2E72EA46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301F8F5-B210-4545-82DA-935D9D9E55C4}" type="slidenum">
              <a:rPr lang="en-US" altLang="en-US" sz="1200"/>
              <a:pPr eaLnBrk="1" hangingPunct="1"/>
              <a:t>14</a:t>
            </a:fld>
            <a:endParaRPr lang="en-US" altLang="en-US" sz="1200"/>
          </a:p>
        </p:txBody>
      </p:sp>
      <p:sp>
        <p:nvSpPr>
          <p:cNvPr id="57347" name="Rectangle 2">
            <a:extLst>
              <a:ext uri="{FF2B5EF4-FFF2-40B4-BE49-F238E27FC236}">
                <a16:creationId xmlns:a16="http://schemas.microsoft.com/office/drawing/2014/main" id="{F9D1475D-C609-47BA-AA4B-A64860C162C1}"/>
              </a:ext>
            </a:extLst>
          </p:cNvPr>
          <p:cNvSpPr>
            <a:spLocks noChangeArrowheads="1" noTextEdit="1"/>
          </p:cNvSpPr>
          <p:nvPr>
            <p:ph type="sldImg"/>
          </p:nvPr>
        </p:nvSpPr>
        <p:spPr>
          <a:ln/>
        </p:spPr>
      </p:sp>
      <p:sp>
        <p:nvSpPr>
          <p:cNvPr id="57348" name="Rectangle 3">
            <a:extLst>
              <a:ext uri="{FF2B5EF4-FFF2-40B4-BE49-F238E27FC236}">
                <a16:creationId xmlns:a16="http://schemas.microsoft.com/office/drawing/2014/main" id="{8F4DC035-4ADA-4ACD-90DE-4154331939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600">
                <a:solidFill>
                  <a:srgbClr val="000000"/>
                </a:solidFill>
                <a:latin typeface="Times" panose="02020603050405020304" pitchFamily="18" charset="0"/>
                <a:cs typeface="Times New Roman" panose="02020603050405020304" pitchFamily="18" charset="0"/>
              </a:rPr>
              <a:t>The untamed beauty of the west had captured the imagination of explorers and then painters (Thomas Moran and George Catlin) and naturalists (George Perkins Marsh, John James Audobon); they brought their stories and convictions to the population and political centers in the east.  The threat of losing the “untamed beauty” or the western wilderness to exploitation moved Congress to set aside the public domain lands of Yellowstone area as a National Park in 1872.</a:t>
            </a:r>
            <a:r>
              <a:rPr lang="en-US" altLang="en-US" sz="1600"/>
              <a:t> </a:t>
            </a:r>
          </a:p>
          <a:p>
            <a:pPr eaLnBrk="1" hangingPunct="1">
              <a:buFontTx/>
              <a:buChar char="•"/>
            </a:pPr>
            <a:r>
              <a:rPr lang="en-US" altLang="en-US" sz="1600">
                <a:solidFill>
                  <a:srgbClr val="000000"/>
                </a:solidFill>
                <a:latin typeface="Times" panose="02020603050405020304" pitchFamily="18" charset="0"/>
                <a:cs typeface="Times New Roman" panose="02020603050405020304" pitchFamily="18" charset="0"/>
              </a:rPr>
              <a:t>This was an unprecedented move; not only in this country, but in the world.  There had never been a National Park....land to be held by a central government to protect and preserve "for the pleasure and recreation of the people".  The federal government, </a:t>
            </a:r>
            <a:r>
              <a:rPr lang="en-US" altLang="en-US" sz="1600">
                <a:latin typeface="Times" panose="02020603050405020304" pitchFamily="18" charset="0"/>
                <a:cs typeface="Times New Roman" panose="02020603050405020304" pitchFamily="18" charset="0"/>
              </a:rPr>
              <a:t>for the first time, was in the land management business.</a:t>
            </a:r>
            <a:r>
              <a:rPr lang="en-US" altLang="en-US" sz="160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4C9084E5-2557-474E-8F0D-1E12775F9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3787A7A-C783-4CBE-A841-4EAC110C7AAC}" type="slidenum">
              <a:rPr lang="en-US" altLang="en-US" sz="1200"/>
              <a:pPr eaLnBrk="1" hangingPunct="1"/>
              <a:t>15</a:t>
            </a:fld>
            <a:endParaRPr lang="en-US" altLang="en-US" sz="1200"/>
          </a:p>
        </p:txBody>
      </p:sp>
      <p:sp>
        <p:nvSpPr>
          <p:cNvPr id="58371" name="Rectangle 2">
            <a:extLst>
              <a:ext uri="{FF2B5EF4-FFF2-40B4-BE49-F238E27FC236}">
                <a16:creationId xmlns:a16="http://schemas.microsoft.com/office/drawing/2014/main" id="{CB7077EA-E3F0-4CD2-9F85-0FB194D8E7D9}"/>
              </a:ext>
            </a:extLst>
          </p:cNvPr>
          <p:cNvSpPr>
            <a:spLocks noChangeArrowheads="1" noTextEdit="1"/>
          </p:cNvSpPr>
          <p:nvPr>
            <p:ph type="sldImg"/>
          </p:nvPr>
        </p:nvSpPr>
        <p:spPr>
          <a:ln/>
        </p:spPr>
      </p:sp>
      <p:sp>
        <p:nvSpPr>
          <p:cNvPr id="58372" name="Rectangle 3">
            <a:extLst>
              <a:ext uri="{FF2B5EF4-FFF2-40B4-BE49-F238E27FC236}">
                <a16:creationId xmlns:a16="http://schemas.microsoft.com/office/drawing/2014/main" id="{576476DC-20E2-4266-B31B-F5F0554ABB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solidFill>
                  <a:srgbClr val="000000"/>
                </a:solidFill>
                <a:latin typeface="Times" panose="02020603050405020304" pitchFamily="18" charset="0"/>
                <a:cs typeface="Times New Roman" panose="02020603050405020304" pitchFamily="18" charset="0"/>
              </a:rPr>
              <a:t>The situation on public domain out west continued to deteriorate – unregulated grazing, mining, forest fires, misuse, trespass were common.  An increasing public demand for watershed and resource protection brought tremendous political pressure on Washington, DC to protect what was left of the public domain before it was ruined.  </a:t>
            </a:r>
            <a:endParaRPr lang="en-US" altLang="en-US" sz="16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E76BD6A-B80C-46C0-A3D6-266B8B4623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D41EC7D-BBD8-42CD-823C-75BDD5E6E8BA}" type="slidenum">
              <a:rPr lang="en-US" altLang="en-US" sz="1200"/>
              <a:pPr eaLnBrk="1" hangingPunct="1"/>
              <a:t>16</a:t>
            </a:fld>
            <a:endParaRPr lang="en-US" altLang="en-US" sz="1200"/>
          </a:p>
        </p:txBody>
      </p:sp>
      <p:sp>
        <p:nvSpPr>
          <p:cNvPr id="59395" name="Rectangle 2">
            <a:extLst>
              <a:ext uri="{FF2B5EF4-FFF2-40B4-BE49-F238E27FC236}">
                <a16:creationId xmlns:a16="http://schemas.microsoft.com/office/drawing/2014/main" id="{4E4E4C3E-263B-4186-8EE7-79AFAAC85A6B}"/>
              </a:ext>
            </a:extLst>
          </p:cNvPr>
          <p:cNvSpPr>
            <a:spLocks noChangeArrowheads="1" noTextEdit="1"/>
          </p:cNvSpPr>
          <p:nvPr>
            <p:ph type="sldImg"/>
          </p:nvPr>
        </p:nvSpPr>
        <p:spPr>
          <a:ln/>
        </p:spPr>
      </p:sp>
      <p:sp>
        <p:nvSpPr>
          <p:cNvPr id="59396" name="Rectangle 3">
            <a:extLst>
              <a:ext uri="{FF2B5EF4-FFF2-40B4-BE49-F238E27FC236}">
                <a16:creationId xmlns:a16="http://schemas.microsoft.com/office/drawing/2014/main" id="{34B46E4B-2FD7-4755-8902-E222DA6EEC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sz="1600">
                <a:solidFill>
                  <a:srgbClr val="FFFF99"/>
                </a:solidFill>
              </a:rPr>
              <a:t>John Wesley Powell’s “1878 Report on the Lands of the Arid Region of the United States” is published. He calls for more realistic systematic planning for the west and it’s resources, including the need for public water storage and resource conservation.</a:t>
            </a:r>
          </a:p>
          <a:p>
            <a:pPr eaLnBrk="1" hangingPunct="1"/>
            <a:endParaRPr lang="en-US" altLang="en-US" sz="1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CEEC29B-28DF-4404-B6D9-4520EC2DD5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5DB5C42-47B8-417A-AAE3-5D94CCF1D2C8}" type="slidenum">
              <a:rPr lang="en-US" altLang="en-US" sz="1200"/>
              <a:pPr eaLnBrk="1" hangingPunct="1"/>
              <a:t>17</a:t>
            </a:fld>
            <a:endParaRPr lang="en-US" altLang="en-US" sz="1200"/>
          </a:p>
        </p:txBody>
      </p:sp>
      <p:sp>
        <p:nvSpPr>
          <p:cNvPr id="60419" name="Rectangle 2">
            <a:extLst>
              <a:ext uri="{FF2B5EF4-FFF2-40B4-BE49-F238E27FC236}">
                <a16:creationId xmlns:a16="http://schemas.microsoft.com/office/drawing/2014/main" id="{A32D9FA1-9773-4150-9EB7-386C683DF122}"/>
              </a:ext>
            </a:extLst>
          </p:cNvPr>
          <p:cNvSpPr>
            <a:spLocks noChangeArrowheads="1" noTextEdit="1"/>
          </p:cNvSpPr>
          <p:nvPr>
            <p:ph type="sldImg"/>
          </p:nvPr>
        </p:nvSpPr>
        <p:spPr>
          <a:ln/>
        </p:spPr>
      </p:sp>
      <p:sp>
        <p:nvSpPr>
          <p:cNvPr id="60420" name="Rectangle 3">
            <a:extLst>
              <a:ext uri="{FF2B5EF4-FFF2-40B4-BE49-F238E27FC236}">
                <a16:creationId xmlns:a16="http://schemas.microsoft.com/office/drawing/2014/main" id="{BFB94808-E7E3-4599-BB06-C0ED357CAA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Early conservationists Henry David Thoreau and John Muir pursue wilderness as essential for individual thought, freedom and identity.  Muir was largely responsible for the establishment of Yosemite National Park in 1890.  Yosemite NP differed from Yellowstone in that it was established to preserve the area from development as opposed </a:t>
            </a:r>
            <a:r>
              <a:rPr lang="en-US" altLang="en-US" sz="1600">
                <a:solidFill>
                  <a:srgbClr val="000000"/>
                </a:solidFill>
                <a:cs typeface="Times New Roman" panose="02020603050405020304" pitchFamily="18" charset="0"/>
              </a:rPr>
              <a:t>"for the pleasure and recreation of the people". (Mention John Muir’s visit to the southern Appalachians in the late 1860s - “</a:t>
            </a:r>
            <a:r>
              <a:rPr lang="en-US" altLang="en-US" sz="1600" i="1">
                <a:solidFill>
                  <a:srgbClr val="000000"/>
                </a:solidFill>
                <a:cs typeface="Times New Roman" panose="02020603050405020304" pitchFamily="18" charset="0"/>
              </a:rPr>
              <a:t>A Thousand Mile Walk to the Gulf</a:t>
            </a:r>
            <a:r>
              <a:rPr lang="en-US" altLang="en-US" sz="1600">
                <a:solidFill>
                  <a:srgbClr val="000000"/>
                </a:solidFill>
                <a:cs typeface="Times New Roman" panose="02020603050405020304" pitchFamily="18" charset="0"/>
              </a:rPr>
              <a:t> “. Wagon factory accident in Indiana lead to hike.)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B9DB1A1-D36B-4FEE-9F93-6021DD9DEE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BDBAD6C-FBB6-4139-8A56-AC4DD8F2767B}" type="slidenum">
              <a:rPr lang="en-US" altLang="en-US" sz="1200"/>
              <a:pPr eaLnBrk="1" hangingPunct="1"/>
              <a:t>18</a:t>
            </a:fld>
            <a:endParaRPr lang="en-US" altLang="en-US" sz="1200"/>
          </a:p>
        </p:txBody>
      </p:sp>
      <p:sp>
        <p:nvSpPr>
          <p:cNvPr id="61443" name="Rectangle 2">
            <a:extLst>
              <a:ext uri="{FF2B5EF4-FFF2-40B4-BE49-F238E27FC236}">
                <a16:creationId xmlns:a16="http://schemas.microsoft.com/office/drawing/2014/main" id="{29FFDF69-7211-4FF6-A4AE-01FA63B79A3B}"/>
              </a:ext>
            </a:extLst>
          </p:cNvPr>
          <p:cNvSpPr>
            <a:spLocks noChangeArrowheads="1" noTextEdit="1"/>
          </p:cNvSpPr>
          <p:nvPr>
            <p:ph type="sldImg"/>
          </p:nvPr>
        </p:nvSpPr>
        <p:spPr>
          <a:ln/>
        </p:spPr>
      </p:sp>
      <p:sp>
        <p:nvSpPr>
          <p:cNvPr id="61444" name="Rectangle 3">
            <a:extLst>
              <a:ext uri="{FF2B5EF4-FFF2-40B4-BE49-F238E27FC236}">
                <a16:creationId xmlns:a16="http://schemas.microsoft.com/office/drawing/2014/main" id="{C5B81C40-DBA2-463D-9BB5-AA1076C191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solidFill>
                  <a:srgbClr val="000000"/>
                </a:solidFill>
                <a:latin typeface="Times" panose="02020603050405020304" pitchFamily="18" charset="0"/>
                <a:cs typeface="Times New Roman" panose="02020603050405020304" pitchFamily="18" charset="0"/>
              </a:rPr>
              <a:t>In 1887, Congress passed the Forest Management Act in an attempt to gain control of public domain misuse.  Then, in response to continued public pressure, in 1891, Congress authorized the President to set aside "Forest Reserves". These forest reserves were to be managed by the General Land Office and made available to the public for free firewood, fencing, building material; and, the timber from these reserves could be sold. This is very different from the National Parks, established to preserve and protect for recreation.  The forest reserves were to provide resources for citizens and industry, but managed to protect basic resource values.  Congress had taken another big step....…public domain lands were now being reserved (held by the government) for something other than National Parks!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5D805F1-3AB0-4600-84D0-3BAD8F433D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DEA021C-8736-4FBD-80CD-0A462227BB2A}" type="slidenum">
              <a:rPr lang="en-US" altLang="en-US" sz="1200"/>
              <a:pPr eaLnBrk="1" hangingPunct="1"/>
              <a:t>19</a:t>
            </a:fld>
            <a:endParaRPr lang="en-US" altLang="en-US" sz="1200"/>
          </a:p>
        </p:txBody>
      </p:sp>
      <p:sp>
        <p:nvSpPr>
          <p:cNvPr id="62467" name="Rectangle 2">
            <a:extLst>
              <a:ext uri="{FF2B5EF4-FFF2-40B4-BE49-F238E27FC236}">
                <a16:creationId xmlns:a16="http://schemas.microsoft.com/office/drawing/2014/main" id="{6F8F3EFA-A95D-43A1-B039-F90E70405907}"/>
              </a:ext>
            </a:extLst>
          </p:cNvPr>
          <p:cNvSpPr>
            <a:spLocks noChangeArrowheads="1" noTextEdit="1"/>
          </p:cNvSpPr>
          <p:nvPr>
            <p:ph type="sldImg"/>
          </p:nvPr>
        </p:nvSpPr>
        <p:spPr>
          <a:ln/>
        </p:spPr>
      </p:sp>
      <p:sp>
        <p:nvSpPr>
          <p:cNvPr id="62468" name="Rectangle 3">
            <a:extLst>
              <a:ext uri="{FF2B5EF4-FFF2-40B4-BE49-F238E27FC236}">
                <a16:creationId xmlns:a16="http://schemas.microsoft.com/office/drawing/2014/main" id="{0692BEC9-0389-488D-A7BC-DC60FF555C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I mentioned John Muir earlier.  He was not satisfied with the establishment of Yosemite and continued to be instrumental in organizing public support for preservation ideals, founding the Sierra Club in 1892.  The lessons learned during this time would play a significant role at the turn of the century when he found a receptive ear in a conservation minded president. </a:t>
            </a:r>
          </a:p>
          <a:p>
            <a:pPr eaLnBrk="1" hangingPunct="1"/>
            <a:endParaRPr lang="en-US" altLang="en-US" sz="1600"/>
          </a:p>
          <a:p>
            <a:pPr eaLnBrk="1" hangingPunct="1"/>
            <a:r>
              <a:rPr lang="en-US" altLang="en-US" sz="1600"/>
              <a:t>Deeply held values, able to inspire others.</a:t>
            </a:r>
          </a:p>
          <a:p>
            <a:pPr eaLnBrk="1" hangingPunct="1"/>
            <a:endParaRPr lang="en-US" altLang="en-US" sz="1600"/>
          </a:p>
          <a:p>
            <a:pPr eaLnBrk="1" hangingPunct="1"/>
            <a:r>
              <a:rPr lang="en-US" altLang="en-US" sz="1600">
                <a:solidFill>
                  <a:srgbClr val="000000"/>
                </a:solidFill>
                <a:latin typeface="Verdana" panose="020B0604030504040204" pitchFamily="34" charset="0"/>
                <a:cs typeface="Times New Roman" panose="02020603050405020304" pitchFamily="18" charset="0"/>
              </a:rPr>
              <a:t>In 1897, Congress passed the Forest Management Act, opening the forests in the reserves and other public domain to timber cutting, mining and grazing. This “clarified” the difference between preservation and conservation, a polarized view of public resources that still plagues land-use debates.</a:t>
            </a:r>
            <a:endParaRPr lang="en-US" altLang="en-US" sz="1600">
              <a:solidFill>
                <a:srgbClr val="400000"/>
              </a:solidFill>
              <a:latin typeface="Verdana" panose="020B0604030504040204" pitchFamily="34" charset="0"/>
              <a:cs typeface="Times New Roman" panose="02020603050405020304" pitchFamily="18" charset="0"/>
            </a:endParaRPr>
          </a:p>
          <a:p>
            <a:pPr eaLnBrk="1" hangingPunct="1"/>
            <a:endParaRPr lang="en-US" altLang="en-US" sz="16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CD0F844-69CF-4702-9B89-9D2BF85065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51FCB0-3B53-41EC-A124-A1C768E20431}" type="slidenum">
              <a:rPr lang="en-US" altLang="en-US" sz="1200"/>
              <a:pPr eaLnBrk="1" hangingPunct="1"/>
              <a:t>2</a:t>
            </a:fld>
            <a:endParaRPr lang="en-US" altLang="en-US" sz="1200"/>
          </a:p>
        </p:txBody>
      </p:sp>
      <p:sp>
        <p:nvSpPr>
          <p:cNvPr id="45059" name="Rectangle 2">
            <a:extLst>
              <a:ext uri="{FF2B5EF4-FFF2-40B4-BE49-F238E27FC236}">
                <a16:creationId xmlns:a16="http://schemas.microsoft.com/office/drawing/2014/main" id="{821821B5-74DB-4994-8C9F-491827DD4BE2}"/>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1A19AF1D-278F-4170-87EF-2442C586F6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Birth of a Nation</a:t>
            </a:r>
          </a:p>
          <a:p>
            <a:pPr eaLnBrk="1" hangingPunct="1">
              <a:buFontTx/>
              <a:buChar char="•"/>
            </a:pPr>
            <a:r>
              <a:rPr lang="en-US" altLang="en-US" sz="1600"/>
              <a:t>The first explorers and settlers arriving from Europe saw and experienced “true” wilderness – land affected primarily by the forces of nature.  The settlers cleared that land, farmed some of it, began building towns and establishing a new nation.  The wilderness was endless, a challenge to be conquered.</a:t>
            </a:r>
          </a:p>
          <a:p>
            <a:pPr eaLnBrk="1" hangingPunct="1">
              <a:buFontTx/>
              <a:buChar char="•"/>
            </a:pPr>
            <a:r>
              <a:rPr lang="en-US" altLang="en-US" sz="1600">
                <a:solidFill>
                  <a:srgbClr val="000000"/>
                </a:solidFill>
                <a:latin typeface="Times" panose="02020603050405020304" pitchFamily="18" charset="0"/>
                <a:cs typeface="Times New Roman" panose="02020603050405020304" pitchFamily="18" charset="0"/>
              </a:rPr>
              <a:t>After the Revolutionary War, our forefathers had the job of managing a new nation, and several basic principles relating to the land of this new nation emerged.</a:t>
            </a:r>
            <a:r>
              <a:rPr lang="en-US" altLang="en-US" sz="1600" b="1">
                <a:solidFill>
                  <a:srgbClr val="000000"/>
                </a:solidFill>
                <a:latin typeface="Times" panose="02020603050405020304" pitchFamily="18" charset="0"/>
                <a:cs typeface="Times New Roman" panose="02020603050405020304" pitchFamily="18" charset="0"/>
              </a:rPr>
              <a:t> </a:t>
            </a:r>
          </a:p>
          <a:p>
            <a:pPr eaLnBrk="1" hangingPunct="1"/>
            <a:endParaRPr lang="en-US" altLang="en-US" sz="16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5BD36A5-FD79-4864-8213-54B6801D0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23B0E7C-FC33-44E4-98C0-E0148D94153E}" type="slidenum">
              <a:rPr lang="en-US" altLang="en-US" sz="1200"/>
              <a:pPr eaLnBrk="1" hangingPunct="1"/>
              <a:t>20</a:t>
            </a:fld>
            <a:endParaRPr lang="en-US" altLang="en-US" sz="1200"/>
          </a:p>
        </p:txBody>
      </p:sp>
      <p:sp>
        <p:nvSpPr>
          <p:cNvPr id="63491" name="Rectangle 2">
            <a:extLst>
              <a:ext uri="{FF2B5EF4-FFF2-40B4-BE49-F238E27FC236}">
                <a16:creationId xmlns:a16="http://schemas.microsoft.com/office/drawing/2014/main" id="{2B962CED-6233-4FE9-857B-78F4651D00CF}"/>
              </a:ext>
            </a:extLst>
          </p:cNvPr>
          <p:cNvSpPr>
            <a:spLocks noChangeArrowheads="1" noTextEdit="1"/>
          </p:cNvSpPr>
          <p:nvPr>
            <p:ph type="sldImg"/>
          </p:nvPr>
        </p:nvSpPr>
        <p:spPr>
          <a:ln/>
        </p:spPr>
      </p:sp>
      <p:sp>
        <p:nvSpPr>
          <p:cNvPr id="63492" name="Rectangle 3">
            <a:extLst>
              <a:ext uri="{FF2B5EF4-FFF2-40B4-BE49-F238E27FC236}">
                <a16:creationId xmlns:a16="http://schemas.microsoft.com/office/drawing/2014/main" id="{9085D275-92A3-4DE7-AF58-CA3A87CFEA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solidFill>
                  <a:srgbClr val="000000"/>
                </a:solidFill>
                <a:latin typeface="Times" panose="02020603050405020304" pitchFamily="18" charset="0"/>
                <a:cs typeface="Times New Roman" panose="02020603050405020304" pitchFamily="18" charset="0"/>
              </a:rPr>
              <a:t>Some of you may have heard of Gifford Pinchot because he lived for a while no too far from here.  Mr. George Vanderbilt used his Biltmore estate to demonstrate many of the most progressive land management concepts and ideals of that era (Fredrick Law Olmstead).  He hired Gifford Pinchot, one of the few American professional foresters  of that era, to try out some modern forest management concepts at Biltmore.  In 1898, Pinchot moved to Washington DC and became the second person to head the U.S. Department of Agriculture's Division of Forestry.  As the advisor to the President on scientifically based forest management, he heavily criticized the General Office's mismanagement of the new forest reserves.  </a:t>
            </a:r>
          </a:p>
          <a:p>
            <a:pPr eaLnBrk="1" hangingPunct="1"/>
            <a:endParaRPr lang="en-US" altLang="en-US" sz="1600">
              <a:solidFill>
                <a:srgbClr val="000000"/>
              </a:solidFill>
              <a:latin typeface="Times" panose="02020603050405020304" pitchFamily="18" charset="0"/>
              <a:cs typeface="Times New Roman" panose="02020603050405020304" pitchFamily="18" charset="0"/>
            </a:endParaRPr>
          </a:p>
          <a:p>
            <a:pPr eaLnBrk="1" hangingPunct="1"/>
            <a:r>
              <a:rPr lang="en-US" altLang="en-US" sz="1600">
                <a:solidFill>
                  <a:srgbClr val="000000"/>
                </a:solidFill>
                <a:latin typeface="Times" panose="02020603050405020304" pitchFamily="18" charset="0"/>
                <a:cs typeface="Times New Roman" panose="02020603050405020304" pitchFamily="18" charset="0"/>
              </a:rPr>
              <a:t>Link Pinchot to Muir.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65A8F27-3A1A-43E7-B354-850787F3BF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3A23AB6-352A-4D78-8360-BAD442032BD7}" type="slidenum">
              <a:rPr lang="en-US" altLang="en-US" sz="1200"/>
              <a:pPr eaLnBrk="1" hangingPunct="1"/>
              <a:t>21</a:t>
            </a:fld>
            <a:endParaRPr lang="en-US" altLang="en-US" sz="1200"/>
          </a:p>
        </p:txBody>
      </p:sp>
      <p:sp>
        <p:nvSpPr>
          <p:cNvPr id="64515" name="Rectangle 2">
            <a:extLst>
              <a:ext uri="{FF2B5EF4-FFF2-40B4-BE49-F238E27FC236}">
                <a16:creationId xmlns:a16="http://schemas.microsoft.com/office/drawing/2014/main" id="{6611E9EF-2B49-458B-A0E9-C1DA40CB93C7}"/>
              </a:ext>
            </a:extLst>
          </p:cNvPr>
          <p:cNvSpPr>
            <a:spLocks noChangeArrowheads="1" noTextEdit="1"/>
          </p:cNvSpPr>
          <p:nvPr>
            <p:ph type="sldImg"/>
          </p:nvPr>
        </p:nvSpPr>
        <p:spPr>
          <a:ln/>
        </p:spPr>
      </p:sp>
      <p:sp>
        <p:nvSpPr>
          <p:cNvPr id="64516" name="Rectangle 3">
            <a:extLst>
              <a:ext uri="{FF2B5EF4-FFF2-40B4-BE49-F238E27FC236}">
                <a16:creationId xmlns:a16="http://schemas.microsoft.com/office/drawing/2014/main" id="{92CC4172-8706-4A09-A59E-7205234356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600">
                <a:solidFill>
                  <a:srgbClr val="000000"/>
                </a:solidFill>
                <a:latin typeface="Times" panose="02020603050405020304" pitchFamily="18" charset="0"/>
                <a:cs typeface="Times New Roman" panose="02020603050405020304" pitchFamily="18" charset="0"/>
              </a:rPr>
              <a:t>Vice President Theodore Roosevelt became unexpected president in September of 1901 when McKinley was assassinated.  Bitter politicians of the day complained “that damn cowboy” got into the White House.</a:t>
            </a:r>
          </a:p>
          <a:p>
            <a:pPr eaLnBrk="1" hangingPunct="1">
              <a:buFontTx/>
              <a:buChar char="•"/>
            </a:pPr>
            <a:r>
              <a:rPr lang="en-US" altLang="en-US" sz="1600">
                <a:solidFill>
                  <a:srgbClr val="000000"/>
                </a:solidFill>
                <a:latin typeface="Times" panose="02020603050405020304" pitchFamily="18" charset="0"/>
                <a:cs typeface="Times New Roman" panose="02020603050405020304" pitchFamily="18" charset="0"/>
              </a:rPr>
              <a:t>In 1903 President Theadore Roosevelt began setting aside vast acreage of public domain creating forest reserves, national parks and wildlife refuges that are a conservation legacy today. But, misuse and fires continued, and valuable resources were being lost.  The General Land Office was involved in major land fraud scandals and was in disfavor with Congress; so at the turn of the century, Pinchot began politicing to transfer responsibility for managing the Forest Reserves away from the Land Office to the U.S. Department of Agriculture's Division of Forestry.  Western special interests and politicians hated the idea.  First, they opposed the basic idea of expanding federal holdings.  Second, the Land Office was so corrupt, they could get by with just about anything they wanted.  </a:t>
            </a:r>
          </a:p>
          <a:p>
            <a:pPr eaLnBrk="1" hangingPunct="1"/>
            <a:endParaRPr lang="en-US" altLang="en-US" sz="1600">
              <a:solidFill>
                <a:srgbClr val="000000"/>
              </a:solidFill>
              <a:latin typeface="Times" panose="02020603050405020304" pitchFamily="18" charset="0"/>
              <a:cs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63E4F41-F7BE-44ED-9B95-DF738A9B60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049F68-CD5A-4BB9-A0EA-AE2BF43F7E2A}" type="slidenum">
              <a:rPr lang="en-US" altLang="en-US" sz="1200"/>
              <a:pPr eaLnBrk="1" hangingPunct="1"/>
              <a:t>22</a:t>
            </a:fld>
            <a:endParaRPr lang="en-US" altLang="en-US" sz="1200"/>
          </a:p>
        </p:txBody>
      </p:sp>
      <p:sp>
        <p:nvSpPr>
          <p:cNvPr id="65539" name="Rectangle 2">
            <a:extLst>
              <a:ext uri="{FF2B5EF4-FFF2-40B4-BE49-F238E27FC236}">
                <a16:creationId xmlns:a16="http://schemas.microsoft.com/office/drawing/2014/main" id="{3D4AA201-0030-46EF-9B04-4890A988F077}"/>
              </a:ext>
            </a:extLst>
          </p:cNvPr>
          <p:cNvSpPr>
            <a:spLocks noChangeArrowheads="1" noTextEdit="1"/>
          </p:cNvSpPr>
          <p:nvPr>
            <p:ph type="sldImg"/>
          </p:nvPr>
        </p:nvSpPr>
        <p:spPr>
          <a:ln/>
        </p:spPr>
      </p:sp>
      <p:sp>
        <p:nvSpPr>
          <p:cNvPr id="65540" name="Rectangle 3">
            <a:extLst>
              <a:ext uri="{FF2B5EF4-FFF2-40B4-BE49-F238E27FC236}">
                <a16:creationId xmlns:a16="http://schemas.microsoft.com/office/drawing/2014/main" id="{DF491204-9DFC-47C7-800B-1BE81887D3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solidFill>
                  <a:srgbClr val="000000"/>
                </a:solidFill>
                <a:latin typeface="Times" panose="02020603050405020304" pitchFamily="18" charset="0"/>
                <a:cs typeface="Times New Roman" panose="02020603050405020304" pitchFamily="18" charset="0"/>
              </a:rPr>
              <a:t>In 1905, after years of heated debate, Congress transferred the responsibility for forest reserves, now over 148 millions acres, to the Department of Agriculture to what was to become National Forests administerd by the US Forest Service.  As Pinchot put it in his direction to forest manager's of the time, "The timber, water, pasture, mineral and other resources of the forest reserves are for the use of the people.  They are to be obtained under reasonable conditions without delay.  Legitimate improvements and business </a:t>
            </a:r>
            <a:r>
              <a:rPr lang="en-US" altLang="en-US" sz="1600">
                <a:latin typeface="Times" panose="02020603050405020304" pitchFamily="18" charset="0"/>
                <a:cs typeface="Times New Roman" panose="02020603050405020304" pitchFamily="18" charset="0"/>
              </a:rPr>
              <a:t>enterprises will be encouraged".</a:t>
            </a:r>
            <a:r>
              <a:rPr lang="en-US" altLang="en-US"/>
              <a:t> </a:t>
            </a:r>
          </a:p>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BB9A3E7-B150-4412-9E49-0865B40318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0ED8F1C-49F3-43DF-90BD-A98C887DEA5E}" type="slidenum">
              <a:rPr lang="en-US" altLang="en-US" sz="1200"/>
              <a:pPr eaLnBrk="1" hangingPunct="1"/>
              <a:t>23</a:t>
            </a:fld>
            <a:endParaRPr lang="en-US" altLang="en-US" sz="1200"/>
          </a:p>
        </p:txBody>
      </p:sp>
      <p:sp>
        <p:nvSpPr>
          <p:cNvPr id="66563" name="Rectangle 2">
            <a:extLst>
              <a:ext uri="{FF2B5EF4-FFF2-40B4-BE49-F238E27FC236}">
                <a16:creationId xmlns:a16="http://schemas.microsoft.com/office/drawing/2014/main" id="{5D358196-14A0-43E1-B8F1-920F788D4C1F}"/>
              </a:ext>
            </a:extLst>
          </p:cNvPr>
          <p:cNvSpPr>
            <a:spLocks noChangeArrowheads="1" noTextEdit="1"/>
          </p:cNvSpPr>
          <p:nvPr>
            <p:ph type="sldImg"/>
          </p:nvPr>
        </p:nvSpPr>
        <p:spPr>
          <a:ln/>
        </p:spPr>
      </p:sp>
      <p:sp>
        <p:nvSpPr>
          <p:cNvPr id="66564" name="Rectangle 3">
            <a:extLst>
              <a:ext uri="{FF2B5EF4-FFF2-40B4-BE49-F238E27FC236}">
                <a16:creationId xmlns:a16="http://schemas.microsoft.com/office/drawing/2014/main" id="{26478131-3220-4065-8C52-9D63B0BA3E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600"/>
              <a:t>San Francisco politicians were undaunted by the 1890 Yosemite National Park designation of the Tuolumme River valley as preserved “wilderness”.  In 1908, the Secretary of Interior approved an application from San Francisco to build a dam in the valley.  This became the first national debate and “</a:t>
            </a:r>
            <a:r>
              <a:rPr lang="en-US" altLang="en-US" sz="1600" i="1"/>
              <a:t>cause celebre</a:t>
            </a:r>
            <a:r>
              <a:rPr lang="en-US" altLang="en-US" sz="1600"/>
              <a:t>” over the competing demand for a specific area - preserving wilderness verses  developing resources for “civilization”.  It was a bitter fight.  Pitted Muir against Pinchot.  Roosevelt was torn, but reluctantly approved of the issuance.  The big fight that ensued in congress over funding the project raised the public consciousness about the values of protected wilderness.  Battle was lost in 1913, but the wilderness political movement was born.  (lost the battle, won the war?) </a:t>
            </a:r>
          </a:p>
          <a:p>
            <a:pPr eaLnBrk="1" hangingPunct="1">
              <a:buFontTx/>
              <a:buChar char="•"/>
            </a:pPr>
            <a:r>
              <a:rPr lang="en-US" altLang="en-US" sz="1600"/>
              <a:t>Key point, not that dam was built, but that there was even a debate, much more, that it lasted for more than 8 years!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5CD3226-AB09-4535-A2DE-439D73EF85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6C2022-A9ED-44C2-9088-AC0C89473C42}" type="slidenum">
              <a:rPr lang="en-US" altLang="en-US" sz="1200"/>
              <a:pPr eaLnBrk="1" hangingPunct="1"/>
              <a:t>24</a:t>
            </a:fld>
            <a:endParaRPr lang="en-US" altLang="en-US" sz="1200"/>
          </a:p>
        </p:txBody>
      </p:sp>
      <p:sp>
        <p:nvSpPr>
          <p:cNvPr id="67587" name="Rectangle 2">
            <a:extLst>
              <a:ext uri="{FF2B5EF4-FFF2-40B4-BE49-F238E27FC236}">
                <a16:creationId xmlns:a16="http://schemas.microsoft.com/office/drawing/2014/main" id="{663D372E-FAE7-4CD7-8C37-60E4E1F50C59}"/>
              </a:ext>
            </a:extLst>
          </p:cNvPr>
          <p:cNvSpPr>
            <a:spLocks noChangeArrowheads="1" noTextEdit="1"/>
          </p:cNvSpPr>
          <p:nvPr>
            <p:ph type="sldImg"/>
          </p:nvPr>
        </p:nvSpPr>
        <p:spPr>
          <a:ln/>
        </p:spPr>
      </p:sp>
      <p:sp>
        <p:nvSpPr>
          <p:cNvPr id="67588" name="Rectangle 3">
            <a:extLst>
              <a:ext uri="{FF2B5EF4-FFF2-40B4-BE49-F238E27FC236}">
                <a16:creationId xmlns:a16="http://schemas.microsoft.com/office/drawing/2014/main" id="{4BAD4253-878B-4612-AF96-B5A476AE8D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cs typeface="Times New Roman" panose="02020603050405020304" pitchFamily="18" charset="0"/>
              </a:rPr>
              <a:t>Up to this point in my story, the east has been pretty much left out.  The eastern states of the </a:t>
            </a:r>
          </a:p>
          <a:p>
            <a:pPr eaLnBrk="1" hangingPunct="1"/>
            <a:r>
              <a:rPr lang="en-US" altLang="en-US">
                <a:solidFill>
                  <a:srgbClr val="000000"/>
                </a:solidFill>
                <a:cs typeface="Times New Roman" panose="02020603050405020304" pitchFamily="18" charset="0"/>
              </a:rPr>
              <a:t>original colonies had no national parks or forests because parks and reserves were originally</a:t>
            </a:r>
          </a:p>
          <a:p>
            <a:pPr eaLnBrk="1" hangingPunct="1"/>
            <a:r>
              <a:rPr lang="en-US" altLang="en-US">
                <a:solidFill>
                  <a:srgbClr val="000000"/>
                </a:solidFill>
                <a:cs typeface="Times New Roman" panose="02020603050405020304" pitchFamily="18" charset="0"/>
              </a:rPr>
              <a:t>carved out of the public domain of the west.  If the founiding fathers considered the Federal </a:t>
            </a:r>
          </a:p>
          <a:p>
            <a:pPr eaLnBrk="1" hangingPunct="1"/>
            <a:r>
              <a:rPr lang="en-US" altLang="en-US">
                <a:solidFill>
                  <a:srgbClr val="000000"/>
                </a:solidFill>
                <a:cs typeface="Times New Roman" panose="02020603050405020304" pitchFamily="18" charset="0"/>
              </a:rPr>
              <a:t>Government's retention of public domain lands as bad, the thought of the Government </a:t>
            </a:r>
          </a:p>
          <a:p>
            <a:pPr eaLnBrk="1" hangingPunct="1"/>
            <a:r>
              <a:rPr lang="en-US" altLang="en-US">
                <a:solidFill>
                  <a:srgbClr val="000000"/>
                </a:solidFill>
                <a:cs typeface="Times New Roman" panose="02020603050405020304" pitchFamily="18" charset="0"/>
              </a:rPr>
              <a:t>purchasing private lands within the original colonies was even worse.  (Thomas Jefferson would </a:t>
            </a:r>
          </a:p>
          <a:p>
            <a:pPr eaLnBrk="1" hangingPunct="1"/>
            <a:r>
              <a:rPr lang="en-US" altLang="en-US">
                <a:solidFill>
                  <a:srgbClr val="000000"/>
                </a:solidFill>
                <a:cs typeface="Times New Roman" panose="02020603050405020304" pitchFamily="18" charset="0"/>
              </a:rPr>
              <a:t>have flipped his whig over the idea of the federal government purchasing private land).</a:t>
            </a:r>
          </a:p>
          <a:p>
            <a:pPr eaLnBrk="1" hangingPunct="1"/>
            <a:r>
              <a:rPr lang="en-US" altLang="en-US">
                <a:solidFill>
                  <a:srgbClr val="000000"/>
                </a:solidFill>
                <a:cs typeface="Times New Roman" panose="02020603050405020304" pitchFamily="18" charset="0"/>
              </a:rPr>
              <a:t>      But the forests of the east had also been abused, in some cases even more than those in the west.  Without trees to shade the mountain streams, their temperatures increased and many trout died.  Without trees, erosion ruined the water supplies of nearby communities.  Large timber land-holding companies simply left the stripped lands behind.  The demand to repair the damaged eastern forest grew and in 1911, the US Congress responded by passing the Weeks Act.</a:t>
            </a:r>
          </a:p>
          <a:p>
            <a:pPr eaLnBrk="1" hangingPunct="1"/>
            <a:r>
              <a:rPr lang="en-US" altLang="en-US">
                <a:solidFill>
                  <a:srgbClr val="000000"/>
                </a:solidFill>
                <a:cs typeface="Times New Roman" panose="02020603050405020304" pitchFamily="18" charset="0"/>
              </a:rPr>
              <a:t>      The Weeks Act authorized the President to </a:t>
            </a:r>
            <a:r>
              <a:rPr lang="en-US" altLang="en-US" u="sng">
                <a:solidFill>
                  <a:srgbClr val="000000"/>
                </a:solidFill>
                <a:cs typeface="Times New Roman" panose="02020603050405020304" pitchFamily="18" charset="0"/>
              </a:rPr>
              <a:t>purchase </a:t>
            </a:r>
            <a:r>
              <a:rPr lang="en-US" altLang="en-US">
                <a:solidFill>
                  <a:srgbClr val="000000"/>
                </a:solidFill>
                <a:cs typeface="Times New Roman" panose="02020603050405020304" pitchFamily="18" charset="0"/>
              </a:rPr>
              <a:t> "forested, cutover or denuded lands </a:t>
            </a:r>
          </a:p>
          <a:p>
            <a:pPr eaLnBrk="1" hangingPunct="1"/>
            <a:r>
              <a:rPr lang="en-US" altLang="en-US">
                <a:solidFill>
                  <a:srgbClr val="000000"/>
                </a:solidFill>
                <a:cs typeface="Times New Roman" panose="02020603050405020304" pitchFamily="18" charset="0"/>
              </a:rPr>
              <a:t>within watersheds of navigatable streams".  The state legislature where the lands were to be</a:t>
            </a:r>
            <a:r>
              <a:rPr lang="en-US" altLang="en-US" b="1">
                <a:solidFill>
                  <a:srgbClr val="000000"/>
                </a:solidFill>
                <a:cs typeface="Times New Roman" panose="02020603050405020304" pitchFamily="18" charset="0"/>
              </a:rPr>
              <a:t>                                                                                                                                          </a:t>
            </a:r>
            <a:r>
              <a:rPr lang="en-US" altLang="en-US">
                <a:solidFill>
                  <a:srgbClr val="000000"/>
                </a:solidFill>
                <a:cs typeface="Times New Roman" panose="02020603050405020304" pitchFamily="18" charset="0"/>
              </a:rPr>
              <a:t>acquired had to approve the purchase.  The basic purpose of the Act was to buy and restore</a:t>
            </a:r>
          </a:p>
          <a:p>
            <a:pPr eaLnBrk="1" hangingPunct="1"/>
            <a:r>
              <a:rPr lang="en-US" altLang="en-US">
                <a:solidFill>
                  <a:srgbClr val="000000"/>
                </a:solidFill>
                <a:cs typeface="Times New Roman" panose="02020603050405020304" pitchFamily="18" charset="0"/>
              </a:rPr>
              <a:t>timberlands severely damaged by excessive cutting, fire, disease, or farming.  Most owners</a:t>
            </a:r>
          </a:p>
          <a:p>
            <a:pPr eaLnBrk="1" hangingPunct="1"/>
            <a:r>
              <a:rPr lang="en-US" altLang="en-US">
                <a:solidFill>
                  <a:srgbClr val="000000"/>
                </a:solidFill>
                <a:cs typeface="Times New Roman" panose="02020603050405020304" pitchFamily="18" charset="0"/>
              </a:rPr>
              <a:t>were happy to unload lands which they now viewed as a liability (paying taxes on unproductive </a:t>
            </a:r>
          </a:p>
          <a:p>
            <a:pPr eaLnBrk="1" hangingPunct="1"/>
            <a:r>
              <a:rPr lang="en-US" altLang="en-US">
                <a:solidFill>
                  <a:srgbClr val="000000"/>
                </a:solidFill>
                <a:cs typeface="Times New Roman" panose="02020603050405020304" pitchFamily="18" charset="0"/>
              </a:rPr>
              <a:t>land).  The first tract of land purchased by the Federal Government under the Weeks Act was none</a:t>
            </a:r>
          </a:p>
          <a:p>
            <a:pPr eaLnBrk="1" hangingPunct="1"/>
            <a:r>
              <a:rPr lang="en-US" altLang="en-US">
                <a:solidFill>
                  <a:srgbClr val="000000"/>
                </a:solidFill>
                <a:cs typeface="Times New Roman" panose="02020603050405020304" pitchFamily="18" charset="0"/>
              </a:rPr>
              <a:t>other than the Pisgah National Forest in North Carolina.  In 1916, President Wilson signed the </a:t>
            </a:r>
          </a:p>
          <a:p>
            <a:pPr eaLnBrk="1" hangingPunct="1"/>
            <a:r>
              <a:rPr lang="en-US" altLang="en-US">
                <a:solidFill>
                  <a:srgbClr val="000000"/>
                </a:solidFill>
                <a:cs typeface="Times New Roman" panose="02020603050405020304" pitchFamily="18" charset="0"/>
              </a:rPr>
              <a:t>proclamation creating the Pisgah National Forest, the first National Forest East of the Mississippi</a:t>
            </a:r>
          </a:p>
          <a:p>
            <a:pPr eaLnBrk="1" hangingPunct="1"/>
            <a:r>
              <a:rPr lang="en-US" altLang="en-US">
                <a:solidFill>
                  <a:srgbClr val="000000"/>
                </a:solidFill>
                <a:cs typeface="Times New Roman" panose="02020603050405020304" pitchFamily="18" charset="0"/>
              </a:rPr>
              <a:t>and in one of the original colonies.  Part of North Carolina's first National Forest was sold to the </a:t>
            </a:r>
          </a:p>
          <a:p>
            <a:pPr eaLnBrk="1" hangingPunct="1"/>
            <a:r>
              <a:rPr lang="en-US" altLang="en-US">
                <a:solidFill>
                  <a:srgbClr val="000000"/>
                </a:solidFill>
                <a:cs typeface="Times New Roman" panose="02020603050405020304" pitchFamily="18" charset="0"/>
              </a:rPr>
              <a:t>Federal Government by Mrs. George Vanderbilt.....over 86,000 acres from the Biltmore Estate.</a:t>
            </a:r>
          </a:p>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8018BBD-C035-4016-A278-AE8EBC3D77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31C2D72-E423-42A1-9407-AEDAB47E6A1D}" type="slidenum">
              <a:rPr lang="en-US" altLang="en-US" sz="1200"/>
              <a:pPr eaLnBrk="1" hangingPunct="1"/>
              <a:t>25</a:t>
            </a:fld>
            <a:endParaRPr lang="en-US" altLang="en-US" sz="1200"/>
          </a:p>
        </p:txBody>
      </p:sp>
      <p:sp>
        <p:nvSpPr>
          <p:cNvPr id="68611" name="Rectangle 2">
            <a:extLst>
              <a:ext uri="{FF2B5EF4-FFF2-40B4-BE49-F238E27FC236}">
                <a16:creationId xmlns:a16="http://schemas.microsoft.com/office/drawing/2014/main" id="{BADEA616-0CC4-41ED-B0E6-18BADDCE316B}"/>
              </a:ext>
            </a:extLst>
          </p:cNvPr>
          <p:cNvSpPr>
            <a:spLocks noChangeArrowheads="1" noTextEdit="1"/>
          </p:cNvSpPr>
          <p:nvPr>
            <p:ph type="sldImg"/>
          </p:nvPr>
        </p:nvSpPr>
        <p:spPr>
          <a:ln/>
        </p:spPr>
      </p:sp>
      <p:sp>
        <p:nvSpPr>
          <p:cNvPr id="68612" name="Rectangle 3">
            <a:extLst>
              <a:ext uri="{FF2B5EF4-FFF2-40B4-BE49-F238E27FC236}">
                <a16:creationId xmlns:a16="http://schemas.microsoft.com/office/drawing/2014/main" id="{FEDC9CF5-82A1-4164-9A31-A476281C07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Early on, in an effort to gain public support for retention of public domain as forest reserves and parks, congress allowed private individuals to lease tracts and build recreational residences on them. (no longer allowed, but recreation residences from this period still exist on national forest in the west.) USFS Landscape architect Arthur Carhart was evaluating lands at Trapper’s Lake* in Colorado for subdividing into recreation resident tracts.  Carhart was enthralled with the beauty of Trappers Lake and could not stand the thought of seeing it developed with summer cabins.  In 1920 he proposed the first designation of an undeveloped and roadless area to protect Trappers Lake.</a:t>
            </a:r>
          </a:p>
          <a:p>
            <a:pPr eaLnBrk="1" hangingPunct="1"/>
            <a:endParaRPr lang="en-US" altLang="en-US" sz="1600">
              <a:solidFill>
                <a:srgbClr val="400000"/>
              </a:solidFill>
              <a:latin typeface="Verdana" panose="020B0604030504040204" pitchFamily="34" charset="0"/>
              <a:cs typeface="Times New Roman" panose="02020603050405020304" pitchFamily="18" charset="0"/>
            </a:endParaRPr>
          </a:p>
          <a:p>
            <a:pPr eaLnBrk="1" hangingPunct="1"/>
            <a:r>
              <a:rPr lang="en-US" altLang="en-US" sz="1600"/>
              <a:t>*In 1891 when forest reserves were first established, there were two designated.  Public domain surrounding Yellowstone was one, and the White River Forest Reserve in Colorado was the other.  Trappers Lake was part of the original White River River Reserve.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CCF2C69F-9B8C-4815-AB0D-92B1A243F9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A1416BC-62C4-4743-85FB-D4B205B7AD62}" type="slidenum">
              <a:rPr lang="en-US" altLang="en-US" sz="1200"/>
              <a:pPr eaLnBrk="1" hangingPunct="1"/>
              <a:t>26</a:t>
            </a:fld>
            <a:endParaRPr lang="en-US" altLang="en-US" sz="1200"/>
          </a:p>
        </p:txBody>
      </p:sp>
      <p:sp>
        <p:nvSpPr>
          <p:cNvPr id="69635" name="Rectangle 2">
            <a:extLst>
              <a:ext uri="{FF2B5EF4-FFF2-40B4-BE49-F238E27FC236}">
                <a16:creationId xmlns:a16="http://schemas.microsoft.com/office/drawing/2014/main" id="{3FDFFF5B-DEBC-41ED-A48F-D63ED301983D}"/>
              </a:ext>
            </a:extLst>
          </p:cNvPr>
          <p:cNvSpPr>
            <a:spLocks noChangeArrowheads="1" noTextEdit="1"/>
          </p:cNvSpPr>
          <p:nvPr>
            <p:ph type="sldImg"/>
          </p:nvPr>
        </p:nvSpPr>
        <p:spPr>
          <a:ln/>
        </p:spPr>
      </p:sp>
      <p:sp>
        <p:nvSpPr>
          <p:cNvPr id="69636" name="Rectangle 3">
            <a:extLst>
              <a:ext uri="{FF2B5EF4-FFF2-40B4-BE49-F238E27FC236}">
                <a16:creationId xmlns:a16="http://schemas.microsoft.com/office/drawing/2014/main" id="{541349AD-AEB8-4E48-934E-234366B815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1924 – Ecologist Aldo Leopold achieves designation of the first official wilderness, the Gila Wilderness in New Mexico.  “Our tendency is not to call things resources until the supply runs short” wrote Leopold to his Forest Service superiors in 1925 about the dwindling treasure of wilderness.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C6DB5B4-CC66-44D8-9E5E-394AF8235C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4674CC7-59E1-4CE6-A065-67DCF3ABEF40}" type="slidenum">
              <a:rPr lang="en-US" altLang="en-US" sz="1200"/>
              <a:pPr eaLnBrk="1" hangingPunct="1"/>
              <a:t>27</a:t>
            </a:fld>
            <a:endParaRPr lang="en-US" altLang="en-US" sz="1200"/>
          </a:p>
        </p:txBody>
      </p:sp>
      <p:sp>
        <p:nvSpPr>
          <p:cNvPr id="70659" name="Rectangle 2">
            <a:extLst>
              <a:ext uri="{FF2B5EF4-FFF2-40B4-BE49-F238E27FC236}">
                <a16:creationId xmlns:a16="http://schemas.microsoft.com/office/drawing/2014/main" id="{6CD8FE9A-3114-4EE7-A3BE-54A3CD58ACAC}"/>
              </a:ext>
            </a:extLst>
          </p:cNvPr>
          <p:cNvSpPr>
            <a:spLocks noChangeArrowheads="1" noTextEdit="1"/>
          </p:cNvSpPr>
          <p:nvPr>
            <p:ph type="sldImg"/>
          </p:nvPr>
        </p:nvSpPr>
        <p:spPr>
          <a:ln/>
        </p:spPr>
      </p:sp>
      <p:sp>
        <p:nvSpPr>
          <p:cNvPr id="70660" name="Rectangle 3">
            <a:extLst>
              <a:ext uri="{FF2B5EF4-FFF2-40B4-BE49-F238E27FC236}">
                <a16:creationId xmlns:a16="http://schemas.microsoft.com/office/drawing/2014/main" id="{0A22221B-8CE3-4D9C-88C4-5EB9FF3369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1935 – Wilderness Society founded.  Bob Marshall is a principle force behind the establishment.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984155B6-3308-4F81-877E-012F563AC3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CAD2442-CD75-49D2-8055-B3DD05D71567}" type="slidenum">
              <a:rPr lang="en-US" altLang="en-US" sz="1200"/>
              <a:pPr eaLnBrk="1" hangingPunct="1"/>
              <a:t>28</a:t>
            </a:fld>
            <a:endParaRPr lang="en-US" altLang="en-US" sz="1200"/>
          </a:p>
        </p:txBody>
      </p:sp>
      <p:sp>
        <p:nvSpPr>
          <p:cNvPr id="71683" name="Rectangle 2">
            <a:extLst>
              <a:ext uri="{FF2B5EF4-FFF2-40B4-BE49-F238E27FC236}">
                <a16:creationId xmlns:a16="http://schemas.microsoft.com/office/drawing/2014/main" id="{3A02488E-7FF3-4466-91D7-1E8ECE62AC04}"/>
              </a:ext>
            </a:extLst>
          </p:cNvPr>
          <p:cNvSpPr>
            <a:spLocks noChangeArrowheads="1" noTextEdit="1"/>
          </p:cNvSpPr>
          <p:nvPr>
            <p:ph type="sldImg"/>
          </p:nvPr>
        </p:nvSpPr>
        <p:spPr>
          <a:ln/>
        </p:spPr>
      </p:sp>
      <p:sp>
        <p:nvSpPr>
          <p:cNvPr id="71684" name="Rectangle 3">
            <a:extLst>
              <a:ext uri="{FF2B5EF4-FFF2-40B4-BE49-F238E27FC236}">
                <a16:creationId xmlns:a16="http://schemas.microsoft.com/office/drawing/2014/main" id="{36A49B9C-E798-49D5-B979-FB19BC971F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Many people contributed to the wilderness movement in the United States.  Lowell Sumner of the National Park Service helped inventory wilderness conditions in the Sierra Nevada in the 1930s and, at this early, date recognized that these fragile lands had a “saturation point” beyond which use could lead to irreversible damage.  Bob Marshall, the Chief of the Div. of Recreation and Lands for  the US Forest Service led the establishment of the U-Regulations in 1939 creating wilderness, wild and roadless areas, the immediate forerunner of today’s NWPS.</a:t>
            </a:r>
          </a:p>
          <a:p>
            <a:pPr eaLnBrk="1" hangingPunct="1"/>
            <a:r>
              <a:rPr lang="en-US" altLang="en-US" i="1"/>
              <a:t>From: Wilderness Management by Hendee, Stankey and Lucas; 1978  USDA Forest Service Misc. Publication 1365</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BB9B3C3-44AC-4ADB-9D83-64523F685C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596B79A-E2E7-49AA-A153-BD17B9331719}" type="slidenum">
              <a:rPr lang="en-US" altLang="en-US" sz="1200"/>
              <a:pPr eaLnBrk="1" hangingPunct="1"/>
              <a:t>29</a:t>
            </a:fld>
            <a:endParaRPr lang="en-US" altLang="en-US" sz="1200"/>
          </a:p>
        </p:txBody>
      </p:sp>
      <p:sp>
        <p:nvSpPr>
          <p:cNvPr id="72707" name="Rectangle 2">
            <a:extLst>
              <a:ext uri="{FF2B5EF4-FFF2-40B4-BE49-F238E27FC236}">
                <a16:creationId xmlns:a16="http://schemas.microsoft.com/office/drawing/2014/main" id="{66441CFB-C322-4C37-9FA7-5E337A701CA3}"/>
              </a:ext>
            </a:extLst>
          </p:cNvPr>
          <p:cNvSpPr>
            <a:spLocks noChangeArrowheads="1" noTextEdit="1"/>
          </p:cNvSpPr>
          <p:nvPr>
            <p:ph type="sldImg"/>
          </p:nvPr>
        </p:nvSpPr>
        <p:spPr>
          <a:ln/>
        </p:spPr>
      </p:sp>
      <p:sp>
        <p:nvSpPr>
          <p:cNvPr id="72708" name="Rectangle 3">
            <a:extLst>
              <a:ext uri="{FF2B5EF4-FFF2-40B4-BE49-F238E27FC236}">
                <a16:creationId xmlns:a16="http://schemas.microsoft.com/office/drawing/2014/main" id="{50789BAF-9071-4489-9014-C26C5FDDC0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For decades, wilderness designations were for the most part at the “whim” of a government administrators pen, subject to change by future administrators.  In the 1950s and 60s, the Wilderness Society spearheaded efforts for a congressionally designated National Wilderness Preservation System.  In 1955, Howard Zahniser, Executive Director of the Wilderness Society wrote the first draft of the act which was first introduced in the US Senate by Senator Hubert Humphrey in 1956.  Also in 1956, Congress passed a bill prohibiting dam construction in National Parks – John Muir would have been proud.</a:t>
            </a:r>
          </a:p>
          <a:p>
            <a:pPr eaLnBrk="1" hangingPunct="1"/>
            <a:r>
              <a:rPr lang="en-US" altLang="en-US"/>
              <a:t>(</a:t>
            </a:r>
            <a:r>
              <a:rPr lang="en-US" altLang="en-US" i="1" u="sng"/>
              <a:t>Untrammeled</a:t>
            </a:r>
            <a:r>
              <a:rPr lang="en-US" altLang="en-US" i="1"/>
              <a:t> </a:t>
            </a:r>
            <a:r>
              <a:rPr lang="en-US" altLang="en-US"/>
              <a:t>- not subject to human controls and manipulations that hamper the free play of natural forces.)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24E7671-3DC1-4209-8B96-DDF728B3EB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B8626AA-D756-4E76-B242-7EB4CE83FE36}" type="slidenum">
              <a:rPr lang="en-US" altLang="en-US" sz="1200"/>
              <a:pPr eaLnBrk="1" hangingPunct="1"/>
              <a:t>3</a:t>
            </a:fld>
            <a:endParaRPr lang="en-US" altLang="en-US" sz="1200"/>
          </a:p>
        </p:txBody>
      </p:sp>
      <p:sp>
        <p:nvSpPr>
          <p:cNvPr id="46083" name="Rectangle 2">
            <a:extLst>
              <a:ext uri="{FF2B5EF4-FFF2-40B4-BE49-F238E27FC236}">
                <a16:creationId xmlns:a16="http://schemas.microsoft.com/office/drawing/2014/main" id="{52678EF6-AC0C-4EE8-852D-77C539940EDE}"/>
              </a:ext>
            </a:extLst>
          </p:cNvPr>
          <p:cNvSpPr>
            <a:spLocks noChangeArrowheads="1" noTextEdit="1"/>
          </p:cNvSpPr>
          <p:nvPr>
            <p:ph type="sldImg"/>
          </p:nvPr>
        </p:nvSpPr>
        <p:spPr>
          <a:ln/>
        </p:spPr>
      </p:sp>
      <p:sp>
        <p:nvSpPr>
          <p:cNvPr id="46084" name="Rectangle 3">
            <a:extLst>
              <a:ext uri="{FF2B5EF4-FFF2-40B4-BE49-F238E27FC236}">
                <a16:creationId xmlns:a16="http://schemas.microsoft.com/office/drawing/2014/main" id="{B4E3B552-AB5F-450A-AA0B-FA028BA03A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solidFill>
                  <a:srgbClr val="000000"/>
                </a:solidFill>
                <a:latin typeface="Times" panose="02020603050405020304" pitchFamily="18" charset="0"/>
                <a:cs typeface="Times New Roman" panose="02020603050405020304" pitchFamily="18" charset="0"/>
              </a:rPr>
              <a:t>Seven of the original thirteen colonies claimed land outside of their colonial boundaries, such as lands east of the Appalachian Mountains towards the Mississippi River.  This loose union of states was having difficulty in coming together, and a major sticking point was that the six "have not" states did not have the fortunes of outside land holdings.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2EF03DB-33BB-456C-A111-CFA3B5A184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8C15C79-164B-47A6-8278-5E43F431BEF7}" type="slidenum">
              <a:rPr lang="en-US" altLang="en-US" sz="1200"/>
              <a:pPr eaLnBrk="1" hangingPunct="1"/>
              <a:t>30</a:t>
            </a:fld>
            <a:endParaRPr lang="en-US" altLang="en-US" sz="1200"/>
          </a:p>
        </p:txBody>
      </p:sp>
      <p:sp>
        <p:nvSpPr>
          <p:cNvPr id="73731" name="Rectangle 2">
            <a:extLst>
              <a:ext uri="{FF2B5EF4-FFF2-40B4-BE49-F238E27FC236}">
                <a16:creationId xmlns:a16="http://schemas.microsoft.com/office/drawing/2014/main" id="{9AABA767-7BBD-43CD-8ACF-8D19CDB0A510}"/>
              </a:ext>
            </a:extLst>
          </p:cNvPr>
          <p:cNvSpPr>
            <a:spLocks noChangeArrowheads="1" noTextEdit="1"/>
          </p:cNvSpPr>
          <p:nvPr>
            <p:ph type="sldImg"/>
          </p:nvPr>
        </p:nvSpPr>
        <p:spPr>
          <a:ln/>
        </p:spPr>
      </p:sp>
      <p:sp>
        <p:nvSpPr>
          <p:cNvPr id="73732" name="Rectangle 3">
            <a:extLst>
              <a:ext uri="{FF2B5EF4-FFF2-40B4-BE49-F238E27FC236}">
                <a16:creationId xmlns:a16="http://schemas.microsoft.com/office/drawing/2014/main" id="{DA6BEE64-54FB-45DB-BCB4-6531826636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After seven uears of debate and numerous revisions, the Senate passed the Wilderness Bill in 1963, and the House passed the Wilderness Bill in 1964.  President Johnson signed the Wilderness Act on September 3, 1964.</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E89B3455-DD0C-4877-8CD0-969B4CA7E7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B13A8C7-F3D4-4A1E-B330-8109449B7987}" type="slidenum">
              <a:rPr lang="en-US" altLang="en-US" sz="1200"/>
              <a:pPr eaLnBrk="1" hangingPunct="1"/>
              <a:t>31</a:t>
            </a:fld>
            <a:endParaRPr lang="en-US" altLang="en-US" sz="1200"/>
          </a:p>
        </p:txBody>
      </p:sp>
      <p:sp>
        <p:nvSpPr>
          <p:cNvPr id="74755" name="Rectangle 2">
            <a:extLst>
              <a:ext uri="{FF2B5EF4-FFF2-40B4-BE49-F238E27FC236}">
                <a16:creationId xmlns:a16="http://schemas.microsoft.com/office/drawing/2014/main" id="{471847D9-59E9-448D-BBDA-A9E3E55BFA9D}"/>
              </a:ext>
            </a:extLst>
          </p:cNvPr>
          <p:cNvSpPr>
            <a:spLocks noChangeArrowheads="1" noTextEdit="1"/>
          </p:cNvSpPr>
          <p:nvPr>
            <p:ph type="sldImg"/>
          </p:nvPr>
        </p:nvSpPr>
        <p:spPr>
          <a:ln/>
        </p:spPr>
      </p:sp>
      <p:sp>
        <p:nvSpPr>
          <p:cNvPr id="74756" name="Rectangle 3">
            <a:extLst>
              <a:ext uri="{FF2B5EF4-FFF2-40B4-BE49-F238E27FC236}">
                <a16:creationId xmlns:a16="http://schemas.microsoft.com/office/drawing/2014/main" id="{6C71FFBA-B85B-45CB-97BD-6D2C4FB1EB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Following passage of the Wilderness Act, NPS, USFS and BSF&amp;W (now the Fish and Wildlife Service) were required to inventory lands that had potential for addition to the National Wilderness Preservation System. In 1976, with the passage of the Federal Land Policy and Management Act, policy of disposal of public domain was essentially terminated and the Bureau of Land Management was given a “multiple use” management mandate, including review of all BLM administered lands for potential wilderness designation.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49697E8-9263-4FFE-9D3A-23D71FAE1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79EEDFE-65A0-4E40-A832-050E4A6E5D9D}" type="slidenum">
              <a:rPr lang="en-US" altLang="en-US" sz="1200"/>
              <a:pPr eaLnBrk="1" hangingPunct="1"/>
              <a:t>32</a:t>
            </a:fld>
            <a:endParaRPr lang="en-US" altLang="en-US" sz="1200"/>
          </a:p>
        </p:txBody>
      </p:sp>
      <p:sp>
        <p:nvSpPr>
          <p:cNvPr id="75779" name="Rectangle 2">
            <a:extLst>
              <a:ext uri="{FF2B5EF4-FFF2-40B4-BE49-F238E27FC236}">
                <a16:creationId xmlns:a16="http://schemas.microsoft.com/office/drawing/2014/main" id="{A55FC1B5-A57D-43B0-9FFF-DD4DB0870DB8}"/>
              </a:ext>
            </a:extLst>
          </p:cNvPr>
          <p:cNvSpPr>
            <a:spLocks noChangeArrowheads="1" noTextEdit="1"/>
          </p:cNvSpPr>
          <p:nvPr>
            <p:ph type="sldImg"/>
          </p:nvPr>
        </p:nvSpPr>
        <p:spPr>
          <a:ln/>
        </p:spPr>
      </p:sp>
      <p:sp>
        <p:nvSpPr>
          <p:cNvPr id="75780" name="Rectangle 3">
            <a:extLst>
              <a:ext uri="{FF2B5EF4-FFF2-40B4-BE49-F238E27FC236}">
                <a16:creationId xmlns:a16="http://schemas.microsoft.com/office/drawing/2014/main" id="{E98A2875-76BE-4364-B4E6-9A884144DD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Eastern Wilderness Act passed in 1975</a:t>
            </a:r>
            <a:r>
              <a:rPr lang="en-US" altLang="en-US" sz="1600">
                <a:solidFill>
                  <a:srgbClr val="000000"/>
                </a:solidFill>
                <a:cs typeface="Times New Roman" panose="02020603050405020304" pitchFamily="18" charset="0"/>
              </a:rPr>
              <a:t>, “</a:t>
            </a:r>
            <a:r>
              <a:rPr lang="en-US" altLang="en-US" sz="1600">
                <a:cs typeface="Times New Roman" panose="02020603050405020304" pitchFamily="18" charset="0"/>
              </a:rPr>
              <a:t>Congress finds that.. in the more populous eastern half of the United States there is an urgent need to identify, study, designate, and preserve areas for addition to the National Wilderness Preservation System”.</a:t>
            </a:r>
            <a:r>
              <a:rPr lang="en-US" altLang="en-US" sz="1600" b="1">
                <a:solidFill>
                  <a:srgbClr val="000000"/>
                </a:solidFill>
                <a:cs typeface="Times New Roman" panose="02020603050405020304" pitchFamily="18" charset="0"/>
              </a:rPr>
              <a:t>  </a:t>
            </a:r>
            <a:r>
              <a:rPr lang="en-US" altLang="en-US" sz="1600">
                <a:solidFill>
                  <a:srgbClr val="000000"/>
                </a:solidFill>
                <a:cs typeface="Times New Roman" panose="02020603050405020304" pitchFamily="18" charset="0"/>
              </a:rPr>
              <a:t>Attempted to </a:t>
            </a:r>
            <a:r>
              <a:rPr lang="en-US" altLang="en-US" sz="1600"/>
              <a:t>clarifying congressional intention regarding size and evidences of humans.  </a:t>
            </a:r>
          </a:p>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E199900-5F27-4722-B1E0-9C77CF958A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9B20E39-2379-420C-B160-7154C79E60F3}" type="slidenum">
              <a:rPr lang="en-US" altLang="en-US" sz="1200"/>
              <a:pPr eaLnBrk="1" hangingPunct="1"/>
              <a:t>33</a:t>
            </a:fld>
            <a:endParaRPr lang="en-US" altLang="en-US" sz="1200"/>
          </a:p>
        </p:txBody>
      </p:sp>
      <p:sp>
        <p:nvSpPr>
          <p:cNvPr id="76803" name="Rectangle 2">
            <a:extLst>
              <a:ext uri="{FF2B5EF4-FFF2-40B4-BE49-F238E27FC236}">
                <a16:creationId xmlns:a16="http://schemas.microsoft.com/office/drawing/2014/main" id="{97D214FF-14B1-4C56-8354-C4146B4A4ED7}"/>
              </a:ext>
            </a:extLst>
          </p:cNvPr>
          <p:cNvSpPr>
            <a:spLocks noChangeArrowheads="1" noTextEdit="1"/>
          </p:cNvSpPr>
          <p:nvPr>
            <p:ph type="sldImg"/>
          </p:nvPr>
        </p:nvSpPr>
        <p:spPr>
          <a:ln/>
        </p:spPr>
      </p:sp>
      <p:sp>
        <p:nvSpPr>
          <p:cNvPr id="76804" name="Rectangle 3">
            <a:extLst>
              <a:ext uri="{FF2B5EF4-FFF2-40B4-BE49-F238E27FC236}">
                <a16:creationId xmlns:a16="http://schemas.microsoft.com/office/drawing/2014/main" id="{9B0725DC-71ED-4FA3-91E5-DC0E59D7B0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39CC08F-07F1-443E-A0EA-9EB793B447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85CD431-E9FF-4307-BEEA-0263E5BAA47C}" type="slidenum">
              <a:rPr lang="en-US" altLang="en-US" sz="1200"/>
              <a:pPr eaLnBrk="1" hangingPunct="1"/>
              <a:t>34</a:t>
            </a:fld>
            <a:endParaRPr lang="en-US" altLang="en-US" sz="1200"/>
          </a:p>
        </p:txBody>
      </p:sp>
      <p:sp>
        <p:nvSpPr>
          <p:cNvPr id="77827" name="Rectangle 2">
            <a:extLst>
              <a:ext uri="{FF2B5EF4-FFF2-40B4-BE49-F238E27FC236}">
                <a16:creationId xmlns:a16="http://schemas.microsoft.com/office/drawing/2014/main" id="{AB9D0C42-83D7-4770-84C2-F4B9A1E95073}"/>
              </a:ext>
            </a:extLst>
          </p:cNvPr>
          <p:cNvSpPr>
            <a:spLocks noChangeArrowheads="1" noTextEdit="1"/>
          </p:cNvSpPr>
          <p:nvPr>
            <p:ph type="sldImg"/>
          </p:nvPr>
        </p:nvSpPr>
        <p:spPr>
          <a:ln/>
        </p:spPr>
      </p:sp>
      <p:sp>
        <p:nvSpPr>
          <p:cNvPr id="77828" name="Rectangle 3">
            <a:extLst>
              <a:ext uri="{FF2B5EF4-FFF2-40B4-BE49-F238E27FC236}">
                <a16:creationId xmlns:a16="http://schemas.microsoft.com/office/drawing/2014/main" id="{9477A26E-BFD1-4DCA-8CA6-BFD57D7654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The debate over to designate or not designate has overshadowed very serious issues related to protecting the wilderness resource.  What tools are appropriate for use varies among management agencies and is often left to local managers.  Allocation of use issues are unpopular with increasing recreational demands, but unrestricted use threatens the very resource the public wished to experience.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5901CE2-63BA-4F77-80B6-60AFF39B2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1082B47-F836-426C-BADA-EE6F8235164F}" type="slidenum">
              <a:rPr lang="en-US" altLang="en-US" sz="1200"/>
              <a:pPr eaLnBrk="1" hangingPunct="1"/>
              <a:t>35</a:t>
            </a:fld>
            <a:endParaRPr lang="en-US" altLang="en-US" sz="1200"/>
          </a:p>
        </p:txBody>
      </p:sp>
      <p:sp>
        <p:nvSpPr>
          <p:cNvPr id="78851" name="Rectangle 2">
            <a:extLst>
              <a:ext uri="{FF2B5EF4-FFF2-40B4-BE49-F238E27FC236}">
                <a16:creationId xmlns:a16="http://schemas.microsoft.com/office/drawing/2014/main" id="{60074DFC-F6AC-4DD5-A996-6F242E4127EF}"/>
              </a:ext>
            </a:extLst>
          </p:cNvPr>
          <p:cNvSpPr>
            <a:spLocks noChangeArrowheads="1" noTextEdit="1"/>
          </p:cNvSpPr>
          <p:nvPr>
            <p:ph type="sldImg"/>
          </p:nvPr>
        </p:nvSpPr>
        <p:spPr>
          <a:ln/>
        </p:spPr>
      </p:sp>
      <p:sp>
        <p:nvSpPr>
          <p:cNvPr id="78852" name="Rectangle 3">
            <a:extLst>
              <a:ext uri="{FF2B5EF4-FFF2-40B4-BE49-F238E27FC236}">
                <a16:creationId xmlns:a16="http://schemas.microsoft.com/office/drawing/2014/main" id="{3098CE62-73AE-4D2B-810B-AEC706C6C7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Increased regulation detracts for the wilderness experience, but must play a role in future management if we are to be successful in our objective of protecting basic Wilderness resource values.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C7D52919-ACBB-481B-94F1-0154E11DA1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9A2A9AB-BF6E-4B25-A057-61C588F1F548}" type="slidenum">
              <a:rPr lang="en-US" altLang="en-US" sz="1200"/>
              <a:pPr eaLnBrk="1" hangingPunct="1"/>
              <a:t>36</a:t>
            </a:fld>
            <a:endParaRPr lang="en-US" altLang="en-US" sz="1200"/>
          </a:p>
        </p:txBody>
      </p:sp>
      <p:sp>
        <p:nvSpPr>
          <p:cNvPr id="79875" name="Rectangle 2">
            <a:extLst>
              <a:ext uri="{FF2B5EF4-FFF2-40B4-BE49-F238E27FC236}">
                <a16:creationId xmlns:a16="http://schemas.microsoft.com/office/drawing/2014/main" id="{8642DD2F-38B8-4A19-AA12-D1F7ACFF4B71}"/>
              </a:ext>
            </a:extLst>
          </p:cNvPr>
          <p:cNvSpPr>
            <a:spLocks noChangeArrowheads="1" noTextEdit="1"/>
          </p:cNvSpPr>
          <p:nvPr>
            <p:ph type="sldImg"/>
          </p:nvPr>
        </p:nvSpPr>
        <p:spPr>
          <a:ln/>
        </p:spPr>
      </p:sp>
      <p:sp>
        <p:nvSpPr>
          <p:cNvPr id="79876" name="Rectangle 3">
            <a:extLst>
              <a:ext uri="{FF2B5EF4-FFF2-40B4-BE49-F238E27FC236}">
                <a16:creationId xmlns:a16="http://schemas.microsoft.com/office/drawing/2014/main" id="{409A2B1F-36D7-4BB9-8576-F45FD5E316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t>Management issues in Wilderness are not restricted to the designated boundaries.  Pollution from outside is affecting wilderness values, and management decisions within the wilderness cause concern from neighbors who fear their property and safety may be affected.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070B384-AFF0-414A-B55C-E2FFA848AB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DF31F4-891B-4DD6-A49E-FEFB450F9964}" type="slidenum">
              <a:rPr lang="en-US" altLang="en-US" sz="1200"/>
              <a:pPr eaLnBrk="1" hangingPunct="1"/>
              <a:t>37</a:t>
            </a:fld>
            <a:endParaRPr lang="en-US" altLang="en-US" sz="1200"/>
          </a:p>
        </p:txBody>
      </p:sp>
      <p:sp>
        <p:nvSpPr>
          <p:cNvPr id="80899" name="Rectangle 2">
            <a:extLst>
              <a:ext uri="{FF2B5EF4-FFF2-40B4-BE49-F238E27FC236}">
                <a16:creationId xmlns:a16="http://schemas.microsoft.com/office/drawing/2014/main" id="{92158F17-7F8A-4CF6-9389-25007F1CB3CC}"/>
              </a:ext>
            </a:extLst>
          </p:cNvPr>
          <p:cNvSpPr>
            <a:spLocks noChangeArrowheads="1" noTextEdit="1"/>
          </p:cNvSpPr>
          <p:nvPr>
            <p:ph type="sldImg"/>
          </p:nvPr>
        </p:nvSpPr>
        <p:spPr>
          <a:ln/>
        </p:spPr>
      </p:sp>
      <p:sp>
        <p:nvSpPr>
          <p:cNvPr id="80900" name="Rectangle 3">
            <a:extLst>
              <a:ext uri="{FF2B5EF4-FFF2-40B4-BE49-F238E27FC236}">
                <a16:creationId xmlns:a16="http://schemas.microsoft.com/office/drawing/2014/main" id="{8A67A516-C4F6-4A90-99C7-9D50DC2CFE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solidFill>
                  <a:srgbClr val="000000"/>
                </a:solidFill>
                <a:latin typeface="Times" panose="02020603050405020304" pitchFamily="18" charset="0"/>
                <a:cs typeface="Times New Roman" panose="02020603050405020304" pitchFamily="18" charset="0"/>
              </a:rPr>
              <a:t>Wilderness mangers must step up to the plate and make the difficult management decision.  Our mandate is not to provide a play ground, but to “protect and enduring resource of wilderness.”  Mention “Think Like A Mountain.”  Effort by USFS to instill a strong, ground level wilderness presence and ethic by wilderness managers.</a:t>
            </a:r>
          </a:p>
          <a:p>
            <a:pPr eaLnBrk="1" hangingPunct="1"/>
            <a:r>
              <a:rPr lang="en-US" altLang="en-US" sz="1600"/>
              <a:t>Leave No Trace.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A42F0FD5-BE22-4B96-B103-647F883B25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81D0311-A1FE-4FAD-8E11-AD3A7C3D9693}" type="slidenum">
              <a:rPr lang="en-US" altLang="en-US" sz="1200"/>
              <a:pPr eaLnBrk="1" hangingPunct="1"/>
              <a:t>38</a:t>
            </a:fld>
            <a:endParaRPr lang="en-US" altLang="en-US" sz="1200"/>
          </a:p>
        </p:txBody>
      </p:sp>
      <p:sp>
        <p:nvSpPr>
          <p:cNvPr id="81923" name="Rectangle 2">
            <a:extLst>
              <a:ext uri="{FF2B5EF4-FFF2-40B4-BE49-F238E27FC236}">
                <a16:creationId xmlns:a16="http://schemas.microsoft.com/office/drawing/2014/main" id="{38F0D7D6-61AA-470F-8267-7066CCE31D22}"/>
              </a:ext>
            </a:extLst>
          </p:cNvPr>
          <p:cNvSpPr>
            <a:spLocks noChangeArrowheads="1" noTextEdit="1"/>
          </p:cNvSpPr>
          <p:nvPr>
            <p:ph type="sldImg"/>
          </p:nvPr>
        </p:nvSpPr>
        <p:spPr>
          <a:ln/>
        </p:spPr>
      </p:sp>
      <p:sp>
        <p:nvSpPr>
          <p:cNvPr id="81924" name="Rectangle 3">
            <a:extLst>
              <a:ext uri="{FF2B5EF4-FFF2-40B4-BE49-F238E27FC236}">
                <a16:creationId xmlns:a16="http://schemas.microsoft.com/office/drawing/2014/main" id="{D365188B-0504-4B7B-9064-4556CC21E1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600"/>
              <a:t>1700’s – Creation of public domain belonging to all citizens.</a:t>
            </a:r>
          </a:p>
          <a:p>
            <a:pPr eaLnBrk="1" hangingPunct="1">
              <a:buFontTx/>
              <a:buChar char="•"/>
            </a:pPr>
            <a:r>
              <a:rPr lang="en-US" altLang="en-US" sz="1600"/>
              <a:t>1800’s – Retaining public domain for the benefit of future generations.</a:t>
            </a:r>
          </a:p>
          <a:p>
            <a:pPr eaLnBrk="1" hangingPunct="1">
              <a:buFontTx/>
              <a:buChar char="•"/>
            </a:pPr>
            <a:r>
              <a:rPr lang="en-US" altLang="en-US" sz="1600"/>
              <a:t>1900’s – Defining management of public lands in response to public demands (commodity v. non-commodity values).  Establishment of the National Wilderness Preservation System!</a:t>
            </a:r>
          </a:p>
          <a:p>
            <a:pPr eaLnBrk="1" hangingPunct="1">
              <a:buFontTx/>
              <a:buChar char="•"/>
            </a:pPr>
            <a:r>
              <a:rPr lang="en-US" altLang="en-US" sz="1600"/>
              <a:t>2000’s – How do meet the management objectives in designated Wildernesses to ensure the innate values of the Wilderness that is the very spirit of our nation are protected into the future. </a:t>
            </a:r>
          </a:p>
          <a:p>
            <a:pPr eaLnBrk="1" hangingPunct="1"/>
            <a:endParaRPr lang="en-US" altLang="en-US"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CD1AC0A-5E38-47E1-B6F0-A241EFF882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D1AAE6B-095C-4019-A29B-3F18585FA196}" type="slidenum">
              <a:rPr lang="en-US" altLang="en-US" sz="1200"/>
              <a:pPr eaLnBrk="1" hangingPunct="1"/>
              <a:t>4</a:t>
            </a:fld>
            <a:endParaRPr lang="en-US" altLang="en-US" sz="1200"/>
          </a:p>
        </p:txBody>
      </p:sp>
      <p:sp>
        <p:nvSpPr>
          <p:cNvPr id="47107" name="Rectangle 2">
            <a:extLst>
              <a:ext uri="{FF2B5EF4-FFF2-40B4-BE49-F238E27FC236}">
                <a16:creationId xmlns:a16="http://schemas.microsoft.com/office/drawing/2014/main" id="{CB2C87B8-DE20-4BFD-A695-A2E67128801C}"/>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BA74F4B5-3D31-4B6F-AA36-A9FC309DAE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600">
                <a:solidFill>
                  <a:srgbClr val="000000"/>
                </a:solidFill>
                <a:latin typeface="Times" panose="02020603050405020304" pitchFamily="18" charset="0"/>
                <a:cs typeface="Times New Roman" panose="02020603050405020304" pitchFamily="18" charset="0"/>
              </a:rPr>
              <a:t>To resolve the dispute, states with land holdings outside of the colonial boundaries agreed to give these lands to the new Federal Government.  These lands were referred to as </a:t>
            </a:r>
            <a:r>
              <a:rPr lang="en-US" altLang="en-US" sz="1600" b="1">
                <a:solidFill>
                  <a:srgbClr val="000000"/>
                </a:solidFill>
                <a:latin typeface="Times" panose="02020603050405020304" pitchFamily="18" charset="0"/>
                <a:cs typeface="Times New Roman" panose="02020603050405020304" pitchFamily="18" charset="0"/>
              </a:rPr>
              <a:t>"Public Domain"</a:t>
            </a:r>
            <a:r>
              <a:rPr lang="en-US" altLang="en-US" sz="1600">
                <a:solidFill>
                  <a:srgbClr val="000000"/>
                </a:solidFill>
                <a:latin typeface="Times" panose="02020603050405020304" pitchFamily="18" charset="0"/>
                <a:cs typeface="Times New Roman" panose="02020603050405020304" pitchFamily="18" charset="0"/>
              </a:rPr>
              <a:t> because the land belonged to all citizens equally, regardless of their state.</a:t>
            </a:r>
          </a:p>
          <a:p>
            <a:pPr eaLnBrk="1" hangingPunct="1">
              <a:buFontTx/>
              <a:buChar char="•"/>
            </a:pPr>
            <a:r>
              <a:rPr lang="en-US" altLang="en-US" sz="1600">
                <a:solidFill>
                  <a:srgbClr val="000000"/>
                </a:solidFill>
                <a:latin typeface="Times" panose="02020603050405020304" pitchFamily="18" charset="0"/>
                <a:cs typeface="Times New Roman" panose="02020603050405020304" pitchFamily="18" charset="0"/>
              </a:rPr>
              <a:t>A second principle also emerged in these early years.</a:t>
            </a:r>
            <a:r>
              <a:rPr lang="en-US" altLang="en-US">
                <a:solidFill>
                  <a:srgbClr val="000000"/>
                </a:solidFill>
                <a:latin typeface="Times" panose="02020603050405020304" pitchFamily="18" charset="0"/>
                <a:cs typeface="Times New Roman" panose="02020603050405020304" pitchFamily="18"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AD5F5BB-6C41-45D3-99F0-1007D4D15B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42C9F1F-EDCA-435F-8BB1-C31361EBF050}" type="slidenum">
              <a:rPr lang="en-US" altLang="en-US" sz="1200"/>
              <a:pPr eaLnBrk="1" hangingPunct="1"/>
              <a:t>5</a:t>
            </a:fld>
            <a:endParaRPr lang="en-US" altLang="en-US" sz="1200"/>
          </a:p>
        </p:txBody>
      </p:sp>
      <p:sp>
        <p:nvSpPr>
          <p:cNvPr id="48131" name="Rectangle 2">
            <a:extLst>
              <a:ext uri="{FF2B5EF4-FFF2-40B4-BE49-F238E27FC236}">
                <a16:creationId xmlns:a16="http://schemas.microsoft.com/office/drawing/2014/main" id="{38B4DCF4-CBC5-419A-A0EE-F7BECA882E7C}"/>
              </a:ext>
            </a:extLst>
          </p:cNvPr>
          <p:cNvSpPr>
            <a:spLocks noChangeArrowheads="1" noTextEdit="1"/>
          </p:cNvSpPr>
          <p:nvPr>
            <p:ph type="sldImg"/>
          </p:nvPr>
        </p:nvSpPr>
        <p:spPr>
          <a:ln/>
        </p:spPr>
      </p:sp>
      <p:sp>
        <p:nvSpPr>
          <p:cNvPr id="48132" name="Rectangle 3">
            <a:extLst>
              <a:ext uri="{FF2B5EF4-FFF2-40B4-BE49-F238E27FC236}">
                <a16:creationId xmlns:a16="http://schemas.microsoft.com/office/drawing/2014/main" id="{259C42CC-9FA4-4DE5-AD19-0CD7B37C90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solidFill>
                  <a:srgbClr val="000000"/>
                </a:solidFill>
                <a:latin typeface="Times" panose="02020603050405020304" pitchFamily="18" charset="0"/>
                <a:cs typeface="Times New Roman" panose="02020603050405020304" pitchFamily="18" charset="0"/>
              </a:rPr>
              <a:t>This principle was that public domain lands were to be disposed of into private ownership.  Our new nation was land rich and money poor and the public domain lands were seen as a source of revenue to prime this pump of the new democracy.  Besides, part of the reason we revolted against the King was our objection to the Crown Lands, lands that were owned by the King and worked by the peasants.  The thought of the new "Federal" govenment OWNING land was close to treasonous.</a:t>
            </a:r>
          </a:p>
          <a:p>
            <a:pPr eaLnBrk="1" hangingPunct="1"/>
            <a:r>
              <a:rPr lang="en-US" altLang="en-US"/>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6EDE38F-1B42-4FCA-844E-E093AEFD30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C97A7F7-DFEF-474F-907B-3DB8743998E7}" type="slidenum">
              <a:rPr lang="en-US" altLang="en-US" sz="1200"/>
              <a:pPr eaLnBrk="1" hangingPunct="1"/>
              <a:t>6</a:t>
            </a:fld>
            <a:endParaRPr lang="en-US" altLang="en-US" sz="1200"/>
          </a:p>
        </p:txBody>
      </p:sp>
      <p:sp>
        <p:nvSpPr>
          <p:cNvPr id="49155" name="Rectangle 2">
            <a:extLst>
              <a:ext uri="{FF2B5EF4-FFF2-40B4-BE49-F238E27FC236}">
                <a16:creationId xmlns:a16="http://schemas.microsoft.com/office/drawing/2014/main" id="{4AFC1E11-CFFB-40D5-A737-CA4FAFFE600C}"/>
              </a:ext>
            </a:extLst>
          </p:cNvPr>
          <p:cNvSpPr>
            <a:spLocks noChangeArrowheads="1" noTextEdit="1"/>
          </p:cNvSpPr>
          <p:nvPr>
            <p:ph type="sldImg"/>
          </p:nvPr>
        </p:nvSpPr>
        <p:spPr>
          <a:ln/>
        </p:spPr>
      </p:sp>
      <p:sp>
        <p:nvSpPr>
          <p:cNvPr id="49156" name="Rectangle 3">
            <a:extLst>
              <a:ext uri="{FF2B5EF4-FFF2-40B4-BE49-F238E27FC236}">
                <a16:creationId xmlns:a16="http://schemas.microsoft.com/office/drawing/2014/main" id="{06A39773-F707-44CB-9DDC-2E025D4197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solidFill>
                  <a:srgbClr val="000000"/>
                </a:solidFill>
                <a:latin typeface="Times" panose="02020603050405020304" pitchFamily="18" charset="0"/>
                <a:cs typeface="Times New Roman" panose="02020603050405020304" pitchFamily="18" charset="0"/>
              </a:rPr>
              <a:t>During the time of growth following the Revolution, the land and water resources of the nation were seen as unlimited and untamed. The vast, untamed wilderness was feared as a place where wild </a:t>
            </a:r>
            <a:r>
              <a:rPr lang="en-US" altLang="en-US" sz="1600">
                <a:latin typeface="Times" panose="02020603050405020304" pitchFamily="18" charset="0"/>
                <a:cs typeface="Times New Roman" panose="02020603050405020304" pitchFamily="18" charset="0"/>
              </a:rPr>
              <a:t>animals and savages resided and was therefore seen as an obstacle to progress.</a:t>
            </a:r>
            <a:r>
              <a:rPr lang="en-US" altLang="en-US" sz="160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A8A2B68-293D-427F-A642-3E771199CD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6F33F13-80E3-412E-8711-3ECC86C9407D}" type="slidenum">
              <a:rPr lang="en-US" altLang="en-US" sz="1200"/>
              <a:pPr eaLnBrk="1" hangingPunct="1"/>
              <a:t>7</a:t>
            </a:fld>
            <a:endParaRPr lang="en-US" altLang="en-US" sz="1200"/>
          </a:p>
        </p:txBody>
      </p:sp>
      <p:sp>
        <p:nvSpPr>
          <p:cNvPr id="50179" name="Rectangle 2">
            <a:extLst>
              <a:ext uri="{FF2B5EF4-FFF2-40B4-BE49-F238E27FC236}">
                <a16:creationId xmlns:a16="http://schemas.microsoft.com/office/drawing/2014/main" id="{769F9F88-ACD7-4C79-A24E-312F0357E20A}"/>
              </a:ext>
            </a:extLst>
          </p:cNvPr>
          <p:cNvSpPr>
            <a:spLocks noChangeArrowheads="1" noTextEdit="1"/>
          </p:cNvSpPr>
          <p:nvPr>
            <p:ph type="sldImg"/>
          </p:nvPr>
        </p:nvSpPr>
        <p:spPr>
          <a:ln/>
        </p:spPr>
      </p:sp>
      <p:sp>
        <p:nvSpPr>
          <p:cNvPr id="50180" name="Rectangle 3">
            <a:extLst>
              <a:ext uri="{FF2B5EF4-FFF2-40B4-BE49-F238E27FC236}">
                <a16:creationId xmlns:a16="http://schemas.microsoft.com/office/drawing/2014/main" id="{E61B94A0-9C1A-46D0-8383-8B6A6B13D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a:solidFill>
                  <a:srgbClr val="000000"/>
                </a:solidFill>
                <a:cs typeface="Times New Roman" panose="02020603050405020304" pitchFamily="18" charset="0"/>
              </a:rPr>
              <a:t>Early in the 1800s, there was tremendous expansion to the west.  In 1802, Lewis and Clark were commissioned to explore the Missouri River drainage to the Pacific Ocean.  In 1803, the US negotiated the Louisiana Purchase, doubling the size of the new county. Lands ceded to the US after the Mexican-American War continued the westward growth. All lands coming into the ownership of the US were classified as Public Domain.  The natural resources held in the wilderness of the new nation had to be “conquered” and exploited to make way for farms and  settlements. To overcome the obstacle to progress presented by the wilderness, government policy was developed to encourage settlement in the untamed lands.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775C3D1-2BE7-454D-8DA1-CC7B5EA335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42F3803-8578-435B-B807-2B2414AD56D7}" type="slidenum">
              <a:rPr lang="en-US" altLang="en-US" sz="1200"/>
              <a:pPr eaLnBrk="1" hangingPunct="1"/>
              <a:t>8</a:t>
            </a:fld>
            <a:endParaRPr lang="en-US" altLang="en-US" sz="1200"/>
          </a:p>
        </p:txBody>
      </p:sp>
      <p:sp>
        <p:nvSpPr>
          <p:cNvPr id="51203" name="Rectangle 2">
            <a:extLst>
              <a:ext uri="{FF2B5EF4-FFF2-40B4-BE49-F238E27FC236}">
                <a16:creationId xmlns:a16="http://schemas.microsoft.com/office/drawing/2014/main" id="{C00D91F4-D7A7-4AB1-A482-A390D8060CE8}"/>
              </a:ext>
            </a:extLst>
          </p:cNvPr>
          <p:cNvSpPr>
            <a:spLocks noChangeArrowheads="1" noTextEdit="1"/>
          </p:cNvSpPr>
          <p:nvPr>
            <p:ph type="sldImg"/>
          </p:nvPr>
        </p:nvSpPr>
        <p:spPr>
          <a:ln/>
        </p:spPr>
      </p:sp>
      <p:sp>
        <p:nvSpPr>
          <p:cNvPr id="51204" name="Rectangle 3">
            <a:extLst>
              <a:ext uri="{FF2B5EF4-FFF2-40B4-BE49-F238E27FC236}">
                <a16:creationId xmlns:a16="http://schemas.microsoft.com/office/drawing/2014/main" id="{1AE9CAE8-AA13-4D48-90C1-513F1AED95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Soldiers of wars were given land in payment of their service.</a:t>
            </a:r>
          </a:p>
          <a:p>
            <a:pPr eaLnBrk="1" hangingPunct="1"/>
            <a:endParaRPr lang="en-US" altLang="en-US" sz="1600" dirty="0"/>
          </a:p>
          <a:p>
            <a:pPr eaLnBrk="1" hangingPunct="1"/>
            <a:r>
              <a:rPr lang="en-US" altLang="en-US" sz="1600" dirty="0"/>
              <a:t>Note: Rectangular survey “invented” to facilitate/standardize legal descriptions of public domain as it went into public ownership.  Jefferson.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AA57A3F-9D98-4EDA-A2F9-4EFA6FD649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0987DC1-EF67-4DCB-82DC-A45504EF2248}" type="slidenum">
              <a:rPr lang="en-US" altLang="en-US" sz="1200"/>
              <a:pPr eaLnBrk="1" hangingPunct="1"/>
              <a:t>9</a:t>
            </a:fld>
            <a:endParaRPr lang="en-US" altLang="en-US" sz="1200"/>
          </a:p>
        </p:txBody>
      </p:sp>
      <p:sp>
        <p:nvSpPr>
          <p:cNvPr id="52227" name="Rectangle 2">
            <a:extLst>
              <a:ext uri="{FF2B5EF4-FFF2-40B4-BE49-F238E27FC236}">
                <a16:creationId xmlns:a16="http://schemas.microsoft.com/office/drawing/2014/main" id="{D6733911-C0F0-49B7-87F3-9A2C9BCB96D6}"/>
              </a:ext>
            </a:extLst>
          </p:cNvPr>
          <p:cNvSpPr>
            <a:spLocks noChangeArrowheads="1" noTextEdit="1"/>
          </p:cNvSpPr>
          <p:nvPr>
            <p:ph type="sldImg"/>
          </p:nvPr>
        </p:nvSpPr>
        <p:spPr>
          <a:ln/>
        </p:spPr>
      </p:sp>
      <p:sp>
        <p:nvSpPr>
          <p:cNvPr id="52228" name="Rectangle 3">
            <a:extLst>
              <a:ext uri="{FF2B5EF4-FFF2-40B4-BE49-F238E27FC236}">
                <a16:creationId xmlns:a16="http://schemas.microsoft.com/office/drawing/2014/main" id="{C12C10CF-A7B4-4D1B-869B-BDEE7D954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solidFill>
                  <a:srgbClr val="000000"/>
                </a:solidFill>
                <a:latin typeface="Times" panose="02020603050405020304" pitchFamily="18" charset="0"/>
                <a:cs typeface="Times New Roman" panose="02020603050405020304" pitchFamily="18" charset="0"/>
              </a:rPr>
              <a:t>The General Land Office was established  in 1812 within the Department of the Treasury to implement much of this policy.  The Homestead Act (1862) and other acts were passed that allowed giving public domain land to individuals at rock bottom prices, provided that they clear the land and live on it.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23CBBF4-4209-4C21-9A20-234AE887EF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9298C3-F8FE-4639-A506-89341198F4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88E8A7-6E95-4975-B3A1-94783B52E4D4}"/>
              </a:ext>
            </a:extLst>
          </p:cNvPr>
          <p:cNvSpPr>
            <a:spLocks noGrp="1" noChangeArrowheads="1"/>
          </p:cNvSpPr>
          <p:nvPr>
            <p:ph type="sldNum" sz="quarter" idx="12"/>
          </p:nvPr>
        </p:nvSpPr>
        <p:spPr>
          <a:ln/>
        </p:spPr>
        <p:txBody>
          <a:bodyPr/>
          <a:lstStyle>
            <a:lvl1pPr>
              <a:defRPr/>
            </a:lvl1pPr>
          </a:lstStyle>
          <a:p>
            <a:fld id="{6EE13703-D5AD-452F-A496-741DD384661F}" type="slidenum">
              <a:rPr lang="en-US" altLang="en-US"/>
              <a:pPr/>
              <a:t>‹#›</a:t>
            </a:fld>
            <a:endParaRPr lang="en-US" altLang="en-US"/>
          </a:p>
        </p:txBody>
      </p:sp>
    </p:spTree>
    <p:extLst>
      <p:ext uri="{BB962C8B-B14F-4D97-AF65-F5344CB8AC3E}">
        <p14:creationId xmlns:p14="http://schemas.microsoft.com/office/powerpoint/2010/main" val="783662092"/>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B2D803-945E-4629-B5FD-FF1DA59283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3F0EE9-5473-48D9-B21F-D7A8257CD5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32119E-FEAE-4417-BF36-57F429D24014}"/>
              </a:ext>
            </a:extLst>
          </p:cNvPr>
          <p:cNvSpPr>
            <a:spLocks noGrp="1" noChangeArrowheads="1"/>
          </p:cNvSpPr>
          <p:nvPr>
            <p:ph type="sldNum" sz="quarter" idx="12"/>
          </p:nvPr>
        </p:nvSpPr>
        <p:spPr>
          <a:ln/>
        </p:spPr>
        <p:txBody>
          <a:bodyPr/>
          <a:lstStyle>
            <a:lvl1pPr>
              <a:defRPr/>
            </a:lvl1pPr>
          </a:lstStyle>
          <a:p>
            <a:fld id="{860F7159-B7A2-4ECE-B5D1-ACD5420F3496}" type="slidenum">
              <a:rPr lang="en-US" altLang="en-US"/>
              <a:pPr/>
              <a:t>‹#›</a:t>
            </a:fld>
            <a:endParaRPr lang="en-US" altLang="en-US"/>
          </a:p>
        </p:txBody>
      </p:sp>
    </p:spTree>
    <p:extLst>
      <p:ext uri="{BB962C8B-B14F-4D97-AF65-F5344CB8AC3E}">
        <p14:creationId xmlns:p14="http://schemas.microsoft.com/office/powerpoint/2010/main" val="3500600324"/>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5D0B167-66AF-4508-A4EA-36911DF2F6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49A553-38B3-4575-BB1D-DD3DA2EA5B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CEED55-7DFB-4AE0-A0C9-3D5E059F2CCF}"/>
              </a:ext>
            </a:extLst>
          </p:cNvPr>
          <p:cNvSpPr>
            <a:spLocks noGrp="1" noChangeArrowheads="1"/>
          </p:cNvSpPr>
          <p:nvPr>
            <p:ph type="sldNum" sz="quarter" idx="12"/>
          </p:nvPr>
        </p:nvSpPr>
        <p:spPr>
          <a:ln/>
        </p:spPr>
        <p:txBody>
          <a:bodyPr/>
          <a:lstStyle>
            <a:lvl1pPr>
              <a:defRPr/>
            </a:lvl1pPr>
          </a:lstStyle>
          <a:p>
            <a:fld id="{09C0676A-DC6D-4966-99EB-7B40C3B2754E}" type="slidenum">
              <a:rPr lang="en-US" altLang="en-US"/>
              <a:pPr/>
              <a:t>‹#›</a:t>
            </a:fld>
            <a:endParaRPr lang="en-US" altLang="en-US"/>
          </a:p>
        </p:txBody>
      </p:sp>
    </p:spTree>
    <p:extLst>
      <p:ext uri="{BB962C8B-B14F-4D97-AF65-F5344CB8AC3E}">
        <p14:creationId xmlns:p14="http://schemas.microsoft.com/office/powerpoint/2010/main" val="3903806282"/>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41E468-96F8-4E56-B4A0-716A0B3B4B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A4C343-2919-4DCA-9B12-3DC6C389B9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44359A-3239-4979-B85D-4C1A34FC0A2A}"/>
              </a:ext>
            </a:extLst>
          </p:cNvPr>
          <p:cNvSpPr>
            <a:spLocks noGrp="1" noChangeArrowheads="1"/>
          </p:cNvSpPr>
          <p:nvPr>
            <p:ph type="sldNum" sz="quarter" idx="12"/>
          </p:nvPr>
        </p:nvSpPr>
        <p:spPr>
          <a:ln/>
        </p:spPr>
        <p:txBody>
          <a:bodyPr/>
          <a:lstStyle>
            <a:lvl1pPr>
              <a:defRPr/>
            </a:lvl1pPr>
          </a:lstStyle>
          <a:p>
            <a:fld id="{F01A8EF4-E1D8-422C-A601-AB8B44D1A246}" type="slidenum">
              <a:rPr lang="en-US" altLang="en-US"/>
              <a:pPr/>
              <a:t>‹#›</a:t>
            </a:fld>
            <a:endParaRPr lang="en-US" altLang="en-US"/>
          </a:p>
        </p:txBody>
      </p:sp>
    </p:spTree>
    <p:extLst>
      <p:ext uri="{BB962C8B-B14F-4D97-AF65-F5344CB8AC3E}">
        <p14:creationId xmlns:p14="http://schemas.microsoft.com/office/powerpoint/2010/main" val="4255204876"/>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C1768CD-BDAC-4B12-B752-61C95C5A99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66D715-7C75-45A0-BBB2-4800BD607E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D04985-4084-4F14-85F8-F4485C29000D}"/>
              </a:ext>
            </a:extLst>
          </p:cNvPr>
          <p:cNvSpPr>
            <a:spLocks noGrp="1" noChangeArrowheads="1"/>
          </p:cNvSpPr>
          <p:nvPr>
            <p:ph type="sldNum" sz="quarter" idx="12"/>
          </p:nvPr>
        </p:nvSpPr>
        <p:spPr>
          <a:ln/>
        </p:spPr>
        <p:txBody>
          <a:bodyPr/>
          <a:lstStyle>
            <a:lvl1pPr>
              <a:defRPr/>
            </a:lvl1pPr>
          </a:lstStyle>
          <a:p>
            <a:fld id="{10196CE0-EE3F-4076-9317-9637E5BAFC10}" type="slidenum">
              <a:rPr lang="en-US" altLang="en-US"/>
              <a:pPr/>
              <a:t>‹#›</a:t>
            </a:fld>
            <a:endParaRPr lang="en-US" altLang="en-US"/>
          </a:p>
        </p:txBody>
      </p:sp>
    </p:spTree>
    <p:extLst>
      <p:ext uri="{BB962C8B-B14F-4D97-AF65-F5344CB8AC3E}">
        <p14:creationId xmlns:p14="http://schemas.microsoft.com/office/powerpoint/2010/main" val="399316361"/>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25C35D6-0B8E-4818-BB74-A4FE4BF809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2160D43-2661-44DB-80E2-0E2B7181CC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AD05A45-3C4A-4122-AAD9-32147D3CFAA8}"/>
              </a:ext>
            </a:extLst>
          </p:cNvPr>
          <p:cNvSpPr>
            <a:spLocks noGrp="1" noChangeArrowheads="1"/>
          </p:cNvSpPr>
          <p:nvPr>
            <p:ph type="sldNum" sz="quarter" idx="12"/>
          </p:nvPr>
        </p:nvSpPr>
        <p:spPr>
          <a:ln/>
        </p:spPr>
        <p:txBody>
          <a:bodyPr/>
          <a:lstStyle>
            <a:lvl1pPr>
              <a:defRPr/>
            </a:lvl1pPr>
          </a:lstStyle>
          <a:p>
            <a:fld id="{7921F2BB-FA5C-4628-8509-19CAA6CE22E1}" type="slidenum">
              <a:rPr lang="en-US" altLang="en-US"/>
              <a:pPr/>
              <a:t>‹#›</a:t>
            </a:fld>
            <a:endParaRPr lang="en-US" altLang="en-US"/>
          </a:p>
        </p:txBody>
      </p:sp>
    </p:spTree>
    <p:extLst>
      <p:ext uri="{BB962C8B-B14F-4D97-AF65-F5344CB8AC3E}">
        <p14:creationId xmlns:p14="http://schemas.microsoft.com/office/powerpoint/2010/main" val="3307843236"/>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82CE532-A316-44B9-B798-D217D3478ED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ABB7FBB-7148-4957-B411-4A80F6BEF9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4FDF5A5-E45B-450A-AC02-8DFAF685F84A}"/>
              </a:ext>
            </a:extLst>
          </p:cNvPr>
          <p:cNvSpPr>
            <a:spLocks noGrp="1" noChangeArrowheads="1"/>
          </p:cNvSpPr>
          <p:nvPr>
            <p:ph type="sldNum" sz="quarter" idx="12"/>
          </p:nvPr>
        </p:nvSpPr>
        <p:spPr>
          <a:ln/>
        </p:spPr>
        <p:txBody>
          <a:bodyPr/>
          <a:lstStyle>
            <a:lvl1pPr>
              <a:defRPr/>
            </a:lvl1pPr>
          </a:lstStyle>
          <a:p>
            <a:fld id="{095CFD72-2C7F-4EC4-AAE2-132D8229DCBF}" type="slidenum">
              <a:rPr lang="en-US" altLang="en-US"/>
              <a:pPr/>
              <a:t>‹#›</a:t>
            </a:fld>
            <a:endParaRPr lang="en-US" altLang="en-US"/>
          </a:p>
        </p:txBody>
      </p:sp>
    </p:spTree>
    <p:extLst>
      <p:ext uri="{BB962C8B-B14F-4D97-AF65-F5344CB8AC3E}">
        <p14:creationId xmlns:p14="http://schemas.microsoft.com/office/powerpoint/2010/main" val="1681600652"/>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DE6BFB0-373C-4EF6-90B8-FDFF40DA35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0E22370-69D9-47FD-B7C9-03DAE692B8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C3C1CBD-0C81-4D38-9836-9B192AC7BCB3}"/>
              </a:ext>
            </a:extLst>
          </p:cNvPr>
          <p:cNvSpPr>
            <a:spLocks noGrp="1" noChangeArrowheads="1"/>
          </p:cNvSpPr>
          <p:nvPr>
            <p:ph type="sldNum" sz="quarter" idx="12"/>
          </p:nvPr>
        </p:nvSpPr>
        <p:spPr>
          <a:ln/>
        </p:spPr>
        <p:txBody>
          <a:bodyPr/>
          <a:lstStyle>
            <a:lvl1pPr>
              <a:defRPr/>
            </a:lvl1pPr>
          </a:lstStyle>
          <a:p>
            <a:fld id="{FEB8F2F8-42AD-4727-AFA0-4116894BAA8B}" type="slidenum">
              <a:rPr lang="en-US" altLang="en-US"/>
              <a:pPr/>
              <a:t>‹#›</a:t>
            </a:fld>
            <a:endParaRPr lang="en-US" altLang="en-US"/>
          </a:p>
        </p:txBody>
      </p:sp>
    </p:spTree>
    <p:extLst>
      <p:ext uri="{BB962C8B-B14F-4D97-AF65-F5344CB8AC3E}">
        <p14:creationId xmlns:p14="http://schemas.microsoft.com/office/powerpoint/2010/main" val="1144078253"/>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3640ED-E1A9-449D-9C75-3D30CC762B8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03112E5-6BA6-44AF-9138-E2ACCC0331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2138CD9-A610-4C2D-BAE0-F43CF2C388D0}"/>
              </a:ext>
            </a:extLst>
          </p:cNvPr>
          <p:cNvSpPr>
            <a:spLocks noGrp="1" noChangeArrowheads="1"/>
          </p:cNvSpPr>
          <p:nvPr>
            <p:ph type="sldNum" sz="quarter" idx="12"/>
          </p:nvPr>
        </p:nvSpPr>
        <p:spPr>
          <a:ln/>
        </p:spPr>
        <p:txBody>
          <a:bodyPr/>
          <a:lstStyle>
            <a:lvl1pPr>
              <a:defRPr/>
            </a:lvl1pPr>
          </a:lstStyle>
          <a:p>
            <a:fld id="{F41ABB7A-5DC6-41FC-B1A6-2DFCB71FDD95}" type="slidenum">
              <a:rPr lang="en-US" altLang="en-US"/>
              <a:pPr/>
              <a:t>‹#›</a:t>
            </a:fld>
            <a:endParaRPr lang="en-US" altLang="en-US"/>
          </a:p>
        </p:txBody>
      </p:sp>
    </p:spTree>
    <p:extLst>
      <p:ext uri="{BB962C8B-B14F-4D97-AF65-F5344CB8AC3E}">
        <p14:creationId xmlns:p14="http://schemas.microsoft.com/office/powerpoint/2010/main" val="1255750443"/>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F7E44C-141F-4000-9399-5C804B9824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0D661D-2044-4783-B5A3-BC882CA691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2214DB-113B-4C9F-8A68-2E1DAF7C4550}"/>
              </a:ext>
            </a:extLst>
          </p:cNvPr>
          <p:cNvSpPr>
            <a:spLocks noGrp="1" noChangeArrowheads="1"/>
          </p:cNvSpPr>
          <p:nvPr>
            <p:ph type="sldNum" sz="quarter" idx="12"/>
          </p:nvPr>
        </p:nvSpPr>
        <p:spPr>
          <a:ln/>
        </p:spPr>
        <p:txBody>
          <a:bodyPr/>
          <a:lstStyle>
            <a:lvl1pPr>
              <a:defRPr/>
            </a:lvl1pPr>
          </a:lstStyle>
          <a:p>
            <a:fld id="{B56E2367-E035-4FA9-B6F4-DCD693ED90AC}" type="slidenum">
              <a:rPr lang="en-US" altLang="en-US"/>
              <a:pPr/>
              <a:t>‹#›</a:t>
            </a:fld>
            <a:endParaRPr lang="en-US" altLang="en-US"/>
          </a:p>
        </p:txBody>
      </p:sp>
    </p:spTree>
    <p:extLst>
      <p:ext uri="{BB962C8B-B14F-4D97-AF65-F5344CB8AC3E}">
        <p14:creationId xmlns:p14="http://schemas.microsoft.com/office/powerpoint/2010/main" val="1953607794"/>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DCEC90-719D-498E-B15B-4930B1D92F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AFCAE7-A672-4FDD-B74F-5D40D944FD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63D097-615D-4D35-AC53-658462F38C49}"/>
              </a:ext>
            </a:extLst>
          </p:cNvPr>
          <p:cNvSpPr>
            <a:spLocks noGrp="1" noChangeArrowheads="1"/>
          </p:cNvSpPr>
          <p:nvPr>
            <p:ph type="sldNum" sz="quarter" idx="12"/>
          </p:nvPr>
        </p:nvSpPr>
        <p:spPr>
          <a:ln/>
        </p:spPr>
        <p:txBody>
          <a:bodyPr/>
          <a:lstStyle>
            <a:lvl1pPr>
              <a:defRPr/>
            </a:lvl1pPr>
          </a:lstStyle>
          <a:p>
            <a:fld id="{B02D56E6-FCE8-4A10-AFDD-483BE93DD1CA}" type="slidenum">
              <a:rPr lang="en-US" altLang="en-US"/>
              <a:pPr/>
              <a:t>‹#›</a:t>
            </a:fld>
            <a:endParaRPr lang="en-US" altLang="en-US"/>
          </a:p>
        </p:txBody>
      </p:sp>
    </p:spTree>
    <p:extLst>
      <p:ext uri="{BB962C8B-B14F-4D97-AF65-F5344CB8AC3E}">
        <p14:creationId xmlns:p14="http://schemas.microsoft.com/office/powerpoint/2010/main" val="536845469"/>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6D61482-EA25-47BE-BDE0-BE4F7D15B13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156F2E6-C716-455D-B5E3-D399FA51DC4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44A45CD-CF00-4FA2-A5A5-2A24816E36C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a:extLst>
              <a:ext uri="{FF2B5EF4-FFF2-40B4-BE49-F238E27FC236}">
                <a16:creationId xmlns:a16="http://schemas.microsoft.com/office/drawing/2014/main" id="{5F0D6D17-2B26-4090-A8A4-051EED9F5BC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a:extLst>
              <a:ext uri="{FF2B5EF4-FFF2-40B4-BE49-F238E27FC236}">
                <a16:creationId xmlns:a16="http://schemas.microsoft.com/office/drawing/2014/main" id="{4CD3C46C-A398-4ECD-8DF6-B61608B0A54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4DF0F84-0452-41B8-8BFE-BFF2C7A9CBB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descr="Photo of flowers and mountainous background">
            <a:extLst>
              <a:ext uri="{FF2B5EF4-FFF2-40B4-BE49-F238E27FC236}">
                <a16:creationId xmlns:a16="http://schemas.microsoft.com/office/drawing/2014/main" id="{3906658C-B326-42DB-9AE6-2CA4568E1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10363200"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0">
            <a:extLst>
              <a:ext uri="{FF2B5EF4-FFF2-40B4-BE49-F238E27FC236}">
                <a16:creationId xmlns:a16="http://schemas.microsoft.com/office/drawing/2014/main" id="{440463AA-DBB9-41AB-884D-2BD8BC26413F}"/>
              </a:ext>
            </a:extLst>
          </p:cNvPr>
          <p:cNvSpPr>
            <a:spLocks noGrp="1" noChangeArrowheads="1"/>
          </p:cNvSpPr>
          <p:nvPr>
            <p:ph type="ctrTitle"/>
          </p:nvPr>
        </p:nvSpPr>
        <p:spPr>
          <a:xfrm>
            <a:off x="0" y="1066800"/>
            <a:ext cx="5334000" cy="1219200"/>
          </a:xfrm>
        </p:spPr>
        <p:txBody>
          <a:bodyPr/>
          <a:lstStyle/>
          <a:p>
            <a:pPr eaLnBrk="1" hangingPunct="1"/>
            <a:r>
              <a:rPr lang="en-US" altLang="en-US" sz="4800" b="1" dirty="0">
                <a:solidFill>
                  <a:srgbClr val="FFFF99"/>
                </a:solidFill>
                <a:latin typeface="Brush Script MT" panose="03060802040406070304" pitchFamily="66" charset="0"/>
              </a:rPr>
              <a:t>Wilderness Perspectives</a:t>
            </a:r>
          </a:p>
        </p:txBody>
      </p:sp>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6A20-DE66-4682-BCF8-49211E64A152}"/>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en-US" dirty="0"/>
              <a:t>Railroad photos</a:t>
            </a:r>
          </a:p>
        </p:txBody>
      </p:sp>
      <p:pic>
        <p:nvPicPr>
          <p:cNvPr id="12290" name="Picture 1031" descr="Railroad tressel">
            <a:extLst>
              <a:ext uri="{FF2B5EF4-FFF2-40B4-BE49-F238E27FC236}">
                <a16:creationId xmlns:a16="http://schemas.microsoft.com/office/drawing/2014/main" id="{894FE7BD-0654-4353-B8D3-E5323A1FC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8305800" cy="31226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1032" descr="People posing near train">
            <a:extLst>
              <a:ext uri="{FF2B5EF4-FFF2-40B4-BE49-F238E27FC236}">
                <a16:creationId xmlns:a16="http://schemas.microsoft.com/office/drawing/2014/main" id="{2997D51F-EA02-4076-B543-1AF0FF3960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95600"/>
            <a:ext cx="5562600" cy="3657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2B95-9502-4D54-823E-ED3F8482D264}"/>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en-US" dirty="0"/>
              <a:t>Painting</a:t>
            </a:r>
          </a:p>
        </p:txBody>
      </p:sp>
      <p:pic>
        <p:nvPicPr>
          <p:cNvPr id="13314" name="Picture 2" descr="Painting of people on horses and wagons racing">
            <a:extLst>
              <a:ext uri="{FF2B5EF4-FFF2-40B4-BE49-F238E27FC236}">
                <a16:creationId xmlns:a16="http://schemas.microsoft.com/office/drawing/2014/main" id="{AC4563C9-9103-4987-84FE-89A46F4ED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1032">
            <a:extLst>
              <a:ext uri="{FF2B5EF4-FFF2-40B4-BE49-F238E27FC236}">
                <a16:creationId xmlns:a16="http://schemas.microsoft.com/office/drawing/2014/main" id="{343F020F-49B1-4EAC-9C4D-F9AB8876EA88}"/>
              </a:ext>
            </a:extLst>
          </p:cNvPr>
          <p:cNvSpPr txBox="1">
            <a:spLocks noGrp="1" noChangeArrowheads="1"/>
          </p:cNvSpPr>
          <p:nvPr>
            <p:ph type="title" idx="4294967295"/>
          </p:nvPr>
        </p:nvSpPr>
        <p:spPr bwMode="auto">
          <a:xfrm>
            <a:off x="685800" y="1752600"/>
            <a:ext cx="2362200" cy="5794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Realization:</a:t>
            </a:r>
          </a:p>
        </p:txBody>
      </p:sp>
      <p:pic>
        <p:nvPicPr>
          <p:cNvPr id="14338" name="Picture 1029" descr="Early Settlement">
            <a:extLst>
              <a:ext uri="{FF2B5EF4-FFF2-40B4-BE49-F238E27FC236}">
                <a16:creationId xmlns:a16="http://schemas.microsoft.com/office/drawing/2014/main" id="{F13D570A-10A8-4780-8B41-A13C673C2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1000"/>
            <a:ext cx="5221288" cy="370363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1030" descr="Illustration of train with bison on the railroad">
            <a:extLst>
              <a:ext uri="{FF2B5EF4-FFF2-40B4-BE49-F238E27FC236}">
                <a16:creationId xmlns:a16="http://schemas.microsoft.com/office/drawing/2014/main" id="{0C9DF7B5-E630-4864-B0BB-2AA12D865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971800"/>
            <a:ext cx="4376738" cy="33162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1033">
            <a:extLst>
              <a:ext uri="{FF2B5EF4-FFF2-40B4-BE49-F238E27FC236}">
                <a16:creationId xmlns:a16="http://schemas.microsoft.com/office/drawing/2014/main" id="{B1CD96C7-E97A-4D90-BE13-DD073DCE37CA}"/>
              </a:ext>
            </a:extLst>
          </p:cNvPr>
          <p:cNvSpPr txBox="1">
            <a:spLocks noChangeArrowheads="1"/>
          </p:cNvSpPr>
          <p:nvPr/>
        </p:nvSpPr>
        <p:spPr bwMode="auto">
          <a:xfrm>
            <a:off x="5410200" y="4876800"/>
            <a:ext cx="342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solidFill>
                  <a:srgbClr val="FFFF99"/>
                </a:solidFill>
              </a:rPr>
              <a:t>Resources are not  unlimited.</a:t>
            </a:r>
          </a:p>
        </p:txBody>
      </p:sp>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a:extLst>
              <a:ext uri="{FF2B5EF4-FFF2-40B4-BE49-F238E27FC236}">
                <a16:creationId xmlns:a16="http://schemas.microsoft.com/office/drawing/2014/main" id="{7F9BA46A-C746-4B55-B98D-BFA39EC7D2AD}"/>
              </a:ext>
            </a:extLst>
          </p:cNvPr>
          <p:cNvSpPr txBox="1">
            <a:spLocks noGrp="1" noChangeArrowheads="1"/>
          </p:cNvSpPr>
          <p:nvPr>
            <p:ph type="title" idx="4294967295"/>
          </p:nvPr>
        </p:nvSpPr>
        <p:spPr bwMode="auto">
          <a:xfrm>
            <a:off x="2895600" y="5791200"/>
            <a:ext cx="3495675"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Attitudes begin to change</a:t>
            </a:r>
          </a:p>
        </p:txBody>
      </p:sp>
      <p:pic>
        <p:nvPicPr>
          <p:cNvPr id="15362" name="Picture 2" descr="People posing in front of log pile">
            <a:extLst>
              <a:ext uri="{FF2B5EF4-FFF2-40B4-BE49-F238E27FC236}">
                <a16:creationId xmlns:a16="http://schemas.microsoft.com/office/drawing/2014/main" id="{5DBB2D3E-F323-4FBB-9595-E955CC492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8305800" cy="47656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a:extLst>
              <a:ext uri="{FF2B5EF4-FFF2-40B4-BE49-F238E27FC236}">
                <a16:creationId xmlns:a16="http://schemas.microsoft.com/office/drawing/2014/main" id="{EBFA5129-9F5B-4E2A-B222-28AD557EDB37}"/>
              </a:ext>
            </a:extLst>
          </p:cNvPr>
          <p:cNvSpPr txBox="1">
            <a:spLocks noGrp="1" noChangeArrowheads="1"/>
          </p:cNvSpPr>
          <p:nvPr>
            <p:ph type="title" idx="4294967295"/>
          </p:nvPr>
        </p:nvSpPr>
        <p:spPr bwMode="auto">
          <a:xfrm>
            <a:off x="1524000" y="6096000"/>
            <a:ext cx="6096000"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 Yellowstone National Park established 1872</a:t>
            </a:r>
          </a:p>
        </p:txBody>
      </p:sp>
      <p:pic>
        <p:nvPicPr>
          <p:cNvPr id="16386" name="Picture 2" descr="Moran Scape">
            <a:extLst>
              <a:ext uri="{FF2B5EF4-FFF2-40B4-BE49-F238E27FC236}">
                <a16:creationId xmlns:a16="http://schemas.microsoft.com/office/drawing/2014/main" id="{06E36A44-BB89-42D2-B0FC-D937AB79F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9225"/>
            <a:ext cx="6629400" cy="57181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17D639-D58C-4CCB-9DA2-7DE708BF8935}"/>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en-US" dirty="0"/>
              <a:t>Old photos</a:t>
            </a:r>
          </a:p>
        </p:txBody>
      </p:sp>
      <p:pic>
        <p:nvPicPr>
          <p:cNvPr id="17410" name="Picture 5" descr="Herd of cattle near river">
            <a:extLst>
              <a:ext uri="{FF2B5EF4-FFF2-40B4-BE49-F238E27FC236}">
                <a16:creationId xmlns:a16="http://schemas.microsoft.com/office/drawing/2014/main" id="{0528F1B8-B236-421A-9BE1-4EB8ED9FF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5943600" cy="43862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1" name="Picture 6" descr="People panning for gold">
            <a:extLst>
              <a:ext uri="{FF2B5EF4-FFF2-40B4-BE49-F238E27FC236}">
                <a16:creationId xmlns:a16="http://schemas.microsoft.com/office/drawing/2014/main" id="{4ABB3C24-F6D2-416F-B62E-CCBA35663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04800"/>
            <a:ext cx="4038600" cy="38084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B785ECED-686A-4F24-B55F-6789684638AE}"/>
              </a:ext>
            </a:extLst>
          </p:cNvPr>
          <p:cNvSpPr txBox="1">
            <a:spLocks noGrp="1" noChangeArrowheads="1"/>
          </p:cNvSpPr>
          <p:nvPr>
            <p:ph type="title" idx="4294967295"/>
          </p:nvPr>
        </p:nvSpPr>
        <p:spPr bwMode="auto">
          <a:xfrm>
            <a:off x="304800" y="2133600"/>
            <a:ext cx="4572000" cy="11874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John Wesley Powell publishes  “1878 Report on the Lands of the Arid Region of the United States”   </a:t>
            </a:r>
          </a:p>
        </p:txBody>
      </p:sp>
      <p:pic>
        <p:nvPicPr>
          <p:cNvPr id="18435" name="Picture 3" descr="Portrait of John Wesley Powell">
            <a:extLst>
              <a:ext uri="{FF2B5EF4-FFF2-40B4-BE49-F238E27FC236}">
                <a16:creationId xmlns:a16="http://schemas.microsoft.com/office/drawing/2014/main" id="{D8DFDFD0-EBC3-47B1-B3CC-BC3CE4205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400"/>
            <a:ext cx="3340100" cy="57785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a:extLst>
              <a:ext uri="{FF2B5EF4-FFF2-40B4-BE49-F238E27FC236}">
                <a16:creationId xmlns:a16="http://schemas.microsoft.com/office/drawing/2014/main" id="{5EC4C21A-1107-4551-A115-89D417496FAD}"/>
              </a:ext>
            </a:extLst>
          </p:cNvPr>
          <p:cNvSpPr txBox="1">
            <a:spLocks noGrp="1" noChangeArrowheads="1"/>
          </p:cNvSpPr>
          <p:nvPr>
            <p:ph type="title" idx="4294967295"/>
          </p:nvPr>
        </p:nvSpPr>
        <p:spPr bwMode="auto">
          <a:xfrm>
            <a:off x="609600" y="5334000"/>
            <a:ext cx="7924800" cy="8223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“From the forest and the wilderness comes the tonics and   barks which brace mankind.”    </a:t>
            </a:r>
            <a:r>
              <a:rPr kumimoji="0" lang="en-US" altLang="en-US" sz="2400" b="1" i="1"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Henry David Thoreau</a:t>
            </a:r>
          </a:p>
        </p:txBody>
      </p:sp>
      <p:pic>
        <p:nvPicPr>
          <p:cNvPr id="19458" name="Picture 2" descr="Illustration of a waterfall and river">
            <a:extLst>
              <a:ext uri="{FF2B5EF4-FFF2-40B4-BE49-F238E27FC236}">
                <a16:creationId xmlns:a16="http://schemas.microsoft.com/office/drawing/2014/main" id="{B2E3A258-E169-40FF-98F1-C06B7F09F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7358063" cy="455771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a:extLst>
              <a:ext uri="{FF2B5EF4-FFF2-40B4-BE49-F238E27FC236}">
                <a16:creationId xmlns:a16="http://schemas.microsoft.com/office/drawing/2014/main" id="{70EA616F-CF05-498D-B3C0-2199745481EF}"/>
              </a:ext>
            </a:extLst>
          </p:cNvPr>
          <p:cNvSpPr txBox="1">
            <a:spLocks noGrp="1" noChangeArrowheads="1"/>
          </p:cNvSpPr>
          <p:nvPr>
            <p:ph type="title" idx="4294967295"/>
          </p:nvPr>
        </p:nvSpPr>
        <p:spPr bwMode="auto">
          <a:xfrm>
            <a:off x="2209800" y="5943600"/>
            <a:ext cx="5334000"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Forest Reserves established in 1891</a:t>
            </a:r>
          </a:p>
        </p:txBody>
      </p:sp>
      <p:pic>
        <p:nvPicPr>
          <p:cNvPr id="20482" name="Picture 2" descr="People posing next to large, chained log">
            <a:extLst>
              <a:ext uri="{FF2B5EF4-FFF2-40B4-BE49-F238E27FC236}">
                <a16:creationId xmlns:a16="http://schemas.microsoft.com/office/drawing/2014/main" id="{4D9236C7-5455-45E1-99DD-1B06D1733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239000" cy="51657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3876-C70F-4007-BB89-A9CAD38E1E5D}"/>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en-US" dirty="0"/>
              <a:t>1892 – John Muir</a:t>
            </a:r>
          </a:p>
        </p:txBody>
      </p:sp>
      <p:sp>
        <p:nvSpPr>
          <p:cNvPr id="21507" name="Rectangle 3">
            <a:extLst>
              <a:ext uri="{FF2B5EF4-FFF2-40B4-BE49-F238E27FC236}">
                <a16:creationId xmlns:a16="http://schemas.microsoft.com/office/drawing/2014/main" id="{A891EDD6-A093-40D0-BAE4-CC6A1885A119}"/>
              </a:ext>
            </a:extLst>
          </p:cNvPr>
          <p:cNvSpPr>
            <a:spLocks noChangeArrowheads="1"/>
          </p:cNvSpPr>
          <p:nvPr/>
        </p:nvSpPr>
        <p:spPr bwMode="auto">
          <a:xfrm>
            <a:off x="685800" y="914400"/>
            <a:ext cx="54102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solidFill>
                  <a:srgbClr val="FFFF99"/>
                </a:solidFill>
              </a:rPr>
              <a:t>1892 –John Muir and 26 San Francisco residents form the Sierra Club “to explore, enjoy and render accessible the mountain regions of the Pacific NW… and enlist the support and cooperation of the people and the government in preserving the forests and other natural features of the Sierra Nevada.”</a:t>
            </a:r>
          </a:p>
        </p:txBody>
      </p:sp>
      <p:pic>
        <p:nvPicPr>
          <p:cNvPr id="21506" name="Picture 2" descr="Portrait of Muir posing near water">
            <a:extLst>
              <a:ext uri="{FF2B5EF4-FFF2-40B4-BE49-F238E27FC236}">
                <a16:creationId xmlns:a16="http://schemas.microsoft.com/office/drawing/2014/main" id="{F4B2B1A5-0387-47E5-B4A4-65B6ACC3E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4263" y="381000"/>
            <a:ext cx="2690812" cy="57912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Map of eastern US">
            <a:extLst>
              <a:ext uri="{FF2B5EF4-FFF2-40B4-BE49-F238E27FC236}">
                <a16:creationId xmlns:a16="http://schemas.microsoft.com/office/drawing/2014/main" id="{8F7378BC-5FD2-45F5-B53A-A6D21F18A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475" y="0"/>
            <a:ext cx="6232525"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099" name="Rectangle 7">
            <a:extLst>
              <a:ext uri="{FF2B5EF4-FFF2-40B4-BE49-F238E27FC236}">
                <a16:creationId xmlns:a16="http://schemas.microsoft.com/office/drawing/2014/main" id="{2A50CFE7-46F4-4831-BE01-B42FE9EE3767}"/>
              </a:ext>
            </a:extLst>
          </p:cNvPr>
          <p:cNvSpPr>
            <a:spLocks noGrp="1" noChangeArrowheads="1"/>
          </p:cNvSpPr>
          <p:nvPr>
            <p:ph type="title" idx="4294967295"/>
          </p:nvPr>
        </p:nvSpPr>
        <p:spPr bwMode="auto">
          <a:xfrm>
            <a:off x="0" y="0"/>
            <a:ext cx="3124200" cy="15525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Birth Of A Nation</a:t>
            </a:r>
          </a:p>
        </p:txBody>
      </p:sp>
    </p:spTree>
  </p:cSld>
  <p:clrMapOvr>
    <a:overrideClrMapping bg1="lt1" tx1="dk1" bg2="lt2" tx2="dk2" accent1="accent1" accent2="accent2" accent3="accent3" accent4="accent4" accent5="accent5" accent6="accent6" hlink="hlink" folHlink="folHlink"/>
  </p:clrMapOvr>
  <p:transition>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D2CEF459-7EFC-4AFE-8075-3D13D4AF0A45}"/>
              </a:ext>
            </a:extLst>
          </p:cNvPr>
          <p:cNvSpPr>
            <a:spLocks noGrp="1" noChangeArrowheads="1"/>
          </p:cNvSpPr>
          <p:nvPr>
            <p:ph type="title" idx="4294967295"/>
          </p:nvPr>
        </p:nvSpPr>
        <p:spPr bwMode="auto">
          <a:xfrm>
            <a:off x="3352800" y="5791200"/>
            <a:ext cx="2590800" cy="5191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Gifford Pinchot</a:t>
            </a:r>
          </a:p>
        </p:txBody>
      </p:sp>
      <p:pic>
        <p:nvPicPr>
          <p:cNvPr id="22530" name="Picture 2" descr="Portrait of Pinchot">
            <a:extLst>
              <a:ext uri="{FF2B5EF4-FFF2-40B4-BE49-F238E27FC236}">
                <a16:creationId xmlns:a16="http://schemas.microsoft.com/office/drawing/2014/main" id="{8E70F1BE-CC99-41ED-A05F-B2DF88063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57200"/>
            <a:ext cx="3641725" cy="51816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a:extLst>
              <a:ext uri="{FF2B5EF4-FFF2-40B4-BE49-F238E27FC236}">
                <a16:creationId xmlns:a16="http://schemas.microsoft.com/office/drawing/2014/main" id="{E0A870A3-6D5F-4E15-8289-978D88F567FA}"/>
              </a:ext>
            </a:extLst>
          </p:cNvPr>
          <p:cNvSpPr txBox="1">
            <a:spLocks noGrp="1" noChangeArrowheads="1"/>
          </p:cNvSpPr>
          <p:nvPr>
            <p:ph type="title" idx="4294967295"/>
          </p:nvPr>
        </p:nvSpPr>
        <p:spPr bwMode="auto">
          <a:xfrm>
            <a:off x="0" y="3886200"/>
            <a:ext cx="3505200" cy="10064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Teddy Roosevelt </a:t>
            </a:r>
            <a:r>
              <a:rPr kumimoji="0" lang="en-US" altLang="en-US" sz="24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“That damn cowboy…”</a:t>
            </a:r>
          </a:p>
        </p:txBody>
      </p:sp>
      <p:pic>
        <p:nvPicPr>
          <p:cNvPr id="23554" name="Picture 2" descr="Teddy standing by tent">
            <a:extLst>
              <a:ext uri="{FF2B5EF4-FFF2-40B4-BE49-F238E27FC236}">
                <a16:creationId xmlns:a16="http://schemas.microsoft.com/office/drawing/2014/main" id="{67FB082A-AD76-4907-9244-D543CA50E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04800"/>
            <a:ext cx="4656138" cy="61722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a:extLst>
              <a:ext uri="{FF2B5EF4-FFF2-40B4-BE49-F238E27FC236}">
                <a16:creationId xmlns:a16="http://schemas.microsoft.com/office/drawing/2014/main" id="{A7921C9B-69F5-4CA8-A4CC-A9546121F5D1}"/>
              </a:ext>
            </a:extLst>
          </p:cNvPr>
          <p:cNvSpPr txBox="1">
            <a:spLocks noGrp="1" noChangeArrowheads="1"/>
          </p:cNvSpPr>
          <p:nvPr>
            <p:ph type="title" idx="4294967295"/>
          </p:nvPr>
        </p:nvSpPr>
        <p:spPr bwMode="auto">
          <a:xfrm>
            <a:off x="1066800" y="6096000"/>
            <a:ext cx="7086600"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1907 – Forestry crew, Santa Fe National Forest, NM</a:t>
            </a:r>
          </a:p>
        </p:txBody>
      </p:sp>
      <p:pic>
        <p:nvPicPr>
          <p:cNvPr id="24578" name="Picture 2" descr="Group of people posing near tents">
            <a:extLst>
              <a:ext uri="{FF2B5EF4-FFF2-40B4-BE49-F238E27FC236}">
                <a16:creationId xmlns:a16="http://schemas.microsoft.com/office/drawing/2014/main" id="{7D122BE3-0886-4B62-A5D6-20B75A953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7086600" cy="5715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a:extLst>
              <a:ext uri="{FF2B5EF4-FFF2-40B4-BE49-F238E27FC236}">
                <a16:creationId xmlns:a16="http://schemas.microsoft.com/office/drawing/2014/main" id="{42814833-B47A-4AB3-AF49-464445E2BA0C}"/>
              </a:ext>
            </a:extLst>
          </p:cNvPr>
          <p:cNvSpPr txBox="1">
            <a:spLocks noGrp="1" noChangeArrowheads="1"/>
          </p:cNvSpPr>
          <p:nvPr>
            <p:ph type="title" idx="4294967295"/>
          </p:nvPr>
        </p:nvSpPr>
        <p:spPr bwMode="auto">
          <a:xfrm>
            <a:off x="609600" y="5791200"/>
            <a:ext cx="4343400" cy="5191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err="1">
                <a:ln>
                  <a:noFill/>
                </a:ln>
                <a:solidFill>
                  <a:srgbClr val="FFFF99"/>
                </a:solidFill>
                <a:effectLst/>
                <a:uLnTx/>
                <a:uFillTx/>
                <a:latin typeface="Times New Roman" panose="02020603050405020304" pitchFamily="18" charset="0"/>
                <a:ea typeface="+mn-ea"/>
                <a:cs typeface="+mn-cs"/>
              </a:rPr>
              <a:t>Hetch</a:t>
            </a:r>
            <a:r>
              <a:rPr kumimoji="0" lang="en-US" altLang="en-US" sz="28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 Hetchy Controversy</a:t>
            </a:r>
          </a:p>
        </p:txBody>
      </p:sp>
      <p:pic>
        <p:nvPicPr>
          <p:cNvPr id="25602" name="Picture 2" descr="Two people standing on ridge">
            <a:extLst>
              <a:ext uri="{FF2B5EF4-FFF2-40B4-BE49-F238E27FC236}">
                <a16:creationId xmlns:a16="http://schemas.microsoft.com/office/drawing/2014/main" id="{25A9D352-92F5-42B7-B778-91B8D9ACC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4295775" cy="52578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4" name="Text Box 6">
            <a:extLst>
              <a:ext uri="{FF2B5EF4-FFF2-40B4-BE49-F238E27FC236}">
                <a16:creationId xmlns:a16="http://schemas.microsoft.com/office/drawing/2014/main" id="{76D3750D-4174-4A66-ADDA-A650995569BA}"/>
              </a:ext>
            </a:extLst>
          </p:cNvPr>
          <p:cNvSpPr txBox="1">
            <a:spLocks noChangeArrowheads="1"/>
          </p:cNvSpPr>
          <p:nvPr/>
        </p:nvSpPr>
        <p:spPr bwMode="auto">
          <a:xfrm>
            <a:off x="5181600" y="1219200"/>
            <a:ext cx="39624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a:solidFill>
                  <a:srgbClr val="FFFF99"/>
                </a:solidFill>
              </a:rPr>
              <a:t>“These temple destroyers, devotees  of ravaging commercialism, seem to have a perfect contempt for nature, and instead of lifting their eyes to the God of the mountains, lift them to the almighty dollar.”</a:t>
            </a:r>
            <a:r>
              <a:rPr lang="en-US" altLang="en-US" sz="2800" b="1">
                <a:solidFill>
                  <a:srgbClr val="FFFF99"/>
                </a:solidFill>
              </a:rPr>
              <a:t> </a:t>
            </a:r>
            <a:r>
              <a:rPr lang="en-US" altLang="en-US" sz="2800" b="1" i="1">
                <a:solidFill>
                  <a:srgbClr val="FFFF99"/>
                </a:solidFill>
              </a:rPr>
              <a:t>Muir, 1912</a:t>
            </a:r>
          </a:p>
        </p:txBody>
      </p:sp>
    </p:spTree>
  </p:cSld>
  <p:clrMapOvr>
    <a:masterClrMapping/>
  </p:clrMapOvr>
  <p:transition>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a16="http://schemas.microsoft.com/office/drawing/2014/main" id="{7E569934-74CE-4E60-83BA-75B663C1D4BC}"/>
              </a:ext>
            </a:extLst>
          </p:cNvPr>
          <p:cNvSpPr txBox="1">
            <a:spLocks noGrp="1" noChangeArrowheads="1"/>
          </p:cNvSpPr>
          <p:nvPr>
            <p:ph type="title" idx="4294967295"/>
          </p:nvPr>
        </p:nvSpPr>
        <p:spPr bwMode="auto">
          <a:xfrm>
            <a:off x="1127125" y="6061075"/>
            <a:ext cx="7178675"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Round Bald – Pisgah National Forest, North Carolina</a:t>
            </a:r>
          </a:p>
        </p:txBody>
      </p:sp>
      <p:pic>
        <p:nvPicPr>
          <p:cNvPr id="26626" name="Picture 2" descr="Photo of bush with green hills in background.">
            <a:extLst>
              <a:ext uri="{FF2B5EF4-FFF2-40B4-BE49-F238E27FC236}">
                <a16:creationId xmlns:a16="http://schemas.microsoft.com/office/drawing/2014/main" id="{1F138B61-0442-42D2-A50F-1CAD190C3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
            <a:ext cx="7086600" cy="545465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a:extLst>
              <a:ext uri="{FF2B5EF4-FFF2-40B4-BE49-F238E27FC236}">
                <a16:creationId xmlns:a16="http://schemas.microsoft.com/office/drawing/2014/main" id="{C69075D0-B3D7-4E37-AD22-7C96B9EC298F}"/>
              </a:ext>
            </a:extLst>
          </p:cNvPr>
          <p:cNvSpPr txBox="1">
            <a:spLocks noGrp="1" noChangeArrowheads="1"/>
          </p:cNvSpPr>
          <p:nvPr>
            <p:ph type="title" idx="4294967295"/>
          </p:nvPr>
        </p:nvSpPr>
        <p:spPr bwMode="auto">
          <a:xfrm>
            <a:off x="1447800" y="5105400"/>
            <a:ext cx="3276600" cy="5492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0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Arthur Carhart</a:t>
            </a:r>
          </a:p>
        </p:txBody>
      </p:sp>
      <p:pic>
        <p:nvPicPr>
          <p:cNvPr id="27650" name="Picture 2" descr="Portrait of Arthur Carhart carrying a bag">
            <a:extLst>
              <a:ext uri="{FF2B5EF4-FFF2-40B4-BE49-F238E27FC236}">
                <a16:creationId xmlns:a16="http://schemas.microsoft.com/office/drawing/2014/main" id="{EA21CF23-4D80-4CF9-8043-7DBB47A55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4572000" cy="446563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652" name="Text Box 4">
            <a:extLst>
              <a:ext uri="{FF2B5EF4-FFF2-40B4-BE49-F238E27FC236}">
                <a16:creationId xmlns:a16="http://schemas.microsoft.com/office/drawing/2014/main" id="{530B1A74-1A88-4295-B1EE-533B177FC752}"/>
              </a:ext>
            </a:extLst>
          </p:cNvPr>
          <p:cNvSpPr txBox="1">
            <a:spLocks noChangeArrowheads="1"/>
          </p:cNvSpPr>
          <p:nvPr/>
        </p:nvSpPr>
        <p:spPr bwMode="auto">
          <a:xfrm>
            <a:off x="5791200" y="533400"/>
            <a:ext cx="28956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FFFF99"/>
                </a:solidFill>
              </a:rPr>
              <a:t>“Perhaps the rebuilding of the body and spirit is the greatest service derivable from our forests, for of what worth are material things if we lose the character and the quality of people that are the soul of America.”</a:t>
            </a:r>
          </a:p>
        </p:txBody>
      </p:sp>
    </p:spTree>
  </p:cSld>
  <p:clrMapOvr>
    <a:masterClrMapping/>
  </p:clrMapOvr>
  <p:transition>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D8F83-3499-402F-9501-5C083D247025}"/>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en-US" dirty="0"/>
              <a:t>Aldo Leopold</a:t>
            </a:r>
          </a:p>
        </p:txBody>
      </p:sp>
      <p:sp>
        <p:nvSpPr>
          <p:cNvPr id="28675" name="Text Box 3">
            <a:extLst>
              <a:ext uri="{FF2B5EF4-FFF2-40B4-BE49-F238E27FC236}">
                <a16:creationId xmlns:a16="http://schemas.microsoft.com/office/drawing/2014/main" id="{70F74FB3-17F5-48C7-B275-7CCB53B0DF50}"/>
              </a:ext>
            </a:extLst>
          </p:cNvPr>
          <p:cNvSpPr txBox="1">
            <a:spLocks noChangeArrowheads="1"/>
          </p:cNvSpPr>
          <p:nvPr/>
        </p:nvSpPr>
        <p:spPr bwMode="auto">
          <a:xfrm>
            <a:off x="304800" y="1371600"/>
            <a:ext cx="3810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i="1">
                <a:solidFill>
                  <a:srgbClr val="FFFF99"/>
                </a:solidFill>
              </a:rPr>
              <a:t>“</a:t>
            </a:r>
            <a:r>
              <a:rPr lang="en-US" altLang="en-US" b="1">
                <a:solidFill>
                  <a:srgbClr val="FFFF99"/>
                </a:solidFill>
              </a:rPr>
              <a:t>Ability to see the cultural value of wilderness boils down, in the last analysis, to a question of intellectual humility….It is only the scholar who understands why the raw wilderness gives definition and meaning to the human enterprise.”</a:t>
            </a:r>
            <a:r>
              <a:rPr lang="en-US" altLang="en-US" b="1" i="1">
                <a:solidFill>
                  <a:srgbClr val="FFFF99"/>
                </a:solidFill>
              </a:rPr>
              <a:t>    Aldo Leopold</a:t>
            </a:r>
          </a:p>
        </p:txBody>
      </p:sp>
      <p:pic>
        <p:nvPicPr>
          <p:cNvPr id="28674" name="Picture 2" descr="Portrait of Aldo Leopold with a dog">
            <a:extLst>
              <a:ext uri="{FF2B5EF4-FFF2-40B4-BE49-F238E27FC236}">
                <a16:creationId xmlns:a16="http://schemas.microsoft.com/office/drawing/2014/main" id="{EDBCBCFC-8C8B-4C82-BFDD-6B637E3E6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066800"/>
            <a:ext cx="4452938" cy="44196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5">
            <a:extLst>
              <a:ext uri="{FF2B5EF4-FFF2-40B4-BE49-F238E27FC236}">
                <a16:creationId xmlns:a16="http://schemas.microsoft.com/office/drawing/2014/main" id="{C15B8500-FB60-4560-A246-4987AAF93DC6}"/>
              </a:ext>
            </a:extLst>
          </p:cNvPr>
          <p:cNvSpPr txBox="1">
            <a:spLocks noGrp="1" noChangeArrowheads="1"/>
          </p:cNvSpPr>
          <p:nvPr>
            <p:ph type="title" idx="4294967295"/>
          </p:nvPr>
        </p:nvSpPr>
        <p:spPr bwMode="auto">
          <a:xfrm>
            <a:off x="5334000" y="5943600"/>
            <a:ext cx="3810000"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Robert Marshall, 1930</a:t>
            </a:r>
            <a:endParaRPr kumimoji="0" lang="en-US"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29699" name="Picture 3" descr="mountains">
            <a:extLst>
              <a:ext uri="{FF2B5EF4-FFF2-40B4-BE49-F238E27FC236}">
                <a16:creationId xmlns:a16="http://schemas.microsoft.com/office/drawing/2014/main" id="{9D9997FD-9E22-4038-9BC5-036781012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458200" cy="54102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00" name="Text Box 4">
            <a:extLst>
              <a:ext uri="{FF2B5EF4-FFF2-40B4-BE49-F238E27FC236}">
                <a16:creationId xmlns:a16="http://schemas.microsoft.com/office/drawing/2014/main" id="{43C75B1F-B4EA-4F5B-8EA4-EC4DF99FD5FA}"/>
              </a:ext>
            </a:extLst>
          </p:cNvPr>
          <p:cNvSpPr txBox="1">
            <a:spLocks noChangeArrowheads="1"/>
          </p:cNvSpPr>
          <p:nvPr/>
        </p:nvSpPr>
        <p:spPr bwMode="auto">
          <a:xfrm>
            <a:off x="762000" y="4191000"/>
            <a:ext cx="7848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99"/>
                </a:solidFill>
              </a:rPr>
              <a:t>“There is just one hope of repulsing the tyrannical ambition of civilization to conquer every niche on the whole earth.  That hope is the organization of spirited people who will fight for the freedom of the wilderness.”</a:t>
            </a:r>
            <a:endParaRPr lang="en-US" altLang="en-US"/>
          </a:p>
        </p:txBody>
      </p:sp>
    </p:spTree>
  </p:cSld>
  <p:clrMapOvr>
    <a:masterClrMapping/>
  </p:clrMapOvr>
  <p:transition>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5536-E0AF-4EC2-80D8-7300354ACF2F}"/>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en-US" dirty="0"/>
              <a:t>People</a:t>
            </a:r>
          </a:p>
        </p:txBody>
      </p:sp>
      <p:pic>
        <p:nvPicPr>
          <p:cNvPr id="30722" name="Picture 3" descr="Portrait of Lowell Sumner on a horse">
            <a:extLst>
              <a:ext uri="{FF2B5EF4-FFF2-40B4-BE49-F238E27FC236}">
                <a16:creationId xmlns:a16="http://schemas.microsoft.com/office/drawing/2014/main" id="{03F76DF2-99E2-4049-B558-00909B8CE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3886200" cy="344328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3" name="Text Box 4">
            <a:extLst>
              <a:ext uri="{FF2B5EF4-FFF2-40B4-BE49-F238E27FC236}">
                <a16:creationId xmlns:a16="http://schemas.microsoft.com/office/drawing/2014/main" id="{38850C7E-79DB-4523-B093-D15853AAF5B5}"/>
              </a:ext>
            </a:extLst>
          </p:cNvPr>
          <p:cNvSpPr txBox="1">
            <a:spLocks noChangeArrowheads="1"/>
          </p:cNvSpPr>
          <p:nvPr/>
        </p:nvSpPr>
        <p:spPr bwMode="auto">
          <a:xfrm>
            <a:off x="6172200" y="17526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FFFF99"/>
                </a:solidFill>
              </a:rPr>
              <a:t>Robert Marshall       US Forest Service</a:t>
            </a:r>
          </a:p>
        </p:txBody>
      </p:sp>
      <p:sp>
        <p:nvSpPr>
          <p:cNvPr id="30724" name="Text Box 5">
            <a:extLst>
              <a:ext uri="{FF2B5EF4-FFF2-40B4-BE49-F238E27FC236}">
                <a16:creationId xmlns:a16="http://schemas.microsoft.com/office/drawing/2014/main" id="{7D1155B9-9983-4F60-9E5F-13DBD6ED2248}"/>
              </a:ext>
            </a:extLst>
          </p:cNvPr>
          <p:cNvSpPr txBox="1">
            <a:spLocks noChangeArrowheads="1"/>
          </p:cNvSpPr>
          <p:nvPr/>
        </p:nvSpPr>
        <p:spPr bwMode="auto">
          <a:xfrm>
            <a:off x="304800" y="3733800"/>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rgbClr val="FFFF99"/>
                </a:solidFill>
              </a:rPr>
              <a:t>Lowell Sumner National Park Service</a:t>
            </a:r>
          </a:p>
        </p:txBody>
      </p:sp>
      <p:pic>
        <p:nvPicPr>
          <p:cNvPr id="30725" name="Picture 6" descr="Robert Marshall posing next to canoe">
            <a:extLst>
              <a:ext uri="{FF2B5EF4-FFF2-40B4-BE49-F238E27FC236}">
                <a16:creationId xmlns:a16="http://schemas.microsoft.com/office/drawing/2014/main" id="{868C7819-7079-4071-94E0-31C824077F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743200"/>
            <a:ext cx="4876800" cy="3641725"/>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a:extLst>
              <a:ext uri="{FF2B5EF4-FFF2-40B4-BE49-F238E27FC236}">
                <a16:creationId xmlns:a16="http://schemas.microsoft.com/office/drawing/2014/main" id="{5615688D-88F2-437F-A196-C6DAFB9C4E2B}"/>
              </a:ext>
            </a:extLst>
          </p:cNvPr>
          <p:cNvSpPr txBox="1">
            <a:spLocks noGrp="1" noChangeArrowheads="1"/>
          </p:cNvSpPr>
          <p:nvPr>
            <p:ph type="title" idx="4294967295"/>
          </p:nvPr>
        </p:nvSpPr>
        <p:spPr bwMode="auto">
          <a:xfrm>
            <a:off x="4572000" y="5334000"/>
            <a:ext cx="3276600" cy="5492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0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Howard </a:t>
            </a:r>
            <a:r>
              <a:rPr kumimoji="0" lang="en-US" altLang="en-US" sz="3000" b="1" i="0" u="none" strike="noStrike" kern="1200" cap="none" spc="0" normalizeH="0" baseline="0" noProof="0" dirty="0" err="1">
                <a:ln>
                  <a:noFill/>
                </a:ln>
                <a:solidFill>
                  <a:srgbClr val="FFFF99"/>
                </a:solidFill>
                <a:effectLst/>
                <a:uLnTx/>
                <a:uFillTx/>
                <a:latin typeface="Times New Roman" panose="02020603050405020304" pitchFamily="18" charset="0"/>
                <a:ea typeface="+mn-ea"/>
                <a:cs typeface="+mn-cs"/>
              </a:rPr>
              <a:t>Zahniser</a:t>
            </a:r>
            <a:endParaRPr kumimoji="0" lang="en-US" altLang="en-US" sz="30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endParaRPr>
          </a:p>
        </p:txBody>
      </p:sp>
      <p:sp>
        <p:nvSpPr>
          <p:cNvPr id="31748" name="Text Box 5">
            <a:extLst>
              <a:ext uri="{FF2B5EF4-FFF2-40B4-BE49-F238E27FC236}">
                <a16:creationId xmlns:a16="http://schemas.microsoft.com/office/drawing/2014/main" id="{C9B66571-6A05-468F-A4D2-F5E103324369}"/>
              </a:ext>
            </a:extLst>
          </p:cNvPr>
          <p:cNvSpPr txBox="1">
            <a:spLocks noChangeArrowheads="1"/>
          </p:cNvSpPr>
          <p:nvPr/>
        </p:nvSpPr>
        <p:spPr bwMode="auto">
          <a:xfrm>
            <a:off x="381000" y="1447800"/>
            <a:ext cx="34290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solidFill>
                  <a:srgbClr val="FFFF99"/>
                </a:solidFill>
              </a:rPr>
              <a:t>“An area where the earth and its community of life are untrammeled by man, where man himself is visitor who does not remain.”</a:t>
            </a:r>
          </a:p>
        </p:txBody>
      </p:sp>
      <p:pic>
        <p:nvPicPr>
          <p:cNvPr id="31746" name="Picture 2" descr="Howard Zahniser">
            <a:extLst>
              <a:ext uri="{FF2B5EF4-FFF2-40B4-BE49-F238E27FC236}">
                <a16:creationId xmlns:a16="http://schemas.microsoft.com/office/drawing/2014/main" id="{42D45C50-1501-4AB3-B154-0B456E8FA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685800"/>
            <a:ext cx="3984625" cy="46482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Map of eastern US">
            <a:extLst>
              <a:ext uri="{FF2B5EF4-FFF2-40B4-BE49-F238E27FC236}">
                <a16:creationId xmlns:a16="http://schemas.microsoft.com/office/drawing/2014/main" id="{05FA83EA-B5F8-404B-A80D-EE2DDAF9C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0"/>
            <a:ext cx="6232525"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3" name="Rectangle 8">
            <a:extLst>
              <a:ext uri="{FF2B5EF4-FFF2-40B4-BE49-F238E27FC236}">
                <a16:creationId xmlns:a16="http://schemas.microsoft.com/office/drawing/2014/main" id="{B2917F94-FCFB-476E-89EE-4E6F76AC614F}"/>
              </a:ext>
            </a:extLst>
          </p:cNvPr>
          <p:cNvSpPr>
            <a:spLocks noGrp="1" noChangeArrowheads="1"/>
          </p:cNvSpPr>
          <p:nvPr>
            <p:ph type="title" idx="4294967295"/>
          </p:nvPr>
        </p:nvSpPr>
        <p:spPr bwMode="auto">
          <a:xfrm>
            <a:off x="0" y="0"/>
            <a:ext cx="2971800" cy="35607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Birth Of A Nation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The “Haves” vs. the “Have Nots”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5">
            <a:extLst>
              <a:ext uri="{FF2B5EF4-FFF2-40B4-BE49-F238E27FC236}">
                <a16:creationId xmlns:a16="http://schemas.microsoft.com/office/drawing/2014/main" id="{0446E897-AB53-4DCC-A0FF-93FC2F36FA9C}"/>
              </a:ext>
            </a:extLst>
          </p:cNvPr>
          <p:cNvSpPr txBox="1">
            <a:spLocks noGrp="1" noChangeArrowheads="1"/>
          </p:cNvSpPr>
          <p:nvPr>
            <p:ph type="title" idx="4294967295"/>
          </p:nvPr>
        </p:nvSpPr>
        <p:spPr bwMode="auto">
          <a:xfrm>
            <a:off x="1828800" y="5562600"/>
            <a:ext cx="6858000"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Lyndon B. Johnson signs the Wilderness Act in 1964</a:t>
            </a:r>
          </a:p>
        </p:txBody>
      </p:sp>
      <p:pic>
        <p:nvPicPr>
          <p:cNvPr id="32770" name="Picture 2" descr="People standing around Johnson while he signs document">
            <a:extLst>
              <a:ext uri="{FF2B5EF4-FFF2-40B4-BE49-F238E27FC236}">
                <a16:creationId xmlns:a16="http://schemas.microsoft.com/office/drawing/2014/main" id="{7177891E-03C4-435F-BF6C-9563AA8D8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077200" cy="44577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3" name="Text Box 8">
            <a:extLst>
              <a:ext uri="{FF2B5EF4-FFF2-40B4-BE49-F238E27FC236}">
                <a16:creationId xmlns:a16="http://schemas.microsoft.com/office/drawing/2014/main" id="{29F704F3-7381-4CA3-A8C8-602FDD866578}"/>
              </a:ext>
            </a:extLst>
          </p:cNvPr>
          <p:cNvSpPr txBox="1">
            <a:spLocks noChangeArrowheads="1"/>
          </p:cNvSpPr>
          <p:nvPr/>
        </p:nvSpPr>
        <p:spPr bwMode="auto">
          <a:xfrm>
            <a:off x="533400" y="3048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800" b="1">
                <a:solidFill>
                  <a:srgbClr val="FFFF99"/>
                </a:solidFill>
              </a:rPr>
              <a:t>“The benefits of an enduring resource of wilderness”</a:t>
            </a:r>
          </a:p>
        </p:txBody>
      </p:sp>
    </p:spTree>
  </p:cSld>
  <p:clrMapOvr>
    <a:masterClrMapping/>
  </p:clrMapOvr>
  <p:transition>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a:extLst>
              <a:ext uri="{FF2B5EF4-FFF2-40B4-BE49-F238E27FC236}">
                <a16:creationId xmlns:a16="http://schemas.microsoft.com/office/drawing/2014/main" id="{09896F42-DC43-4328-8493-A24434D9BF2F}"/>
              </a:ext>
            </a:extLst>
          </p:cNvPr>
          <p:cNvSpPr txBox="1">
            <a:spLocks noGrp="1" noChangeArrowheads="1"/>
          </p:cNvSpPr>
          <p:nvPr>
            <p:ph type="title" idx="4294967295"/>
          </p:nvPr>
        </p:nvSpPr>
        <p:spPr bwMode="auto">
          <a:xfrm>
            <a:off x="1066800" y="5334000"/>
            <a:ext cx="7072313"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Inventory and allocation decision were controversial.</a:t>
            </a:r>
          </a:p>
        </p:txBody>
      </p:sp>
      <p:pic>
        <p:nvPicPr>
          <p:cNvPr id="33794" name="Picture 2" descr="People looking at art piece">
            <a:extLst>
              <a:ext uri="{FF2B5EF4-FFF2-40B4-BE49-F238E27FC236}">
                <a16:creationId xmlns:a16="http://schemas.microsoft.com/office/drawing/2014/main" id="{ED17BE7B-3317-4F59-801A-6A67C7217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480300" cy="420211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089863-5D73-47FD-B803-528908A379E4}"/>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en-US" dirty="0"/>
              <a:t>NWPS</a:t>
            </a:r>
          </a:p>
        </p:txBody>
      </p:sp>
      <p:grpSp>
        <p:nvGrpSpPr>
          <p:cNvPr id="34818" name="Group 78" descr="Table showing National Wilderness Preservation System number of units, federal acres, and percent of NWPS acres for each agency.">
            <a:extLst>
              <a:ext uri="{FF2B5EF4-FFF2-40B4-BE49-F238E27FC236}">
                <a16:creationId xmlns:a16="http://schemas.microsoft.com/office/drawing/2014/main" id="{0FB7C556-8BDA-461A-BA06-7B23C3172ED7}"/>
              </a:ext>
            </a:extLst>
          </p:cNvPr>
          <p:cNvGrpSpPr>
            <a:grpSpLocks/>
          </p:cNvGrpSpPr>
          <p:nvPr/>
        </p:nvGrpSpPr>
        <p:grpSpPr bwMode="auto">
          <a:xfrm>
            <a:off x="1143000" y="1447800"/>
            <a:ext cx="7086600" cy="4699000"/>
            <a:chOff x="6" y="6"/>
            <a:chExt cx="3168" cy="7168"/>
          </a:xfrm>
        </p:grpSpPr>
        <p:sp>
          <p:nvSpPr>
            <p:cNvPr id="34820" name="Rectangle 2">
              <a:extLst>
                <a:ext uri="{FF2B5EF4-FFF2-40B4-BE49-F238E27FC236}">
                  <a16:creationId xmlns:a16="http://schemas.microsoft.com/office/drawing/2014/main" id="{CD7518D9-F663-4EEE-9C62-E732BE743CB8}"/>
                </a:ext>
              </a:extLst>
            </p:cNvPr>
            <p:cNvSpPr>
              <a:spLocks noChangeArrowheads="1"/>
            </p:cNvSpPr>
            <p:nvPr/>
          </p:nvSpPr>
          <p:spPr bwMode="auto">
            <a:xfrm>
              <a:off x="6" y="6"/>
              <a:ext cx="133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b="1">
                  <a:solidFill>
                    <a:srgbClr val="400000"/>
                  </a:solidFill>
                  <a:latin typeface="Verdana" panose="020B0604030504040204" pitchFamily="34" charset="0"/>
                  <a:cs typeface="Times New Roman" panose="02020603050405020304" pitchFamily="18" charset="0"/>
                </a:rPr>
                <a:t>AGENCY</a:t>
              </a:r>
              <a:endParaRPr lang="en-US" altLang="en-US" sz="900">
                <a:solidFill>
                  <a:srgbClr val="400000"/>
                </a:solidFill>
                <a:latin typeface="Verdana" panose="020B0604030504040204" pitchFamily="34" charset="0"/>
                <a:cs typeface="Times New Roman" panose="02020603050405020304" pitchFamily="18" charset="0"/>
              </a:endParaRPr>
            </a:p>
            <a:p>
              <a:pPr algn="ctr"/>
              <a:endParaRPr lang="en-US" altLang="en-US"/>
            </a:p>
          </p:txBody>
        </p:sp>
        <p:sp>
          <p:nvSpPr>
            <p:cNvPr id="34821" name="Rectangle 3">
              <a:extLst>
                <a:ext uri="{FF2B5EF4-FFF2-40B4-BE49-F238E27FC236}">
                  <a16:creationId xmlns:a16="http://schemas.microsoft.com/office/drawing/2014/main" id="{531B6013-3608-49CA-A48B-E5EEB373D704}"/>
                </a:ext>
              </a:extLst>
            </p:cNvPr>
            <p:cNvSpPr>
              <a:spLocks noChangeArrowheads="1"/>
            </p:cNvSpPr>
            <p:nvPr/>
          </p:nvSpPr>
          <p:spPr bwMode="auto">
            <a:xfrm>
              <a:off x="1344" y="6"/>
              <a:ext cx="38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b="1">
                  <a:solidFill>
                    <a:srgbClr val="400000"/>
                  </a:solidFill>
                  <a:latin typeface="Verdana" panose="020B0604030504040204" pitchFamily="34" charset="0"/>
                  <a:cs typeface="Times New Roman" panose="02020603050405020304" pitchFamily="18" charset="0"/>
                </a:rPr>
                <a:t>UNITS</a:t>
              </a:r>
              <a:endParaRPr lang="en-US" altLang="en-US" sz="900">
                <a:solidFill>
                  <a:srgbClr val="400000"/>
                </a:solidFill>
                <a:latin typeface="Verdana" panose="020B0604030504040204" pitchFamily="34" charset="0"/>
                <a:cs typeface="Times New Roman" panose="02020603050405020304" pitchFamily="18" charset="0"/>
              </a:endParaRPr>
            </a:p>
            <a:p>
              <a:pPr algn="ctr"/>
              <a:endParaRPr lang="en-US" altLang="en-US"/>
            </a:p>
          </p:txBody>
        </p:sp>
        <p:sp>
          <p:nvSpPr>
            <p:cNvPr id="34822" name="Rectangle 4">
              <a:extLst>
                <a:ext uri="{FF2B5EF4-FFF2-40B4-BE49-F238E27FC236}">
                  <a16:creationId xmlns:a16="http://schemas.microsoft.com/office/drawing/2014/main" id="{CBDFE918-ACE6-481A-A42F-5FC5BEE2D546}"/>
                </a:ext>
              </a:extLst>
            </p:cNvPr>
            <p:cNvSpPr>
              <a:spLocks noChangeArrowheads="1"/>
            </p:cNvSpPr>
            <p:nvPr/>
          </p:nvSpPr>
          <p:spPr bwMode="auto">
            <a:xfrm>
              <a:off x="1727" y="6"/>
              <a:ext cx="621"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b="1">
                  <a:solidFill>
                    <a:srgbClr val="400000"/>
                  </a:solidFill>
                  <a:latin typeface="Verdana" panose="020B0604030504040204" pitchFamily="34" charset="0"/>
                  <a:cs typeface="Times New Roman" panose="02020603050405020304" pitchFamily="18" charset="0"/>
                </a:rPr>
                <a:t>FEDERAL</a:t>
              </a:r>
              <a:r>
                <a:rPr lang="en-US" altLang="en-US" sz="900">
                  <a:solidFill>
                    <a:srgbClr val="400000"/>
                  </a:solidFill>
                  <a:latin typeface="Verdana" panose="020B0604030504040204" pitchFamily="34" charset="0"/>
                  <a:cs typeface="Times New Roman" panose="02020603050405020304" pitchFamily="18" charset="0"/>
                </a:rPr>
                <a:t> </a:t>
              </a:r>
              <a:r>
                <a:rPr lang="en-US" altLang="en-US" sz="900" b="1">
                  <a:solidFill>
                    <a:srgbClr val="400000"/>
                  </a:solidFill>
                  <a:latin typeface="Verdana" panose="020B0604030504040204" pitchFamily="34" charset="0"/>
                  <a:cs typeface="Times New Roman" panose="02020603050405020304" pitchFamily="18" charset="0"/>
                </a:rPr>
                <a:t>ACRES</a:t>
              </a:r>
              <a:endParaRPr lang="en-US" altLang="en-US" sz="900">
                <a:solidFill>
                  <a:srgbClr val="400000"/>
                </a:solidFill>
                <a:latin typeface="Verdana" panose="020B0604030504040204" pitchFamily="34" charset="0"/>
                <a:cs typeface="Times New Roman" panose="02020603050405020304" pitchFamily="18" charset="0"/>
              </a:endParaRPr>
            </a:p>
            <a:p>
              <a:pPr algn="r"/>
              <a:endParaRPr lang="en-US" altLang="en-US"/>
            </a:p>
          </p:txBody>
        </p:sp>
        <p:sp>
          <p:nvSpPr>
            <p:cNvPr id="34823" name="Rectangle 5">
              <a:extLst>
                <a:ext uri="{FF2B5EF4-FFF2-40B4-BE49-F238E27FC236}">
                  <a16:creationId xmlns:a16="http://schemas.microsoft.com/office/drawing/2014/main" id="{ACA20C1B-156E-48EE-924D-932BCE46EBAA}"/>
                </a:ext>
              </a:extLst>
            </p:cNvPr>
            <p:cNvSpPr>
              <a:spLocks noChangeArrowheads="1"/>
            </p:cNvSpPr>
            <p:nvPr/>
          </p:nvSpPr>
          <p:spPr bwMode="auto">
            <a:xfrm>
              <a:off x="2348" y="6"/>
              <a:ext cx="826"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b="1">
                  <a:solidFill>
                    <a:srgbClr val="400000"/>
                  </a:solidFill>
                  <a:latin typeface="Verdana" panose="020B0604030504040204" pitchFamily="34" charset="0"/>
                  <a:cs typeface="Times New Roman" panose="02020603050405020304" pitchFamily="18" charset="0"/>
                </a:rPr>
                <a:t>PERCENT OF NWPS ACRES</a:t>
              </a:r>
              <a:endParaRPr lang="en-US" altLang="en-US" sz="900">
                <a:solidFill>
                  <a:srgbClr val="400000"/>
                </a:solidFill>
                <a:latin typeface="Verdana" panose="020B0604030504040204" pitchFamily="34" charset="0"/>
                <a:cs typeface="Times New Roman" panose="02020603050405020304" pitchFamily="18" charset="0"/>
              </a:endParaRPr>
            </a:p>
            <a:p>
              <a:pPr algn="ctr"/>
              <a:endParaRPr lang="en-US" altLang="en-US"/>
            </a:p>
          </p:txBody>
        </p:sp>
        <p:sp>
          <p:nvSpPr>
            <p:cNvPr id="34824" name="Rectangle 6">
              <a:extLst>
                <a:ext uri="{FF2B5EF4-FFF2-40B4-BE49-F238E27FC236}">
                  <a16:creationId xmlns:a16="http://schemas.microsoft.com/office/drawing/2014/main" id="{40870D5C-6670-47C1-BD31-C472A6D07FD1}"/>
                </a:ext>
              </a:extLst>
            </p:cNvPr>
            <p:cNvSpPr>
              <a:spLocks noChangeArrowheads="1"/>
            </p:cNvSpPr>
            <p:nvPr/>
          </p:nvSpPr>
          <p:spPr bwMode="auto">
            <a:xfrm>
              <a:off x="6" y="466"/>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25" name="Rectangle 7">
              <a:extLst>
                <a:ext uri="{FF2B5EF4-FFF2-40B4-BE49-F238E27FC236}">
                  <a16:creationId xmlns:a16="http://schemas.microsoft.com/office/drawing/2014/main" id="{B273CB23-1BBA-42C3-B555-12A59E644D79}"/>
                </a:ext>
              </a:extLst>
            </p:cNvPr>
            <p:cNvSpPr>
              <a:spLocks noChangeArrowheads="1"/>
            </p:cNvSpPr>
            <p:nvPr/>
          </p:nvSpPr>
          <p:spPr bwMode="auto">
            <a:xfrm>
              <a:off x="1344" y="466"/>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26" name="Rectangle 8">
              <a:extLst>
                <a:ext uri="{FF2B5EF4-FFF2-40B4-BE49-F238E27FC236}">
                  <a16:creationId xmlns:a16="http://schemas.microsoft.com/office/drawing/2014/main" id="{8080E55E-83F0-4E4D-84D2-273ED5BC0975}"/>
                </a:ext>
              </a:extLst>
            </p:cNvPr>
            <p:cNvSpPr>
              <a:spLocks noChangeArrowheads="1"/>
            </p:cNvSpPr>
            <p:nvPr/>
          </p:nvSpPr>
          <p:spPr bwMode="auto">
            <a:xfrm>
              <a:off x="1727" y="466"/>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27" name="Rectangle 9">
              <a:extLst>
                <a:ext uri="{FF2B5EF4-FFF2-40B4-BE49-F238E27FC236}">
                  <a16:creationId xmlns:a16="http://schemas.microsoft.com/office/drawing/2014/main" id="{75AEFD23-DFC8-444A-A2FA-C34675A3190F}"/>
                </a:ext>
              </a:extLst>
            </p:cNvPr>
            <p:cNvSpPr>
              <a:spLocks noChangeArrowheads="1"/>
            </p:cNvSpPr>
            <p:nvPr/>
          </p:nvSpPr>
          <p:spPr bwMode="auto">
            <a:xfrm>
              <a:off x="2348" y="466"/>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28" name="Rectangle 10">
              <a:extLst>
                <a:ext uri="{FF2B5EF4-FFF2-40B4-BE49-F238E27FC236}">
                  <a16:creationId xmlns:a16="http://schemas.microsoft.com/office/drawing/2014/main" id="{EF6347B1-17D6-4917-9A6D-D5C26A441F34}"/>
                </a:ext>
              </a:extLst>
            </p:cNvPr>
            <p:cNvSpPr>
              <a:spLocks noChangeArrowheads="1"/>
            </p:cNvSpPr>
            <p:nvPr/>
          </p:nvSpPr>
          <p:spPr bwMode="auto">
            <a:xfrm>
              <a:off x="6" y="840"/>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b="1">
                  <a:solidFill>
                    <a:srgbClr val="400000"/>
                  </a:solidFill>
                  <a:latin typeface="Verdana" panose="020B0604030504040204" pitchFamily="34" charset="0"/>
                  <a:cs typeface="Times New Roman" panose="02020603050405020304" pitchFamily="18" charset="0"/>
                </a:rPr>
                <a:t>Entire NWPS</a:t>
              </a:r>
              <a:endParaRPr lang="en-US" altLang="en-US" sz="900">
                <a:solidFill>
                  <a:srgbClr val="400000"/>
                </a:solidFill>
                <a:latin typeface="Verdana" panose="020B0604030504040204" pitchFamily="34" charset="0"/>
                <a:cs typeface="Times New Roman" panose="02020603050405020304" pitchFamily="18" charset="0"/>
              </a:endParaRPr>
            </a:p>
            <a:p>
              <a:endParaRPr lang="en-US" altLang="en-US"/>
            </a:p>
          </p:txBody>
        </p:sp>
        <p:sp>
          <p:nvSpPr>
            <p:cNvPr id="34829" name="Rectangle 11">
              <a:extLst>
                <a:ext uri="{FF2B5EF4-FFF2-40B4-BE49-F238E27FC236}">
                  <a16:creationId xmlns:a16="http://schemas.microsoft.com/office/drawing/2014/main" id="{6CC6A76E-96F4-4AB7-9633-E5D8E150F9FD}"/>
                </a:ext>
              </a:extLst>
            </p:cNvPr>
            <p:cNvSpPr>
              <a:spLocks noChangeArrowheads="1"/>
            </p:cNvSpPr>
            <p:nvPr/>
          </p:nvSpPr>
          <p:spPr bwMode="auto">
            <a:xfrm>
              <a:off x="1344" y="840"/>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30" name="Rectangle 12">
              <a:extLst>
                <a:ext uri="{FF2B5EF4-FFF2-40B4-BE49-F238E27FC236}">
                  <a16:creationId xmlns:a16="http://schemas.microsoft.com/office/drawing/2014/main" id="{F0F20E59-4CAE-49E4-851F-D3E69F50541F}"/>
                </a:ext>
              </a:extLst>
            </p:cNvPr>
            <p:cNvSpPr>
              <a:spLocks noChangeArrowheads="1"/>
            </p:cNvSpPr>
            <p:nvPr/>
          </p:nvSpPr>
          <p:spPr bwMode="auto">
            <a:xfrm>
              <a:off x="1727" y="840"/>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31" name="Rectangle 13">
              <a:extLst>
                <a:ext uri="{FF2B5EF4-FFF2-40B4-BE49-F238E27FC236}">
                  <a16:creationId xmlns:a16="http://schemas.microsoft.com/office/drawing/2014/main" id="{8E23DAEB-26EB-4D1C-8BC6-462D8210DFB0}"/>
                </a:ext>
              </a:extLst>
            </p:cNvPr>
            <p:cNvSpPr>
              <a:spLocks noChangeArrowheads="1"/>
            </p:cNvSpPr>
            <p:nvPr/>
          </p:nvSpPr>
          <p:spPr bwMode="auto">
            <a:xfrm>
              <a:off x="2348" y="840"/>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32" name="Rectangle 14">
              <a:extLst>
                <a:ext uri="{FF2B5EF4-FFF2-40B4-BE49-F238E27FC236}">
                  <a16:creationId xmlns:a16="http://schemas.microsoft.com/office/drawing/2014/main" id="{CBC7B8C2-4C41-4F71-B36B-17D11A613FBE}"/>
                </a:ext>
              </a:extLst>
            </p:cNvPr>
            <p:cNvSpPr>
              <a:spLocks noChangeArrowheads="1"/>
            </p:cNvSpPr>
            <p:nvPr/>
          </p:nvSpPr>
          <p:spPr bwMode="auto">
            <a:xfrm>
              <a:off x="6" y="1214"/>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Bureau of Land Management</a:t>
              </a:r>
            </a:p>
            <a:p>
              <a:endParaRPr lang="en-US" altLang="en-US"/>
            </a:p>
          </p:txBody>
        </p:sp>
        <p:sp>
          <p:nvSpPr>
            <p:cNvPr id="34833" name="Rectangle 15">
              <a:extLst>
                <a:ext uri="{FF2B5EF4-FFF2-40B4-BE49-F238E27FC236}">
                  <a16:creationId xmlns:a16="http://schemas.microsoft.com/office/drawing/2014/main" id="{76CD9061-E0CB-4369-81A1-8F290F189DE3}"/>
                </a:ext>
              </a:extLst>
            </p:cNvPr>
            <p:cNvSpPr>
              <a:spLocks noChangeArrowheads="1"/>
            </p:cNvSpPr>
            <p:nvPr/>
          </p:nvSpPr>
          <p:spPr bwMode="auto">
            <a:xfrm>
              <a:off x="1344" y="1214"/>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133</a:t>
              </a:r>
            </a:p>
            <a:p>
              <a:pPr algn="ctr"/>
              <a:endParaRPr lang="en-US" altLang="en-US"/>
            </a:p>
          </p:txBody>
        </p:sp>
        <p:sp>
          <p:nvSpPr>
            <p:cNvPr id="34834" name="Rectangle 16">
              <a:extLst>
                <a:ext uri="{FF2B5EF4-FFF2-40B4-BE49-F238E27FC236}">
                  <a16:creationId xmlns:a16="http://schemas.microsoft.com/office/drawing/2014/main" id="{D2B58DB9-7473-40EE-A574-074A64282153}"/>
                </a:ext>
              </a:extLst>
            </p:cNvPr>
            <p:cNvSpPr>
              <a:spLocks noChangeArrowheads="1"/>
            </p:cNvSpPr>
            <p:nvPr/>
          </p:nvSpPr>
          <p:spPr bwMode="auto">
            <a:xfrm>
              <a:off x="1727" y="1214"/>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5,237,800</a:t>
              </a:r>
            </a:p>
            <a:p>
              <a:pPr algn="r"/>
              <a:endParaRPr lang="en-US" altLang="en-US"/>
            </a:p>
          </p:txBody>
        </p:sp>
        <p:sp>
          <p:nvSpPr>
            <p:cNvPr id="34835" name="Rectangle 17">
              <a:extLst>
                <a:ext uri="{FF2B5EF4-FFF2-40B4-BE49-F238E27FC236}">
                  <a16:creationId xmlns:a16="http://schemas.microsoft.com/office/drawing/2014/main" id="{9A6B4026-F677-418E-9A21-D139E14A4E63}"/>
                </a:ext>
              </a:extLst>
            </p:cNvPr>
            <p:cNvSpPr>
              <a:spLocks noChangeArrowheads="1"/>
            </p:cNvSpPr>
            <p:nvPr/>
          </p:nvSpPr>
          <p:spPr bwMode="auto">
            <a:xfrm>
              <a:off x="2348" y="1214"/>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5%</a:t>
              </a:r>
            </a:p>
            <a:p>
              <a:pPr algn="ctr"/>
              <a:endParaRPr lang="en-US" altLang="en-US"/>
            </a:p>
          </p:txBody>
        </p:sp>
        <p:sp>
          <p:nvSpPr>
            <p:cNvPr id="34836" name="Rectangle 18">
              <a:extLst>
                <a:ext uri="{FF2B5EF4-FFF2-40B4-BE49-F238E27FC236}">
                  <a16:creationId xmlns:a16="http://schemas.microsoft.com/office/drawing/2014/main" id="{4608211C-2C50-4944-83D3-7771293D570D}"/>
                </a:ext>
              </a:extLst>
            </p:cNvPr>
            <p:cNvSpPr>
              <a:spLocks noChangeArrowheads="1"/>
            </p:cNvSpPr>
            <p:nvPr/>
          </p:nvSpPr>
          <p:spPr bwMode="auto">
            <a:xfrm>
              <a:off x="6" y="1588"/>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Forest Service</a:t>
              </a:r>
            </a:p>
            <a:p>
              <a:endParaRPr lang="en-US" altLang="en-US"/>
            </a:p>
          </p:txBody>
        </p:sp>
        <p:sp>
          <p:nvSpPr>
            <p:cNvPr id="34837" name="Rectangle 19">
              <a:extLst>
                <a:ext uri="{FF2B5EF4-FFF2-40B4-BE49-F238E27FC236}">
                  <a16:creationId xmlns:a16="http://schemas.microsoft.com/office/drawing/2014/main" id="{CCD9C476-B2DA-41AD-9B32-4B81C012347A}"/>
                </a:ext>
              </a:extLst>
            </p:cNvPr>
            <p:cNvSpPr>
              <a:spLocks noChangeArrowheads="1"/>
            </p:cNvSpPr>
            <p:nvPr/>
          </p:nvSpPr>
          <p:spPr bwMode="auto">
            <a:xfrm>
              <a:off x="1344" y="1588"/>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400</a:t>
              </a:r>
            </a:p>
            <a:p>
              <a:pPr algn="ctr"/>
              <a:endParaRPr lang="en-US" altLang="en-US"/>
            </a:p>
          </p:txBody>
        </p:sp>
        <p:sp>
          <p:nvSpPr>
            <p:cNvPr id="34838" name="Rectangle 20">
              <a:extLst>
                <a:ext uri="{FF2B5EF4-FFF2-40B4-BE49-F238E27FC236}">
                  <a16:creationId xmlns:a16="http://schemas.microsoft.com/office/drawing/2014/main" id="{826F58F4-A655-4ADE-BE2F-F597F500A9DE}"/>
                </a:ext>
              </a:extLst>
            </p:cNvPr>
            <p:cNvSpPr>
              <a:spLocks noChangeArrowheads="1"/>
            </p:cNvSpPr>
            <p:nvPr/>
          </p:nvSpPr>
          <p:spPr bwMode="auto">
            <a:xfrm>
              <a:off x="1727" y="1588"/>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34,766,995</a:t>
              </a:r>
            </a:p>
            <a:p>
              <a:pPr algn="r"/>
              <a:endParaRPr lang="en-US" altLang="en-US"/>
            </a:p>
          </p:txBody>
        </p:sp>
        <p:sp>
          <p:nvSpPr>
            <p:cNvPr id="34839" name="Rectangle 21">
              <a:extLst>
                <a:ext uri="{FF2B5EF4-FFF2-40B4-BE49-F238E27FC236}">
                  <a16:creationId xmlns:a16="http://schemas.microsoft.com/office/drawing/2014/main" id="{5C182DBE-033B-4D06-A943-18A5E7D45C62}"/>
                </a:ext>
              </a:extLst>
            </p:cNvPr>
            <p:cNvSpPr>
              <a:spLocks noChangeArrowheads="1"/>
            </p:cNvSpPr>
            <p:nvPr/>
          </p:nvSpPr>
          <p:spPr bwMode="auto">
            <a:xfrm>
              <a:off x="2348" y="1588"/>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33.2%</a:t>
              </a:r>
            </a:p>
            <a:p>
              <a:pPr algn="ctr"/>
              <a:endParaRPr lang="en-US" altLang="en-US"/>
            </a:p>
          </p:txBody>
        </p:sp>
        <p:sp>
          <p:nvSpPr>
            <p:cNvPr id="34840" name="Rectangle 22">
              <a:extLst>
                <a:ext uri="{FF2B5EF4-FFF2-40B4-BE49-F238E27FC236}">
                  <a16:creationId xmlns:a16="http://schemas.microsoft.com/office/drawing/2014/main" id="{760397E1-79B6-48FA-9D9A-D4BE59E36CA3}"/>
                </a:ext>
              </a:extLst>
            </p:cNvPr>
            <p:cNvSpPr>
              <a:spLocks noChangeArrowheads="1"/>
            </p:cNvSpPr>
            <p:nvPr/>
          </p:nvSpPr>
          <p:spPr bwMode="auto">
            <a:xfrm>
              <a:off x="6" y="1962"/>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Fish and Wildlife Service</a:t>
              </a:r>
            </a:p>
            <a:p>
              <a:endParaRPr lang="en-US" altLang="en-US"/>
            </a:p>
          </p:txBody>
        </p:sp>
        <p:sp>
          <p:nvSpPr>
            <p:cNvPr id="34841" name="Rectangle 23">
              <a:extLst>
                <a:ext uri="{FF2B5EF4-FFF2-40B4-BE49-F238E27FC236}">
                  <a16:creationId xmlns:a16="http://schemas.microsoft.com/office/drawing/2014/main" id="{78B1D1A1-3823-4039-9E7C-D2856F260BF5}"/>
                </a:ext>
              </a:extLst>
            </p:cNvPr>
            <p:cNvSpPr>
              <a:spLocks noChangeArrowheads="1"/>
            </p:cNvSpPr>
            <p:nvPr/>
          </p:nvSpPr>
          <p:spPr bwMode="auto">
            <a:xfrm>
              <a:off x="1344" y="1962"/>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71</a:t>
              </a:r>
            </a:p>
            <a:p>
              <a:pPr algn="ctr"/>
              <a:endParaRPr lang="en-US" altLang="en-US"/>
            </a:p>
          </p:txBody>
        </p:sp>
        <p:sp>
          <p:nvSpPr>
            <p:cNvPr id="34842" name="Rectangle 24">
              <a:extLst>
                <a:ext uri="{FF2B5EF4-FFF2-40B4-BE49-F238E27FC236}">
                  <a16:creationId xmlns:a16="http://schemas.microsoft.com/office/drawing/2014/main" id="{66E67F11-DD3E-45B6-9086-23E505F07CFC}"/>
                </a:ext>
              </a:extLst>
            </p:cNvPr>
            <p:cNvSpPr>
              <a:spLocks noChangeArrowheads="1"/>
            </p:cNvSpPr>
            <p:nvPr/>
          </p:nvSpPr>
          <p:spPr bwMode="auto">
            <a:xfrm>
              <a:off x="1727" y="1962"/>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20,686,134</a:t>
              </a:r>
            </a:p>
            <a:p>
              <a:pPr algn="r"/>
              <a:endParaRPr lang="en-US" altLang="en-US"/>
            </a:p>
          </p:txBody>
        </p:sp>
        <p:sp>
          <p:nvSpPr>
            <p:cNvPr id="34843" name="Rectangle 25">
              <a:extLst>
                <a:ext uri="{FF2B5EF4-FFF2-40B4-BE49-F238E27FC236}">
                  <a16:creationId xmlns:a16="http://schemas.microsoft.com/office/drawing/2014/main" id="{2CDE8381-E038-488E-8B64-B6E48C306044}"/>
                </a:ext>
              </a:extLst>
            </p:cNvPr>
            <p:cNvSpPr>
              <a:spLocks noChangeArrowheads="1"/>
            </p:cNvSpPr>
            <p:nvPr/>
          </p:nvSpPr>
          <p:spPr bwMode="auto">
            <a:xfrm>
              <a:off x="2348" y="1962"/>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19.8%</a:t>
              </a:r>
            </a:p>
            <a:p>
              <a:pPr algn="ctr"/>
              <a:endParaRPr lang="en-US" altLang="en-US"/>
            </a:p>
          </p:txBody>
        </p:sp>
        <p:sp>
          <p:nvSpPr>
            <p:cNvPr id="34844" name="Rectangle 26">
              <a:extLst>
                <a:ext uri="{FF2B5EF4-FFF2-40B4-BE49-F238E27FC236}">
                  <a16:creationId xmlns:a16="http://schemas.microsoft.com/office/drawing/2014/main" id="{65F8B65C-B05B-498B-B6C4-AD4657EE7C1F}"/>
                </a:ext>
              </a:extLst>
            </p:cNvPr>
            <p:cNvSpPr>
              <a:spLocks noChangeArrowheads="1"/>
            </p:cNvSpPr>
            <p:nvPr/>
          </p:nvSpPr>
          <p:spPr bwMode="auto">
            <a:xfrm>
              <a:off x="6" y="2336"/>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National Park Service</a:t>
              </a:r>
            </a:p>
            <a:p>
              <a:endParaRPr lang="en-US" altLang="en-US"/>
            </a:p>
          </p:txBody>
        </p:sp>
        <p:sp>
          <p:nvSpPr>
            <p:cNvPr id="34845" name="Rectangle 27">
              <a:extLst>
                <a:ext uri="{FF2B5EF4-FFF2-40B4-BE49-F238E27FC236}">
                  <a16:creationId xmlns:a16="http://schemas.microsoft.com/office/drawing/2014/main" id="{DD5FA10F-4E19-4059-AF3C-150FB5A5831C}"/>
                </a:ext>
              </a:extLst>
            </p:cNvPr>
            <p:cNvSpPr>
              <a:spLocks noChangeArrowheads="1"/>
            </p:cNvSpPr>
            <p:nvPr/>
          </p:nvSpPr>
          <p:spPr bwMode="auto">
            <a:xfrm>
              <a:off x="1344" y="2336"/>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44</a:t>
              </a:r>
            </a:p>
            <a:p>
              <a:pPr algn="ctr"/>
              <a:endParaRPr lang="en-US" altLang="en-US"/>
            </a:p>
          </p:txBody>
        </p:sp>
        <p:sp>
          <p:nvSpPr>
            <p:cNvPr id="34846" name="Rectangle 28">
              <a:extLst>
                <a:ext uri="{FF2B5EF4-FFF2-40B4-BE49-F238E27FC236}">
                  <a16:creationId xmlns:a16="http://schemas.microsoft.com/office/drawing/2014/main" id="{BF77B4BE-EEBA-4B6E-A23F-A0E25310CDA1}"/>
                </a:ext>
              </a:extLst>
            </p:cNvPr>
            <p:cNvSpPr>
              <a:spLocks noChangeArrowheads="1"/>
            </p:cNvSpPr>
            <p:nvPr/>
          </p:nvSpPr>
          <p:spPr bwMode="auto">
            <a:xfrm>
              <a:off x="1727" y="2336"/>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44,048,239</a:t>
              </a:r>
            </a:p>
            <a:p>
              <a:pPr algn="r"/>
              <a:endParaRPr lang="en-US" altLang="en-US"/>
            </a:p>
          </p:txBody>
        </p:sp>
        <p:sp>
          <p:nvSpPr>
            <p:cNvPr id="34847" name="Rectangle 29">
              <a:extLst>
                <a:ext uri="{FF2B5EF4-FFF2-40B4-BE49-F238E27FC236}">
                  <a16:creationId xmlns:a16="http://schemas.microsoft.com/office/drawing/2014/main" id="{5E4D9BC2-82F5-47B8-B5F8-3E0B7871321F}"/>
                </a:ext>
              </a:extLst>
            </p:cNvPr>
            <p:cNvSpPr>
              <a:spLocks noChangeArrowheads="1"/>
            </p:cNvSpPr>
            <p:nvPr/>
          </p:nvSpPr>
          <p:spPr bwMode="auto">
            <a:xfrm>
              <a:off x="2348" y="2336"/>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42.1%</a:t>
              </a:r>
            </a:p>
            <a:p>
              <a:pPr algn="ctr"/>
              <a:endParaRPr lang="en-US" altLang="en-US"/>
            </a:p>
          </p:txBody>
        </p:sp>
        <p:sp>
          <p:nvSpPr>
            <p:cNvPr id="34848" name="Rectangle 30">
              <a:extLst>
                <a:ext uri="{FF2B5EF4-FFF2-40B4-BE49-F238E27FC236}">
                  <a16:creationId xmlns:a16="http://schemas.microsoft.com/office/drawing/2014/main" id="{1ECD2E3E-E84B-48E1-A552-BDA6F7E84022}"/>
                </a:ext>
              </a:extLst>
            </p:cNvPr>
            <p:cNvSpPr>
              <a:spLocks noChangeArrowheads="1"/>
            </p:cNvSpPr>
            <p:nvPr/>
          </p:nvSpPr>
          <p:spPr bwMode="auto">
            <a:xfrm>
              <a:off x="6" y="2710"/>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TOTAL</a:t>
              </a:r>
            </a:p>
            <a:p>
              <a:endParaRPr lang="en-US" altLang="en-US"/>
            </a:p>
          </p:txBody>
        </p:sp>
        <p:sp>
          <p:nvSpPr>
            <p:cNvPr id="34849" name="Rectangle 31">
              <a:extLst>
                <a:ext uri="{FF2B5EF4-FFF2-40B4-BE49-F238E27FC236}">
                  <a16:creationId xmlns:a16="http://schemas.microsoft.com/office/drawing/2014/main" id="{60119DD1-BD9E-40C2-A9DD-D6CB403F5F64}"/>
                </a:ext>
              </a:extLst>
            </p:cNvPr>
            <p:cNvSpPr>
              <a:spLocks noChangeArrowheads="1"/>
            </p:cNvSpPr>
            <p:nvPr/>
          </p:nvSpPr>
          <p:spPr bwMode="auto">
            <a:xfrm>
              <a:off x="1344" y="2710"/>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628</a:t>
              </a:r>
            </a:p>
            <a:p>
              <a:pPr algn="ctr"/>
              <a:endParaRPr lang="en-US" altLang="en-US"/>
            </a:p>
          </p:txBody>
        </p:sp>
        <p:sp>
          <p:nvSpPr>
            <p:cNvPr id="34850" name="Rectangle 32">
              <a:extLst>
                <a:ext uri="{FF2B5EF4-FFF2-40B4-BE49-F238E27FC236}">
                  <a16:creationId xmlns:a16="http://schemas.microsoft.com/office/drawing/2014/main" id="{BA05D6BC-5935-4132-95CF-DDB2EBF64F26}"/>
                </a:ext>
              </a:extLst>
            </p:cNvPr>
            <p:cNvSpPr>
              <a:spLocks noChangeArrowheads="1"/>
            </p:cNvSpPr>
            <p:nvPr/>
          </p:nvSpPr>
          <p:spPr bwMode="auto">
            <a:xfrm>
              <a:off x="1727" y="2710"/>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104,739,168</a:t>
              </a:r>
            </a:p>
            <a:p>
              <a:pPr algn="r"/>
              <a:endParaRPr lang="en-US" altLang="en-US"/>
            </a:p>
          </p:txBody>
        </p:sp>
        <p:sp>
          <p:nvSpPr>
            <p:cNvPr id="34851" name="Rectangle 33">
              <a:extLst>
                <a:ext uri="{FF2B5EF4-FFF2-40B4-BE49-F238E27FC236}">
                  <a16:creationId xmlns:a16="http://schemas.microsoft.com/office/drawing/2014/main" id="{66D7996C-A457-42ED-9E08-360A8283F301}"/>
                </a:ext>
              </a:extLst>
            </p:cNvPr>
            <p:cNvSpPr>
              <a:spLocks noChangeArrowheads="1"/>
            </p:cNvSpPr>
            <p:nvPr/>
          </p:nvSpPr>
          <p:spPr bwMode="auto">
            <a:xfrm>
              <a:off x="2348" y="2710"/>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52" name="Rectangle 34">
              <a:extLst>
                <a:ext uri="{FF2B5EF4-FFF2-40B4-BE49-F238E27FC236}">
                  <a16:creationId xmlns:a16="http://schemas.microsoft.com/office/drawing/2014/main" id="{AA030EA9-D81C-48CB-9AEE-E34BC5C4B84D}"/>
                </a:ext>
              </a:extLst>
            </p:cNvPr>
            <p:cNvSpPr>
              <a:spLocks noChangeArrowheads="1"/>
            </p:cNvSpPr>
            <p:nvPr/>
          </p:nvSpPr>
          <p:spPr bwMode="auto">
            <a:xfrm>
              <a:off x="6" y="3084"/>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b="1">
                  <a:solidFill>
                    <a:srgbClr val="400000"/>
                  </a:solidFill>
                  <a:latin typeface="Verdana" panose="020B0604030504040204" pitchFamily="34" charset="0"/>
                  <a:cs typeface="Times New Roman" panose="02020603050405020304" pitchFamily="18" charset="0"/>
                </a:rPr>
                <a:t>NWPS excluding Alaska</a:t>
              </a:r>
              <a:endParaRPr lang="en-US" altLang="en-US" sz="900">
                <a:solidFill>
                  <a:srgbClr val="400000"/>
                </a:solidFill>
                <a:latin typeface="Verdana" panose="020B0604030504040204" pitchFamily="34" charset="0"/>
                <a:cs typeface="Times New Roman" panose="02020603050405020304" pitchFamily="18" charset="0"/>
              </a:endParaRPr>
            </a:p>
            <a:p>
              <a:endParaRPr lang="en-US" altLang="en-US"/>
            </a:p>
          </p:txBody>
        </p:sp>
        <p:sp>
          <p:nvSpPr>
            <p:cNvPr id="34853" name="Rectangle 35">
              <a:extLst>
                <a:ext uri="{FF2B5EF4-FFF2-40B4-BE49-F238E27FC236}">
                  <a16:creationId xmlns:a16="http://schemas.microsoft.com/office/drawing/2014/main" id="{E94333F5-29D6-4E0E-BF3F-28AB21CF2B43}"/>
                </a:ext>
              </a:extLst>
            </p:cNvPr>
            <p:cNvSpPr>
              <a:spLocks noChangeArrowheads="1"/>
            </p:cNvSpPr>
            <p:nvPr/>
          </p:nvSpPr>
          <p:spPr bwMode="auto">
            <a:xfrm>
              <a:off x="1344" y="3084"/>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54" name="Rectangle 36">
              <a:extLst>
                <a:ext uri="{FF2B5EF4-FFF2-40B4-BE49-F238E27FC236}">
                  <a16:creationId xmlns:a16="http://schemas.microsoft.com/office/drawing/2014/main" id="{8BE963E3-DF43-4A8C-BBDE-C5D3389B863C}"/>
                </a:ext>
              </a:extLst>
            </p:cNvPr>
            <p:cNvSpPr>
              <a:spLocks noChangeArrowheads="1"/>
            </p:cNvSpPr>
            <p:nvPr/>
          </p:nvSpPr>
          <p:spPr bwMode="auto">
            <a:xfrm>
              <a:off x="1727" y="3084"/>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55" name="Rectangle 37">
              <a:extLst>
                <a:ext uri="{FF2B5EF4-FFF2-40B4-BE49-F238E27FC236}">
                  <a16:creationId xmlns:a16="http://schemas.microsoft.com/office/drawing/2014/main" id="{2B7B1792-F6C5-4146-872F-50BDC4972EF1}"/>
                </a:ext>
              </a:extLst>
            </p:cNvPr>
            <p:cNvSpPr>
              <a:spLocks noChangeArrowheads="1"/>
            </p:cNvSpPr>
            <p:nvPr/>
          </p:nvSpPr>
          <p:spPr bwMode="auto">
            <a:xfrm>
              <a:off x="2348" y="3084"/>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56" name="Rectangle 38">
              <a:extLst>
                <a:ext uri="{FF2B5EF4-FFF2-40B4-BE49-F238E27FC236}">
                  <a16:creationId xmlns:a16="http://schemas.microsoft.com/office/drawing/2014/main" id="{4C16C1F9-B752-42E4-8CF0-0F57B1303C07}"/>
                </a:ext>
              </a:extLst>
            </p:cNvPr>
            <p:cNvSpPr>
              <a:spLocks noChangeArrowheads="1"/>
            </p:cNvSpPr>
            <p:nvPr/>
          </p:nvSpPr>
          <p:spPr bwMode="auto">
            <a:xfrm>
              <a:off x="6" y="3458"/>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Bureau of Land Management</a:t>
              </a:r>
            </a:p>
            <a:p>
              <a:endParaRPr lang="en-US" altLang="en-US"/>
            </a:p>
          </p:txBody>
        </p:sp>
        <p:sp>
          <p:nvSpPr>
            <p:cNvPr id="34857" name="Rectangle 39">
              <a:extLst>
                <a:ext uri="{FF2B5EF4-FFF2-40B4-BE49-F238E27FC236}">
                  <a16:creationId xmlns:a16="http://schemas.microsoft.com/office/drawing/2014/main" id="{F6894ED8-4550-424C-8530-0F3D12FF8EB7}"/>
                </a:ext>
              </a:extLst>
            </p:cNvPr>
            <p:cNvSpPr>
              <a:spLocks noChangeArrowheads="1"/>
            </p:cNvSpPr>
            <p:nvPr/>
          </p:nvSpPr>
          <p:spPr bwMode="auto">
            <a:xfrm>
              <a:off x="1344" y="3458"/>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133</a:t>
              </a:r>
            </a:p>
            <a:p>
              <a:pPr algn="ctr"/>
              <a:endParaRPr lang="en-US" altLang="en-US"/>
            </a:p>
          </p:txBody>
        </p:sp>
        <p:sp>
          <p:nvSpPr>
            <p:cNvPr id="34858" name="Rectangle 40">
              <a:extLst>
                <a:ext uri="{FF2B5EF4-FFF2-40B4-BE49-F238E27FC236}">
                  <a16:creationId xmlns:a16="http://schemas.microsoft.com/office/drawing/2014/main" id="{CD989230-61C0-43A3-BDD1-07B8D973974C}"/>
                </a:ext>
              </a:extLst>
            </p:cNvPr>
            <p:cNvSpPr>
              <a:spLocks noChangeArrowheads="1"/>
            </p:cNvSpPr>
            <p:nvPr/>
          </p:nvSpPr>
          <p:spPr bwMode="auto">
            <a:xfrm>
              <a:off x="1727" y="3458"/>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5,237,800</a:t>
              </a:r>
            </a:p>
            <a:p>
              <a:pPr algn="r"/>
              <a:endParaRPr lang="en-US" altLang="en-US"/>
            </a:p>
          </p:txBody>
        </p:sp>
        <p:sp>
          <p:nvSpPr>
            <p:cNvPr id="34859" name="Rectangle 41">
              <a:extLst>
                <a:ext uri="{FF2B5EF4-FFF2-40B4-BE49-F238E27FC236}">
                  <a16:creationId xmlns:a16="http://schemas.microsoft.com/office/drawing/2014/main" id="{DDEE7847-2110-4F04-BB50-5058A7741940}"/>
                </a:ext>
              </a:extLst>
            </p:cNvPr>
            <p:cNvSpPr>
              <a:spLocks noChangeArrowheads="1"/>
            </p:cNvSpPr>
            <p:nvPr/>
          </p:nvSpPr>
          <p:spPr bwMode="auto">
            <a:xfrm>
              <a:off x="2348" y="3458"/>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11.3%</a:t>
              </a:r>
            </a:p>
            <a:p>
              <a:pPr algn="ctr"/>
              <a:endParaRPr lang="en-US" altLang="en-US"/>
            </a:p>
          </p:txBody>
        </p:sp>
        <p:sp>
          <p:nvSpPr>
            <p:cNvPr id="34860" name="Rectangle 42">
              <a:extLst>
                <a:ext uri="{FF2B5EF4-FFF2-40B4-BE49-F238E27FC236}">
                  <a16:creationId xmlns:a16="http://schemas.microsoft.com/office/drawing/2014/main" id="{43804468-3BB2-446B-9CDA-1CD89A7A7622}"/>
                </a:ext>
              </a:extLst>
            </p:cNvPr>
            <p:cNvSpPr>
              <a:spLocks noChangeArrowheads="1"/>
            </p:cNvSpPr>
            <p:nvPr/>
          </p:nvSpPr>
          <p:spPr bwMode="auto">
            <a:xfrm>
              <a:off x="6" y="3832"/>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Forest Service</a:t>
              </a:r>
            </a:p>
            <a:p>
              <a:endParaRPr lang="en-US" altLang="en-US"/>
            </a:p>
          </p:txBody>
        </p:sp>
        <p:sp>
          <p:nvSpPr>
            <p:cNvPr id="34861" name="Rectangle 43">
              <a:extLst>
                <a:ext uri="{FF2B5EF4-FFF2-40B4-BE49-F238E27FC236}">
                  <a16:creationId xmlns:a16="http://schemas.microsoft.com/office/drawing/2014/main" id="{4B2EC69F-FD7F-41E6-9734-80DE5DD692F0}"/>
                </a:ext>
              </a:extLst>
            </p:cNvPr>
            <p:cNvSpPr>
              <a:spLocks noChangeArrowheads="1"/>
            </p:cNvSpPr>
            <p:nvPr/>
          </p:nvSpPr>
          <p:spPr bwMode="auto">
            <a:xfrm>
              <a:off x="1344" y="3832"/>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381</a:t>
              </a:r>
            </a:p>
            <a:p>
              <a:pPr algn="ctr"/>
              <a:endParaRPr lang="en-US" altLang="en-US"/>
            </a:p>
          </p:txBody>
        </p:sp>
        <p:sp>
          <p:nvSpPr>
            <p:cNvPr id="34862" name="Rectangle 44">
              <a:extLst>
                <a:ext uri="{FF2B5EF4-FFF2-40B4-BE49-F238E27FC236}">
                  <a16:creationId xmlns:a16="http://schemas.microsoft.com/office/drawing/2014/main" id="{63FB70C9-7FCE-4C9D-8919-068F2D79A81C}"/>
                </a:ext>
              </a:extLst>
            </p:cNvPr>
            <p:cNvSpPr>
              <a:spLocks noChangeArrowheads="1"/>
            </p:cNvSpPr>
            <p:nvPr/>
          </p:nvSpPr>
          <p:spPr bwMode="auto">
            <a:xfrm>
              <a:off x="1727" y="3832"/>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29,014,774</a:t>
              </a:r>
            </a:p>
            <a:p>
              <a:pPr algn="r"/>
              <a:endParaRPr lang="en-US" altLang="en-US"/>
            </a:p>
          </p:txBody>
        </p:sp>
        <p:sp>
          <p:nvSpPr>
            <p:cNvPr id="34863" name="Rectangle 45">
              <a:extLst>
                <a:ext uri="{FF2B5EF4-FFF2-40B4-BE49-F238E27FC236}">
                  <a16:creationId xmlns:a16="http://schemas.microsoft.com/office/drawing/2014/main" id="{9A7DBAA2-1D5E-4AC4-946B-39A3480A7AA4}"/>
                </a:ext>
              </a:extLst>
            </p:cNvPr>
            <p:cNvSpPr>
              <a:spLocks noChangeArrowheads="1"/>
            </p:cNvSpPr>
            <p:nvPr/>
          </p:nvSpPr>
          <p:spPr bwMode="auto">
            <a:xfrm>
              <a:off x="2348" y="3832"/>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62.3%</a:t>
              </a:r>
            </a:p>
            <a:p>
              <a:pPr algn="ctr"/>
              <a:endParaRPr lang="en-US" altLang="en-US"/>
            </a:p>
          </p:txBody>
        </p:sp>
        <p:sp>
          <p:nvSpPr>
            <p:cNvPr id="34864" name="Rectangle 46">
              <a:extLst>
                <a:ext uri="{FF2B5EF4-FFF2-40B4-BE49-F238E27FC236}">
                  <a16:creationId xmlns:a16="http://schemas.microsoft.com/office/drawing/2014/main" id="{8E715940-379F-4192-B289-7EF84C61C870}"/>
                </a:ext>
              </a:extLst>
            </p:cNvPr>
            <p:cNvSpPr>
              <a:spLocks noChangeArrowheads="1"/>
            </p:cNvSpPr>
            <p:nvPr/>
          </p:nvSpPr>
          <p:spPr bwMode="auto">
            <a:xfrm>
              <a:off x="6" y="4206"/>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Fish and Wildlife Service</a:t>
              </a:r>
            </a:p>
            <a:p>
              <a:endParaRPr lang="en-US" altLang="en-US"/>
            </a:p>
          </p:txBody>
        </p:sp>
        <p:sp>
          <p:nvSpPr>
            <p:cNvPr id="34865" name="Rectangle 47">
              <a:extLst>
                <a:ext uri="{FF2B5EF4-FFF2-40B4-BE49-F238E27FC236}">
                  <a16:creationId xmlns:a16="http://schemas.microsoft.com/office/drawing/2014/main" id="{AEA30321-4552-4568-B65E-4A3F5C9962CC}"/>
                </a:ext>
              </a:extLst>
            </p:cNvPr>
            <p:cNvSpPr>
              <a:spLocks noChangeArrowheads="1"/>
            </p:cNvSpPr>
            <p:nvPr/>
          </p:nvSpPr>
          <p:spPr bwMode="auto">
            <a:xfrm>
              <a:off x="1344" y="4206"/>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50</a:t>
              </a:r>
            </a:p>
            <a:p>
              <a:pPr algn="ctr"/>
              <a:endParaRPr lang="en-US" altLang="en-US"/>
            </a:p>
          </p:txBody>
        </p:sp>
        <p:sp>
          <p:nvSpPr>
            <p:cNvPr id="34866" name="Rectangle 48">
              <a:extLst>
                <a:ext uri="{FF2B5EF4-FFF2-40B4-BE49-F238E27FC236}">
                  <a16:creationId xmlns:a16="http://schemas.microsoft.com/office/drawing/2014/main" id="{92833CC6-CDCE-4C1B-B035-0DD2F32C34F4}"/>
                </a:ext>
              </a:extLst>
            </p:cNvPr>
            <p:cNvSpPr>
              <a:spLocks noChangeArrowheads="1"/>
            </p:cNvSpPr>
            <p:nvPr/>
          </p:nvSpPr>
          <p:spPr bwMode="auto">
            <a:xfrm>
              <a:off x="1727" y="4206"/>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2,009,222</a:t>
              </a:r>
            </a:p>
            <a:p>
              <a:pPr algn="r"/>
              <a:endParaRPr lang="en-US" altLang="en-US"/>
            </a:p>
          </p:txBody>
        </p:sp>
        <p:sp>
          <p:nvSpPr>
            <p:cNvPr id="34867" name="Rectangle 49">
              <a:extLst>
                <a:ext uri="{FF2B5EF4-FFF2-40B4-BE49-F238E27FC236}">
                  <a16:creationId xmlns:a16="http://schemas.microsoft.com/office/drawing/2014/main" id="{3BF50CDA-D7D8-413F-B0B1-0A1F3A474A8A}"/>
                </a:ext>
              </a:extLst>
            </p:cNvPr>
            <p:cNvSpPr>
              <a:spLocks noChangeArrowheads="1"/>
            </p:cNvSpPr>
            <p:nvPr/>
          </p:nvSpPr>
          <p:spPr bwMode="auto">
            <a:xfrm>
              <a:off x="2348" y="4206"/>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4.3%</a:t>
              </a:r>
            </a:p>
            <a:p>
              <a:pPr algn="ctr"/>
              <a:endParaRPr lang="en-US" altLang="en-US"/>
            </a:p>
          </p:txBody>
        </p:sp>
        <p:sp>
          <p:nvSpPr>
            <p:cNvPr id="34868" name="Rectangle 50">
              <a:extLst>
                <a:ext uri="{FF2B5EF4-FFF2-40B4-BE49-F238E27FC236}">
                  <a16:creationId xmlns:a16="http://schemas.microsoft.com/office/drawing/2014/main" id="{63028DEB-01B0-4BF4-A0C1-C6FBAD761AAF}"/>
                </a:ext>
              </a:extLst>
            </p:cNvPr>
            <p:cNvSpPr>
              <a:spLocks noChangeArrowheads="1"/>
            </p:cNvSpPr>
            <p:nvPr/>
          </p:nvSpPr>
          <p:spPr bwMode="auto">
            <a:xfrm>
              <a:off x="6" y="4580"/>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National Park Service</a:t>
              </a:r>
            </a:p>
            <a:p>
              <a:endParaRPr lang="en-US" altLang="en-US"/>
            </a:p>
          </p:txBody>
        </p:sp>
        <p:sp>
          <p:nvSpPr>
            <p:cNvPr id="34869" name="Rectangle 51">
              <a:extLst>
                <a:ext uri="{FF2B5EF4-FFF2-40B4-BE49-F238E27FC236}">
                  <a16:creationId xmlns:a16="http://schemas.microsoft.com/office/drawing/2014/main" id="{27827A89-7175-4317-94BD-8F090EF38039}"/>
                </a:ext>
              </a:extLst>
            </p:cNvPr>
            <p:cNvSpPr>
              <a:spLocks noChangeArrowheads="1"/>
            </p:cNvSpPr>
            <p:nvPr/>
          </p:nvSpPr>
          <p:spPr bwMode="auto">
            <a:xfrm>
              <a:off x="1344" y="4580"/>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36</a:t>
              </a:r>
            </a:p>
            <a:p>
              <a:pPr algn="ctr"/>
              <a:endParaRPr lang="en-US" altLang="en-US"/>
            </a:p>
          </p:txBody>
        </p:sp>
        <p:sp>
          <p:nvSpPr>
            <p:cNvPr id="34870" name="Rectangle 52">
              <a:extLst>
                <a:ext uri="{FF2B5EF4-FFF2-40B4-BE49-F238E27FC236}">
                  <a16:creationId xmlns:a16="http://schemas.microsoft.com/office/drawing/2014/main" id="{810E3872-BB0D-4F1B-B16A-6F637FA969F9}"/>
                </a:ext>
              </a:extLst>
            </p:cNvPr>
            <p:cNvSpPr>
              <a:spLocks noChangeArrowheads="1"/>
            </p:cNvSpPr>
            <p:nvPr/>
          </p:nvSpPr>
          <p:spPr bwMode="auto">
            <a:xfrm>
              <a:off x="1727" y="4580"/>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10,295,156</a:t>
              </a:r>
            </a:p>
            <a:p>
              <a:pPr algn="r"/>
              <a:endParaRPr lang="en-US" altLang="en-US"/>
            </a:p>
          </p:txBody>
        </p:sp>
        <p:sp>
          <p:nvSpPr>
            <p:cNvPr id="34871" name="Rectangle 53">
              <a:extLst>
                <a:ext uri="{FF2B5EF4-FFF2-40B4-BE49-F238E27FC236}">
                  <a16:creationId xmlns:a16="http://schemas.microsoft.com/office/drawing/2014/main" id="{12654547-4DE2-4FD4-B98D-EEFC1C44ACBF}"/>
                </a:ext>
              </a:extLst>
            </p:cNvPr>
            <p:cNvSpPr>
              <a:spLocks noChangeArrowheads="1"/>
            </p:cNvSpPr>
            <p:nvPr/>
          </p:nvSpPr>
          <p:spPr bwMode="auto">
            <a:xfrm>
              <a:off x="2348" y="4580"/>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22.1%</a:t>
              </a:r>
            </a:p>
            <a:p>
              <a:pPr algn="ctr"/>
              <a:endParaRPr lang="en-US" altLang="en-US"/>
            </a:p>
          </p:txBody>
        </p:sp>
        <p:sp>
          <p:nvSpPr>
            <p:cNvPr id="34872" name="Rectangle 54">
              <a:extLst>
                <a:ext uri="{FF2B5EF4-FFF2-40B4-BE49-F238E27FC236}">
                  <a16:creationId xmlns:a16="http://schemas.microsoft.com/office/drawing/2014/main" id="{CF4B2B35-7AED-4A6F-AB63-BD06F089FDD3}"/>
                </a:ext>
              </a:extLst>
            </p:cNvPr>
            <p:cNvSpPr>
              <a:spLocks noChangeArrowheads="1"/>
            </p:cNvSpPr>
            <p:nvPr/>
          </p:nvSpPr>
          <p:spPr bwMode="auto">
            <a:xfrm>
              <a:off x="6" y="4954"/>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TOTAL</a:t>
              </a:r>
            </a:p>
            <a:p>
              <a:endParaRPr lang="en-US" altLang="en-US"/>
            </a:p>
          </p:txBody>
        </p:sp>
        <p:sp>
          <p:nvSpPr>
            <p:cNvPr id="34873" name="Rectangle 55">
              <a:extLst>
                <a:ext uri="{FF2B5EF4-FFF2-40B4-BE49-F238E27FC236}">
                  <a16:creationId xmlns:a16="http://schemas.microsoft.com/office/drawing/2014/main" id="{D65B7D0E-2A1F-4790-8060-0A5240AE5AEE}"/>
                </a:ext>
              </a:extLst>
            </p:cNvPr>
            <p:cNvSpPr>
              <a:spLocks noChangeArrowheads="1"/>
            </p:cNvSpPr>
            <p:nvPr/>
          </p:nvSpPr>
          <p:spPr bwMode="auto">
            <a:xfrm>
              <a:off x="1344" y="4954"/>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600</a:t>
              </a:r>
            </a:p>
            <a:p>
              <a:pPr algn="ctr"/>
              <a:endParaRPr lang="en-US" altLang="en-US"/>
            </a:p>
          </p:txBody>
        </p:sp>
        <p:sp>
          <p:nvSpPr>
            <p:cNvPr id="34874" name="Rectangle 56">
              <a:extLst>
                <a:ext uri="{FF2B5EF4-FFF2-40B4-BE49-F238E27FC236}">
                  <a16:creationId xmlns:a16="http://schemas.microsoft.com/office/drawing/2014/main" id="{C533AE03-690D-42F1-BE38-12F660F85F0B}"/>
                </a:ext>
              </a:extLst>
            </p:cNvPr>
            <p:cNvSpPr>
              <a:spLocks noChangeArrowheads="1"/>
            </p:cNvSpPr>
            <p:nvPr/>
          </p:nvSpPr>
          <p:spPr bwMode="auto">
            <a:xfrm>
              <a:off x="1727" y="4954"/>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46,556,952</a:t>
              </a:r>
            </a:p>
            <a:p>
              <a:pPr algn="r"/>
              <a:endParaRPr lang="en-US" altLang="en-US"/>
            </a:p>
          </p:txBody>
        </p:sp>
        <p:sp>
          <p:nvSpPr>
            <p:cNvPr id="34875" name="Rectangle 57">
              <a:extLst>
                <a:ext uri="{FF2B5EF4-FFF2-40B4-BE49-F238E27FC236}">
                  <a16:creationId xmlns:a16="http://schemas.microsoft.com/office/drawing/2014/main" id="{A00C3866-2BD9-4209-80E1-AAC3622B3F22}"/>
                </a:ext>
              </a:extLst>
            </p:cNvPr>
            <p:cNvSpPr>
              <a:spLocks noChangeArrowheads="1"/>
            </p:cNvSpPr>
            <p:nvPr/>
          </p:nvSpPr>
          <p:spPr bwMode="auto">
            <a:xfrm>
              <a:off x="2348" y="4954"/>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76" name="Rectangle 58">
              <a:extLst>
                <a:ext uri="{FF2B5EF4-FFF2-40B4-BE49-F238E27FC236}">
                  <a16:creationId xmlns:a16="http://schemas.microsoft.com/office/drawing/2014/main" id="{DD81DB84-D292-430E-A495-BD2AE43D3CBF}"/>
                </a:ext>
              </a:extLst>
            </p:cNvPr>
            <p:cNvSpPr>
              <a:spLocks noChangeArrowheads="1"/>
            </p:cNvSpPr>
            <p:nvPr/>
          </p:nvSpPr>
          <p:spPr bwMode="auto">
            <a:xfrm>
              <a:off x="6" y="5328"/>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b="1">
                  <a:solidFill>
                    <a:srgbClr val="400000"/>
                  </a:solidFill>
                  <a:latin typeface="Verdana" panose="020B0604030504040204" pitchFamily="34" charset="0"/>
                  <a:cs typeface="Times New Roman" panose="02020603050405020304" pitchFamily="18" charset="0"/>
                </a:rPr>
                <a:t>NWPS in Alaska</a:t>
              </a:r>
              <a:endParaRPr lang="en-US" altLang="en-US" sz="900">
                <a:solidFill>
                  <a:srgbClr val="400000"/>
                </a:solidFill>
                <a:latin typeface="Verdana" panose="020B0604030504040204" pitchFamily="34" charset="0"/>
                <a:cs typeface="Times New Roman" panose="02020603050405020304" pitchFamily="18" charset="0"/>
              </a:endParaRPr>
            </a:p>
            <a:p>
              <a:endParaRPr lang="en-US" altLang="en-US"/>
            </a:p>
          </p:txBody>
        </p:sp>
        <p:sp>
          <p:nvSpPr>
            <p:cNvPr id="34877" name="Rectangle 59">
              <a:extLst>
                <a:ext uri="{FF2B5EF4-FFF2-40B4-BE49-F238E27FC236}">
                  <a16:creationId xmlns:a16="http://schemas.microsoft.com/office/drawing/2014/main" id="{D3E26AB9-191F-4D15-A0D2-26EA7BBCDB6B}"/>
                </a:ext>
              </a:extLst>
            </p:cNvPr>
            <p:cNvSpPr>
              <a:spLocks noChangeArrowheads="1"/>
            </p:cNvSpPr>
            <p:nvPr/>
          </p:nvSpPr>
          <p:spPr bwMode="auto">
            <a:xfrm>
              <a:off x="1344" y="5328"/>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78" name="Rectangle 60">
              <a:extLst>
                <a:ext uri="{FF2B5EF4-FFF2-40B4-BE49-F238E27FC236}">
                  <a16:creationId xmlns:a16="http://schemas.microsoft.com/office/drawing/2014/main" id="{2B6590B8-A2B6-4D00-B65B-F3E3684615E0}"/>
                </a:ext>
              </a:extLst>
            </p:cNvPr>
            <p:cNvSpPr>
              <a:spLocks noChangeArrowheads="1"/>
            </p:cNvSpPr>
            <p:nvPr/>
          </p:nvSpPr>
          <p:spPr bwMode="auto">
            <a:xfrm>
              <a:off x="1727" y="5328"/>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79" name="Rectangle 61">
              <a:extLst>
                <a:ext uri="{FF2B5EF4-FFF2-40B4-BE49-F238E27FC236}">
                  <a16:creationId xmlns:a16="http://schemas.microsoft.com/office/drawing/2014/main" id="{CDAA870F-8FFF-459E-AF13-B57B637AD55B}"/>
                </a:ext>
              </a:extLst>
            </p:cNvPr>
            <p:cNvSpPr>
              <a:spLocks noChangeArrowheads="1"/>
            </p:cNvSpPr>
            <p:nvPr/>
          </p:nvSpPr>
          <p:spPr bwMode="auto">
            <a:xfrm>
              <a:off x="2348" y="5328"/>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sp>
          <p:nvSpPr>
            <p:cNvPr id="34880" name="Rectangle 62">
              <a:extLst>
                <a:ext uri="{FF2B5EF4-FFF2-40B4-BE49-F238E27FC236}">
                  <a16:creationId xmlns:a16="http://schemas.microsoft.com/office/drawing/2014/main" id="{A983A90D-C24C-41E0-8B19-1A47957C0634}"/>
                </a:ext>
              </a:extLst>
            </p:cNvPr>
            <p:cNvSpPr>
              <a:spLocks noChangeArrowheads="1"/>
            </p:cNvSpPr>
            <p:nvPr/>
          </p:nvSpPr>
          <p:spPr bwMode="auto">
            <a:xfrm>
              <a:off x="6" y="5702"/>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Forest Service</a:t>
              </a:r>
            </a:p>
            <a:p>
              <a:endParaRPr lang="en-US" altLang="en-US"/>
            </a:p>
          </p:txBody>
        </p:sp>
        <p:sp>
          <p:nvSpPr>
            <p:cNvPr id="34881" name="Rectangle 63">
              <a:extLst>
                <a:ext uri="{FF2B5EF4-FFF2-40B4-BE49-F238E27FC236}">
                  <a16:creationId xmlns:a16="http://schemas.microsoft.com/office/drawing/2014/main" id="{7CC4829B-49E2-4A00-BB61-7594771F399C}"/>
                </a:ext>
              </a:extLst>
            </p:cNvPr>
            <p:cNvSpPr>
              <a:spLocks noChangeArrowheads="1"/>
            </p:cNvSpPr>
            <p:nvPr/>
          </p:nvSpPr>
          <p:spPr bwMode="auto">
            <a:xfrm>
              <a:off x="1344" y="5702"/>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19</a:t>
              </a:r>
            </a:p>
            <a:p>
              <a:pPr algn="ctr"/>
              <a:endParaRPr lang="en-US" altLang="en-US"/>
            </a:p>
          </p:txBody>
        </p:sp>
        <p:sp>
          <p:nvSpPr>
            <p:cNvPr id="34882" name="Rectangle 64">
              <a:extLst>
                <a:ext uri="{FF2B5EF4-FFF2-40B4-BE49-F238E27FC236}">
                  <a16:creationId xmlns:a16="http://schemas.microsoft.com/office/drawing/2014/main" id="{39BC7F78-35EE-4274-8DF9-3C8227FE17CE}"/>
                </a:ext>
              </a:extLst>
            </p:cNvPr>
            <p:cNvSpPr>
              <a:spLocks noChangeArrowheads="1"/>
            </p:cNvSpPr>
            <p:nvPr/>
          </p:nvSpPr>
          <p:spPr bwMode="auto">
            <a:xfrm>
              <a:off x="1727" y="5702"/>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5,752,221</a:t>
              </a:r>
            </a:p>
            <a:p>
              <a:pPr algn="r"/>
              <a:endParaRPr lang="en-US" altLang="en-US"/>
            </a:p>
          </p:txBody>
        </p:sp>
        <p:sp>
          <p:nvSpPr>
            <p:cNvPr id="34883" name="Rectangle 65">
              <a:extLst>
                <a:ext uri="{FF2B5EF4-FFF2-40B4-BE49-F238E27FC236}">
                  <a16:creationId xmlns:a16="http://schemas.microsoft.com/office/drawing/2014/main" id="{1C738E3F-2DAF-4383-AC2E-49586933BA6C}"/>
                </a:ext>
              </a:extLst>
            </p:cNvPr>
            <p:cNvSpPr>
              <a:spLocks noChangeArrowheads="1"/>
            </p:cNvSpPr>
            <p:nvPr/>
          </p:nvSpPr>
          <p:spPr bwMode="auto">
            <a:xfrm>
              <a:off x="2348" y="5702"/>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9.9%</a:t>
              </a:r>
            </a:p>
            <a:p>
              <a:pPr algn="ctr"/>
              <a:endParaRPr lang="en-US" altLang="en-US"/>
            </a:p>
          </p:txBody>
        </p:sp>
        <p:sp>
          <p:nvSpPr>
            <p:cNvPr id="34884" name="Rectangle 66">
              <a:extLst>
                <a:ext uri="{FF2B5EF4-FFF2-40B4-BE49-F238E27FC236}">
                  <a16:creationId xmlns:a16="http://schemas.microsoft.com/office/drawing/2014/main" id="{24817872-5A8E-48DF-B1B8-830F6690DB19}"/>
                </a:ext>
              </a:extLst>
            </p:cNvPr>
            <p:cNvSpPr>
              <a:spLocks noChangeArrowheads="1"/>
            </p:cNvSpPr>
            <p:nvPr/>
          </p:nvSpPr>
          <p:spPr bwMode="auto">
            <a:xfrm>
              <a:off x="6" y="6076"/>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Fish and Wildlife Service</a:t>
              </a:r>
            </a:p>
            <a:p>
              <a:endParaRPr lang="en-US" altLang="en-US"/>
            </a:p>
          </p:txBody>
        </p:sp>
        <p:sp>
          <p:nvSpPr>
            <p:cNvPr id="34885" name="Rectangle 67">
              <a:extLst>
                <a:ext uri="{FF2B5EF4-FFF2-40B4-BE49-F238E27FC236}">
                  <a16:creationId xmlns:a16="http://schemas.microsoft.com/office/drawing/2014/main" id="{87C7EF12-CC32-4762-866A-0B36F9A1D4A2}"/>
                </a:ext>
              </a:extLst>
            </p:cNvPr>
            <p:cNvSpPr>
              <a:spLocks noChangeArrowheads="1"/>
            </p:cNvSpPr>
            <p:nvPr/>
          </p:nvSpPr>
          <p:spPr bwMode="auto">
            <a:xfrm>
              <a:off x="1344" y="6076"/>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21</a:t>
              </a:r>
            </a:p>
            <a:p>
              <a:pPr algn="ctr"/>
              <a:endParaRPr lang="en-US" altLang="en-US"/>
            </a:p>
          </p:txBody>
        </p:sp>
        <p:sp>
          <p:nvSpPr>
            <p:cNvPr id="34886" name="Rectangle 68">
              <a:extLst>
                <a:ext uri="{FF2B5EF4-FFF2-40B4-BE49-F238E27FC236}">
                  <a16:creationId xmlns:a16="http://schemas.microsoft.com/office/drawing/2014/main" id="{A91BDA28-0E3F-497E-916A-F1695166F3FB}"/>
                </a:ext>
              </a:extLst>
            </p:cNvPr>
            <p:cNvSpPr>
              <a:spLocks noChangeArrowheads="1"/>
            </p:cNvSpPr>
            <p:nvPr/>
          </p:nvSpPr>
          <p:spPr bwMode="auto">
            <a:xfrm>
              <a:off x="1727" y="6076"/>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18,676,912</a:t>
              </a:r>
            </a:p>
            <a:p>
              <a:pPr algn="r"/>
              <a:endParaRPr lang="en-US" altLang="en-US"/>
            </a:p>
          </p:txBody>
        </p:sp>
        <p:sp>
          <p:nvSpPr>
            <p:cNvPr id="34887" name="Rectangle 69">
              <a:extLst>
                <a:ext uri="{FF2B5EF4-FFF2-40B4-BE49-F238E27FC236}">
                  <a16:creationId xmlns:a16="http://schemas.microsoft.com/office/drawing/2014/main" id="{F385E465-B844-4FDA-BCFC-C92815EB1C42}"/>
                </a:ext>
              </a:extLst>
            </p:cNvPr>
            <p:cNvSpPr>
              <a:spLocks noChangeArrowheads="1"/>
            </p:cNvSpPr>
            <p:nvPr/>
          </p:nvSpPr>
          <p:spPr bwMode="auto">
            <a:xfrm>
              <a:off x="2348" y="6076"/>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32.1%</a:t>
              </a:r>
            </a:p>
            <a:p>
              <a:pPr algn="ctr"/>
              <a:endParaRPr lang="en-US" altLang="en-US"/>
            </a:p>
          </p:txBody>
        </p:sp>
        <p:sp>
          <p:nvSpPr>
            <p:cNvPr id="34888" name="Rectangle 70">
              <a:extLst>
                <a:ext uri="{FF2B5EF4-FFF2-40B4-BE49-F238E27FC236}">
                  <a16:creationId xmlns:a16="http://schemas.microsoft.com/office/drawing/2014/main" id="{395782C3-210A-4884-9AC7-A0DB02E9E52C}"/>
                </a:ext>
              </a:extLst>
            </p:cNvPr>
            <p:cNvSpPr>
              <a:spLocks noChangeArrowheads="1"/>
            </p:cNvSpPr>
            <p:nvPr/>
          </p:nvSpPr>
          <p:spPr bwMode="auto">
            <a:xfrm>
              <a:off x="6" y="6450"/>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National Park Service</a:t>
              </a:r>
            </a:p>
            <a:p>
              <a:endParaRPr lang="en-US" altLang="en-US"/>
            </a:p>
          </p:txBody>
        </p:sp>
        <p:sp>
          <p:nvSpPr>
            <p:cNvPr id="34889" name="Rectangle 71">
              <a:extLst>
                <a:ext uri="{FF2B5EF4-FFF2-40B4-BE49-F238E27FC236}">
                  <a16:creationId xmlns:a16="http://schemas.microsoft.com/office/drawing/2014/main" id="{BA87CB11-145D-489A-ADFD-2019DF40C3DA}"/>
                </a:ext>
              </a:extLst>
            </p:cNvPr>
            <p:cNvSpPr>
              <a:spLocks noChangeArrowheads="1"/>
            </p:cNvSpPr>
            <p:nvPr/>
          </p:nvSpPr>
          <p:spPr bwMode="auto">
            <a:xfrm>
              <a:off x="1344" y="6450"/>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8</a:t>
              </a:r>
            </a:p>
            <a:p>
              <a:pPr algn="ctr"/>
              <a:endParaRPr lang="en-US" altLang="en-US"/>
            </a:p>
          </p:txBody>
        </p:sp>
        <p:sp>
          <p:nvSpPr>
            <p:cNvPr id="34890" name="Rectangle 72">
              <a:extLst>
                <a:ext uri="{FF2B5EF4-FFF2-40B4-BE49-F238E27FC236}">
                  <a16:creationId xmlns:a16="http://schemas.microsoft.com/office/drawing/2014/main" id="{44863E79-0CA9-4178-AC05-C027DA7D2EEE}"/>
                </a:ext>
              </a:extLst>
            </p:cNvPr>
            <p:cNvSpPr>
              <a:spLocks noChangeArrowheads="1"/>
            </p:cNvSpPr>
            <p:nvPr/>
          </p:nvSpPr>
          <p:spPr bwMode="auto">
            <a:xfrm>
              <a:off x="1727" y="6450"/>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33,753,083</a:t>
              </a:r>
            </a:p>
            <a:p>
              <a:pPr algn="r"/>
              <a:endParaRPr lang="en-US" altLang="en-US"/>
            </a:p>
          </p:txBody>
        </p:sp>
        <p:sp>
          <p:nvSpPr>
            <p:cNvPr id="34891" name="Rectangle 73">
              <a:extLst>
                <a:ext uri="{FF2B5EF4-FFF2-40B4-BE49-F238E27FC236}">
                  <a16:creationId xmlns:a16="http://schemas.microsoft.com/office/drawing/2014/main" id="{1202B960-8ECB-4FB6-AB92-77B34D85E918}"/>
                </a:ext>
              </a:extLst>
            </p:cNvPr>
            <p:cNvSpPr>
              <a:spLocks noChangeArrowheads="1"/>
            </p:cNvSpPr>
            <p:nvPr/>
          </p:nvSpPr>
          <p:spPr bwMode="auto">
            <a:xfrm>
              <a:off x="2348" y="6450"/>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58%</a:t>
              </a:r>
            </a:p>
            <a:p>
              <a:pPr algn="ctr"/>
              <a:endParaRPr lang="en-US" altLang="en-US"/>
            </a:p>
          </p:txBody>
        </p:sp>
        <p:sp>
          <p:nvSpPr>
            <p:cNvPr id="34892" name="Rectangle 74">
              <a:extLst>
                <a:ext uri="{FF2B5EF4-FFF2-40B4-BE49-F238E27FC236}">
                  <a16:creationId xmlns:a16="http://schemas.microsoft.com/office/drawing/2014/main" id="{4E6C8315-59B5-4859-A0B4-660BB8DE8087}"/>
                </a:ext>
              </a:extLst>
            </p:cNvPr>
            <p:cNvSpPr>
              <a:spLocks noChangeArrowheads="1"/>
            </p:cNvSpPr>
            <p:nvPr/>
          </p:nvSpPr>
          <p:spPr bwMode="auto">
            <a:xfrm>
              <a:off x="6" y="6824"/>
              <a:ext cx="1338"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900">
                  <a:solidFill>
                    <a:srgbClr val="400000"/>
                  </a:solidFill>
                  <a:latin typeface="Verdana" panose="020B0604030504040204" pitchFamily="34" charset="0"/>
                  <a:cs typeface="Times New Roman" panose="02020603050405020304" pitchFamily="18" charset="0"/>
                </a:rPr>
                <a:t>TOTAL</a:t>
              </a:r>
            </a:p>
            <a:p>
              <a:endParaRPr lang="en-US" altLang="en-US"/>
            </a:p>
          </p:txBody>
        </p:sp>
        <p:sp>
          <p:nvSpPr>
            <p:cNvPr id="34893" name="Rectangle 75">
              <a:extLst>
                <a:ext uri="{FF2B5EF4-FFF2-40B4-BE49-F238E27FC236}">
                  <a16:creationId xmlns:a16="http://schemas.microsoft.com/office/drawing/2014/main" id="{B5B98BDB-A776-4A14-9F94-69612C032524}"/>
                </a:ext>
              </a:extLst>
            </p:cNvPr>
            <p:cNvSpPr>
              <a:spLocks noChangeArrowheads="1"/>
            </p:cNvSpPr>
            <p:nvPr/>
          </p:nvSpPr>
          <p:spPr bwMode="auto">
            <a:xfrm>
              <a:off x="1344" y="6824"/>
              <a:ext cx="383"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48</a:t>
              </a:r>
            </a:p>
            <a:p>
              <a:pPr algn="ctr"/>
              <a:endParaRPr lang="en-US" altLang="en-US"/>
            </a:p>
          </p:txBody>
        </p:sp>
        <p:sp>
          <p:nvSpPr>
            <p:cNvPr id="34894" name="Rectangle 76">
              <a:extLst>
                <a:ext uri="{FF2B5EF4-FFF2-40B4-BE49-F238E27FC236}">
                  <a16:creationId xmlns:a16="http://schemas.microsoft.com/office/drawing/2014/main" id="{1C13EA2D-0FC5-42D0-BAD4-9676FB3BAF94}"/>
                </a:ext>
              </a:extLst>
            </p:cNvPr>
            <p:cNvSpPr>
              <a:spLocks noChangeArrowheads="1"/>
            </p:cNvSpPr>
            <p:nvPr/>
          </p:nvSpPr>
          <p:spPr bwMode="auto">
            <a:xfrm>
              <a:off x="1727" y="6824"/>
              <a:ext cx="62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900">
                  <a:solidFill>
                    <a:srgbClr val="400000"/>
                  </a:solidFill>
                  <a:latin typeface="Verdana" panose="020B0604030504040204" pitchFamily="34" charset="0"/>
                  <a:cs typeface="Times New Roman" panose="02020603050405020304" pitchFamily="18" charset="0"/>
                </a:rPr>
                <a:t>58,182,216</a:t>
              </a:r>
            </a:p>
            <a:p>
              <a:pPr algn="r"/>
              <a:endParaRPr lang="en-US" altLang="en-US"/>
            </a:p>
          </p:txBody>
        </p:sp>
        <p:sp>
          <p:nvSpPr>
            <p:cNvPr id="34895" name="Rectangle 77">
              <a:extLst>
                <a:ext uri="{FF2B5EF4-FFF2-40B4-BE49-F238E27FC236}">
                  <a16:creationId xmlns:a16="http://schemas.microsoft.com/office/drawing/2014/main" id="{A14640B2-DC53-493F-860D-ABA570A274B5}"/>
                </a:ext>
              </a:extLst>
            </p:cNvPr>
            <p:cNvSpPr>
              <a:spLocks noChangeArrowheads="1"/>
            </p:cNvSpPr>
            <p:nvPr/>
          </p:nvSpPr>
          <p:spPr bwMode="auto">
            <a:xfrm>
              <a:off x="2348" y="6824"/>
              <a:ext cx="826"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900">
                  <a:solidFill>
                    <a:srgbClr val="400000"/>
                  </a:solidFill>
                  <a:latin typeface="Verdana" panose="020B0604030504040204" pitchFamily="34" charset="0"/>
                  <a:cs typeface="Times New Roman" panose="02020603050405020304" pitchFamily="18" charset="0"/>
                </a:rPr>
                <a:t> </a:t>
              </a:r>
            </a:p>
            <a:p>
              <a:pPr algn="ctr"/>
              <a:endParaRPr lang="en-US" altLang="en-US"/>
            </a:p>
          </p:txBody>
        </p:sp>
      </p:grpSp>
      <p:pic>
        <p:nvPicPr>
          <p:cNvPr id="2" name="Picture 1" descr="&quot;National Wilderness Preservation System&quot; with federal agency shields">
            <a:extLst>
              <a:ext uri="{FF2B5EF4-FFF2-40B4-BE49-F238E27FC236}">
                <a16:creationId xmlns:a16="http://schemas.microsoft.com/office/drawing/2014/main" id="{BD441AA4-0886-4091-B8D5-7C045501C9A1}"/>
              </a:ext>
            </a:extLst>
          </p:cNvPr>
          <p:cNvPicPr>
            <a:picLocks noChangeAspect="1"/>
          </p:cNvPicPr>
          <p:nvPr/>
        </p:nvPicPr>
        <p:blipFill>
          <a:blip r:embed="rId3"/>
          <a:stretch>
            <a:fillRect/>
          </a:stretch>
        </p:blipFill>
        <p:spPr>
          <a:xfrm>
            <a:off x="267851" y="104595"/>
            <a:ext cx="8608298" cy="1213209"/>
          </a:xfrm>
          <a:prstGeom prst="rect">
            <a:avLst/>
          </a:prstGeom>
        </p:spPr>
      </p:pic>
    </p:spTree>
  </p:cSld>
  <p:clrMapOvr>
    <a:masterClrMapping/>
  </p:clrMapOvr>
  <p:transition>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4728-453F-4846-A7E2-E54CA3032604}"/>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en-US" dirty="0"/>
              <a:t>Map</a:t>
            </a:r>
          </a:p>
        </p:txBody>
      </p:sp>
      <p:pic>
        <p:nvPicPr>
          <p:cNvPr id="35842" name="Picture 2" descr="Map of US showing wilderness areas">
            <a:extLst>
              <a:ext uri="{FF2B5EF4-FFF2-40B4-BE49-F238E27FC236}">
                <a16:creationId xmlns:a16="http://schemas.microsoft.com/office/drawing/2014/main" id="{D6EB6D10-DD35-4162-B6DC-88EDBD9F6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6213"/>
            <a:ext cx="7315200" cy="6503987"/>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a:extLst>
              <a:ext uri="{FF2B5EF4-FFF2-40B4-BE49-F238E27FC236}">
                <a16:creationId xmlns:a16="http://schemas.microsoft.com/office/drawing/2014/main" id="{F0B5D41D-C57D-4FC6-8D6A-52D815778C11}"/>
              </a:ext>
            </a:extLst>
          </p:cNvPr>
          <p:cNvSpPr txBox="1">
            <a:spLocks noGrp="1" noChangeArrowheads="1"/>
          </p:cNvSpPr>
          <p:nvPr>
            <p:ph type="title" idx="4294967295"/>
          </p:nvPr>
        </p:nvSpPr>
        <p:spPr bwMode="auto">
          <a:xfrm>
            <a:off x="5410200" y="1828800"/>
            <a:ext cx="3352800" cy="18002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Managing to protect the Wilderness is the challenge for the new century.</a:t>
            </a:r>
          </a:p>
        </p:txBody>
      </p:sp>
      <p:pic>
        <p:nvPicPr>
          <p:cNvPr id="36866" name="Picture 2" descr="Pack string walking along forested path">
            <a:extLst>
              <a:ext uri="{FF2B5EF4-FFF2-40B4-BE49-F238E27FC236}">
                <a16:creationId xmlns:a16="http://schemas.microsoft.com/office/drawing/2014/main" id="{A8F36B60-B9E6-432F-85CE-D131C00C6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
            <a:ext cx="4056063" cy="59436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F48C-6B6C-47EF-AEB1-3F2E46E248F6}"/>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en-US" dirty="0"/>
              <a:t>Wilderness Guide illustration</a:t>
            </a:r>
          </a:p>
        </p:txBody>
      </p:sp>
      <p:pic>
        <p:nvPicPr>
          <p:cNvPr id="37890" name="Picture 2" descr="Cartoon of people looking at &quot;Wilderness Guide&quot; sign, with wilderness areas labeled as &quot;Unspoiled&quot;, &quot;Lightly Spoiled&quot;, &quot;Completely Spoiled&quot;, or &quot;Irretrievable&quot;.">
            <a:extLst>
              <a:ext uri="{FF2B5EF4-FFF2-40B4-BE49-F238E27FC236}">
                <a16:creationId xmlns:a16="http://schemas.microsoft.com/office/drawing/2014/main" id="{CEB9591A-FB32-4942-8B2E-428AC7E16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3" y="828675"/>
            <a:ext cx="5449887" cy="520065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4971-F80F-44F1-B8C3-2E881EF7DF41}"/>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en-US" dirty="0"/>
              <a:t>Fire photo</a:t>
            </a:r>
          </a:p>
        </p:txBody>
      </p:sp>
      <p:pic>
        <p:nvPicPr>
          <p:cNvPr id="38914" name="Picture 2" descr="Wildfire">
            <a:extLst>
              <a:ext uri="{FF2B5EF4-FFF2-40B4-BE49-F238E27FC236}">
                <a16:creationId xmlns:a16="http://schemas.microsoft.com/office/drawing/2014/main" id="{5238AAA1-D134-431A-BE39-6F60777DC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546100"/>
            <a:ext cx="4495800" cy="57658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A1C05-22EE-4709-89A5-4B1DF00EBC3D}"/>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en-US" dirty="0"/>
              <a:t>Aldo Leopold quote</a:t>
            </a:r>
          </a:p>
        </p:txBody>
      </p:sp>
      <p:pic>
        <p:nvPicPr>
          <p:cNvPr id="39938" name="Picture 2" descr="Person with gun on horse standing in water">
            <a:extLst>
              <a:ext uri="{FF2B5EF4-FFF2-40B4-BE49-F238E27FC236}">
                <a16:creationId xmlns:a16="http://schemas.microsoft.com/office/drawing/2014/main" id="{C52DB051-D8E1-4E21-9577-477B13D9E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0688"/>
            <a:ext cx="8458200" cy="4456112"/>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39" name="Text Box 3">
            <a:extLst>
              <a:ext uri="{FF2B5EF4-FFF2-40B4-BE49-F238E27FC236}">
                <a16:creationId xmlns:a16="http://schemas.microsoft.com/office/drawing/2014/main" id="{A2BBA481-7600-4AA4-9EB2-C0ADF62F1F43}"/>
              </a:ext>
            </a:extLst>
          </p:cNvPr>
          <p:cNvSpPr txBox="1">
            <a:spLocks noChangeArrowheads="1"/>
          </p:cNvSpPr>
          <p:nvPr/>
        </p:nvSpPr>
        <p:spPr bwMode="auto">
          <a:xfrm>
            <a:off x="381000" y="4953000"/>
            <a:ext cx="8763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FFFF99"/>
                </a:solidFill>
              </a:rPr>
              <a:t>The richest values of wilderness lie not in the days of Daniel Boone, nor even in the present,  but rather in the future.” “The good life on any river may…depend on the perception of its music, and the preservation of some music to perceive.”  </a:t>
            </a:r>
            <a:r>
              <a:rPr lang="en-US" altLang="en-US" b="1" i="1">
                <a:solidFill>
                  <a:srgbClr val="FFFF99"/>
                </a:solidFill>
              </a:rPr>
              <a:t>Aldo Leopold</a:t>
            </a:r>
          </a:p>
        </p:txBody>
      </p:sp>
    </p:spTree>
  </p:cSld>
  <p:clrMapOvr>
    <a:masterClrMapping/>
  </p:clrMapOvr>
  <p:transition>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a:extLst>
              <a:ext uri="{FF2B5EF4-FFF2-40B4-BE49-F238E27FC236}">
                <a16:creationId xmlns:a16="http://schemas.microsoft.com/office/drawing/2014/main" id="{503BFCF8-A002-4387-87A7-67967549FD8E}"/>
              </a:ext>
            </a:extLst>
          </p:cNvPr>
          <p:cNvSpPr txBox="1">
            <a:spLocks noGrp="1" noChangeArrowheads="1"/>
          </p:cNvSpPr>
          <p:nvPr>
            <p:ph type="title" idx="4294967295"/>
          </p:nvPr>
        </p:nvSpPr>
        <p:spPr bwMode="auto">
          <a:xfrm>
            <a:off x="5257800" y="1524000"/>
            <a:ext cx="3886200" cy="11874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“There is no more frontier, we have got to make it here.”</a:t>
            </a:r>
            <a:r>
              <a:rPr kumimoji="0" lang="en-US" altLang="en-US" sz="24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                   		</a:t>
            </a:r>
            <a:r>
              <a:rPr kumimoji="0" lang="en-US" altLang="en-US" sz="2400" b="1" i="1"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The Eagles</a:t>
            </a:r>
          </a:p>
        </p:txBody>
      </p:sp>
      <p:pic>
        <p:nvPicPr>
          <p:cNvPr id="40962" name="Picture 2" descr="Person standing near alpine lake">
            <a:extLst>
              <a:ext uri="{FF2B5EF4-FFF2-40B4-BE49-F238E27FC236}">
                <a16:creationId xmlns:a16="http://schemas.microsoft.com/office/drawing/2014/main" id="{3957CCA2-1CE8-49B3-82F6-4626CE8E7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4629150" cy="61722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63" name="Picture 3" descr="Wolf and moon logo with text &quot;Wilderness America's Enduring Resource&quot;">
            <a:extLst>
              <a:ext uri="{FF2B5EF4-FFF2-40B4-BE49-F238E27FC236}">
                <a16:creationId xmlns:a16="http://schemas.microsoft.com/office/drawing/2014/main" id="{1C8FB875-33E7-49E2-9A67-C272540AF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614738"/>
            <a:ext cx="182880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Map of eastern US">
            <a:extLst>
              <a:ext uri="{FF2B5EF4-FFF2-40B4-BE49-F238E27FC236}">
                <a16:creationId xmlns:a16="http://schemas.microsoft.com/office/drawing/2014/main" id="{C175C497-A60B-46BF-A2D3-567669FEE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0"/>
            <a:ext cx="6232525"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7" name="Rectangle 5">
            <a:extLst>
              <a:ext uri="{FF2B5EF4-FFF2-40B4-BE49-F238E27FC236}">
                <a16:creationId xmlns:a16="http://schemas.microsoft.com/office/drawing/2014/main" id="{2CB9AAB5-FDC6-469B-A0D9-1C683F58CF57}"/>
              </a:ext>
            </a:extLst>
          </p:cNvPr>
          <p:cNvSpPr>
            <a:spLocks noGrp="1" noChangeArrowheads="1"/>
          </p:cNvSpPr>
          <p:nvPr>
            <p:ph type="title" idx="4294967295"/>
          </p:nvPr>
        </p:nvSpPr>
        <p:spPr bwMode="auto">
          <a:xfrm>
            <a:off x="0" y="0"/>
            <a:ext cx="2971800" cy="61166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Birth Of A Nation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The “Haves” vs. the “Have Nots”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Early Land Policy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Pubic Domain -All citizens equal owners.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p of eastern US">
            <a:extLst>
              <a:ext uri="{FF2B5EF4-FFF2-40B4-BE49-F238E27FC236}">
                <a16:creationId xmlns:a16="http://schemas.microsoft.com/office/drawing/2014/main" id="{7F1CEFC3-811F-4824-A87C-A221D4FFC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475" y="0"/>
            <a:ext cx="6232525"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71" name="Rectangle 3">
            <a:extLst>
              <a:ext uri="{FF2B5EF4-FFF2-40B4-BE49-F238E27FC236}">
                <a16:creationId xmlns:a16="http://schemas.microsoft.com/office/drawing/2014/main" id="{872512F4-859E-4C4B-A11A-9979D35F10BE}"/>
              </a:ext>
            </a:extLst>
          </p:cNvPr>
          <p:cNvSpPr>
            <a:spLocks noGrp="1" noChangeArrowheads="1"/>
          </p:cNvSpPr>
          <p:nvPr>
            <p:ph type="title" idx="4294967295"/>
          </p:nvPr>
        </p:nvSpPr>
        <p:spPr bwMode="auto">
          <a:xfrm>
            <a:off x="0" y="0"/>
            <a:ext cx="3048000" cy="53863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sng"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Birth Of A Nation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The “Haves” vs. the “Have Nots”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sng"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Early Land Policy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Pubic Domain -All citizens equal owners.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Dispose of public domain.</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endParaRPr>
          </a:p>
        </p:txBody>
      </p:sp>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a:extLst>
              <a:ext uri="{FF2B5EF4-FFF2-40B4-BE49-F238E27FC236}">
                <a16:creationId xmlns:a16="http://schemas.microsoft.com/office/drawing/2014/main" id="{F0239933-4E5F-458E-93D9-D72DF6D04D68}"/>
              </a:ext>
            </a:extLst>
          </p:cNvPr>
          <p:cNvSpPr txBox="1">
            <a:spLocks noGrp="1" noChangeArrowheads="1"/>
          </p:cNvSpPr>
          <p:nvPr>
            <p:ph type="title" idx="4294967295"/>
          </p:nvPr>
        </p:nvSpPr>
        <p:spPr bwMode="auto">
          <a:xfrm>
            <a:off x="1447800" y="6019800"/>
            <a:ext cx="6248400"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Natural Resources – Unlimited and Untamed.</a:t>
            </a:r>
          </a:p>
        </p:txBody>
      </p:sp>
      <p:pic>
        <p:nvPicPr>
          <p:cNvPr id="8194" name="Picture 2" descr="Illustration of people near a log cabin">
            <a:extLst>
              <a:ext uri="{FF2B5EF4-FFF2-40B4-BE49-F238E27FC236}">
                <a16:creationId xmlns:a16="http://schemas.microsoft.com/office/drawing/2014/main" id="{6657AF1C-8421-49D0-9BD8-8C1DE7EF5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153400" cy="54117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1028">
            <a:extLst>
              <a:ext uri="{FF2B5EF4-FFF2-40B4-BE49-F238E27FC236}">
                <a16:creationId xmlns:a16="http://schemas.microsoft.com/office/drawing/2014/main" id="{3536AC49-DB5B-4380-90F9-BFBCC24026F7}"/>
              </a:ext>
            </a:extLst>
          </p:cNvPr>
          <p:cNvSpPr txBox="1">
            <a:spLocks noGrp="1" noChangeArrowheads="1"/>
          </p:cNvSpPr>
          <p:nvPr>
            <p:ph type="title" idx="4294967295"/>
          </p:nvPr>
        </p:nvSpPr>
        <p:spPr bwMode="auto">
          <a:xfrm>
            <a:off x="609600" y="5486400"/>
            <a:ext cx="8153400" cy="9461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Louisiana Purchase - $15 Million, 600 Million Acres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99"/>
                </a:solidFill>
                <a:effectLst/>
                <a:uLnTx/>
                <a:uFillTx/>
                <a:latin typeface="Times New Roman" panose="02020603050405020304" pitchFamily="18" charset="0"/>
                <a:ea typeface="+mn-ea"/>
                <a:cs typeface="+mn-cs"/>
              </a:rPr>
              <a:t>   America doubles in size with one stroke of a pen.</a:t>
            </a: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9218" name="Picture 1027" descr="1790 Louisiana Territory Map">
            <a:extLst>
              <a:ext uri="{FF2B5EF4-FFF2-40B4-BE49-F238E27FC236}">
                <a16:creationId xmlns:a16="http://schemas.microsoft.com/office/drawing/2014/main" id="{78BC01A8-1BC5-4686-9A26-8D056B8AA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924800" cy="4829175"/>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4D9F-2565-4970-B49A-914AE47D4947}"/>
              </a:ext>
            </a:extLst>
          </p:cNvPr>
          <p:cNvSpPr>
            <a:spLocks noGrp="1"/>
          </p:cNvSpPr>
          <p:nvPr>
            <p:ph type="title" idx="4294967295"/>
          </p:nvPr>
        </p:nvSpPr>
        <p:spPr>
          <a:xfrm>
            <a:off x="685800" y="-1143000"/>
            <a:ext cx="7772400" cy="1143000"/>
          </a:xfrm>
        </p:spPr>
        <p:txBody>
          <a:bodyPr vert="horz" wrap="square" lIns="91440" tIns="45720" rIns="91440" bIns="45720" numCol="1" anchor="b" anchorCtr="0" compatLnSpc="1">
            <a:prstTxWarp prst="textNoShape">
              <a:avLst/>
            </a:prstTxWarp>
          </a:bodyPr>
          <a:lstStyle/>
          <a:p>
            <a:r>
              <a:rPr lang="en-US" dirty="0"/>
              <a:t>Land Grant Certificate</a:t>
            </a:r>
          </a:p>
        </p:txBody>
      </p:sp>
      <p:pic>
        <p:nvPicPr>
          <p:cNvPr id="10242" name="Picture 2" descr="Land Grant certificate">
            <a:extLst>
              <a:ext uri="{FF2B5EF4-FFF2-40B4-BE49-F238E27FC236}">
                <a16:creationId xmlns:a16="http://schemas.microsoft.com/office/drawing/2014/main" id="{5ADC3CB7-F2E5-498F-9564-F09718421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458200" cy="60055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5" name="Text Box 15">
            <a:extLst>
              <a:ext uri="{FF2B5EF4-FFF2-40B4-BE49-F238E27FC236}">
                <a16:creationId xmlns:a16="http://schemas.microsoft.com/office/drawing/2014/main" id="{46E79056-B147-485F-B95E-0D8D3706C6D1}"/>
              </a:ext>
            </a:extLst>
          </p:cNvPr>
          <p:cNvSpPr txBox="1">
            <a:spLocks noGrp="1" noChangeArrowheads="1"/>
          </p:cNvSpPr>
          <p:nvPr>
            <p:ph type="title" idx="4294967295"/>
          </p:nvPr>
        </p:nvSpPr>
        <p:spPr bwMode="auto">
          <a:xfrm>
            <a:off x="914400" y="4191000"/>
            <a:ext cx="1828800" cy="2043113"/>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99"/>
                </a:solidFill>
                <a:effectLst>
                  <a:outerShdw blurRad="38100" dist="38100" dir="2700000" algn="tl">
                    <a:srgbClr val="000000"/>
                  </a:outerShdw>
                </a:effectLst>
                <a:uLnTx/>
                <a:uFillTx/>
                <a:latin typeface="Times New Roman" panose="02020603050405020304" pitchFamily="18" charset="0"/>
                <a:ea typeface="+mn-ea"/>
                <a:cs typeface="+mn-cs"/>
              </a:rPr>
              <a:t>General</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99"/>
                </a:solidFill>
                <a:effectLst>
                  <a:outerShdw blurRad="38100" dist="38100" dir="2700000" algn="tl">
                    <a:srgbClr val="000000"/>
                  </a:outerShdw>
                </a:effectLst>
                <a:uLnTx/>
                <a:uFillTx/>
                <a:latin typeface="Times New Roman" panose="02020603050405020304" pitchFamily="18" charset="0"/>
                <a:ea typeface="+mn-ea"/>
                <a:cs typeface="+mn-cs"/>
              </a:rPr>
              <a:t> Land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99"/>
                </a:solidFill>
                <a:effectLst>
                  <a:outerShdw blurRad="38100" dist="38100" dir="2700000" algn="tl">
                    <a:srgbClr val="000000"/>
                  </a:outerShdw>
                </a:effectLst>
                <a:uLnTx/>
                <a:uFillTx/>
                <a:latin typeface="Times New Roman" panose="02020603050405020304" pitchFamily="18" charset="0"/>
                <a:ea typeface="+mn-ea"/>
                <a:cs typeface="+mn-cs"/>
              </a:rPr>
              <a:t>Office</a:t>
            </a:r>
          </a:p>
        </p:txBody>
      </p:sp>
      <p:pic>
        <p:nvPicPr>
          <p:cNvPr id="11266" name="Picture 10" descr="People posing in front of sod house">
            <a:extLst>
              <a:ext uri="{FF2B5EF4-FFF2-40B4-BE49-F238E27FC236}">
                <a16:creationId xmlns:a16="http://schemas.microsoft.com/office/drawing/2014/main" id="{61233E13-2C80-4BEE-81F1-5D75A25C1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6400800" cy="36576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7" name="Picture 11" descr="Land Grant certificate">
            <a:extLst>
              <a:ext uri="{FF2B5EF4-FFF2-40B4-BE49-F238E27FC236}">
                <a16:creationId xmlns:a16="http://schemas.microsoft.com/office/drawing/2014/main" id="{A6E4AFA3-E388-4AB0-B00B-75BA082A2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048000"/>
            <a:ext cx="5791200" cy="3505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Bar dir="vert"/>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CC"/>
    </a:lt1>
    <a:dk2>
      <a:srgbClr val="000000"/>
    </a:dk2>
    <a:lt2>
      <a:srgbClr val="808080"/>
    </a:lt2>
    <a:accent1>
      <a:srgbClr val="00CC99"/>
    </a:accent1>
    <a:accent2>
      <a:srgbClr val="3333CC"/>
    </a:accent2>
    <a:accent3>
      <a:srgbClr val="FFFFE2"/>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1378</TotalTime>
  <Words>4040</Words>
  <Application>Microsoft Office PowerPoint</Application>
  <PresentationFormat>On-screen Show (4:3)</PresentationFormat>
  <Paragraphs>262</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Times New Roman</vt:lpstr>
      <vt:lpstr>Arial</vt:lpstr>
      <vt:lpstr>Brush Script MT</vt:lpstr>
      <vt:lpstr>Verdana</vt:lpstr>
      <vt:lpstr>Times</vt:lpstr>
      <vt:lpstr>Default Design</vt:lpstr>
      <vt:lpstr>Wilderness Perspectives</vt:lpstr>
      <vt:lpstr>  Birth Of A Nation</vt:lpstr>
      <vt:lpstr>  Birth Of A Nation The “Haves” vs. the “Have Nots”  </vt:lpstr>
      <vt:lpstr>  Birth Of A Nation The “Haves” vs. the “Have Nots” Early Land Policy Pubic Domain -All citizens equal owners.    </vt:lpstr>
      <vt:lpstr>  Birth Of A Nation The “Haves” vs. the “Have Nots” Early Land Policy Pubic Domain -All citizens equal owners. Dispose of public domain. </vt:lpstr>
      <vt:lpstr>Natural Resources – Unlimited and Untamed.</vt:lpstr>
      <vt:lpstr>Louisiana Purchase - $15 Million, 600 Million Acres     America doubles in size with one stroke of a pen.</vt:lpstr>
      <vt:lpstr>Land Grant Certificate</vt:lpstr>
      <vt:lpstr>General  Land  Office</vt:lpstr>
      <vt:lpstr>Railroad photos</vt:lpstr>
      <vt:lpstr>Painting</vt:lpstr>
      <vt:lpstr>Realization:</vt:lpstr>
      <vt:lpstr>Attitudes begin to change</vt:lpstr>
      <vt:lpstr> Yellowstone National Park established 1872</vt:lpstr>
      <vt:lpstr>Old photos</vt:lpstr>
      <vt:lpstr>John Wesley Powell publishes  “1878 Report on the Lands of the Arid Region of the United States”   </vt:lpstr>
      <vt:lpstr>“From the forest and the wilderness comes the tonics and   barks which brace mankind.”    Henry David Thoreau</vt:lpstr>
      <vt:lpstr>Forest Reserves established in 1891</vt:lpstr>
      <vt:lpstr>1892 – John Muir</vt:lpstr>
      <vt:lpstr>Gifford Pinchot</vt:lpstr>
      <vt:lpstr>Teddy Roosevelt “That damn cowboy…”</vt:lpstr>
      <vt:lpstr>1907 – Forestry crew, Santa Fe National Forest, NM</vt:lpstr>
      <vt:lpstr>Hetch Hetchy Controversy</vt:lpstr>
      <vt:lpstr>Round Bald – Pisgah National Forest, North Carolina</vt:lpstr>
      <vt:lpstr>Arthur Carhart</vt:lpstr>
      <vt:lpstr>Aldo Leopold</vt:lpstr>
      <vt:lpstr>Robert Marshall, 1930</vt:lpstr>
      <vt:lpstr>People</vt:lpstr>
      <vt:lpstr>Howard Zahniser</vt:lpstr>
      <vt:lpstr>Lyndon B. Johnson signs the Wilderness Act in 1964</vt:lpstr>
      <vt:lpstr>Inventory and allocation decision were controversial.</vt:lpstr>
      <vt:lpstr>NWPS</vt:lpstr>
      <vt:lpstr>Map</vt:lpstr>
      <vt:lpstr>Managing to protect the Wilderness is the challenge for the new century.</vt:lpstr>
      <vt:lpstr>Wilderness Guide illustration</vt:lpstr>
      <vt:lpstr>Fire photo</vt:lpstr>
      <vt:lpstr>Aldo Leopold quote</vt:lpstr>
      <vt:lpstr>“There is no more frontier, we have got to make it here.”                     The Eagles</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Wilderness Perspectives</dc:title>
  <dc:creator>PCxx</dc:creator>
  <cp:lastModifiedBy>Sky Gennette</cp:lastModifiedBy>
  <cp:revision>58</cp:revision>
  <dcterms:created xsi:type="dcterms:W3CDTF">2002-01-28T02:45:22Z</dcterms:created>
  <dcterms:modified xsi:type="dcterms:W3CDTF">2020-03-31T17:58:40Z</dcterms:modified>
</cp:coreProperties>
</file>