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9"/>
  </p:notesMasterIdLst>
  <p:handoutMasterIdLst>
    <p:handoutMasterId r:id="rId60"/>
  </p:handoutMasterIdLst>
  <p:sldIdLst>
    <p:sldId id="256" r:id="rId2"/>
    <p:sldId id="367" r:id="rId3"/>
    <p:sldId id="418" r:id="rId4"/>
    <p:sldId id="409" r:id="rId5"/>
    <p:sldId id="411" r:id="rId6"/>
    <p:sldId id="387" r:id="rId7"/>
    <p:sldId id="403" r:id="rId8"/>
    <p:sldId id="405" r:id="rId9"/>
    <p:sldId id="392" r:id="rId10"/>
    <p:sldId id="393" r:id="rId11"/>
    <p:sldId id="420" r:id="rId12"/>
    <p:sldId id="414" r:id="rId13"/>
    <p:sldId id="394" r:id="rId14"/>
    <p:sldId id="395" r:id="rId15"/>
    <p:sldId id="398" r:id="rId16"/>
    <p:sldId id="396" r:id="rId17"/>
    <p:sldId id="400" r:id="rId18"/>
    <p:sldId id="370" r:id="rId19"/>
    <p:sldId id="413" r:id="rId20"/>
    <p:sldId id="404" r:id="rId21"/>
    <p:sldId id="397" r:id="rId22"/>
    <p:sldId id="402" r:id="rId23"/>
    <p:sldId id="408" r:id="rId24"/>
    <p:sldId id="383" r:id="rId25"/>
    <p:sldId id="355" r:id="rId26"/>
    <p:sldId id="356" r:id="rId27"/>
    <p:sldId id="357" r:id="rId28"/>
    <p:sldId id="358" r:id="rId29"/>
    <p:sldId id="359" r:id="rId30"/>
    <p:sldId id="360" r:id="rId31"/>
    <p:sldId id="265" r:id="rId32"/>
    <p:sldId id="333" r:id="rId33"/>
    <p:sldId id="361" r:id="rId34"/>
    <p:sldId id="386" r:id="rId35"/>
    <p:sldId id="406" r:id="rId36"/>
    <p:sldId id="407" r:id="rId37"/>
    <p:sldId id="291" r:id="rId38"/>
    <p:sldId id="282" r:id="rId39"/>
    <p:sldId id="416" r:id="rId40"/>
    <p:sldId id="385" r:id="rId41"/>
    <p:sldId id="381" r:id="rId42"/>
    <p:sldId id="364" r:id="rId43"/>
    <p:sldId id="421" r:id="rId44"/>
    <p:sldId id="382" r:id="rId45"/>
    <p:sldId id="363" r:id="rId46"/>
    <p:sldId id="365" r:id="rId47"/>
    <p:sldId id="369" r:id="rId48"/>
    <p:sldId id="417" r:id="rId49"/>
    <p:sldId id="419" r:id="rId50"/>
    <p:sldId id="366" r:id="rId51"/>
    <p:sldId id="388" r:id="rId52"/>
    <p:sldId id="376" r:id="rId53"/>
    <p:sldId id="377" r:id="rId54"/>
    <p:sldId id="375" r:id="rId55"/>
    <p:sldId id="373" r:id="rId56"/>
    <p:sldId id="378" r:id="rId57"/>
    <p:sldId id="330" r:id="rId58"/>
  </p:sldIdLst>
  <p:sldSz cx="9144000" cy="6858000" type="screen4x3"/>
  <p:notesSz cx="6858000" cy="9029700"/>
  <p:defaultTextStyle>
    <a:defPPr>
      <a:defRPr lang="en-US"/>
    </a:defPPr>
    <a:lvl1pPr algn="l" rtl="0" fontAlgn="base">
      <a:lnSpc>
        <a:spcPct val="80000"/>
      </a:lnSpc>
      <a:spcBef>
        <a:spcPct val="20000"/>
      </a:spcBef>
      <a:spcAft>
        <a:spcPct val="0"/>
      </a:spcAft>
      <a:buClr>
        <a:schemeClr val="accent2"/>
      </a:buClr>
      <a:buSzPct val="80000"/>
      <a:buFont typeface="Wingdings" panose="05000000000000000000" pitchFamily="2" charset="2"/>
      <a:buChar char="l"/>
      <a:defRPr b="1" kern="1200">
        <a:solidFill>
          <a:schemeClr val="bg2"/>
        </a:solidFill>
        <a:latin typeface="Times New Roman" panose="02020603050405020304" pitchFamily="18" charset="0"/>
        <a:ea typeface="+mn-ea"/>
        <a:cs typeface="+mn-cs"/>
      </a:defRPr>
    </a:lvl1pPr>
    <a:lvl2pPr marL="457200" algn="l" rtl="0" fontAlgn="base">
      <a:lnSpc>
        <a:spcPct val="80000"/>
      </a:lnSpc>
      <a:spcBef>
        <a:spcPct val="20000"/>
      </a:spcBef>
      <a:spcAft>
        <a:spcPct val="0"/>
      </a:spcAft>
      <a:buClr>
        <a:schemeClr val="accent2"/>
      </a:buClr>
      <a:buSzPct val="80000"/>
      <a:buFont typeface="Wingdings" panose="05000000000000000000" pitchFamily="2" charset="2"/>
      <a:buChar char="l"/>
      <a:defRPr b="1" kern="1200">
        <a:solidFill>
          <a:schemeClr val="bg2"/>
        </a:solidFill>
        <a:latin typeface="Times New Roman" panose="02020603050405020304" pitchFamily="18" charset="0"/>
        <a:ea typeface="+mn-ea"/>
        <a:cs typeface="+mn-cs"/>
      </a:defRPr>
    </a:lvl2pPr>
    <a:lvl3pPr marL="914400" algn="l" rtl="0" fontAlgn="base">
      <a:lnSpc>
        <a:spcPct val="80000"/>
      </a:lnSpc>
      <a:spcBef>
        <a:spcPct val="20000"/>
      </a:spcBef>
      <a:spcAft>
        <a:spcPct val="0"/>
      </a:spcAft>
      <a:buClr>
        <a:schemeClr val="accent2"/>
      </a:buClr>
      <a:buSzPct val="80000"/>
      <a:buFont typeface="Wingdings" panose="05000000000000000000" pitchFamily="2" charset="2"/>
      <a:buChar char="l"/>
      <a:defRPr b="1" kern="1200">
        <a:solidFill>
          <a:schemeClr val="bg2"/>
        </a:solidFill>
        <a:latin typeface="Times New Roman" panose="02020603050405020304" pitchFamily="18" charset="0"/>
        <a:ea typeface="+mn-ea"/>
        <a:cs typeface="+mn-cs"/>
      </a:defRPr>
    </a:lvl3pPr>
    <a:lvl4pPr marL="1371600" algn="l" rtl="0" fontAlgn="base">
      <a:lnSpc>
        <a:spcPct val="80000"/>
      </a:lnSpc>
      <a:spcBef>
        <a:spcPct val="20000"/>
      </a:spcBef>
      <a:spcAft>
        <a:spcPct val="0"/>
      </a:spcAft>
      <a:buClr>
        <a:schemeClr val="accent2"/>
      </a:buClr>
      <a:buSzPct val="80000"/>
      <a:buFont typeface="Wingdings" panose="05000000000000000000" pitchFamily="2" charset="2"/>
      <a:buChar char="l"/>
      <a:defRPr b="1" kern="1200">
        <a:solidFill>
          <a:schemeClr val="bg2"/>
        </a:solidFill>
        <a:latin typeface="Times New Roman" panose="02020603050405020304" pitchFamily="18" charset="0"/>
        <a:ea typeface="+mn-ea"/>
        <a:cs typeface="+mn-cs"/>
      </a:defRPr>
    </a:lvl4pPr>
    <a:lvl5pPr marL="1828800" algn="l" rtl="0" fontAlgn="base">
      <a:lnSpc>
        <a:spcPct val="80000"/>
      </a:lnSpc>
      <a:spcBef>
        <a:spcPct val="20000"/>
      </a:spcBef>
      <a:spcAft>
        <a:spcPct val="0"/>
      </a:spcAft>
      <a:buClr>
        <a:schemeClr val="accent2"/>
      </a:buClr>
      <a:buSzPct val="80000"/>
      <a:buFont typeface="Wingdings" panose="05000000000000000000" pitchFamily="2" charset="2"/>
      <a:buChar char="l"/>
      <a:defRPr b="1" kern="1200">
        <a:solidFill>
          <a:schemeClr val="bg2"/>
        </a:solidFill>
        <a:latin typeface="Times New Roman" panose="02020603050405020304" pitchFamily="18" charset="0"/>
        <a:ea typeface="+mn-ea"/>
        <a:cs typeface="+mn-cs"/>
      </a:defRPr>
    </a:lvl5pPr>
    <a:lvl6pPr marL="2286000" algn="l" defTabSz="914400" rtl="0" eaLnBrk="1" latinLnBrk="0" hangingPunct="1">
      <a:defRPr b="1" kern="1200">
        <a:solidFill>
          <a:schemeClr val="bg2"/>
        </a:solidFill>
        <a:latin typeface="Times New Roman" panose="02020603050405020304" pitchFamily="18" charset="0"/>
        <a:ea typeface="+mn-ea"/>
        <a:cs typeface="+mn-cs"/>
      </a:defRPr>
    </a:lvl6pPr>
    <a:lvl7pPr marL="2743200" algn="l" defTabSz="914400" rtl="0" eaLnBrk="1" latinLnBrk="0" hangingPunct="1">
      <a:defRPr b="1" kern="1200">
        <a:solidFill>
          <a:schemeClr val="bg2"/>
        </a:solidFill>
        <a:latin typeface="Times New Roman" panose="02020603050405020304" pitchFamily="18" charset="0"/>
        <a:ea typeface="+mn-ea"/>
        <a:cs typeface="+mn-cs"/>
      </a:defRPr>
    </a:lvl7pPr>
    <a:lvl8pPr marL="3200400" algn="l" defTabSz="914400" rtl="0" eaLnBrk="1" latinLnBrk="0" hangingPunct="1">
      <a:defRPr b="1" kern="1200">
        <a:solidFill>
          <a:schemeClr val="bg2"/>
        </a:solidFill>
        <a:latin typeface="Times New Roman" panose="02020603050405020304" pitchFamily="18" charset="0"/>
        <a:ea typeface="+mn-ea"/>
        <a:cs typeface="+mn-cs"/>
      </a:defRPr>
    </a:lvl8pPr>
    <a:lvl9pPr marL="3657600" algn="l" defTabSz="914400" rtl="0" eaLnBrk="1" latinLnBrk="0" hangingPunct="1">
      <a:defRPr b="1"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CC00"/>
    <a:srgbClr val="000000"/>
    <a:srgbClr val="006600"/>
    <a:srgbClr val="0000FF"/>
    <a:srgbClr val="FFFF66"/>
    <a:srgbClr val="33333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6090" autoAdjust="0"/>
  </p:normalViewPr>
  <p:slideViewPr>
    <p:cSldViewPr>
      <p:cViewPr varScale="1">
        <p:scale>
          <a:sx n="66" d="100"/>
          <a:sy n="66" d="100"/>
        </p:scale>
        <p:origin x="1930" y="67"/>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7554"/>
    </p:cViewPr>
  </p:sorterViewPr>
  <p:notesViewPr>
    <p:cSldViewPr>
      <p:cViewPr varScale="1">
        <p:scale>
          <a:sx n="60" d="100"/>
          <a:sy n="60" d="100"/>
        </p:scale>
        <p:origin x="-1716" y="-78"/>
      </p:cViewPr>
      <p:guideLst>
        <p:guide orient="horz" pos="2845"/>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0850"/>
          </a:xfrm>
          <a:prstGeom prst="rect">
            <a:avLst/>
          </a:prstGeom>
          <a:noFill/>
          <a:ln w="12700">
            <a:noFill/>
            <a:miter lim="800000"/>
            <a:headEnd type="none" w="sm" len="sm"/>
            <a:tailEnd type="none" w="sm" len="sm"/>
          </a:ln>
          <a:effectLst/>
        </p:spPr>
        <p:txBody>
          <a:bodyPr vert="horz" wrap="square" lIns="90106" tIns="45053" rIns="90106" bIns="45053" numCol="1" anchor="t" anchorCtr="0" compatLnSpc="1">
            <a:prstTxWarp prst="textNoShape">
              <a:avLst/>
            </a:prstTxWarp>
          </a:bodyPr>
          <a:lstStyle>
            <a:lvl1pPr defTabSz="901700" eaLnBrk="0" hangingPunct="0">
              <a:lnSpc>
                <a:spcPct val="100000"/>
              </a:lnSpc>
              <a:spcBef>
                <a:spcPct val="0"/>
              </a:spcBef>
              <a:buClrTx/>
              <a:buSzTx/>
              <a:buFontTx/>
              <a:buNone/>
              <a:defRPr sz="1200" b="0">
                <a:solidFill>
                  <a:schemeClr val="tx1"/>
                </a:solidFill>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0850"/>
          </a:xfrm>
          <a:prstGeom prst="rect">
            <a:avLst/>
          </a:prstGeom>
          <a:noFill/>
          <a:ln w="12700">
            <a:noFill/>
            <a:miter lim="800000"/>
            <a:headEnd type="none" w="sm" len="sm"/>
            <a:tailEnd type="none" w="sm" len="sm"/>
          </a:ln>
          <a:effectLst/>
        </p:spPr>
        <p:txBody>
          <a:bodyPr vert="horz" wrap="square" lIns="90106" tIns="45053" rIns="90106" bIns="45053" numCol="1" anchor="t" anchorCtr="0" compatLnSpc="1">
            <a:prstTxWarp prst="textNoShape">
              <a:avLst/>
            </a:prstTxWarp>
          </a:bodyPr>
          <a:lstStyle>
            <a:lvl1pPr algn="r" defTabSz="901700" eaLnBrk="0" hangingPunct="0">
              <a:lnSpc>
                <a:spcPct val="100000"/>
              </a:lnSpc>
              <a:spcBef>
                <a:spcPct val="0"/>
              </a:spcBef>
              <a:buClrTx/>
              <a:buSzTx/>
              <a:buFontTx/>
              <a:buNone/>
              <a:defRPr sz="1200" b="0">
                <a:solidFill>
                  <a:schemeClr val="tx1"/>
                </a:solidFill>
              </a:defRPr>
            </a:lvl1pPr>
          </a:lstStyle>
          <a:p>
            <a:pPr>
              <a:defRPr/>
            </a:pPr>
            <a:endParaRPr lang="en-US"/>
          </a:p>
        </p:txBody>
      </p:sp>
      <p:sp>
        <p:nvSpPr>
          <p:cNvPr id="15364" name="Rectangle 4"/>
          <p:cNvSpPr>
            <a:spLocks noGrp="1" noChangeArrowheads="1"/>
          </p:cNvSpPr>
          <p:nvPr>
            <p:ph type="ftr" sz="quarter" idx="2"/>
          </p:nvPr>
        </p:nvSpPr>
        <p:spPr bwMode="auto">
          <a:xfrm>
            <a:off x="0" y="8578850"/>
            <a:ext cx="2971800" cy="450850"/>
          </a:xfrm>
          <a:prstGeom prst="rect">
            <a:avLst/>
          </a:prstGeom>
          <a:noFill/>
          <a:ln w="12700">
            <a:noFill/>
            <a:miter lim="800000"/>
            <a:headEnd type="none" w="sm" len="sm"/>
            <a:tailEnd type="none" w="sm" len="sm"/>
          </a:ln>
          <a:effectLst/>
        </p:spPr>
        <p:txBody>
          <a:bodyPr vert="horz" wrap="square" lIns="90106" tIns="45053" rIns="90106" bIns="45053" numCol="1" anchor="b" anchorCtr="0" compatLnSpc="1">
            <a:prstTxWarp prst="textNoShape">
              <a:avLst/>
            </a:prstTxWarp>
          </a:bodyPr>
          <a:lstStyle>
            <a:lvl1pPr defTabSz="901700" eaLnBrk="0" hangingPunct="0">
              <a:lnSpc>
                <a:spcPct val="100000"/>
              </a:lnSpc>
              <a:spcBef>
                <a:spcPct val="0"/>
              </a:spcBef>
              <a:buClrTx/>
              <a:buSzTx/>
              <a:buFontTx/>
              <a:buNone/>
              <a:defRPr sz="1200" b="0">
                <a:solidFill>
                  <a:schemeClr val="tx1"/>
                </a:solidFill>
              </a:defRPr>
            </a:lvl1pPr>
          </a:lstStyle>
          <a:p>
            <a:pPr>
              <a:defRPr/>
            </a:pPr>
            <a:r>
              <a:rPr lang="en-US"/>
              <a:t>Wilderness on the Green Mountain National Forest</a:t>
            </a:r>
          </a:p>
        </p:txBody>
      </p:sp>
      <p:sp>
        <p:nvSpPr>
          <p:cNvPr id="15365" name="Rectangle 5"/>
          <p:cNvSpPr>
            <a:spLocks noGrp="1" noChangeArrowheads="1"/>
          </p:cNvSpPr>
          <p:nvPr>
            <p:ph type="sldNum" sz="quarter" idx="3"/>
          </p:nvPr>
        </p:nvSpPr>
        <p:spPr bwMode="auto">
          <a:xfrm>
            <a:off x="3886200" y="8578850"/>
            <a:ext cx="2971800" cy="450850"/>
          </a:xfrm>
          <a:prstGeom prst="rect">
            <a:avLst/>
          </a:prstGeom>
          <a:noFill/>
          <a:ln w="12700">
            <a:noFill/>
            <a:miter lim="800000"/>
            <a:headEnd type="none" w="sm" len="sm"/>
            <a:tailEnd type="none" w="sm" len="sm"/>
          </a:ln>
          <a:effectLst/>
        </p:spPr>
        <p:txBody>
          <a:bodyPr vert="horz" wrap="square" lIns="90106" tIns="45053" rIns="90106" bIns="45053" numCol="1" anchor="b" anchorCtr="0" compatLnSpc="1">
            <a:prstTxWarp prst="textNoShape">
              <a:avLst/>
            </a:prstTxWarp>
          </a:bodyPr>
          <a:lstStyle>
            <a:lvl1pPr algn="r" defTabSz="901700" eaLnBrk="0" hangingPunct="0">
              <a:lnSpc>
                <a:spcPct val="100000"/>
              </a:lnSpc>
              <a:spcBef>
                <a:spcPct val="0"/>
              </a:spcBef>
              <a:buClrTx/>
              <a:buSzTx/>
              <a:buFontTx/>
              <a:buNone/>
              <a:defRPr sz="1200" b="0">
                <a:solidFill>
                  <a:schemeClr val="tx1"/>
                </a:solidFill>
              </a:defRPr>
            </a:lvl1pPr>
          </a:lstStyle>
          <a:p>
            <a:fld id="{92ECA290-9D62-4FDD-BB1E-31DEEC8C8BE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0850"/>
          </a:xfrm>
          <a:prstGeom prst="rect">
            <a:avLst/>
          </a:prstGeom>
          <a:noFill/>
          <a:ln w="12700">
            <a:noFill/>
            <a:miter lim="800000"/>
            <a:headEnd type="none" w="sm" len="sm"/>
            <a:tailEnd type="none" w="sm" len="sm"/>
          </a:ln>
          <a:effectLst/>
        </p:spPr>
        <p:txBody>
          <a:bodyPr vert="horz" wrap="square" lIns="90106" tIns="45053" rIns="90106" bIns="45053" numCol="1" anchor="t" anchorCtr="0" compatLnSpc="1">
            <a:prstTxWarp prst="textNoShape">
              <a:avLst/>
            </a:prstTxWarp>
          </a:bodyPr>
          <a:lstStyle>
            <a:lvl1pPr defTabSz="901700" eaLnBrk="0" hangingPunct="0">
              <a:lnSpc>
                <a:spcPct val="100000"/>
              </a:lnSpc>
              <a:spcBef>
                <a:spcPct val="0"/>
              </a:spcBef>
              <a:buClrTx/>
              <a:buSzTx/>
              <a:buFontTx/>
              <a:buNone/>
              <a:defRPr sz="1200" b="0">
                <a:solidFill>
                  <a:schemeClr val="tx1"/>
                </a:solidFill>
              </a:defRPr>
            </a:lvl1pPr>
          </a:lstStyle>
          <a:p>
            <a:pPr>
              <a:defRPr/>
            </a:pPr>
            <a:endParaRPr lang="en-US"/>
          </a:p>
        </p:txBody>
      </p:sp>
      <p:sp>
        <p:nvSpPr>
          <p:cNvPr id="17411" name="Rectangle 3"/>
          <p:cNvSpPr>
            <a:spLocks noGrp="1" noChangeArrowheads="1"/>
          </p:cNvSpPr>
          <p:nvPr>
            <p:ph type="dt" idx="1"/>
          </p:nvPr>
        </p:nvSpPr>
        <p:spPr bwMode="auto">
          <a:xfrm>
            <a:off x="3886200" y="0"/>
            <a:ext cx="2971800" cy="450850"/>
          </a:xfrm>
          <a:prstGeom prst="rect">
            <a:avLst/>
          </a:prstGeom>
          <a:noFill/>
          <a:ln w="12700">
            <a:noFill/>
            <a:miter lim="800000"/>
            <a:headEnd type="none" w="sm" len="sm"/>
            <a:tailEnd type="none" w="sm" len="sm"/>
          </a:ln>
          <a:effectLst/>
        </p:spPr>
        <p:txBody>
          <a:bodyPr vert="horz" wrap="square" lIns="90106" tIns="45053" rIns="90106" bIns="45053" numCol="1" anchor="t" anchorCtr="0" compatLnSpc="1">
            <a:prstTxWarp prst="textNoShape">
              <a:avLst/>
            </a:prstTxWarp>
          </a:bodyPr>
          <a:lstStyle>
            <a:lvl1pPr algn="r" defTabSz="901700" eaLnBrk="0" hangingPunct="0">
              <a:lnSpc>
                <a:spcPct val="100000"/>
              </a:lnSpc>
              <a:spcBef>
                <a:spcPct val="0"/>
              </a:spcBef>
              <a:buClrTx/>
              <a:buSzTx/>
              <a:buFontTx/>
              <a:buNone/>
              <a:defRPr sz="1200" b="0">
                <a:solidFill>
                  <a:schemeClr val="tx1"/>
                </a:solidFill>
              </a:defRPr>
            </a:lvl1pPr>
          </a:lstStyle>
          <a:p>
            <a:pPr>
              <a:defRPr/>
            </a:pPr>
            <a:endParaRPr lang="en-US"/>
          </a:p>
        </p:txBody>
      </p:sp>
      <p:sp>
        <p:nvSpPr>
          <p:cNvPr id="74756" name="Rectangle 4"/>
          <p:cNvSpPr>
            <a:spLocks noChangeArrowheads="1" noTextEdit="1"/>
          </p:cNvSpPr>
          <p:nvPr>
            <p:ph type="sldImg" idx="2"/>
          </p:nvPr>
        </p:nvSpPr>
        <p:spPr bwMode="auto">
          <a:xfrm>
            <a:off x="1171575" y="677863"/>
            <a:ext cx="4514850" cy="3386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289425"/>
            <a:ext cx="5029200" cy="4062413"/>
          </a:xfrm>
          <a:prstGeom prst="rect">
            <a:avLst/>
          </a:prstGeom>
          <a:noFill/>
          <a:ln w="12700">
            <a:noFill/>
            <a:miter lim="800000"/>
            <a:headEnd type="none" w="sm" len="sm"/>
            <a:tailEnd type="none" w="sm" len="sm"/>
          </a:ln>
          <a:effectLst/>
        </p:spPr>
        <p:txBody>
          <a:bodyPr vert="horz" wrap="square" lIns="90106" tIns="45053" rIns="90106" bIns="450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578850"/>
            <a:ext cx="2971800" cy="450850"/>
          </a:xfrm>
          <a:prstGeom prst="rect">
            <a:avLst/>
          </a:prstGeom>
          <a:noFill/>
          <a:ln w="12700">
            <a:noFill/>
            <a:miter lim="800000"/>
            <a:headEnd type="none" w="sm" len="sm"/>
            <a:tailEnd type="none" w="sm" len="sm"/>
          </a:ln>
          <a:effectLst/>
        </p:spPr>
        <p:txBody>
          <a:bodyPr vert="horz" wrap="square" lIns="90106" tIns="45053" rIns="90106" bIns="45053" numCol="1" anchor="b" anchorCtr="0" compatLnSpc="1">
            <a:prstTxWarp prst="textNoShape">
              <a:avLst/>
            </a:prstTxWarp>
          </a:bodyPr>
          <a:lstStyle>
            <a:lvl1pPr defTabSz="901700" eaLnBrk="0" hangingPunct="0">
              <a:lnSpc>
                <a:spcPct val="100000"/>
              </a:lnSpc>
              <a:spcBef>
                <a:spcPct val="0"/>
              </a:spcBef>
              <a:buClrTx/>
              <a:buSzTx/>
              <a:buFontTx/>
              <a:buNone/>
              <a:defRPr sz="1200" b="0">
                <a:solidFill>
                  <a:schemeClr val="tx1"/>
                </a:solidFill>
              </a:defRPr>
            </a:lvl1pPr>
          </a:lstStyle>
          <a:p>
            <a:pPr>
              <a:defRPr/>
            </a:pPr>
            <a:endParaRPr lang="en-US"/>
          </a:p>
        </p:txBody>
      </p:sp>
      <p:sp>
        <p:nvSpPr>
          <p:cNvPr id="17415" name="Rectangle 7"/>
          <p:cNvSpPr>
            <a:spLocks noGrp="1" noChangeArrowheads="1"/>
          </p:cNvSpPr>
          <p:nvPr>
            <p:ph type="sldNum" sz="quarter" idx="5"/>
          </p:nvPr>
        </p:nvSpPr>
        <p:spPr bwMode="auto">
          <a:xfrm>
            <a:off x="3886200" y="8578850"/>
            <a:ext cx="2971800" cy="450850"/>
          </a:xfrm>
          <a:prstGeom prst="rect">
            <a:avLst/>
          </a:prstGeom>
          <a:noFill/>
          <a:ln w="12700">
            <a:noFill/>
            <a:miter lim="800000"/>
            <a:headEnd type="none" w="sm" len="sm"/>
            <a:tailEnd type="none" w="sm" len="sm"/>
          </a:ln>
          <a:effectLst/>
        </p:spPr>
        <p:txBody>
          <a:bodyPr vert="horz" wrap="square" lIns="90106" tIns="45053" rIns="90106" bIns="45053" numCol="1" anchor="b" anchorCtr="0" compatLnSpc="1">
            <a:prstTxWarp prst="textNoShape">
              <a:avLst/>
            </a:prstTxWarp>
          </a:bodyPr>
          <a:lstStyle>
            <a:lvl1pPr algn="r" defTabSz="901700" eaLnBrk="0" hangingPunct="0">
              <a:lnSpc>
                <a:spcPct val="100000"/>
              </a:lnSpc>
              <a:spcBef>
                <a:spcPct val="0"/>
              </a:spcBef>
              <a:buClrTx/>
              <a:buSzTx/>
              <a:buFontTx/>
              <a:buNone/>
              <a:defRPr sz="1200" b="0">
                <a:solidFill>
                  <a:schemeClr val="tx1"/>
                </a:solidFill>
              </a:defRPr>
            </a:lvl1pPr>
          </a:lstStyle>
          <a:p>
            <a:fld id="{14238A3F-BB54-4E7C-A8B7-2929417C611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5CABEE1-E1DB-4C21-805E-3FE613615881}" type="slidenum">
              <a:rPr lang="en-US" altLang="en-US" b="0">
                <a:solidFill>
                  <a:schemeClr val="tx1"/>
                </a:solidFill>
              </a:rPr>
              <a:pPr/>
              <a:t>1</a:t>
            </a:fld>
            <a:endParaRPr lang="en-US" altLang="en-US" b="0">
              <a:solidFill>
                <a:schemeClr val="tx1"/>
              </a:solidFill>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400" b="1" dirty="0" smtClean="0">
                <a:cs typeface="Times New Roman" panose="02020603050405020304" pitchFamily="18" charset="0"/>
              </a:rPr>
              <a:t>Introduction: Ken </a:t>
            </a:r>
            <a:r>
              <a:rPr lang="en-US" altLang="en-US" sz="1400" b="1" dirty="0" err="1" smtClean="0">
                <a:cs typeface="Times New Roman" panose="02020603050405020304" pitchFamily="18" charset="0"/>
              </a:rPr>
              <a:t>Norden</a:t>
            </a:r>
            <a:r>
              <a:rPr lang="en-US" altLang="en-US" sz="1400" b="1" dirty="0" smtClean="0">
                <a:cs typeface="Times New Roman" panose="02020603050405020304" pitchFamily="18" charset="0"/>
              </a:rPr>
              <a:t>,  Field Implementer/Lead Wilderness Ranger on GMNF since 1996. (View from </a:t>
            </a:r>
            <a:r>
              <a:rPr lang="en-US" altLang="en-US" sz="1400" b="1" dirty="0" err="1" smtClean="0">
                <a:cs typeface="Times New Roman" panose="02020603050405020304" pitchFamily="18" charset="0"/>
              </a:rPr>
              <a:t>Breadloaf</a:t>
            </a:r>
            <a:r>
              <a:rPr lang="en-US" altLang="en-US" sz="1400" b="1" dirty="0" smtClean="0">
                <a:cs typeface="Times New Roman" panose="02020603050405020304" pitchFamily="18" charset="0"/>
              </a:rPr>
              <a:t> Wilderness) </a:t>
            </a:r>
          </a:p>
          <a:p>
            <a:r>
              <a:rPr lang="en-US" altLang="en-US" sz="1400" b="1" dirty="0" smtClean="0">
                <a:cs typeface="Times New Roman" panose="02020603050405020304" pitchFamily="18" charset="0"/>
              </a:rPr>
              <a:t>In this country, Congress designates capital “W” Wilderness. There are three other federal agencies that manage Wilderness in our National Wilderness Preservation System. Do you know what they are?  The National Park Service, Bureau of Land Management and the US Fish and Wildlife Service</a:t>
            </a:r>
            <a:r>
              <a:rPr lang="en-US" altLang="en-US" sz="1400" b="1" smtClean="0">
                <a:cs typeface="Times New Roman" panose="02020603050405020304" pitchFamily="18" charset="0"/>
              </a:rPr>
              <a:t>. </a:t>
            </a:r>
            <a:endParaRPr lang="en-US" altLang="en-US" sz="1400" b="1" dirty="0" smtClean="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B1074B12-6EA8-45EA-8015-787D898E44EF}" type="slidenum">
              <a:rPr lang="en-US" altLang="en-US" b="0">
                <a:solidFill>
                  <a:schemeClr val="tx1"/>
                </a:solidFill>
              </a:rPr>
              <a:pPr/>
              <a:t>10</a:t>
            </a:fld>
            <a:endParaRPr lang="en-US" altLang="en-US" b="0">
              <a:solidFill>
                <a:schemeClr val="tx1"/>
              </a:solidFill>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600" b="1" smtClean="0"/>
              <a:t>Middlebury College owns 700 acres at the Snowbowl Ski area including 1.8 miles of the Long Trail and Lake Pleaid to the north.</a:t>
            </a:r>
          </a:p>
          <a:p>
            <a:pPr>
              <a:buFontTx/>
              <a:buChar char="•"/>
            </a:pPr>
            <a:r>
              <a:rPr lang="en-US" altLang="en-US" sz="1600" b="1" smtClean="0"/>
              <a:t>The wilderness below is all in the Green mountain National Forest.  </a:t>
            </a:r>
          </a:p>
          <a:p>
            <a:pPr>
              <a:buFontTx/>
              <a:buChar char="•"/>
            </a:pPr>
            <a:r>
              <a:rPr lang="en-US" altLang="en-US" sz="1600" b="1" smtClean="0"/>
              <a:t>New issues like rock climbing, caves and the disturbance of fragile plants in a Resource Natural Area on the MT Horrid Cliffs in Battell Wilderness will likely need upper management recognition to protect the resources.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5B5BB6DD-8200-4D8A-B688-44B1B62C585B}" type="slidenum">
              <a:rPr lang="en-US" altLang="en-US" b="0">
                <a:solidFill>
                  <a:schemeClr val="tx1"/>
                </a:solidFill>
              </a:rPr>
              <a:pPr/>
              <a:t>11</a:t>
            </a:fld>
            <a:endParaRPr lang="en-US" altLang="en-US" b="0">
              <a:solidFill>
                <a:schemeClr val="tx1"/>
              </a:solidFill>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AC33D875-8F9E-42E6-BBC3-E9E9B352CFCF}" type="slidenum">
              <a:rPr lang="en-US" altLang="en-US" b="0">
                <a:solidFill>
                  <a:schemeClr val="tx1"/>
                </a:solidFill>
              </a:rPr>
              <a:pPr/>
              <a:t>12</a:t>
            </a:fld>
            <a:endParaRPr lang="en-US" altLang="en-US" b="0">
              <a:solidFill>
                <a:schemeClr val="tx1"/>
              </a:solidFill>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smtClean="0"/>
              <a:t>Example of a new wilderness boundary sign portal on the Long Trail at the Battell Wilderness border and Middlebury College land a few miles in. Some wilderness information, Leave No Trace information and a map is given to visitors at the wilderness portal  boundaries.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6599BCB4-A19F-4F92-B5EA-6E3008F72400}" type="slidenum">
              <a:rPr lang="en-US" altLang="en-US" b="0">
                <a:solidFill>
                  <a:schemeClr val="tx1"/>
                </a:solidFill>
              </a:rPr>
              <a:pPr/>
              <a:t>13</a:t>
            </a:fld>
            <a:endParaRPr lang="en-US" altLang="en-US" b="0">
              <a:solidFill>
                <a:schemeClr val="tx1"/>
              </a:solidFill>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800" b="1" smtClean="0">
                <a:solidFill>
                  <a:srgbClr val="000000"/>
                </a:solidFill>
                <a:cs typeface="Arial" panose="020B0604020202020204" pitchFamily="34" charset="0"/>
              </a:rPr>
              <a:t>Breadloaf never reaches heights above tree line but there are many views along the way.</a:t>
            </a:r>
          </a:p>
          <a:p>
            <a:pPr>
              <a:buFontTx/>
              <a:buChar char="•"/>
            </a:pPr>
            <a:r>
              <a:rPr lang="en-US" altLang="en-US" sz="1800" b="1" smtClean="0">
                <a:solidFill>
                  <a:srgbClr val="000000"/>
                </a:solidFill>
                <a:cs typeface="Arial" panose="020B0604020202020204" pitchFamily="34" charset="0"/>
              </a:rPr>
              <a:t>Sunset Ledge and Silent Cliff are popular day hike destinations near the east-west roads above and below.  </a:t>
            </a:r>
            <a:r>
              <a:rPr lang="en-US" altLang="en-US" sz="1600" b="1" smtClean="0">
                <a:solidFill>
                  <a:srgbClr val="000000"/>
                </a:solidFill>
                <a:cs typeface="Arial" panose="020B0604020202020204" pitchFamily="34" charset="0"/>
              </a:rPr>
              <a:t> </a:t>
            </a:r>
          </a:p>
          <a:p>
            <a:pPr>
              <a:buFontTx/>
              <a:buChar char="•"/>
            </a:pPr>
            <a:r>
              <a:rPr kumimoji="0" lang="en-US" altLang="en-US" sz="1800" b="1" smtClean="0"/>
              <a:t>Breadloaf contains Boyce Shelter, Skyline Lodge, Emily Proctor Shelter and Cooley Glen Shelter.</a:t>
            </a:r>
          </a:p>
          <a:p>
            <a:pPr>
              <a:buFontTx/>
              <a:buChar char="•"/>
            </a:pPr>
            <a:r>
              <a:rPr kumimoji="0" lang="en-US" altLang="en-US" sz="1800" b="1" smtClean="0"/>
              <a:t>The Norske Trail and the Hancock Branch Trail are popular cross country ski trails. </a:t>
            </a:r>
          </a:p>
          <a:p>
            <a:pPr eaLnBrk="1" hangingPunct="1">
              <a:spcBef>
                <a:spcPct val="50000"/>
              </a:spcBef>
              <a:buFontTx/>
              <a:buChar char="•"/>
            </a:pPr>
            <a:r>
              <a:rPr kumimoji="0" lang="en-US" altLang="en-US" sz="1800" b="1" smtClean="0"/>
              <a:t>Austin Brook road has 18 culverts in the wilderness now and needs to be decommissioned if possible.</a:t>
            </a:r>
          </a:p>
          <a:p>
            <a:pPr eaLnBrk="1" hangingPunct="1">
              <a:spcBef>
                <a:spcPct val="50000"/>
              </a:spcBef>
              <a:buFontTx/>
              <a:buChar char="•"/>
            </a:pPr>
            <a:r>
              <a:rPr kumimoji="0" lang="en-US" altLang="en-US" sz="1800" b="1" smtClean="0"/>
              <a:t>Six boundary signs have been moved down trail and reinstalled with a GPS unit for new wilderness boundary location points. </a:t>
            </a:r>
          </a:p>
          <a:p>
            <a:endParaRPr lang="en-US" altLang="en-US" sz="1000" b="1" smtClean="0"/>
          </a:p>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8CFE6EC8-27ED-4BA9-9520-4308EA4E73C5}" type="slidenum">
              <a:rPr lang="en-US" altLang="en-US" b="0">
                <a:solidFill>
                  <a:schemeClr val="tx1"/>
                </a:solidFill>
              </a:rPr>
              <a:pPr/>
              <a:t>14</a:t>
            </a:fld>
            <a:endParaRPr lang="en-US" altLang="en-US" b="0">
              <a:solidFill>
                <a:schemeClr val="tx1"/>
              </a:solidFill>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spcBef>
                <a:spcPct val="50000"/>
              </a:spcBef>
              <a:buFontTx/>
              <a:buChar char="•"/>
            </a:pPr>
            <a:r>
              <a:rPr kumimoji="0" lang="en-US" altLang="en-US" sz="1400" b="1" smtClean="0"/>
              <a:t>The Robert T. Stafford White Rocks National Recreation area was established to preserve many of the qualities of wilderness while allowing an extensive network of snowmobile trails to be located outside of the Big Branch and Peru Peak boundaries.  </a:t>
            </a:r>
          </a:p>
          <a:p>
            <a:pPr>
              <a:buFontTx/>
              <a:buChar char="•"/>
            </a:pPr>
            <a:r>
              <a:rPr lang="en-US" altLang="en-US" sz="1400" b="1" smtClean="0"/>
              <a:t>A 100 foot suspension bridge over a stream that is part of the AT/LT needs replacement and this project is in the works.  </a:t>
            </a:r>
          </a:p>
          <a:p>
            <a:pPr>
              <a:buFontTx/>
              <a:buChar char="•"/>
            </a:pPr>
            <a:r>
              <a:rPr lang="en-US" altLang="en-US" sz="1400" b="1" smtClean="0"/>
              <a:t>Lost Pond Shelter on the AT/LT has been burned down twice recently. After a Minimum Requirement Tool Decision Requirement process, it was determined that it will be rebuilt with mostly native materials. </a:t>
            </a:r>
          </a:p>
          <a:p>
            <a:pPr>
              <a:buFontTx/>
              <a:buChar char="•"/>
            </a:pPr>
            <a:endParaRPr lang="en-US" altLang="en-US"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4D2B610-BECC-4A3B-9BEC-99FDDD2C6324}" type="slidenum">
              <a:rPr lang="en-US" altLang="en-US" b="0">
                <a:solidFill>
                  <a:schemeClr val="tx1"/>
                </a:solidFill>
              </a:rPr>
              <a:pPr/>
              <a:t>15</a:t>
            </a:fld>
            <a:endParaRPr lang="en-US" altLang="en-US" b="0">
              <a:solidFill>
                <a:schemeClr val="tx1"/>
              </a:solidFill>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600" b="1" smtClean="0"/>
              <a:t>Porky Point is a southern access point that used to have so many porcupines that brake lines would get chewed through. People had to put wire caging around their vehicle for protection. Otherwise, it was a fast ride down the hill! </a:t>
            </a:r>
          </a:p>
          <a:p>
            <a:pPr>
              <a:buFontTx/>
              <a:buChar char="•"/>
            </a:pPr>
            <a:r>
              <a:rPr lang="en-US" altLang="en-US" sz="1600" b="1" smtClean="0">
                <a:solidFill>
                  <a:srgbClr val="000000"/>
                </a:solidFill>
                <a:cs typeface="Arial" panose="020B0604020202020204" pitchFamily="34" charset="0"/>
              </a:rPr>
              <a:t>Big Mud Pond and Little Mud Pond are compass treks in this wilderness.</a:t>
            </a:r>
          </a:p>
          <a:p>
            <a:pPr>
              <a:buFontTx/>
              <a:buChar char="•"/>
            </a:pPr>
            <a:r>
              <a:rPr lang="en-US" altLang="en-US" sz="1600" b="1" smtClean="0">
                <a:solidFill>
                  <a:srgbClr val="000000"/>
                </a:solidFill>
                <a:cs typeface="Arial" panose="020B0604020202020204" pitchFamily="34" charset="0"/>
              </a:rPr>
              <a:t>Moose can be seen in the wet areas if you are lucky.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2E8C478D-DDE4-4877-9920-6B51C358F7C8}" type="slidenum">
              <a:rPr lang="en-US" altLang="en-US" b="0">
                <a:solidFill>
                  <a:schemeClr val="tx1"/>
                </a:solidFill>
              </a:rPr>
              <a:pPr/>
              <a:t>16</a:t>
            </a:fld>
            <a:endParaRPr lang="en-US" altLang="en-US" b="0">
              <a:solidFill>
                <a:schemeClr val="tx1"/>
              </a:solidFill>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lnSpc>
                <a:spcPct val="90000"/>
              </a:lnSpc>
              <a:spcBef>
                <a:spcPct val="50000"/>
              </a:spcBef>
              <a:buFontTx/>
              <a:buChar char="•"/>
            </a:pPr>
            <a:r>
              <a:rPr kumimoji="0" lang="en-US" altLang="en-US" sz="2000" b="1" smtClean="0"/>
              <a:t>Prospect Rock and Lye Brook Falls are popular day hiking destinations near the town of Manchester.  </a:t>
            </a:r>
          </a:p>
          <a:p>
            <a:pPr eaLnBrk="1" hangingPunct="1">
              <a:lnSpc>
                <a:spcPct val="90000"/>
              </a:lnSpc>
              <a:spcBef>
                <a:spcPct val="50000"/>
              </a:spcBef>
              <a:buFontTx/>
              <a:buChar char="•"/>
            </a:pPr>
            <a:r>
              <a:rPr kumimoji="0" lang="en-US" altLang="en-US" sz="2000" b="1" smtClean="0"/>
              <a:t>Bourn Pond, in the center of this wilderness, is used by day hikers, campers and fisherman.</a:t>
            </a:r>
          </a:p>
          <a:p>
            <a:pPr>
              <a:lnSpc>
                <a:spcPct val="90000"/>
              </a:lnSpc>
              <a:buFontTx/>
              <a:buChar char="•"/>
            </a:pPr>
            <a:r>
              <a:rPr lang="en-US" altLang="en-US" sz="2000" b="1" smtClean="0">
                <a:solidFill>
                  <a:srgbClr val="000000"/>
                </a:solidFill>
                <a:cs typeface="Arial" panose="020B0604020202020204" pitchFamily="34" charset="0"/>
              </a:rPr>
              <a:t>Expect wet trails and an intense black fly season in the spring and early summer.</a:t>
            </a:r>
          </a:p>
          <a:p>
            <a:pPr>
              <a:lnSpc>
                <a:spcPct val="90000"/>
              </a:lnSpc>
              <a:buFontTx/>
              <a:buChar char="•"/>
            </a:pPr>
            <a:r>
              <a:rPr lang="en-US" altLang="en-US" sz="2000" b="1" smtClean="0">
                <a:solidFill>
                  <a:srgbClr val="000000"/>
                </a:solidFill>
                <a:cs typeface="Arial" panose="020B0604020202020204" pitchFamily="34" charset="0"/>
              </a:rPr>
              <a:t>Pine Martin were reintroduced and inhabit these woods. </a:t>
            </a:r>
          </a:p>
          <a:p>
            <a:pPr>
              <a:lnSpc>
                <a:spcPct val="90000"/>
              </a:lnSpc>
              <a:buFontTx/>
              <a:buChar char="•"/>
            </a:pPr>
            <a:r>
              <a:rPr lang="en-US" altLang="en-US" sz="2000" b="1" smtClean="0">
                <a:solidFill>
                  <a:srgbClr val="000000"/>
                </a:solidFill>
                <a:cs typeface="Arial" panose="020B0604020202020204" pitchFamily="34" charset="0"/>
              </a:rPr>
              <a:t>Brook Trout fry are “historically” stocked by helicopter in Bourn Pond one day in the spring.   </a:t>
            </a:r>
          </a:p>
          <a:p>
            <a:pPr>
              <a:lnSpc>
                <a:spcPct val="90000"/>
              </a:lnSpc>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07C97C03-6477-4DD7-9449-4F16641501FB}" type="slidenum">
              <a:rPr lang="en-US" altLang="en-US" b="0">
                <a:solidFill>
                  <a:schemeClr val="tx1"/>
                </a:solidFill>
              </a:rPr>
              <a:pPr/>
              <a:t>17</a:t>
            </a:fld>
            <a:endParaRPr lang="en-US" altLang="en-US" b="0">
              <a:solidFill>
                <a:schemeClr val="tx1"/>
              </a:solidFill>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2000" b="1" smtClean="0"/>
              <a:t>There are many ridges that allow dry travel. </a:t>
            </a:r>
          </a:p>
          <a:p>
            <a:pPr>
              <a:buFontTx/>
              <a:buChar char="•"/>
            </a:pPr>
            <a:r>
              <a:rPr lang="en-US" altLang="en-US" sz="2000" b="1" smtClean="0"/>
              <a:t>In spring and summer, be prepared for swarming mosquitoes and black flies. </a:t>
            </a:r>
          </a:p>
          <a:p>
            <a:pPr>
              <a:buFontTx/>
              <a:buChar char="•"/>
            </a:pPr>
            <a:r>
              <a:rPr lang="en-US" altLang="en-US" sz="2000" b="1" smtClean="0"/>
              <a:t>Wildlife abounds: Bears, moose, deer, otters, and many similar mammals and birds share the area. </a:t>
            </a:r>
          </a:p>
          <a:p>
            <a:pPr>
              <a:buFontTx/>
              <a:buChar char="•"/>
            </a:pPr>
            <a:r>
              <a:rPr lang="en-US" altLang="en-US" sz="2000" b="1" smtClean="0"/>
              <a:t>Beavers are very active here flooding streams by creating dams that hold brook trout. </a:t>
            </a:r>
          </a:p>
          <a:p>
            <a:endParaRPr lang="en-US" altLang="en-US" sz="2000"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28AC3840-B564-4D97-BA21-04DACC5EFA8E}" type="slidenum">
              <a:rPr lang="en-US" altLang="en-US" b="0">
                <a:solidFill>
                  <a:schemeClr val="tx1"/>
                </a:solidFill>
              </a:rPr>
              <a:pPr/>
              <a:t>18</a:t>
            </a:fld>
            <a:endParaRPr lang="en-US" altLang="en-US" b="0">
              <a:solidFill>
                <a:schemeClr val="tx1"/>
              </a:solidFill>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2000" b="1" smtClean="0"/>
              <a:t>You can end up doing a lot of slope walking.</a:t>
            </a:r>
          </a:p>
          <a:p>
            <a:pPr>
              <a:buFontTx/>
              <a:buChar char="•"/>
            </a:pPr>
            <a:r>
              <a:rPr lang="en-US" altLang="en-US" sz="2000" b="1" smtClean="0"/>
              <a:t>Talus slopes are difficult to walk on. </a:t>
            </a:r>
          </a:p>
          <a:p>
            <a:pPr>
              <a:buFontTx/>
              <a:buChar char="•"/>
            </a:pPr>
            <a:r>
              <a:rPr lang="en-US" altLang="en-US" sz="2000" b="1" smtClean="0"/>
              <a:t>Used for ice climbing on the west side. Not recommended for rock climbing.</a:t>
            </a:r>
          </a:p>
          <a:p>
            <a:pPr>
              <a:buFontTx/>
              <a:buChar char="•"/>
            </a:pPr>
            <a:r>
              <a:rPr lang="en-US" altLang="en-US" sz="2000" b="1" smtClean="0"/>
              <a:t>West Hill Parking lot is a good parking access point.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947AE063-D029-48B7-9C5D-61203EB57F74}" type="slidenum">
              <a:rPr lang="en-US" altLang="en-US" b="0">
                <a:solidFill>
                  <a:schemeClr val="tx1"/>
                </a:solidFill>
              </a:rPr>
              <a:pPr/>
              <a:t>19</a:t>
            </a:fld>
            <a:endParaRPr lang="en-US" altLang="en-US" b="0">
              <a:solidFill>
                <a:schemeClr val="tx1"/>
              </a:solidFill>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smtClean="0"/>
              <a:t>Propeller from plane wreck in the 1940’s in Bristol Cliffs Wilderness near South Mountain.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3E5273D7-7AF4-46C0-B8B2-F8ED99DFE065}" type="slidenum">
              <a:rPr lang="en-US" altLang="en-US" b="0">
                <a:solidFill>
                  <a:schemeClr val="tx1"/>
                </a:solidFill>
              </a:rPr>
              <a:pPr/>
              <a:t>2</a:t>
            </a:fld>
            <a:endParaRPr lang="en-US" altLang="en-US" b="0">
              <a:solidFill>
                <a:schemeClr val="tx1"/>
              </a:solidFill>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z="2000"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524EE061-33DF-4329-8610-BD2982674A2D}" type="slidenum">
              <a:rPr lang="en-US" altLang="en-US" b="0">
                <a:solidFill>
                  <a:schemeClr val="tx1"/>
                </a:solidFill>
              </a:rPr>
              <a:pPr/>
              <a:t>20</a:t>
            </a:fld>
            <a:endParaRPr lang="en-US" altLang="en-US" b="0">
              <a:solidFill>
                <a:schemeClr val="tx1"/>
              </a:solidFill>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800" b="1"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4A380096-F8D6-4254-8262-11DF8A1C166F}" type="slidenum">
              <a:rPr lang="en-US" altLang="en-US" b="0">
                <a:solidFill>
                  <a:schemeClr val="tx1"/>
                </a:solidFill>
              </a:rPr>
              <a:pPr/>
              <a:t>21</a:t>
            </a:fld>
            <a:endParaRPr lang="en-US" altLang="en-US" b="0">
              <a:solidFill>
                <a:schemeClr val="tx1"/>
              </a:solidFill>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smtClean="0"/>
              <a:t>Quick Quiz:</a:t>
            </a:r>
          </a:p>
          <a:p>
            <a:r>
              <a:rPr lang="en-US" altLang="en-US" b="1" smtClean="0"/>
              <a:t>Which is the largest? </a:t>
            </a:r>
          </a:p>
          <a:p>
            <a:r>
              <a:rPr lang="en-US" altLang="en-US" b="1" smtClean="0"/>
              <a:t>Which is the smallest? </a:t>
            </a:r>
          </a:p>
          <a:p>
            <a:r>
              <a:rPr lang="en-US" altLang="en-US" b="1" smtClean="0"/>
              <a:t>What percent of the GMNF is wilderness? </a:t>
            </a:r>
          </a:p>
          <a:p>
            <a:r>
              <a:rPr lang="en-US" altLang="en-US" sz="2000" b="1" smtClean="0"/>
              <a:t>Summary. </a:t>
            </a:r>
            <a:r>
              <a:rPr lang="en-US" altLang="en-US" sz="1400" b="1" i="1" u="sng" smtClean="0">
                <a:solidFill>
                  <a:srgbClr val="000000"/>
                </a:solidFill>
                <a:latin typeface="Arial" panose="020B0604020202020204" pitchFamily="34" charset="0"/>
                <a:cs typeface="Arial" panose="020B0604020202020204" pitchFamily="34" charset="0"/>
              </a:rPr>
              <a:t>Number of Wilderness Areas</a:t>
            </a:r>
            <a:r>
              <a:rPr lang="en-US" altLang="en-US" sz="1400" b="1" smtClean="0">
                <a:solidFill>
                  <a:srgbClr val="000000"/>
                </a:solidFill>
                <a:latin typeface="Arial" panose="020B0604020202020204" pitchFamily="34" charset="0"/>
                <a:cs typeface="Arial" panose="020B0604020202020204" pitchFamily="34" charset="0"/>
              </a:rPr>
              <a:t/>
            </a:r>
            <a:br>
              <a:rPr lang="en-US" altLang="en-US" sz="1400" b="1" smtClean="0">
                <a:solidFill>
                  <a:srgbClr val="000000"/>
                </a:solidFill>
                <a:latin typeface="Arial" panose="020B0604020202020204" pitchFamily="34" charset="0"/>
                <a:cs typeface="Arial" panose="020B0604020202020204" pitchFamily="34" charset="0"/>
              </a:rPr>
            </a:br>
            <a:r>
              <a:rPr lang="en-US" altLang="en-US" sz="1400" b="1" smtClean="0">
                <a:solidFill>
                  <a:srgbClr val="000000"/>
                </a:solidFill>
                <a:latin typeface="Arial" panose="020B0604020202020204" pitchFamily="34" charset="0"/>
                <a:cs typeface="Arial" panose="020B0604020202020204" pitchFamily="34" charset="0"/>
              </a:rPr>
              <a:t>703 wilderness areas </a:t>
            </a:r>
          </a:p>
          <a:p>
            <a:pPr>
              <a:buFontTx/>
              <a:buChar char="•"/>
            </a:pPr>
            <a:r>
              <a:rPr lang="en-US" altLang="en-US" sz="1400" b="1" i="1" u="sng" smtClean="0">
                <a:solidFill>
                  <a:srgbClr val="000000"/>
                </a:solidFill>
                <a:latin typeface="Arial" panose="020B0604020202020204" pitchFamily="34" charset="0"/>
                <a:cs typeface="Arial" panose="020B0604020202020204" pitchFamily="34" charset="0"/>
              </a:rPr>
              <a:t>Trivia Question</a:t>
            </a:r>
            <a:r>
              <a:rPr lang="en-US" altLang="en-US" sz="1400" b="1" smtClean="0">
                <a:solidFill>
                  <a:srgbClr val="000000"/>
                </a:solidFill>
                <a:latin typeface="Arial" panose="020B0604020202020204" pitchFamily="34" charset="0"/>
                <a:cs typeface="Arial" panose="020B0604020202020204" pitchFamily="34" charset="0"/>
              </a:rPr>
              <a:t/>
            </a:r>
            <a:br>
              <a:rPr lang="en-US" altLang="en-US" sz="1400" b="1" smtClean="0">
                <a:solidFill>
                  <a:srgbClr val="000000"/>
                </a:solidFill>
                <a:latin typeface="Arial" panose="020B0604020202020204" pitchFamily="34" charset="0"/>
                <a:cs typeface="Arial" panose="020B0604020202020204" pitchFamily="34" charset="0"/>
              </a:rPr>
            </a:br>
            <a:r>
              <a:rPr lang="en-US" altLang="en-US" sz="1400" b="1" smtClean="0">
                <a:solidFill>
                  <a:srgbClr val="000000"/>
                </a:solidFill>
                <a:latin typeface="Arial" panose="020B0604020202020204" pitchFamily="34" charset="0"/>
                <a:cs typeface="Arial" panose="020B0604020202020204" pitchFamily="34" charset="0"/>
              </a:rPr>
              <a:t>How many designated Wildernesses does the Appalachian National Scenic Trail traverse? </a:t>
            </a:r>
            <a:r>
              <a:rPr lang="en-US" altLang="en-US" sz="1400" b="1" i="1" smtClean="0">
                <a:solidFill>
                  <a:srgbClr val="000000"/>
                </a:solidFill>
                <a:latin typeface="Arial" panose="020B0604020202020204" pitchFamily="34" charset="0"/>
                <a:cs typeface="Arial" panose="020B0604020202020204" pitchFamily="34" charset="0"/>
              </a:rPr>
              <a:t>Answer:</a:t>
            </a:r>
            <a:r>
              <a:rPr lang="en-US" altLang="en-US" sz="1400" b="1" smtClean="0">
                <a:solidFill>
                  <a:srgbClr val="000000"/>
                </a:solidFill>
                <a:latin typeface="Arial" panose="020B0604020202020204" pitchFamily="34" charset="0"/>
                <a:cs typeface="Arial" panose="020B0604020202020204" pitchFamily="34" charset="0"/>
              </a:rPr>
              <a:t> 21 </a:t>
            </a:r>
          </a:p>
          <a:p>
            <a:r>
              <a:rPr lang="en-US" altLang="en-US" sz="1400" b="1" i="1" u="sng" smtClean="0">
                <a:solidFill>
                  <a:srgbClr val="000000"/>
                </a:solidFill>
                <a:latin typeface="Arial" panose="020B0604020202020204" pitchFamily="34" charset="0"/>
                <a:cs typeface="Arial" panose="020B0604020202020204" pitchFamily="34" charset="0"/>
              </a:rPr>
              <a:t>Total Wilderness Acreage</a:t>
            </a:r>
            <a:r>
              <a:rPr lang="en-US" altLang="en-US" sz="1400" b="1" smtClean="0">
                <a:solidFill>
                  <a:srgbClr val="000000"/>
                </a:solidFill>
                <a:latin typeface="Arial" panose="020B0604020202020204" pitchFamily="34" charset="0"/>
                <a:cs typeface="Arial" panose="020B0604020202020204" pitchFamily="34" charset="0"/>
              </a:rPr>
              <a:t/>
            </a:r>
            <a:br>
              <a:rPr lang="en-US" altLang="en-US" sz="1400" b="1" smtClean="0">
                <a:solidFill>
                  <a:srgbClr val="000000"/>
                </a:solidFill>
                <a:latin typeface="Arial" panose="020B0604020202020204" pitchFamily="34" charset="0"/>
                <a:cs typeface="Arial" panose="020B0604020202020204" pitchFamily="34" charset="0"/>
              </a:rPr>
            </a:br>
            <a:r>
              <a:rPr lang="en-US" altLang="en-US" sz="1400" b="1" smtClean="0">
                <a:solidFill>
                  <a:srgbClr val="000000"/>
                </a:solidFill>
                <a:latin typeface="Arial" panose="020B0604020202020204" pitchFamily="34" charset="0"/>
                <a:cs typeface="Arial" panose="020B0604020202020204" pitchFamily="34" charset="0"/>
              </a:rPr>
              <a:t>107,405,094 acres </a:t>
            </a:r>
          </a:p>
          <a:p>
            <a:pPr>
              <a:buFontTx/>
              <a:buChar char="•"/>
            </a:pPr>
            <a:endParaRPr lang="en-US" altLang="en-US" sz="1400" b="1" smtClean="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1F9486E9-55E7-4451-B205-9BB64957FAF6}" type="slidenum">
              <a:rPr lang="en-US" altLang="en-US" b="0">
                <a:solidFill>
                  <a:schemeClr val="tx1"/>
                </a:solidFill>
              </a:rPr>
              <a:pPr/>
              <a:t>22</a:t>
            </a:fld>
            <a:endParaRPr lang="en-US" altLang="en-US" b="0">
              <a:solidFill>
                <a:schemeClr val="tx1"/>
              </a:solidFill>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C394955D-C1D9-4823-A435-2DEF7C1CF418}" type="slidenum">
              <a:rPr lang="en-US" altLang="en-US" b="0">
                <a:solidFill>
                  <a:schemeClr val="tx1"/>
                </a:solidFill>
              </a:rPr>
              <a:pPr/>
              <a:t>23</a:t>
            </a:fld>
            <a:endParaRPr lang="en-US" altLang="en-US" b="0">
              <a:solidFill>
                <a:schemeClr val="tx1"/>
              </a:solidFill>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smtClean="0"/>
              <a:t>It most likely will take at least several years to catch up with the field work associated with the New England Wilderness Act of 2006.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10DF451E-68B2-4D90-A58F-F8932E7CAE5F}" type="slidenum">
              <a:rPr lang="en-US" altLang="en-US" b="0">
                <a:solidFill>
                  <a:schemeClr val="tx1"/>
                </a:solidFill>
              </a:rPr>
              <a:pPr/>
              <a:t>24</a:t>
            </a:fld>
            <a:endParaRPr lang="en-US" altLang="en-US" b="0">
              <a:solidFill>
                <a:schemeClr val="tx1"/>
              </a:solidFill>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2400" b="1" smtClean="0"/>
              <a:t>There are six public uses of the 1964 Wilderness Act listed.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872A34CC-A0E1-4DFD-AC3F-0DFDA4544835}" type="slidenum">
              <a:rPr lang="en-US" altLang="en-US" b="0">
                <a:solidFill>
                  <a:schemeClr val="tx1"/>
                </a:solidFill>
              </a:rPr>
              <a:pPr/>
              <a:t>25</a:t>
            </a:fld>
            <a:endParaRPr lang="en-US" altLang="en-US" b="0">
              <a:solidFill>
                <a:schemeClr val="tx1"/>
              </a:solidFill>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0"/>
              </a:spcBef>
              <a:buFontTx/>
              <a:buChar char="•"/>
            </a:pPr>
            <a:r>
              <a:rPr lang="en-US" altLang="en-US" sz="1800" b="1" smtClean="0">
                <a:cs typeface="Times New Roman" panose="02020603050405020304" pitchFamily="18" charset="0"/>
              </a:rPr>
              <a:t>Recreation is just one of the public purposes of Wilderness but it is a big one.</a:t>
            </a:r>
          </a:p>
          <a:p>
            <a:pPr>
              <a:spcBef>
                <a:spcPct val="0"/>
              </a:spcBef>
              <a:buFontTx/>
              <a:buChar char="•"/>
            </a:pPr>
            <a:r>
              <a:rPr lang="en-US" altLang="en-US" sz="1800" b="1" smtClean="0"/>
              <a:t>Wilderness provides opportunities for people to experience a “primitive and unconfined recreation” including the specific values of inspiration and the physical and mental challenges of self-discovery and self-reliance.</a:t>
            </a:r>
            <a:endParaRPr lang="en-US" altLang="en-US" sz="1800" b="1" smtClean="0">
              <a:cs typeface="Times New Roman" panose="02020603050405020304" pitchFamily="18" charset="0"/>
            </a:endParaRPr>
          </a:p>
          <a:p>
            <a:pPr>
              <a:buFontTx/>
              <a:buChar char="•"/>
            </a:pPr>
            <a:r>
              <a:rPr lang="en-US" altLang="en-US" sz="1800" b="1" smtClean="0">
                <a:cs typeface="Times New Roman" panose="02020603050405020304" pitchFamily="18" charset="0"/>
              </a:rPr>
              <a:t>Examples of primitive, non motorized, non-mechanized types of recreation are hiking, backpacking, camping, skiing, fishing and swimming</a:t>
            </a:r>
            <a:r>
              <a:rPr lang="en-US" altLang="en-US" sz="1800" b="1" smtClean="0">
                <a:latin typeface="Helvetica" panose="020B0604020202020204" pitchFamily="34" charset="0"/>
                <a:cs typeface="Times New Roman" panose="02020603050405020304" pitchFamily="18" charset="0"/>
              </a:rPr>
              <a:t>.</a:t>
            </a:r>
            <a:endParaRPr lang="en-US" altLang="en-US" sz="1800" b="1" smtClean="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DB672EAC-A535-48DC-BFC3-5567A4C4128D}" type="slidenum">
              <a:rPr lang="en-US" altLang="en-US" b="0">
                <a:solidFill>
                  <a:schemeClr val="tx1"/>
                </a:solidFill>
              </a:rPr>
              <a:pPr/>
              <a:t>26</a:t>
            </a:fld>
            <a:endParaRPr lang="en-US" altLang="en-US" b="0">
              <a:solidFill>
                <a:schemeClr val="tx1"/>
              </a:solidFill>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800" b="1" smtClean="0"/>
              <a:t>Wilderness is a place where natural processes remain. Many times this includes scenic purposes. </a:t>
            </a:r>
          </a:p>
          <a:p>
            <a:r>
              <a:rPr lang="en-US" altLang="en-US" sz="1800" b="1" smtClean="0"/>
              <a:t>(Top Left) Clark Brook in the Breadloaf  Wilderness. </a:t>
            </a:r>
          </a:p>
          <a:p>
            <a:r>
              <a:rPr lang="en-US" altLang="en-US" sz="1800" b="1" smtClean="0"/>
              <a:t>(Bottom Left) Aiken Wilderness. </a:t>
            </a:r>
          </a:p>
          <a:p>
            <a:r>
              <a:rPr lang="en-US" altLang="en-US" sz="1800" b="1" smtClean="0"/>
              <a:t>(Middle) Winhall River in the Lye Brook Wilderness. </a:t>
            </a:r>
          </a:p>
          <a:p>
            <a:r>
              <a:rPr lang="en-US" altLang="en-US" sz="1800" b="1" smtClean="0"/>
              <a:t>(Top Right) Lady Slipper in Peru Peak Wilderness. </a:t>
            </a:r>
          </a:p>
          <a:p>
            <a:r>
              <a:rPr lang="en-US" altLang="en-US" sz="1800" b="1" smtClean="0"/>
              <a:t>(Lower Right) View in Breadloaf off ridge.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8B1E1CD5-2DCA-4C05-8FE9-49C05520D59E}" type="slidenum">
              <a:rPr lang="en-US" altLang="en-US" b="0">
                <a:solidFill>
                  <a:schemeClr val="tx1"/>
                </a:solidFill>
              </a:rPr>
              <a:pPr/>
              <a:t>27</a:t>
            </a:fld>
            <a:endParaRPr lang="en-US" altLang="en-US" b="0">
              <a:solidFill>
                <a:schemeClr val="tx1"/>
              </a:solidFill>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b="1" smtClean="0">
                <a:cs typeface="Times New Roman" panose="02020603050405020304" pitchFamily="18" charset="0"/>
              </a:rPr>
              <a:t>Wilderness has a public purpose of scientific use.</a:t>
            </a:r>
          </a:p>
          <a:p>
            <a:pPr>
              <a:buFontTx/>
              <a:buChar char="•"/>
            </a:pPr>
            <a:r>
              <a:rPr lang="en-US" altLang="en-US" b="1" smtClean="0">
                <a:cs typeface="Times New Roman" panose="02020603050405020304" pitchFamily="18" charset="0"/>
              </a:rPr>
              <a:t>The Clean Air act of  1977 (P.L. 95-95) has amendments in its legislation that requires the Forest Service to monitor 88 class 1 wilderness areas for visibility and mandated action if air quality is deteriorated. </a:t>
            </a:r>
            <a:endParaRPr lang="en-US" altLang="en-US" b="1" smtClean="0"/>
          </a:p>
          <a:p>
            <a:pPr>
              <a:buFontTx/>
              <a:buChar char="•"/>
            </a:pPr>
            <a:r>
              <a:rPr lang="en-US" altLang="en-US" b="1" smtClean="0"/>
              <a:t>Lye Brook Wilderness has been designated a Class 1 Air Quality wilderness in Vermont. Great Gulf Wilderness is one in NH.</a:t>
            </a:r>
          </a:p>
          <a:p>
            <a:pPr>
              <a:buFontTx/>
              <a:buChar char="•"/>
            </a:pPr>
            <a:r>
              <a:rPr lang="en-US" altLang="en-US" b="1" smtClean="0"/>
              <a:t>Weekly air quality checks are done from equipment installed on Mount Equinox located near the Lye Brook Wilderness. </a:t>
            </a:r>
          </a:p>
          <a:p>
            <a:pPr>
              <a:buFontTx/>
              <a:buChar char="•"/>
            </a:pPr>
            <a:r>
              <a:rPr lang="en-US" altLang="en-US" b="1" smtClean="0"/>
              <a:t>Collected filters are sent to labs for spectral analysis.</a:t>
            </a:r>
          </a:p>
          <a:p>
            <a:pPr>
              <a:buFontTx/>
              <a:buChar char="•"/>
            </a:pPr>
            <a:r>
              <a:rPr lang="en-US" altLang="en-US" b="1" smtClean="0"/>
              <a:t>Air pollutants identified are ozone, sulphur, nitrogen, mercury. </a:t>
            </a:r>
          </a:p>
          <a:p>
            <a:pPr>
              <a:buFontTx/>
              <a:buChar char="•"/>
            </a:pPr>
            <a:r>
              <a:rPr lang="en-US" altLang="en-US" b="1" smtClean="0"/>
              <a:t>Acid rain deposition has been found to be evident. The composition of particulate matter is predominately sulphate.  </a:t>
            </a:r>
          </a:p>
          <a:p>
            <a:pPr>
              <a:buFontTx/>
              <a:buChar char="•"/>
            </a:pPr>
            <a:r>
              <a:rPr lang="en-US" altLang="en-US" b="1" smtClean="0"/>
              <a:t>University students and environmental groups conduct amphibian checks which are done on rainy nights. They count amphibians that fall into coffee cans placed in the ground next to barrier walls. </a:t>
            </a:r>
          </a:p>
          <a:p>
            <a:pPr>
              <a:buFontTx/>
              <a:buChar char="•"/>
            </a:pPr>
            <a:r>
              <a:rPr lang="en-US" altLang="en-US" b="1" smtClean="0"/>
              <a:t>Amphibian checks are also done by flipping rocks to count salamander eggs in the area streams.    </a:t>
            </a:r>
          </a:p>
          <a:p>
            <a:pPr>
              <a:buFontTx/>
              <a:buChar char="•"/>
            </a:pPr>
            <a:r>
              <a:rPr lang="en-US" altLang="en-US" b="1" smtClean="0"/>
              <a:t>Water tests are conducted by the state of Vermont. </a:t>
            </a:r>
          </a:p>
          <a:p>
            <a:r>
              <a:rPr lang="en-US" altLang="en-US" b="1" smtClean="0">
                <a:cs typeface="Times New Roman" panose="02020603050405020304" pitchFamily="18"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3FFC6D26-0167-43A6-A7EB-B39A665E1F8B}" type="slidenum">
              <a:rPr lang="en-US" altLang="en-US" b="0">
                <a:solidFill>
                  <a:schemeClr val="tx1"/>
                </a:solidFill>
              </a:rPr>
              <a:pPr/>
              <a:t>28</a:t>
            </a:fld>
            <a:endParaRPr lang="en-US" altLang="en-US" b="0">
              <a:solidFill>
                <a:schemeClr val="tx1"/>
              </a:solidFill>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600" b="1" smtClean="0"/>
              <a:t>These photos are from the Hanover School. We were teaching 96 second graders about Leave No Trace with a puppet show with an emphasis on Respect Wildlife. </a:t>
            </a:r>
          </a:p>
          <a:p>
            <a:pPr>
              <a:buFontTx/>
              <a:buChar char="•"/>
            </a:pPr>
            <a:r>
              <a:rPr lang="en-US" altLang="en-US" sz="1600" b="1" smtClean="0"/>
              <a:t>We also had a smaller hands-on activity stations set up for a water filter use and…… the four letter word…………”poop” and dug “cat holes” in a bucket.  </a:t>
            </a:r>
          </a:p>
          <a:p>
            <a:pPr>
              <a:buFontTx/>
              <a:buChar char="•"/>
            </a:pPr>
            <a:r>
              <a:rPr lang="en-US" altLang="en-US" sz="1600" b="1" smtClean="0"/>
              <a:t>Leave No Trace Masters have been using some of the GMNF wilderness for educational uses such as for Leave No Trace Trainer courses. </a:t>
            </a:r>
          </a:p>
          <a:p>
            <a:pPr>
              <a:buFontTx/>
              <a:buChar char="•"/>
            </a:pPr>
            <a:r>
              <a:rPr lang="en-US" altLang="en-US" sz="1600" b="1" smtClean="0"/>
              <a:t>Outfitter/Guide permits now ask leaders to explain how they will use Leave No Trace practices in wilderness. </a:t>
            </a:r>
          </a:p>
          <a:p>
            <a:pPr>
              <a:buFontTx/>
              <a:buChar char="•"/>
            </a:pPr>
            <a:r>
              <a:rPr lang="en-US" altLang="en-US" sz="1600" b="1" smtClean="0"/>
              <a:t>Leave No Trace is an important, initial, informational/educational tool used by Wilderness Rangers to help avoid using heavy-handed, visitor management controls or regulations that are not </a:t>
            </a:r>
            <a:r>
              <a:rPr lang="en-US" altLang="en-US" sz="1600" b="1" smtClean="0">
                <a:cs typeface="Times New Roman" panose="02020603050405020304" pitchFamily="18" charset="0"/>
              </a:rPr>
              <a:t>in line with the freedoms of the wilderness acts.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C580E4E-AD18-49A1-AA8C-2E3C2F466FF2}" type="slidenum">
              <a:rPr lang="en-US" altLang="en-US" b="0">
                <a:solidFill>
                  <a:schemeClr val="tx1"/>
                </a:solidFill>
              </a:rPr>
              <a:pPr/>
              <a:t>29</a:t>
            </a:fld>
            <a:endParaRPr lang="en-US" altLang="en-US" b="0">
              <a:solidFill>
                <a:schemeClr val="tx1"/>
              </a:solidFill>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600" b="1" smtClean="0"/>
              <a:t>State hunting and fishing laws apply in Vermont Wildernesses. </a:t>
            </a:r>
          </a:p>
          <a:p>
            <a:pPr>
              <a:buFontTx/>
              <a:buChar char="•"/>
            </a:pPr>
            <a:r>
              <a:rPr lang="en-US" altLang="en-US" sz="1600" b="1" smtClean="0"/>
              <a:t>Bear hunters can use telemetry year round with dogs to track bears. </a:t>
            </a:r>
          </a:p>
          <a:p>
            <a:pPr>
              <a:buFontTx/>
              <a:buChar char="•"/>
            </a:pPr>
            <a:r>
              <a:rPr lang="en-US" altLang="en-US" sz="1600" b="1" smtClean="0"/>
              <a:t>Telemetry with dogs causes bears to fear humans and dogs more. May contribute to the reason we have less bear encounters. </a:t>
            </a:r>
          </a:p>
          <a:p>
            <a:pPr>
              <a:buFontTx/>
              <a:buChar char="•"/>
            </a:pPr>
            <a:r>
              <a:rPr lang="en-US" altLang="en-US" sz="1600" b="1" smtClean="0"/>
              <a:t>A pair of loons have successfully had their young hatch and survive at Bourn Pond most recent years. </a:t>
            </a:r>
          </a:p>
          <a:p>
            <a:pPr>
              <a:buFontTx/>
              <a:buChar char="•"/>
            </a:pPr>
            <a:r>
              <a:rPr lang="en-US" altLang="en-US" sz="1600" b="1" smtClean="0"/>
              <a:t>(Clockwise) Bear claws on a beech tree, a beaver chewed tree, Lye Brook Wilderness, a moose and a  loon. </a:t>
            </a:r>
          </a:p>
          <a:p>
            <a:pPr>
              <a:buFontTx/>
              <a:buChar char="•"/>
            </a:pPr>
            <a:endParaRPr lang="en-US" altLang="en-US" sz="1600"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13E1B3A6-555B-4C5A-BC0C-68AC185D08D7}" type="slidenum">
              <a:rPr lang="en-US" altLang="en-US" b="0">
                <a:solidFill>
                  <a:schemeClr val="tx1"/>
                </a:solidFill>
              </a:rPr>
              <a:pPr/>
              <a:t>3</a:t>
            </a:fld>
            <a:endParaRPr lang="en-US" altLang="en-US" b="0">
              <a:solidFill>
                <a:schemeClr val="tx1"/>
              </a:solidFill>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b="1" smtClean="0"/>
              <a:t>Europe had no designated wilderness set aside. In fact, many Europeans came over to see wild areas in America. </a:t>
            </a:r>
          </a:p>
          <a:p>
            <a:pPr>
              <a:buFontTx/>
              <a:buChar char="•"/>
            </a:pPr>
            <a:r>
              <a:rPr lang="en-US" altLang="en-US" sz="1800" b="1" smtClean="0"/>
              <a:t>Back in the 1800’s…George Perkins Marsh caused a stir with his thesis published in 1864 called “Man and Nature”. He argued that protecting wilderness is compatible with progress and economic welfare. </a:t>
            </a:r>
          </a:p>
          <a:p>
            <a:pPr>
              <a:buFontTx/>
              <a:buChar char="•"/>
            </a:pPr>
            <a:r>
              <a:rPr lang="en-US" altLang="en-US" sz="1800" b="1" smtClean="0"/>
              <a:t>Erosion was significant. </a:t>
            </a:r>
          </a:p>
          <a:p>
            <a:pPr>
              <a:buFontTx/>
              <a:buChar char="•"/>
            </a:pPr>
            <a:r>
              <a:rPr lang="en-US" altLang="en-US" sz="1800" b="1" smtClean="0"/>
              <a:t>Fire was significant.   </a:t>
            </a:r>
          </a:p>
          <a:p>
            <a:endParaRPr kumimoji="0" lang="en-US" altLang="en-US" sz="1800" b="1" smtClean="0">
              <a:solidFill>
                <a:schemeClr val="bg2"/>
              </a:solidFill>
            </a:endParaRPr>
          </a:p>
          <a:p>
            <a:pPr>
              <a:buFontTx/>
              <a:buChar char="•"/>
            </a:pP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A0500D22-E146-4A49-BCE1-49E03637C18D}" type="slidenum">
              <a:rPr lang="en-US" altLang="en-US" b="0">
                <a:solidFill>
                  <a:schemeClr val="tx1"/>
                </a:solidFill>
              </a:rPr>
              <a:pPr/>
              <a:t>30</a:t>
            </a:fld>
            <a:endParaRPr lang="en-US" altLang="en-US" b="0">
              <a:solidFill>
                <a:schemeClr val="tx1"/>
              </a:solidFill>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400" b="1" smtClean="0"/>
              <a:t>The Wilderness Act recognizes historical use as a purpose of wilderness. </a:t>
            </a:r>
          </a:p>
          <a:p>
            <a:pPr>
              <a:buFontTx/>
              <a:buChar char="•"/>
            </a:pPr>
            <a:r>
              <a:rPr lang="en-US" altLang="en-US" sz="1400" b="1" smtClean="0"/>
              <a:t>In fact, the Wilderness Act of 1964 and the National Historic Preservation Act of 1966 represent Congress’s recognition of two Acts that work together in preserving the past. Both have a similar focus, to preserve and manage significant resources for the enjoyment and use of present and future generations. </a:t>
            </a:r>
          </a:p>
          <a:p>
            <a:pPr>
              <a:buFontTx/>
              <a:buChar char="•"/>
            </a:pPr>
            <a:r>
              <a:rPr lang="en-US" altLang="en-US" sz="1400" b="1" smtClean="0"/>
              <a:t>Evidence of past uses are visible in parts of our Vermont Wildernesses. The photo on the left is of huge foundation walls discovered off trail in the Lye Brook Wilderness near a stream. Photos on right are in Lye Brook too. </a:t>
            </a:r>
          </a:p>
          <a:p>
            <a:pPr>
              <a:buFontTx/>
              <a:buChar char="•"/>
            </a:pPr>
            <a:r>
              <a:rPr lang="en-US" altLang="en-US" sz="1400" b="1" smtClean="0"/>
              <a:t>Decisions on whether to remove artifacts, move them,  preserve them, or let them “melt” into the landscape are based on their significance historically in relation to what effects the decision has on wilderness values. </a:t>
            </a:r>
          </a:p>
          <a:p>
            <a:pPr>
              <a:buFontTx/>
              <a:buChar char="•"/>
            </a:pPr>
            <a:r>
              <a:rPr lang="en-US" altLang="en-US" sz="1400" b="1" smtClean="0"/>
              <a:t>Interpretation of historical sites is normally done outside of Wilderness.</a:t>
            </a:r>
          </a:p>
          <a:p>
            <a:r>
              <a:rPr lang="en-US" altLang="en-US" sz="1400" b="1"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A740AC9-97EB-454C-AB8A-18A3A90B4594}" type="slidenum">
              <a:rPr lang="en-US" altLang="en-US" b="0">
                <a:solidFill>
                  <a:schemeClr val="tx1"/>
                </a:solidFill>
              </a:rPr>
              <a:pPr/>
              <a:t>31</a:t>
            </a:fld>
            <a:endParaRPr lang="en-US" altLang="en-US" b="0">
              <a:solidFill>
                <a:schemeClr val="tx1"/>
              </a:solidFill>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b="1" smtClean="0">
              <a:latin typeface="Tahoma" panose="020B0604030504040204" pitchFamily="34" charset="0"/>
              <a:cs typeface="Times New Roman" panose="02020603050405020304" pitchFamily="18" charset="0"/>
            </a:endParaRPr>
          </a:p>
          <a:p>
            <a:pPr>
              <a:buFontTx/>
              <a:buChar char="•"/>
            </a:pPr>
            <a:endParaRPr lang="en-US" altLang="en-US" b="1" smtClean="0">
              <a:latin typeface="Tahoma" panose="020B0604030504040204" pitchFamily="34" charset="0"/>
              <a:cs typeface="Times New Roman" panose="02020603050405020304" pitchFamily="18" charset="0"/>
            </a:endParaRPr>
          </a:p>
          <a:p>
            <a:pPr>
              <a:buFontTx/>
              <a:buChar char="•"/>
            </a:pPr>
            <a:endParaRPr lang="en-US" altLang="en-US" b="1" smtClean="0">
              <a:latin typeface="Tahoma" panose="020B0604030504040204" pitchFamily="34" charset="0"/>
              <a:cs typeface="Times New Roman" panose="02020603050405020304" pitchFamily="18" charset="0"/>
            </a:endParaRPr>
          </a:p>
          <a:p>
            <a:pPr>
              <a:buFontTx/>
              <a:buChar char="•"/>
            </a:pPr>
            <a:endParaRPr lang="en-US" altLang="en-US" b="1" smtClean="0">
              <a:latin typeface="Tahoma" panose="020B0604030504040204" pitchFamily="34" charset="0"/>
              <a:cs typeface="Times New Roman" panose="02020603050405020304" pitchFamily="18" charset="0"/>
            </a:endParaRPr>
          </a:p>
          <a:p>
            <a:pPr>
              <a:buFontTx/>
              <a:buChar char="•"/>
            </a:pPr>
            <a:endParaRPr lang="en-US" altLang="en-US" b="1" smtClean="0">
              <a:latin typeface="Tahoma" panose="020B0604030504040204" pitchFamily="34" charset="0"/>
              <a:cs typeface="Times New Roman" panose="02020603050405020304" pitchFamily="18" charset="0"/>
            </a:endParaRPr>
          </a:p>
          <a:p>
            <a:pPr>
              <a:buFontTx/>
              <a:buChar char="•"/>
            </a:pPr>
            <a:endParaRPr lang="en-US" altLang="en-US" b="1" smtClean="0">
              <a:latin typeface="Tahoma" panose="020B0604030504040204" pitchFamily="34" charset="0"/>
              <a:cs typeface="Times New Roman" panose="02020603050405020304" pitchFamily="18" charset="0"/>
            </a:endParaRPr>
          </a:p>
          <a:p>
            <a:pPr>
              <a:buFontTx/>
              <a:buChar char="•"/>
            </a:pPr>
            <a:endParaRPr lang="en-US" altLang="en-US" b="1" smtClean="0">
              <a:latin typeface="Tahoma" panose="020B0604030504040204" pitchFamily="34" charset="0"/>
              <a:cs typeface="Times New Roman" panose="02020603050405020304" pitchFamily="18" charset="0"/>
            </a:endParaRPr>
          </a:p>
          <a:p>
            <a:pPr>
              <a:buFontTx/>
              <a:buChar char="•"/>
            </a:pPr>
            <a:endParaRPr lang="en-US" altLang="en-US" b="1" smtClean="0">
              <a:latin typeface="Tahoma" panose="020B0604030504040204" pitchFamily="34" charset="0"/>
              <a:cs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5D42E0D5-95F8-4BAB-8969-5FFD514AA332}" type="slidenum">
              <a:rPr lang="en-US" altLang="en-US" b="0">
                <a:solidFill>
                  <a:schemeClr val="tx1"/>
                </a:solidFill>
              </a:rPr>
              <a:pPr/>
              <a:t>32</a:t>
            </a:fld>
            <a:endParaRPr lang="en-US" altLang="en-US" b="0">
              <a:solidFill>
                <a:schemeClr val="tx1"/>
              </a:solidFill>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2000" b="1" smtClean="0"/>
              <a:t> At the same time, the days of the Wilderness Ranger daily operations of making visitor contacts, cleaning campsites, providing a Forest Service presence and performing trail maintenance has become more complex to incorporate in a schedule.  </a:t>
            </a:r>
          </a:p>
          <a:p>
            <a:pPr>
              <a:buFontTx/>
              <a:buChar char="•"/>
            </a:pPr>
            <a:r>
              <a:rPr lang="en-US" altLang="en-US" sz="2000" b="1" smtClean="0"/>
              <a:t>We will explore each one of these threats to Wilderness so I won’t repeat them as there are many!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56824C84-6B02-42C6-A9E8-D1923B45D0DD}" type="slidenum">
              <a:rPr lang="en-US" altLang="en-US" b="0">
                <a:solidFill>
                  <a:schemeClr val="tx1"/>
                </a:solidFill>
              </a:rPr>
              <a:pPr/>
              <a:t>33</a:t>
            </a:fld>
            <a:endParaRPr lang="en-US" altLang="en-US" b="0">
              <a:solidFill>
                <a:schemeClr val="tx1"/>
              </a:solidFill>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xfrm>
            <a:off x="914400" y="4137025"/>
            <a:ext cx="5029200" cy="4065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 typeface="Wingdings" panose="05000000000000000000" pitchFamily="2" charset="2"/>
              <a:buChar char="§"/>
            </a:pPr>
            <a:r>
              <a:rPr lang="en-US" altLang="en-US" sz="1400" b="1" smtClean="0"/>
              <a:t>Structures such as human-made seating, multiple campfire rings or natural shelters are dispersed back into the wilderness when found. These unnecessary items contribute to a “wilderness degradation creep” that do not fit the law or spirit of wilderness. </a:t>
            </a:r>
          </a:p>
          <a:p>
            <a:pPr>
              <a:buFont typeface="Wingdings" panose="05000000000000000000" pitchFamily="2" charset="2"/>
              <a:buChar char="§"/>
            </a:pPr>
            <a:r>
              <a:rPr lang="en-US" altLang="en-US" sz="1400" b="1" smtClean="0"/>
              <a:t>A permanent deer stand left up in the Lye Brook Wilderness that is old and falling apart. It will need to be dismantled and carried out. </a:t>
            </a:r>
          </a:p>
          <a:p>
            <a:pPr>
              <a:buFont typeface="Wingdings" panose="05000000000000000000" pitchFamily="2" charset="2"/>
              <a:buChar char="§"/>
            </a:pPr>
            <a:endParaRPr lang="en-US" altLang="en-US" sz="1400" b="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4275CA53-0036-4B02-9154-6323C3831D96}" type="slidenum">
              <a:rPr lang="en-US" altLang="en-US" b="0">
                <a:solidFill>
                  <a:schemeClr val="tx1"/>
                </a:solidFill>
              </a:rPr>
              <a:pPr/>
              <a:t>34</a:t>
            </a:fld>
            <a:endParaRPr lang="en-US" altLang="en-US" b="0">
              <a:solidFill>
                <a:schemeClr val="tx1"/>
              </a:solidFill>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28600" indent="-228600">
              <a:lnSpc>
                <a:spcPct val="90000"/>
              </a:lnSpc>
              <a:buFont typeface="Wingdings" panose="05000000000000000000" pitchFamily="2" charset="2"/>
              <a:buChar char="§"/>
            </a:pPr>
            <a:r>
              <a:rPr lang="en-US" altLang="en-US" sz="1400" b="1" smtClean="0"/>
              <a:t>Much time is spent taking things out of the Wilderness that does not belong there.</a:t>
            </a:r>
          </a:p>
          <a:p>
            <a:pPr marL="228600" indent="-228600">
              <a:lnSpc>
                <a:spcPct val="90000"/>
              </a:lnSpc>
              <a:buFont typeface="Wingdings" panose="05000000000000000000" pitchFamily="2" charset="2"/>
              <a:buChar char="§"/>
            </a:pPr>
            <a:r>
              <a:rPr lang="en-US" altLang="en-US" sz="1400" b="1" smtClean="0"/>
              <a:t>Careful searching can reveal trash sites stashed by campers such as this one even in remote locations.</a:t>
            </a:r>
          </a:p>
          <a:p>
            <a:pPr marL="228600" indent="-228600">
              <a:lnSpc>
                <a:spcPct val="90000"/>
              </a:lnSpc>
              <a:buFont typeface="Wingdings" panose="05000000000000000000" pitchFamily="2" charset="2"/>
              <a:buChar char="§"/>
            </a:pPr>
            <a:r>
              <a:rPr lang="en-US" altLang="en-US" sz="1400" b="1" smtClean="0"/>
              <a:t>Incident reports are written to reflect these findings. </a:t>
            </a:r>
          </a:p>
          <a:p>
            <a:pPr marL="228600" indent="-228600">
              <a:lnSpc>
                <a:spcPct val="90000"/>
              </a:lnSpc>
            </a:pPr>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EADBFBAE-97F9-4E2E-ABE3-CE384AB4711B}" type="slidenum">
              <a:rPr lang="en-US" altLang="en-US" b="0">
                <a:solidFill>
                  <a:schemeClr val="tx1"/>
                </a:solidFill>
              </a:rPr>
              <a:pPr/>
              <a:t>35</a:t>
            </a:fld>
            <a:endParaRPr lang="en-US" altLang="en-US" b="0">
              <a:solidFill>
                <a:schemeClr val="tx1"/>
              </a:solidFill>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 typeface="Wingdings" panose="05000000000000000000" pitchFamily="2" charset="2"/>
              <a:buChar char="§"/>
            </a:pPr>
            <a:r>
              <a:rPr lang="en-US" altLang="en-US" sz="1400" b="1" smtClean="0"/>
              <a:t>Someone was found occupying a cave in the Bristol Cliffs Wilderness. A notice is put in the local papers and at the cave for removal of the items. After a certain number of days and under the supervision of a law enforcement officer, items are inventoried and cached if not removed. Items may be discarded or put up for auction depending on their value after a period of time. There is a Green Mountain Supervisor’s Order that allows someone to only stay on the Forest 14 days out of thirty a month to discourage vagrancy.</a:t>
            </a:r>
          </a:p>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3ECF0BE-F6AA-4C1A-93ED-9EC14B366332}" type="slidenum">
              <a:rPr lang="en-US" altLang="en-US" b="0">
                <a:solidFill>
                  <a:schemeClr val="tx1"/>
                </a:solidFill>
              </a:rPr>
              <a:pPr/>
              <a:t>36</a:t>
            </a:fld>
            <a:endParaRPr lang="en-US" altLang="en-US" b="0">
              <a:solidFill>
                <a:schemeClr val="tx1"/>
              </a:solidFill>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400" b="1" smtClean="0"/>
              <a:t>(Left) shows where license plate signing in Breadloaf is used to indicate wilderness boundary locations in a remote access area. </a:t>
            </a:r>
          </a:p>
          <a:p>
            <a:pPr>
              <a:buFontTx/>
              <a:buChar char="•"/>
            </a:pPr>
            <a:r>
              <a:rPr lang="en-US" altLang="en-US" sz="1400" b="1" smtClean="0"/>
              <a:t>(Right) Appalachian and Long Trail hikers will see more pleasant wilderness boundary portals such as this Lye brook example.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5C4F6F39-23AF-476A-B504-3A836B6A1B4E}" type="slidenum">
              <a:rPr lang="en-US" altLang="en-US" b="0">
                <a:solidFill>
                  <a:schemeClr val="tx1"/>
                </a:solidFill>
              </a:rPr>
              <a:pPr/>
              <a:t>37</a:t>
            </a:fld>
            <a:endParaRPr lang="en-US" altLang="en-US" b="0">
              <a:solidFill>
                <a:schemeClr val="tx1"/>
              </a:solidFill>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800" b="1" smtClean="0">
                <a:cs typeface="Times New Roman" panose="02020603050405020304" pitchFamily="18" charset="0"/>
              </a:rPr>
              <a:t>Campsite Monitoring : Done in a rotation of five years to reflect changes for the better or worse to a baseline.  </a:t>
            </a:r>
          </a:p>
          <a:p>
            <a:pPr>
              <a:buFontTx/>
              <a:buChar char="•"/>
            </a:pPr>
            <a:r>
              <a:rPr lang="en-US" altLang="en-US" sz="1800" b="1" smtClean="0">
                <a:cs typeface="Times New Roman" panose="02020603050405020304" pitchFamily="18" charset="0"/>
              </a:rPr>
              <a:t>This is a very detailed process that gives us accurate data for long term monitoring efforts and provides a baseline for future management decisions.</a:t>
            </a:r>
          </a:p>
          <a:p>
            <a:pPr>
              <a:buFontTx/>
              <a:buChar char="•"/>
            </a:pPr>
            <a:r>
              <a:rPr lang="en-US" altLang="en-US" sz="1800" b="1" smtClean="0">
                <a:cs typeface="Times New Roman" panose="02020603050405020304" pitchFamily="18" charset="0"/>
              </a:rPr>
              <a:t>Data items are recorded on a sheet and rated 1 – 5 to determine a site condition impact index number. Some of the data items recorded are the camp area, core area, social trails, tree damage, litter and duff, etc.     </a:t>
            </a:r>
          </a:p>
          <a:p>
            <a:pPr>
              <a:buFontTx/>
              <a:buChar char="•"/>
            </a:pPr>
            <a:endParaRPr lang="en-US" altLang="en-US" sz="1800" b="1"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38DFEB34-807A-408F-A7FD-8339E57A5DA0}" type="slidenum">
              <a:rPr lang="en-US" altLang="en-US" b="0">
                <a:solidFill>
                  <a:schemeClr val="tx1"/>
                </a:solidFill>
              </a:rPr>
              <a:pPr/>
              <a:t>38</a:t>
            </a:fld>
            <a:endParaRPr lang="en-US" altLang="en-US" b="0">
              <a:solidFill>
                <a:schemeClr val="tx1"/>
              </a:solidFill>
            </a:endParaRPr>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400" b="1" smtClean="0"/>
              <a:t>Red paint is often used to mark wilderness boundaries where there is private land up against it. </a:t>
            </a:r>
          </a:p>
          <a:p>
            <a:pPr>
              <a:buFontTx/>
              <a:buChar char="•"/>
            </a:pPr>
            <a:r>
              <a:rPr lang="en-US" altLang="en-US" sz="1400" b="1" smtClean="0"/>
              <a:t>(Left)</a:t>
            </a:r>
            <a:r>
              <a:rPr lang="en-US" altLang="en-US" sz="1400" smtClean="0"/>
              <a:t>  </a:t>
            </a:r>
            <a:r>
              <a:rPr lang="en-US" altLang="en-US" sz="1400" b="1" smtClean="0"/>
              <a:t>shows where a private timber sale had mistakenly taken National Forest timber over the line in Wilderness. The timber company was fined for the motorized use as well as for the wood value taken from the National Forest. </a:t>
            </a:r>
          </a:p>
          <a:p>
            <a:pPr>
              <a:buFontTx/>
              <a:buChar char="•"/>
            </a:pPr>
            <a:r>
              <a:rPr lang="en-US" altLang="en-US" sz="1400" b="1" smtClean="0"/>
              <a:t>(Right) wilderness boundaries are set by legal descriptions and are not always clearly marked. This require interpretation in the field i.e. – road sides and trails may have various offsets (300 feet; 2 rods, or even “the edge” of a trail) out from the center of a town road. Here we are challenged by the expanded Rootville Road construction and roadside logging activity. </a:t>
            </a:r>
          </a:p>
          <a:p>
            <a:endParaRPr lang="en-US" altLang="en-US" sz="1400" b="1"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4D0D24BB-328B-48C5-9A97-E01B44DB4D72}" type="slidenum">
              <a:rPr lang="en-US" altLang="en-US" b="0">
                <a:solidFill>
                  <a:schemeClr val="tx1"/>
                </a:solidFill>
              </a:rPr>
              <a:pPr/>
              <a:t>39</a:t>
            </a:fld>
            <a:endParaRPr lang="en-US" altLang="en-US" b="0">
              <a:solidFill>
                <a:schemeClr val="tx1"/>
              </a:solidFill>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smtClean="0"/>
              <a:t>GPS units such as this Trimble unit are a highly valuable tool for following boundaries and recording locations. Also determining which trails and old logging roads entering the wilderness needing to be signed or blocked are found with an accuracy of 3 meters. The knowledge for pre-loading maps and themes into these units or recognizing the time for processing and organizing any field data into maps later can be huge and requires quite a bit of specialized computer training.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566FD30-E833-44DD-9285-85D6E2A467F8}" type="slidenum">
              <a:rPr lang="en-US" altLang="en-US" b="0">
                <a:solidFill>
                  <a:schemeClr val="tx1"/>
                </a:solidFill>
              </a:rPr>
              <a:pPr/>
              <a:t>4</a:t>
            </a:fld>
            <a:endParaRPr lang="en-US" altLang="en-US" b="0">
              <a:solidFill>
                <a:schemeClr val="tx1"/>
              </a:solidFill>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28600" indent="-228600"/>
            <a:r>
              <a:rPr lang="en-US" altLang="en-US" sz="1800" b="1" smtClean="0"/>
              <a:t>The Forest Service was established in 1905 and became an agency of the U.S. Department of Agriculture with a sustainable multiple use mission. </a:t>
            </a:r>
          </a:p>
          <a:p>
            <a:pPr marL="228600" indent="-228600">
              <a:buFontTx/>
              <a:buChar char="•"/>
            </a:pPr>
            <a:r>
              <a:rPr lang="en-US" altLang="en-US" sz="1800" b="1" smtClean="0"/>
              <a:t>The Green Mountain National Forest was established in 1932 after uncontrolled logging, fire, and flooding ravaged the state of Vermont.  </a:t>
            </a:r>
          </a:p>
          <a:p>
            <a:pPr marL="228600" indent="-228600">
              <a:buFontTx/>
              <a:buChar char="•"/>
            </a:pPr>
            <a:r>
              <a:rPr lang="en-US" altLang="en-US" sz="1800" b="1" smtClean="0"/>
              <a:t>Today, Vermont is 75% forested and 25% cleared.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24EF24D7-2A80-4184-A31C-83C2B6697422}" type="slidenum">
              <a:rPr lang="en-US" altLang="en-US" b="0">
                <a:solidFill>
                  <a:schemeClr val="tx1"/>
                </a:solidFill>
              </a:rPr>
              <a:pPr/>
              <a:t>40</a:t>
            </a:fld>
            <a:endParaRPr lang="en-US" altLang="en-US" b="0">
              <a:solidFill>
                <a:schemeClr val="tx1"/>
              </a:solidFill>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600" b="1" smtClean="0"/>
              <a:t>Austin Brook access is on the end of a cherry stem road. Here a visitor broke off the Plexiglas to get at a map indicating the Breadloaf wilderness.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668E59D3-B94D-4E38-8F7C-5E136F0630AF}" type="slidenum">
              <a:rPr lang="en-US" altLang="en-US" b="0">
                <a:solidFill>
                  <a:schemeClr val="tx1"/>
                </a:solidFill>
              </a:rPr>
              <a:pPr/>
              <a:t>41</a:t>
            </a:fld>
            <a:endParaRPr lang="en-US" altLang="en-US" b="0">
              <a:solidFill>
                <a:schemeClr val="tx1"/>
              </a:solidFill>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600" b="1" smtClean="0"/>
              <a:t>Animal damage to signs occurs too, requiring maintenance needs.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6B98036-1151-4A0E-9955-15CECCE70C7B}" type="slidenum">
              <a:rPr lang="en-US" altLang="en-US" b="0">
                <a:solidFill>
                  <a:schemeClr val="tx1"/>
                </a:solidFill>
              </a:rPr>
              <a:pPr/>
              <a:t>42</a:t>
            </a:fld>
            <a:endParaRPr lang="en-US" altLang="en-US" b="0">
              <a:solidFill>
                <a:schemeClr val="tx1"/>
              </a:solidFill>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600" b="1" smtClean="0"/>
              <a:t>(Left) Motorcycle tracks up Lye Brook Trail into the Wilderness. I personally observed this while cleaning water bars. Snowmobile tracks have been documented going up this trail too.   </a:t>
            </a:r>
          </a:p>
          <a:p>
            <a:r>
              <a:rPr lang="en-US" altLang="en-US" sz="1600" b="1" smtClean="0"/>
              <a:t>(Right) ATV bridge over river into the Lye Brook Wilderness. We dismantled the bridge and signed the area.  </a:t>
            </a:r>
          </a:p>
          <a:p>
            <a:pPr>
              <a:buFontTx/>
              <a:buChar char="•"/>
            </a:pPr>
            <a:r>
              <a:rPr lang="en-US" altLang="en-US" sz="1600" b="1" smtClean="0"/>
              <a:t>Sometimes, such as in this case, a letter to a camp owner whose tracks lead from their camp to the wilderness is an effective strategy.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C3DA2E5E-78D9-4768-A696-343D9F7D86A3}" type="slidenum">
              <a:rPr lang="en-US" altLang="en-US" b="0">
                <a:solidFill>
                  <a:schemeClr val="tx1"/>
                </a:solidFill>
              </a:rPr>
              <a:pPr/>
              <a:t>43</a:t>
            </a:fld>
            <a:endParaRPr lang="en-US" altLang="en-US" b="0">
              <a:solidFill>
                <a:schemeClr val="tx1"/>
              </a:solidFill>
            </a:endParaRPr>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solidFill>
            <a:srgbClr val="FFFFFF"/>
          </a:solidFill>
          <a:ln>
            <a:solidFill>
              <a:srgbClr val="000000"/>
            </a:solidFill>
          </a:ln>
        </p:spPr>
        <p:txBody>
          <a:bodyPr/>
          <a:lstStyle/>
          <a:p>
            <a:r>
              <a:rPr lang="en-US" altLang="en-US" b="1" smtClean="0"/>
              <a:t>Jon and Carol, Wilderness Rangers in 2007. </a:t>
            </a:r>
          </a:p>
          <a:p>
            <a:r>
              <a:rPr lang="en-US" altLang="en-US" b="1" smtClean="0"/>
              <a:t>Travelways management sometimes means placing rocks across snowmobile trails that go into wilderness such as this one. An alternate route along a power line was available. A power winch on a fire truck with a cable was used to block this one off naturally. Signs went up later.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D946DE6F-A5DF-44FD-ABA6-D1A3E695AA41}" type="slidenum">
              <a:rPr lang="en-US" altLang="en-US" b="0">
                <a:solidFill>
                  <a:schemeClr val="tx1"/>
                </a:solidFill>
              </a:rPr>
              <a:pPr/>
              <a:t>44</a:t>
            </a:fld>
            <a:endParaRPr lang="en-US" altLang="en-US" b="0">
              <a:solidFill>
                <a:schemeClr val="tx1"/>
              </a:solidFill>
            </a:endParaRPr>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800" b="1" smtClean="0"/>
              <a:t>Success story? A snowmobile went around a Forest road gate and up Ausitn Brook. It turned around at the boundary sign.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858437BE-D551-4587-99E5-7578401995BC}" type="slidenum">
              <a:rPr lang="en-US" altLang="en-US" b="0">
                <a:solidFill>
                  <a:schemeClr val="tx1"/>
                </a:solidFill>
              </a:rPr>
              <a:pPr/>
              <a:t>45</a:t>
            </a:fld>
            <a:endParaRPr lang="en-US" altLang="en-US" b="0">
              <a:solidFill>
                <a:schemeClr val="tx1"/>
              </a:solidFill>
            </a:endParaRPr>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1400" b="1" smtClean="0"/>
              <a:t>Picture of a geocache taken at Lye brook Falls. People sign in or take and leave toy items in a box. I found one by accident next to the Lake Trail bridge in the Big Branch Wilderness that said on a sandwich box that it was not trash. Inside was a rubber stamp kit and a notebook.  </a:t>
            </a:r>
          </a:p>
          <a:p>
            <a:pPr>
              <a:buFontTx/>
              <a:buChar char="•"/>
            </a:pPr>
            <a:r>
              <a:rPr lang="en-US" altLang="en-US" sz="1400" b="1" smtClean="0">
                <a:cs typeface="Times New Roman" panose="02020603050405020304" pitchFamily="18" charset="0"/>
              </a:rPr>
              <a:t>The use of GPS equipment, cell phones, radios, beepers, pagers, and other electronic equipment has become increasingly common. Some consider these intrusions of advanced technology in a place established for self reliance and wilderness discovery. </a:t>
            </a:r>
          </a:p>
          <a:p>
            <a:pPr>
              <a:buFontTx/>
              <a:buChar char="•"/>
            </a:pPr>
            <a:r>
              <a:rPr lang="en-US" altLang="en-US" sz="1400" b="1" smtClean="0">
                <a:cs typeface="Times New Roman" panose="02020603050405020304" pitchFamily="18" charset="0"/>
              </a:rPr>
              <a:t>Wilderness Rangers have been documenting geocache impacts in Wilderness for now. (sometimes putting a Leave No Trace card inside them!) It is easy to go to websites and find their locations. </a:t>
            </a:r>
          </a:p>
          <a:p>
            <a:pPr>
              <a:buFontTx/>
              <a:buChar char="•"/>
            </a:pPr>
            <a:r>
              <a:rPr lang="en-US" altLang="en-US" sz="1400" b="1" smtClean="0">
                <a:cs typeface="Times New Roman" panose="02020603050405020304" pitchFamily="18" charset="0"/>
              </a:rPr>
              <a:t>It may be more appropriate for geocache boxes to be located outside of wilderness in the other 75% of the Forest to avoid degradation creep.  Alternately, virtual sites could be used, but all this is relatively new. </a:t>
            </a:r>
          </a:p>
          <a:p>
            <a:r>
              <a:rPr lang="en-US" altLang="en-US" sz="1400" b="1" smtClean="0">
                <a:cs typeface="Times New Roman" panose="02020603050405020304" pitchFamily="18" charset="0"/>
              </a:rPr>
              <a:t>    </a:t>
            </a:r>
          </a:p>
          <a:p>
            <a:endParaRPr lang="en-US" altLang="en-US" sz="1400" b="1" smtClean="0">
              <a:cs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2D56137B-5D09-4C30-961B-F239E2B0C5D8}" type="slidenum">
              <a:rPr lang="en-US" altLang="en-US" b="0">
                <a:solidFill>
                  <a:schemeClr val="tx1"/>
                </a:solidFill>
              </a:rPr>
              <a:pPr/>
              <a:t>46</a:t>
            </a:fld>
            <a:endParaRPr lang="en-US" altLang="en-US" b="0">
              <a:solidFill>
                <a:schemeClr val="tx1"/>
              </a:solidFill>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400" b="1" smtClean="0">
                <a:cs typeface="Times New Roman" panose="02020603050405020304" pitchFamily="18" charset="0"/>
              </a:rPr>
              <a:t>Pre-existing Special Use Authorizations and private land inholdings within wilderness areas can create impacts. </a:t>
            </a:r>
          </a:p>
          <a:p>
            <a:pPr>
              <a:buFontTx/>
              <a:buChar char="•"/>
            </a:pPr>
            <a:r>
              <a:rPr lang="en-US" altLang="en-US" sz="1400" b="1" smtClean="0">
                <a:cs typeface="Times New Roman" panose="02020603050405020304" pitchFamily="18" charset="0"/>
              </a:rPr>
              <a:t>Property owners have a right to reasonable access and use of their lands. </a:t>
            </a:r>
          </a:p>
          <a:p>
            <a:pPr>
              <a:buFontTx/>
              <a:buChar char="•"/>
            </a:pPr>
            <a:r>
              <a:rPr lang="en-US" altLang="en-US" sz="1400" b="1" smtClean="0">
                <a:cs typeface="Times New Roman" panose="02020603050405020304" pitchFamily="18" charset="0"/>
              </a:rPr>
              <a:t>This sometimes allows motorized access to be granted in wilderness.  Camp owners may need to be reminded to stay on agreed access routes with their ATV’s and Snowmobiles. Changes in the facilities need to be checked too. </a:t>
            </a:r>
          </a:p>
          <a:p>
            <a:pPr>
              <a:buFontTx/>
              <a:buChar char="•"/>
            </a:pPr>
            <a:r>
              <a:rPr lang="en-US" altLang="en-US" sz="1400" b="1" smtClean="0">
                <a:cs typeface="Times New Roman" panose="02020603050405020304" pitchFamily="18" charset="0"/>
              </a:rPr>
              <a:t>Non-Recreational Special Use permits are also important to monitor to see that they are abiding to the guidelines of the permit. An example is this picture of a water tank and water line that exists in the Bristol Cliffs Wilderness that is checked on by Wilderness Rangers occasionally. </a:t>
            </a:r>
          </a:p>
          <a:p>
            <a:pPr>
              <a:buFontTx/>
              <a:buChar char="•"/>
            </a:pPr>
            <a:r>
              <a:rPr lang="en-US" altLang="en-US" sz="1400" b="1" smtClean="0">
                <a:cs typeface="Times New Roman" panose="02020603050405020304" pitchFamily="18" charset="0"/>
              </a:rPr>
              <a:t>Recreation Special Use permits are a big issue as groups have significant social and biological impacts in wilderness. Wilderness Rangers check groups that charge a fee for valid permits and see that they are following their restrictions. </a:t>
            </a:r>
          </a:p>
          <a:p>
            <a:endParaRPr lang="en-US" altLang="en-US" sz="1400" b="1" smtClean="0">
              <a:cs typeface="Times New Roman" panose="02020603050405020304" pitchFamily="18" charset="0"/>
            </a:endParaRPr>
          </a:p>
          <a:p>
            <a:r>
              <a:rPr lang="en-US" altLang="en-US" sz="1400" b="1" smtClean="0">
                <a:cs typeface="Times New Roman" panose="02020603050405020304" pitchFamily="18" charset="0"/>
              </a:rPr>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4530B3D7-C0BF-4635-83BD-3D6052EB0C68}" type="slidenum">
              <a:rPr lang="en-US" altLang="en-US" b="0">
                <a:solidFill>
                  <a:schemeClr val="tx1"/>
                </a:solidFill>
              </a:rPr>
              <a:pPr/>
              <a:t>47</a:t>
            </a:fld>
            <a:endParaRPr lang="en-US" altLang="en-US" b="0">
              <a:solidFill>
                <a:schemeClr val="tx1"/>
              </a:solidFill>
            </a:endParaRPr>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2000" b="1" smtClean="0"/>
              <a:t>Picture on left is of a four foot wide trail cut to Little Mud Pond linked to a major snowmobile route. </a:t>
            </a:r>
          </a:p>
          <a:p>
            <a:pPr>
              <a:buFontTx/>
              <a:buChar char="•"/>
            </a:pPr>
            <a:r>
              <a:rPr lang="en-US" altLang="en-US" sz="2000" b="1" smtClean="0"/>
              <a:t>Picture on right is of trail cutting in the Aiken Wilderness. The height of the cutting gives a clue that it was done in the winter for winter use. </a:t>
            </a:r>
          </a:p>
          <a:p>
            <a:pPr>
              <a:buFontTx/>
              <a:buChar char="•"/>
            </a:pPr>
            <a:r>
              <a:rPr lang="en-US" altLang="en-US" sz="2000" b="1" smtClean="0"/>
              <a:t>Code of Federal Regulation 261.10 (a) Signing is put up to let people know that cutting new, unauthorized trails carries a fine of $150.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2DF8946D-6987-47BE-B91E-57DA31ED5D71}" type="slidenum">
              <a:rPr lang="en-US" altLang="en-US" b="0">
                <a:solidFill>
                  <a:schemeClr val="tx1"/>
                </a:solidFill>
              </a:rPr>
              <a:pPr/>
              <a:t>48</a:t>
            </a:fld>
            <a:endParaRPr lang="en-US" altLang="en-US" b="0">
              <a:solidFill>
                <a:schemeClr val="tx1"/>
              </a:solidFill>
            </a:endParaRPr>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b="1" smtClean="0"/>
              <a:t>Trails illegally cut open for skiing, sledding and snowboarding are becoming more common. Above, is a trail I found and signed for no cutting that is obviously known by someone and used often in the Breadloaf Wilderness in the Lincoln Gap area. A lot of times the cutting starts away from main trails or roads to remain hidden but tracks show use to them just the same. Even without cutting new trails, groups skiing or snowboarding through glades off trail or cutting switchbacks has shown damage to small understory trees by stripping whole branch sides or the tops off.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F0D02D5B-7E12-49C2-A592-4D2D568F14EC}" type="slidenum">
              <a:rPr lang="en-US" altLang="en-US" b="0">
                <a:solidFill>
                  <a:schemeClr val="tx1"/>
                </a:solidFill>
              </a:rPr>
              <a:pPr/>
              <a:t>49</a:t>
            </a:fld>
            <a:endParaRPr lang="en-US" altLang="en-US" b="0">
              <a:solidFill>
                <a:schemeClr val="tx1"/>
              </a:solidFill>
            </a:endParaRPr>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b="1" smtClean="0"/>
              <a:t>The Chief’s Ten Year Wilderness Stewardship Challenge is an additional, accountable but worthy challenge to Wilderness Staff and other specialists beyond normal operations and maintenance. </a:t>
            </a:r>
          </a:p>
          <a:p>
            <a:pPr>
              <a:buFontTx/>
              <a:buChar char="•"/>
            </a:pPr>
            <a:r>
              <a:rPr lang="en-US" altLang="en-US" b="1" smtClean="0"/>
              <a:t>Each and every wilderness must score a minimum of 60 points to be considered meeting this challenge to standard. </a:t>
            </a:r>
          </a:p>
          <a:p>
            <a:pPr>
              <a:buFontTx/>
              <a:buChar char="•"/>
            </a:pPr>
            <a:r>
              <a:rPr lang="en-US" altLang="en-US" b="1" smtClean="0"/>
              <a:t>The average wilderness score has risen from 34.7 in FY 2005 to 42.3 in FY 2007. </a:t>
            </a:r>
          </a:p>
          <a:p>
            <a:pPr>
              <a:buFontTx/>
              <a:buChar char="•"/>
            </a:pPr>
            <a:r>
              <a:rPr lang="en-US" altLang="en-US" b="1" smtClean="0"/>
              <a:t>(Breadloaf MT and falls in Big Branch Wilderness)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1BC2B8D9-F0E1-4016-999B-82B9AC367289}" type="slidenum">
              <a:rPr lang="en-US" altLang="en-US" b="0">
                <a:solidFill>
                  <a:schemeClr val="tx1"/>
                </a:solidFill>
              </a:rPr>
              <a:pPr/>
              <a:t>5</a:t>
            </a:fld>
            <a:endParaRPr lang="en-US" altLang="en-US" b="0">
              <a:solidFill>
                <a:schemeClr val="tx1"/>
              </a:solidFill>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b="1" smtClean="0"/>
              <a:t>A multiple use concept was created to balance a variety of resources and uses including wilderness. </a:t>
            </a:r>
          </a:p>
          <a:p>
            <a:pPr>
              <a:buFontTx/>
              <a:buChar char="•"/>
            </a:pPr>
            <a:r>
              <a:rPr lang="en-US" altLang="en-US" b="1" smtClean="0"/>
              <a:t>Shown is Management Alternative E from the recent Forest Plan Revision Process.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8BA1A91-C370-41D2-9DDA-05E8F839E4E3}" type="slidenum">
              <a:rPr lang="en-US" altLang="en-US" b="0">
                <a:solidFill>
                  <a:schemeClr val="tx1"/>
                </a:solidFill>
              </a:rPr>
              <a:pPr/>
              <a:t>50</a:t>
            </a:fld>
            <a:endParaRPr lang="en-US" altLang="en-US" b="0">
              <a:solidFill>
                <a:schemeClr val="tx1"/>
              </a:solidFill>
            </a:endParaRPr>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800" b="1" smtClean="0"/>
              <a:t>Invasive Species identification and removal has become an important element to meet to standard in the Chief’s Ten Year Wilderness Stewardship Challenge. </a:t>
            </a:r>
          </a:p>
          <a:p>
            <a:pPr>
              <a:buFontTx/>
              <a:buChar char="•"/>
            </a:pPr>
            <a:r>
              <a:rPr lang="en-US" altLang="en-US" sz="1800" b="1" smtClean="0"/>
              <a:t>For example, at the Lye Brook Trailhead in Manchester, we have discovered Morrow Honey Suckle. First, we turn in data sheets with specific information, gps location, a sample and a rough drawing of a map of the invasive species locations, and then work with a Forest Ecologist to correctly complete the removal.</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B55BAE27-4D86-4F4D-8F44-2397C49EBB8D}" type="slidenum">
              <a:rPr lang="en-US" altLang="en-US" b="0">
                <a:solidFill>
                  <a:schemeClr val="tx1"/>
                </a:solidFill>
              </a:rPr>
              <a:pPr/>
              <a:t>51</a:t>
            </a:fld>
            <a:endParaRPr lang="en-US" altLang="en-US" b="0">
              <a:solidFill>
                <a:schemeClr val="tx1"/>
              </a:solidFill>
            </a:endParaRPr>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800" b="1" smtClean="0"/>
              <a:t>A Honey Suckle Popper was purchased to remove Honey Suckle at trailheads. It is like a huge adjustable pry bar using a piece of wood as leverage. Here, Wilderness Ranger Morgan is getting some by the roots. It is very important to consult with the Forest Ecologists because they can tell you about the dangers of spreading invasive species. Fortunately, we removed these plants after their berries had gone by. Otherwise, they needed to be bagged and destroyed properly. </a:t>
            </a:r>
          </a:p>
          <a:p>
            <a:pPr>
              <a:buFontTx/>
              <a:buChar char="•"/>
            </a:pPr>
            <a:r>
              <a:rPr lang="en-US" altLang="en-US" sz="1800" b="1" smtClean="0"/>
              <a:t>Training is important. Cutting Japanese Knotweed incorrectly, can lead to the individual pieces cut to re-root and spread the plant more rather than contain it.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82ED2057-3CF1-4DBC-813D-1862336D907C}" type="slidenum">
              <a:rPr lang="en-US" altLang="en-US" b="0">
                <a:solidFill>
                  <a:schemeClr val="tx1"/>
                </a:solidFill>
              </a:rPr>
              <a:pPr/>
              <a:t>52</a:t>
            </a:fld>
            <a:endParaRPr lang="en-US" altLang="en-US" b="0">
              <a:solidFill>
                <a:schemeClr val="tx1"/>
              </a:solidFill>
            </a:endParaRPr>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2000" b="1" smtClean="0"/>
              <a:t>Pause and look confused…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9E5D25C3-B6EC-40C0-A2A4-A2E73F0683FC}" type="slidenum">
              <a:rPr lang="en-US" altLang="en-US" b="0">
                <a:solidFill>
                  <a:schemeClr val="tx1"/>
                </a:solidFill>
              </a:rPr>
              <a:pPr/>
              <a:t>53</a:t>
            </a:fld>
            <a:endParaRPr lang="en-US" altLang="en-US" b="0">
              <a:solidFill>
                <a:schemeClr val="tx1"/>
              </a:solidFill>
            </a:endParaRPr>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2000" b="1" smtClean="0"/>
              <a:t>Joke? </a:t>
            </a:r>
            <a:r>
              <a:rPr lang="en-US" altLang="en-US" sz="2000" b="1" smtClean="0">
                <a:sym typeface="Wingdings" panose="05000000000000000000" pitchFamily="2" charset="2"/>
              </a:rPr>
              <a:t></a:t>
            </a:r>
            <a:endParaRPr lang="en-US" altLang="en-US" sz="2000" b="1"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CD6EDEFC-F526-49CA-8C83-90B2D8E74D59}" type="slidenum">
              <a:rPr lang="en-US" altLang="en-US" b="0">
                <a:solidFill>
                  <a:schemeClr val="tx1"/>
                </a:solidFill>
              </a:rPr>
              <a:pPr/>
              <a:t>54</a:t>
            </a:fld>
            <a:endParaRPr lang="en-US" altLang="en-US" b="0">
              <a:solidFill>
                <a:schemeClr val="tx1"/>
              </a:solidFill>
            </a:endParaRPr>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2000" b="1" smtClean="0"/>
              <a:t>INFRA WILD is a national database that is fairly new and evolving that keeps track of accomplishments, wilderness regulations, special use permits, and a variety of comparable data that can be processed across the country.</a:t>
            </a:r>
          </a:p>
          <a:p>
            <a:pPr>
              <a:buFontTx/>
              <a:buChar char="•"/>
            </a:pPr>
            <a:r>
              <a:rPr lang="en-US" altLang="en-US" sz="2000" b="1" smtClean="0"/>
              <a:t>Some of these reports and records tie in with the wilderness.net website for wilderness regulations, national forest web site links and public contact information. </a:t>
            </a:r>
          </a:p>
          <a:p>
            <a:pPr>
              <a:buFontTx/>
              <a:buChar char="•"/>
            </a:pPr>
            <a:endParaRPr lang="en-US" altLang="en-US" sz="2000" b="1" smtClean="0"/>
          </a:p>
          <a:p>
            <a:endParaRPr lang="en-US" altLang="en-US" sz="2000" b="1"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8C6E9EA0-47AC-489A-9FF3-EEC0CC666967}" type="slidenum">
              <a:rPr lang="en-US" altLang="en-US" b="0">
                <a:solidFill>
                  <a:schemeClr val="tx1"/>
                </a:solidFill>
              </a:rPr>
              <a:pPr/>
              <a:t>55</a:t>
            </a:fld>
            <a:endParaRPr lang="en-US" altLang="en-US" b="0">
              <a:solidFill>
                <a:schemeClr val="tx1"/>
              </a:solidFill>
            </a:endParaRPr>
          </a:p>
        </p:txBody>
      </p:sp>
      <p:sp>
        <p:nvSpPr>
          <p:cNvPr id="131075" name="Rectangle 2"/>
          <p:cNvSpPr>
            <a:spLocks noChangeArrowheads="1" noTextEdit="1"/>
          </p:cNvSpPr>
          <p:nvPr>
            <p:ph type="sldImg"/>
          </p:nvPr>
        </p:nvSpPr>
        <p:spPr>
          <a:solidFill>
            <a:srgbClr val="FFFFFF"/>
          </a:solidFill>
          <a:ln/>
        </p:spPr>
      </p:sp>
      <p:sp>
        <p:nvSpPr>
          <p:cNvPr id="131076" name="Rectangle 3"/>
          <p:cNvSpPr>
            <a:spLocks noChangeArrowheads="1"/>
          </p:cNvSpPr>
          <p:nvPr>
            <p:ph type="body" idx="1"/>
          </p:nvPr>
        </p:nvSpPr>
        <p:spPr>
          <a:solidFill>
            <a:srgbClr val="FFFFFF"/>
          </a:solidFill>
          <a:ln>
            <a:solidFill>
              <a:srgbClr val="000000"/>
            </a:solidFill>
          </a:ln>
        </p:spPr>
        <p:txBody>
          <a:bodyPr/>
          <a:lstStyle/>
          <a:p>
            <a:pPr>
              <a:buFontTx/>
              <a:buChar char="•"/>
            </a:pPr>
            <a:endParaRPr lang="en-US" altLang="en-US" b="1"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5634FDA1-F518-4227-8B58-B58D6F2A8555}" type="slidenum">
              <a:rPr lang="en-US" altLang="en-US" b="0">
                <a:solidFill>
                  <a:schemeClr val="tx1"/>
                </a:solidFill>
              </a:rPr>
              <a:pPr/>
              <a:t>56</a:t>
            </a:fld>
            <a:endParaRPr lang="en-US" altLang="en-US" b="0">
              <a:solidFill>
                <a:schemeClr val="tx1"/>
              </a:solidFill>
            </a:endParaRPr>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28600" indent="-228600">
              <a:buFontTx/>
              <a:buChar char="•"/>
            </a:pPr>
            <a:r>
              <a:rPr lang="en-US" altLang="en-US" sz="1400" b="1" smtClean="0"/>
              <a:t>The public purposes of the Wilderness Act help define the wilderness experiences, challenges and opportunities available to us for pursuing if we are indeed up for it. </a:t>
            </a:r>
          </a:p>
          <a:p>
            <a:pPr marL="228600" indent="-228600">
              <a:buFontTx/>
              <a:buChar char="•"/>
            </a:pPr>
            <a:r>
              <a:rPr lang="en-US" altLang="en-US" sz="1400" b="1" smtClean="0"/>
              <a:t>Wilderness may not be “absolute Wilderness” free of human activity but it is still worth protecting. </a:t>
            </a:r>
          </a:p>
          <a:p>
            <a:pPr marL="228600" indent="-228600">
              <a:buFontTx/>
              <a:buChar char="•"/>
            </a:pPr>
            <a:r>
              <a:rPr lang="en-US" altLang="en-US" sz="1400" b="1" smtClean="0"/>
              <a:t>Right now, t</a:t>
            </a:r>
            <a:r>
              <a:rPr lang="en-US" altLang="en-US" sz="1400" b="1" smtClean="0">
                <a:cs typeface="Times New Roman" panose="02020603050405020304" pitchFamily="18" charset="0"/>
              </a:rPr>
              <a:t>he Green Mountain National Forest is within a days’ drive of 70 million people. </a:t>
            </a:r>
          </a:p>
          <a:p>
            <a:pPr marL="228600" indent="-228600">
              <a:buFontTx/>
              <a:buChar char="•"/>
            </a:pPr>
            <a:r>
              <a:rPr lang="en-US" altLang="en-US" sz="1400" b="1" smtClean="0"/>
              <a:t>The best we can do is recognize and appreciate this slice of land we have, as something special… something to not disturb  unnecessarily …. and try to work together to preserve its’ wilderness character against threats the best we can over time. </a:t>
            </a:r>
          </a:p>
          <a:p>
            <a:pPr marL="228600" indent="-228600"/>
            <a:endParaRPr lang="en-US" altLang="en-US" sz="14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C57C2B99-8C1E-4680-8A25-F0B4825408EC}" type="slidenum">
              <a:rPr lang="en-US" altLang="en-US" b="0">
                <a:solidFill>
                  <a:schemeClr val="tx1"/>
                </a:solidFill>
              </a:rPr>
              <a:pPr/>
              <a:t>57</a:t>
            </a:fld>
            <a:endParaRPr lang="en-US" altLang="en-US" b="0">
              <a:solidFill>
                <a:schemeClr val="tx1"/>
              </a:solidFill>
            </a:endParaRPr>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2000" b="1" smtClean="0"/>
              <a:t>The End! Thank you!</a:t>
            </a:r>
            <a:r>
              <a:rPr lang="en-US" altLang="en-US" sz="2000" smtClean="0"/>
              <a:t> (Click show off)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4088A387-9368-4FE6-8BAF-EACD06C39DD9}" type="slidenum">
              <a:rPr lang="en-US" altLang="en-US" b="0">
                <a:solidFill>
                  <a:schemeClr val="tx1"/>
                </a:solidFill>
              </a:rPr>
              <a:pPr/>
              <a:t>6</a:t>
            </a:fld>
            <a:endParaRPr lang="en-US" altLang="en-US" b="0">
              <a:solidFill>
                <a:schemeClr val="tx1"/>
              </a:solidFill>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sz="2000" b="1" smtClean="0"/>
              <a:t>Wilderness currently </a:t>
            </a:r>
            <a:r>
              <a:rPr lang="en-US" altLang="en-US" sz="1400" b="1" smtClean="0">
                <a:solidFill>
                  <a:srgbClr val="000000"/>
                </a:solidFill>
                <a:latin typeface="Arial" panose="020B0604020202020204" pitchFamily="34" charset="0"/>
                <a:cs typeface="Arial" panose="020B0604020202020204" pitchFamily="34" charset="0"/>
              </a:rPr>
              <a:t>represents 18.3% of all NF system lands. As additional land is bought for this Forest, the wilderness percentage will go down some.   </a:t>
            </a:r>
          </a:p>
          <a:p>
            <a:endParaRPr lang="en-US" altLang="en-US" sz="2000" b="1" smtClean="0"/>
          </a:p>
          <a:p>
            <a:endParaRPr lang="en-US" altLang="en-US" sz="2000"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7059DC73-665A-4DD2-A69F-559720E9120F}" type="slidenum">
              <a:rPr lang="en-US" altLang="en-US" b="0">
                <a:solidFill>
                  <a:schemeClr val="tx1"/>
                </a:solidFill>
              </a:rPr>
              <a:pPr/>
              <a:t>7</a:t>
            </a:fld>
            <a:endParaRPr lang="en-US" altLang="en-US" b="0">
              <a:solidFill>
                <a:schemeClr val="tx1"/>
              </a:solidFill>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400" b="1" smtClean="0"/>
              <a:t>The Wilderness Act of 1964 established permanent, legal protection for wilderness. All subsequent Wilderness Acts fall under or refer to this original Wilderness Act for continuity. </a:t>
            </a:r>
          </a:p>
          <a:p>
            <a:pPr>
              <a:buFontTx/>
              <a:buChar char="•"/>
            </a:pPr>
            <a:r>
              <a:rPr lang="en-US" altLang="en-US" sz="1400" b="1" smtClean="0"/>
              <a:t>Other laws were needed to reflect the qualities of wilderness in the Eastern United States. Although Wilderness areas in the east have scars from human activity in the past, these areas recover quickly. People still had a need for wilderness in the east with the increase of population pressures. Sixteen wilderness areas in the east were created by this law. </a:t>
            </a:r>
          </a:p>
          <a:p>
            <a:pPr>
              <a:buFontTx/>
              <a:buChar char="•"/>
            </a:pPr>
            <a:r>
              <a:rPr lang="en-US" altLang="en-US" sz="1400" b="1" smtClean="0"/>
              <a:t>Bristol Cliffs was established at 5,000 acres in 1975 but in 1976 had to be adjusted to give back private lands designated as wilderness.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6745C7EF-1739-4850-B1C2-D948129FD1CE}" type="slidenum">
              <a:rPr lang="en-US" altLang="en-US" b="0">
                <a:solidFill>
                  <a:schemeClr val="tx1"/>
                </a:solidFill>
              </a:rPr>
              <a:pPr/>
              <a:t>8</a:t>
            </a:fld>
            <a:endParaRPr lang="en-US" altLang="en-US" b="0">
              <a:solidFill>
                <a:schemeClr val="tx1"/>
              </a:solidFill>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600" b="1" smtClean="0"/>
              <a:t>The Forest Service worked with the public during Forest Planning meetings to identify issues and concerns and come up with a recommendation proposal for Congress of lands suitable to become Wilderness.  </a:t>
            </a:r>
          </a:p>
          <a:p>
            <a:pPr>
              <a:buFontTx/>
              <a:buChar char="•"/>
            </a:pPr>
            <a:r>
              <a:rPr lang="en-US" altLang="en-US" sz="1600" b="1" smtClean="0"/>
              <a:t>Congress makes the decision of what becomes wilderness and designated the New England Wilderness Act which added 41,650 acres of Wilderness to the National Wilderness Preservation System.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1700" eaLnBrk="0" hangingPunct="0">
              <a:defRPr b="1">
                <a:solidFill>
                  <a:schemeClr val="bg2"/>
                </a:solidFill>
                <a:latin typeface="Times New Roman" panose="02020603050405020304" pitchFamily="18" charset="0"/>
              </a:defRPr>
            </a:lvl1pPr>
            <a:lvl2pPr marL="742950" indent="-285750" defTabSz="901700" eaLnBrk="0" hangingPunct="0">
              <a:defRPr b="1">
                <a:solidFill>
                  <a:schemeClr val="bg2"/>
                </a:solidFill>
                <a:latin typeface="Times New Roman" panose="02020603050405020304" pitchFamily="18" charset="0"/>
              </a:defRPr>
            </a:lvl2pPr>
            <a:lvl3pPr marL="1143000" indent="-228600" defTabSz="901700" eaLnBrk="0" hangingPunct="0">
              <a:defRPr b="1">
                <a:solidFill>
                  <a:schemeClr val="bg2"/>
                </a:solidFill>
                <a:latin typeface="Times New Roman" panose="02020603050405020304" pitchFamily="18" charset="0"/>
              </a:defRPr>
            </a:lvl3pPr>
            <a:lvl4pPr marL="1600200" indent="-228600" defTabSz="901700" eaLnBrk="0" hangingPunct="0">
              <a:defRPr b="1">
                <a:solidFill>
                  <a:schemeClr val="bg2"/>
                </a:solidFill>
                <a:latin typeface="Times New Roman" panose="02020603050405020304" pitchFamily="18" charset="0"/>
              </a:defRPr>
            </a:lvl4pPr>
            <a:lvl5pPr marL="2057400" indent="-228600" defTabSz="901700" eaLnBrk="0" hangingPunct="0">
              <a:defRPr b="1">
                <a:solidFill>
                  <a:schemeClr val="bg2"/>
                </a:solidFill>
                <a:latin typeface="Times New Roman" panose="02020603050405020304" pitchFamily="18" charset="0"/>
              </a:defRPr>
            </a:lvl5pPr>
            <a:lvl6pPr marL="25146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defTabSz="9017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fld id="{3EF1105D-2B52-44B2-A587-0E362F39E179}" type="slidenum">
              <a:rPr lang="en-US" altLang="en-US" b="0">
                <a:solidFill>
                  <a:schemeClr val="tx1"/>
                </a:solidFill>
              </a:rPr>
              <a:pPr/>
              <a:t>9</a:t>
            </a:fld>
            <a:endParaRPr lang="en-US" altLang="en-US" b="0">
              <a:solidFill>
                <a:schemeClr val="tx1"/>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buFontTx/>
              <a:buChar char="•"/>
            </a:pPr>
            <a:r>
              <a:rPr lang="en-US" altLang="en-US" sz="1600" b="1" smtClean="0"/>
              <a:t>Boundary marking will need to be done with a priority on private lands next to Forest Service lands.</a:t>
            </a:r>
          </a:p>
          <a:p>
            <a:pPr>
              <a:buFontTx/>
              <a:buChar char="•"/>
            </a:pPr>
            <a:r>
              <a:rPr lang="en-US" altLang="en-US" sz="1600" b="1" smtClean="0"/>
              <a:t>Only a surveyor with the right knowledge and surveying equipment can do this type of boundary work.</a:t>
            </a:r>
          </a:p>
          <a:p>
            <a:pPr>
              <a:buFontTx/>
              <a:buChar char="•"/>
            </a:pPr>
            <a:r>
              <a:rPr lang="en-US" altLang="en-US" sz="1600" b="1" smtClean="0"/>
              <a:t>Some internal Forest Service land wilderness boundary lines can boundary signed by Wilderness Rangers with GPS units. Sometimes previously painted lines can be found to confirm locations. </a:t>
            </a:r>
          </a:p>
          <a:p>
            <a:r>
              <a:rPr lang="en-US" altLang="en-US" sz="1600" b="1"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7" name="Freeform 5"/>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en-US"/>
            </a:p>
          </p:txBody>
        </p:sp>
        <p:sp>
          <p:nvSpPr>
            <p:cNvPr id="10" name="Freeform 8"/>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pic>
          <p:nvPicPr>
            <p:cNvPr id="24" name="Picture 22" descr="Topbanx"/>
            <p:cNvPicPr>
              <a:picLocks noChangeAspect="1" noChangeArrowheads="1"/>
            </p:cNvPicPr>
            <p:nvPr/>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w="9525">
              <a:noFill/>
              <a:miter lim="800000"/>
              <a:headEnd/>
              <a:tailEnd/>
            </a:ln>
            <a:effectLst/>
          </p:spPr>
          <p:txBody>
            <a:bodyPr wrap="none" anchor="ctr"/>
            <a:lstStyle/>
            <a:p>
              <a:pPr>
                <a:defRPr/>
              </a:pPr>
              <a:endParaRPr lang="en-US"/>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p:spPr>
        <p:txBody>
          <a:bodyPr wrap="none" anchor="ctr"/>
          <a:lstStyle/>
          <a:p>
            <a:pPr>
              <a:defRPr/>
            </a:pPr>
            <a:endParaRPr lang="en-US"/>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p:spPr>
          <p:txBody>
            <a:bodyPr wrap="none" anchor="ctr"/>
            <a:lstStyle/>
            <a:p>
              <a:pPr>
                <a:defRPr/>
              </a:pPr>
              <a:endParaRPr lang="en-US"/>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p:spPr>
          <p:txBody>
            <a:bodyPr wrap="none" anchor="ctr"/>
            <a:lstStyle/>
            <a:p>
              <a:pPr>
                <a:defRPr/>
              </a:pPr>
              <a:endParaRPr lang="en-US"/>
            </a:p>
          </p:txBody>
        </p:sp>
      </p:grpSp>
      <p:sp>
        <p:nvSpPr>
          <p:cNvPr id="22556"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2255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fld id="{C46C1C33-66A9-4D31-B03B-81A4F37EAB47}" type="datetime1">
              <a:rPr lang="en-US"/>
              <a:pPr>
                <a:defRPr/>
              </a:pPr>
              <a:t>7/31/2020</a:t>
            </a:fld>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fld id="{58EAAE5A-7164-4ABA-B2CC-374A2AB87727}" type="slidenum">
              <a:rPr lang="en-US" altLang="en-US"/>
              <a:pPr/>
              <a:t>‹#›</a:t>
            </a:fld>
            <a:endParaRPr lang="en-US" altLang="en-US"/>
          </a:p>
        </p:txBody>
      </p:sp>
    </p:spTree>
    <p:extLst>
      <p:ext uri="{BB962C8B-B14F-4D97-AF65-F5344CB8AC3E}">
        <p14:creationId xmlns:p14="http://schemas.microsoft.com/office/powerpoint/2010/main" val="1728497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p:txBody>
          <a:bodyPr/>
          <a:lstStyle>
            <a:lvl1pPr>
              <a:defRPr/>
            </a:lvl1pPr>
          </a:lstStyle>
          <a:p>
            <a:pPr>
              <a:defRPr/>
            </a:pPr>
            <a:fld id="{29EFD464-33A8-49DD-ADF5-143D1EB431A9}" type="datetime1">
              <a:rPr lang="en-US"/>
              <a:pPr>
                <a:defRPr/>
              </a:pPr>
              <a:t>7/31/2020</a:t>
            </a:fld>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vl1pPr>
          </a:lstStyle>
          <a:p>
            <a:fld id="{1E345306-2E2A-4F04-A62B-D5DCB0A20635}" type="slidenum">
              <a:rPr lang="en-US" altLang="en-US"/>
              <a:pPr/>
              <a:t>‹#›</a:t>
            </a:fld>
            <a:endParaRPr lang="en-US" altLang="en-US"/>
          </a:p>
        </p:txBody>
      </p:sp>
    </p:spTree>
    <p:extLst>
      <p:ext uri="{BB962C8B-B14F-4D97-AF65-F5344CB8AC3E}">
        <p14:creationId xmlns:p14="http://schemas.microsoft.com/office/powerpoint/2010/main" val="297947071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p:txBody>
          <a:bodyPr/>
          <a:lstStyle>
            <a:lvl1pPr>
              <a:defRPr/>
            </a:lvl1pPr>
          </a:lstStyle>
          <a:p>
            <a:pPr>
              <a:defRPr/>
            </a:pPr>
            <a:fld id="{C9C5EE5A-F5C7-4F46-B46F-0887FF37D139}" type="datetime1">
              <a:rPr lang="en-US"/>
              <a:pPr>
                <a:defRPr/>
              </a:pPr>
              <a:t>7/31/2020</a:t>
            </a:fld>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vl1pPr>
          </a:lstStyle>
          <a:p>
            <a:fld id="{C3AD2677-D55D-44F5-8D11-8E4A44FB4B34}" type="slidenum">
              <a:rPr lang="en-US" altLang="en-US"/>
              <a:pPr/>
              <a:t>‹#›</a:t>
            </a:fld>
            <a:endParaRPr lang="en-US" altLang="en-US"/>
          </a:p>
        </p:txBody>
      </p:sp>
    </p:spTree>
    <p:extLst>
      <p:ext uri="{BB962C8B-B14F-4D97-AF65-F5344CB8AC3E}">
        <p14:creationId xmlns:p14="http://schemas.microsoft.com/office/powerpoint/2010/main" val="244191802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5"/>
          <p:cNvSpPr>
            <a:spLocks noGrp="1" noChangeArrowheads="1"/>
          </p:cNvSpPr>
          <p:nvPr>
            <p:ph type="dt" sz="half" idx="10"/>
          </p:nvPr>
        </p:nvSpPr>
        <p:spPr/>
        <p:txBody>
          <a:bodyPr/>
          <a:lstStyle>
            <a:lvl1pPr>
              <a:defRPr/>
            </a:lvl1pPr>
          </a:lstStyle>
          <a:p>
            <a:pPr>
              <a:defRPr/>
            </a:pPr>
            <a:fld id="{A38CD417-2D40-462A-A85E-43FD59523831}" type="datetime1">
              <a:rPr lang="en-US"/>
              <a:pPr>
                <a:defRPr/>
              </a:pPr>
              <a:t>7/31/2020</a:t>
            </a:fld>
            <a:endParaRPr lang="en-US"/>
          </a:p>
        </p:txBody>
      </p:sp>
      <p:sp>
        <p:nvSpPr>
          <p:cNvPr id="7" name="Rectangle 26"/>
          <p:cNvSpPr>
            <a:spLocks noGrp="1" noChangeArrowheads="1"/>
          </p:cNvSpPr>
          <p:nvPr>
            <p:ph type="ftr" sz="quarter" idx="11"/>
          </p:nvPr>
        </p:nvSpPr>
        <p:spPr/>
        <p:txBody>
          <a:bodyPr/>
          <a:lstStyle>
            <a:lvl1pPr>
              <a:defRPr/>
            </a:lvl1pPr>
          </a:lstStyle>
          <a:p>
            <a:pPr>
              <a:defRPr/>
            </a:pPr>
            <a:endParaRPr lang="en-US"/>
          </a:p>
        </p:txBody>
      </p:sp>
      <p:sp>
        <p:nvSpPr>
          <p:cNvPr id="8" name="Rectangle 27"/>
          <p:cNvSpPr>
            <a:spLocks noGrp="1" noChangeArrowheads="1"/>
          </p:cNvSpPr>
          <p:nvPr>
            <p:ph type="sldNum" sz="quarter" idx="12"/>
          </p:nvPr>
        </p:nvSpPr>
        <p:spPr/>
        <p:txBody>
          <a:bodyPr/>
          <a:lstStyle>
            <a:lvl1pPr>
              <a:defRPr/>
            </a:lvl1pPr>
          </a:lstStyle>
          <a:p>
            <a:fld id="{45B753DD-6462-4F67-A5AC-8505BC5CD43E}" type="slidenum">
              <a:rPr lang="en-US" altLang="en-US"/>
              <a:pPr/>
              <a:t>‹#›</a:t>
            </a:fld>
            <a:endParaRPr lang="en-US" altLang="en-US"/>
          </a:p>
        </p:txBody>
      </p:sp>
    </p:spTree>
    <p:extLst>
      <p:ext uri="{BB962C8B-B14F-4D97-AF65-F5344CB8AC3E}">
        <p14:creationId xmlns:p14="http://schemas.microsoft.com/office/powerpoint/2010/main" val="51285024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5"/>
          <p:cNvSpPr>
            <a:spLocks noGrp="1" noChangeArrowheads="1"/>
          </p:cNvSpPr>
          <p:nvPr>
            <p:ph type="dt" sz="half" idx="10"/>
          </p:nvPr>
        </p:nvSpPr>
        <p:spPr/>
        <p:txBody>
          <a:bodyPr/>
          <a:lstStyle>
            <a:lvl1pPr>
              <a:defRPr/>
            </a:lvl1pPr>
          </a:lstStyle>
          <a:p>
            <a:pPr>
              <a:defRPr/>
            </a:pPr>
            <a:fld id="{43097CE3-54C8-47A2-A40A-9FC07766BFC5}" type="datetime1">
              <a:rPr lang="en-US"/>
              <a:pPr>
                <a:defRPr/>
              </a:pPr>
              <a:t>7/31/2020</a:t>
            </a:fld>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a:lvl1pPr>
          </a:lstStyle>
          <a:p>
            <a:fld id="{D9C10F10-5FD2-46CF-9D7A-3187093749FF}" type="slidenum">
              <a:rPr lang="en-US" altLang="en-US"/>
              <a:pPr/>
              <a:t>‹#›</a:t>
            </a:fld>
            <a:endParaRPr lang="en-US" altLang="en-US"/>
          </a:p>
        </p:txBody>
      </p:sp>
    </p:spTree>
    <p:extLst>
      <p:ext uri="{BB962C8B-B14F-4D97-AF65-F5344CB8AC3E}">
        <p14:creationId xmlns:p14="http://schemas.microsoft.com/office/powerpoint/2010/main" val="9377556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p:txBody>
          <a:bodyPr/>
          <a:lstStyle>
            <a:lvl1pPr>
              <a:defRPr/>
            </a:lvl1pPr>
          </a:lstStyle>
          <a:p>
            <a:pPr>
              <a:defRPr/>
            </a:pPr>
            <a:fld id="{6414BE31-DBE0-472F-9123-711C9CDC97A5}" type="datetime1">
              <a:rPr lang="en-US"/>
              <a:pPr>
                <a:defRPr/>
              </a:pPr>
              <a:t>7/31/2020</a:t>
            </a:fld>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vl1pPr>
          </a:lstStyle>
          <a:p>
            <a:fld id="{C2F87EDD-0342-41E6-9D73-195B2A16F460}" type="slidenum">
              <a:rPr lang="en-US" altLang="en-US"/>
              <a:pPr/>
              <a:t>‹#›</a:t>
            </a:fld>
            <a:endParaRPr lang="en-US" altLang="en-US"/>
          </a:p>
        </p:txBody>
      </p:sp>
    </p:spTree>
    <p:extLst>
      <p:ext uri="{BB962C8B-B14F-4D97-AF65-F5344CB8AC3E}">
        <p14:creationId xmlns:p14="http://schemas.microsoft.com/office/powerpoint/2010/main" val="374411583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p:txBody>
          <a:bodyPr/>
          <a:lstStyle>
            <a:lvl1pPr>
              <a:defRPr/>
            </a:lvl1pPr>
          </a:lstStyle>
          <a:p>
            <a:pPr>
              <a:defRPr/>
            </a:pPr>
            <a:fld id="{6141F5D4-989F-4B14-8A5A-B49FBB371886}" type="datetime1">
              <a:rPr lang="en-US"/>
              <a:pPr>
                <a:defRPr/>
              </a:pPr>
              <a:t>7/31/2020</a:t>
            </a:fld>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vl1pPr>
          </a:lstStyle>
          <a:p>
            <a:fld id="{A9870198-E6A9-4BCA-A70A-FA72B578D38A}" type="slidenum">
              <a:rPr lang="en-US" altLang="en-US"/>
              <a:pPr/>
              <a:t>‹#›</a:t>
            </a:fld>
            <a:endParaRPr lang="en-US" altLang="en-US"/>
          </a:p>
        </p:txBody>
      </p:sp>
    </p:spTree>
    <p:extLst>
      <p:ext uri="{BB962C8B-B14F-4D97-AF65-F5344CB8AC3E}">
        <p14:creationId xmlns:p14="http://schemas.microsoft.com/office/powerpoint/2010/main" val="19868568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fld id="{FC14F928-20B4-4574-993A-34C78F2B9238}" type="datetime1">
              <a:rPr lang="en-US"/>
              <a:pPr>
                <a:defRPr/>
              </a:pPr>
              <a:t>7/31/2020</a:t>
            </a:fld>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vl1pPr>
          </a:lstStyle>
          <a:p>
            <a:fld id="{5B29ECDC-B76D-4C09-8BB8-88708E74D303}" type="slidenum">
              <a:rPr lang="en-US" altLang="en-US"/>
              <a:pPr/>
              <a:t>‹#›</a:t>
            </a:fld>
            <a:endParaRPr lang="en-US" altLang="en-US"/>
          </a:p>
        </p:txBody>
      </p:sp>
    </p:spTree>
    <p:extLst>
      <p:ext uri="{BB962C8B-B14F-4D97-AF65-F5344CB8AC3E}">
        <p14:creationId xmlns:p14="http://schemas.microsoft.com/office/powerpoint/2010/main" val="27696204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p:txBody>
          <a:bodyPr/>
          <a:lstStyle>
            <a:lvl1pPr>
              <a:defRPr/>
            </a:lvl1pPr>
          </a:lstStyle>
          <a:p>
            <a:pPr>
              <a:defRPr/>
            </a:pPr>
            <a:fld id="{3880F5C0-3D21-45BF-9BCB-BC0EC0F26635}" type="datetime1">
              <a:rPr lang="en-US"/>
              <a:pPr>
                <a:defRPr/>
              </a:pPr>
              <a:t>7/31/2020</a:t>
            </a:fld>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vl1pPr>
          </a:lstStyle>
          <a:p>
            <a:fld id="{63D0C805-FD0D-4AC3-B019-63CF1D46B996}" type="slidenum">
              <a:rPr lang="en-US" altLang="en-US"/>
              <a:pPr/>
              <a:t>‹#›</a:t>
            </a:fld>
            <a:endParaRPr lang="en-US" altLang="en-US"/>
          </a:p>
        </p:txBody>
      </p:sp>
    </p:spTree>
    <p:extLst>
      <p:ext uri="{BB962C8B-B14F-4D97-AF65-F5344CB8AC3E}">
        <p14:creationId xmlns:p14="http://schemas.microsoft.com/office/powerpoint/2010/main" val="25962589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p:txBody>
          <a:bodyPr/>
          <a:lstStyle>
            <a:lvl1pPr>
              <a:defRPr/>
            </a:lvl1pPr>
          </a:lstStyle>
          <a:p>
            <a:pPr>
              <a:defRPr/>
            </a:pPr>
            <a:fld id="{66AF70DB-B3FD-4530-B986-0892C96E0F28}" type="datetime1">
              <a:rPr lang="en-US"/>
              <a:pPr>
                <a:defRPr/>
              </a:pPr>
              <a:t>7/31/2020</a:t>
            </a:fld>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a:lvl1pPr>
          </a:lstStyle>
          <a:p>
            <a:fld id="{3E4E24CE-ACAD-4F75-B02A-2746274FB59E}" type="slidenum">
              <a:rPr lang="en-US" altLang="en-US"/>
              <a:pPr/>
              <a:t>‹#›</a:t>
            </a:fld>
            <a:endParaRPr lang="en-US" altLang="en-US"/>
          </a:p>
        </p:txBody>
      </p:sp>
    </p:spTree>
    <p:extLst>
      <p:ext uri="{BB962C8B-B14F-4D97-AF65-F5344CB8AC3E}">
        <p14:creationId xmlns:p14="http://schemas.microsoft.com/office/powerpoint/2010/main" val="29261074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p:txBody>
          <a:bodyPr/>
          <a:lstStyle>
            <a:lvl1pPr>
              <a:defRPr/>
            </a:lvl1pPr>
          </a:lstStyle>
          <a:p>
            <a:pPr>
              <a:defRPr/>
            </a:pPr>
            <a:fld id="{EDAE03EA-2FD9-4BC7-B058-FC2FF09906CC}" type="datetime1">
              <a:rPr lang="en-US"/>
              <a:pPr>
                <a:defRPr/>
              </a:pPr>
              <a:t>7/31/2020</a:t>
            </a:fld>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a:lvl1pPr>
          </a:lstStyle>
          <a:p>
            <a:fld id="{A8924AC6-B896-4FED-8000-E650FC220590}" type="slidenum">
              <a:rPr lang="en-US" altLang="en-US"/>
              <a:pPr/>
              <a:t>‹#›</a:t>
            </a:fld>
            <a:endParaRPr lang="en-US" altLang="en-US"/>
          </a:p>
        </p:txBody>
      </p:sp>
    </p:spTree>
    <p:extLst>
      <p:ext uri="{BB962C8B-B14F-4D97-AF65-F5344CB8AC3E}">
        <p14:creationId xmlns:p14="http://schemas.microsoft.com/office/powerpoint/2010/main" val="365150383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fld id="{26355843-9B06-4B49-B169-6CDC9A399923}" type="datetime1">
              <a:rPr lang="en-US"/>
              <a:pPr>
                <a:defRPr/>
              </a:pPr>
              <a:t>7/31/2020</a:t>
            </a:fld>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a:lvl1pPr>
          </a:lstStyle>
          <a:p>
            <a:fld id="{A84F9711-AFE5-4052-98A7-F4C9E707B221}" type="slidenum">
              <a:rPr lang="en-US" altLang="en-US"/>
              <a:pPr/>
              <a:t>‹#›</a:t>
            </a:fld>
            <a:endParaRPr lang="en-US" altLang="en-US"/>
          </a:p>
        </p:txBody>
      </p:sp>
    </p:spTree>
    <p:extLst>
      <p:ext uri="{BB962C8B-B14F-4D97-AF65-F5344CB8AC3E}">
        <p14:creationId xmlns:p14="http://schemas.microsoft.com/office/powerpoint/2010/main" val="272611728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fld id="{B3B89424-C6A1-412D-A129-4C76D9612EB2}" type="datetime1">
              <a:rPr lang="en-US"/>
              <a:pPr>
                <a:defRPr/>
              </a:pPr>
              <a:t>7/31/2020</a:t>
            </a:fld>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vl1pPr>
          </a:lstStyle>
          <a:p>
            <a:fld id="{4B68F225-B8E7-420B-BEE5-836EFE3A0EA3}" type="slidenum">
              <a:rPr lang="en-US" altLang="en-US"/>
              <a:pPr/>
              <a:t>‹#›</a:t>
            </a:fld>
            <a:endParaRPr lang="en-US" altLang="en-US"/>
          </a:p>
        </p:txBody>
      </p:sp>
    </p:spTree>
    <p:extLst>
      <p:ext uri="{BB962C8B-B14F-4D97-AF65-F5344CB8AC3E}">
        <p14:creationId xmlns:p14="http://schemas.microsoft.com/office/powerpoint/2010/main" val="6881074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fld id="{CF076C37-0CBD-4F30-B382-6A222B6EFBAA}" type="datetime1">
              <a:rPr lang="en-US"/>
              <a:pPr>
                <a:defRPr/>
              </a:pPr>
              <a:t>7/31/2020</a:t>
            </a:fld>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vl1pPr>
          </a:lstStyle>
          <a:p>
            <a:fld id="{F610BD26-2519-4C12-85DE-77EE60053846}" type="slidenum">
              <a:rPr lang="en-US" altLang="en-US"/>
              <a:pPr/>
              <a:t>‹#›</a:t>
            </a:fld>
            <a:endParaRPr lang="en-US" altLang="en-US"/>
          </a:p>
        </p:txBody>
      </p:sp>
    </p:spTree>
    <p:extLst>
      <p:ext uri="{BB962C8B-B14F-4D97-AF65-F5344CB8AC3E}">
        <p14:creationId xmlns:p14="http://schemas.microsoft.com/office/powerpoint/2010/main" val="231566313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2700"/>
            <a:ext cx="9156700" cy="6870700"/>
            <a:chOff x="0" y="-8"/>
            <a:chExt cx="5768" cy="4328"/>
          </a:xfrm>
        </p:grpSpPr>
        <p:sp>
          <p:nvSpPr>
            <p:cNvPr id="21507" name="Rectangle 3"/>
            <p:cNvSpPr>
              <a:spLocks noChangeArrowheads="1"/>
            </p:cNvSpPr>
            <p:nvPr/>
          </p:nvSpPr>
          <p:spPr bwMode="auto">
            <a:xfrm>
              <a:off x="0" y="624"/>
              <a:ext cx="5760" cy="3696"/>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21508"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21509" name="Freeform 5"/>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0" name="Freeform 6"/>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1" name="Freeform 7"/>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en-US"/>
            </a:p>
          </p:txBody>
        </p:sp>
        <p:sp>
          <p:nvSpPr>
            <p:cNvPr id="21512" name="Freeform 8"/>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3" name="Freeform 9"/>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4" name="Freeform 10"/>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5" name="Freeform 11"/>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6" name="Freeform 12"/>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7" name="Freeform 13"/>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8" name="Freeform 14"/>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19" name="Freeform 15"/>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20" name="Freeform 16"/>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21" name="Freeform 17"/>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22" name="Freeform 18"/>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23" name="Freeform 19"/>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24" name="Freeform 20"/>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525" name="Freeform 21"/>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pic>
          <p:nvPicPr>
            <p:cNvPr id="1051" name="Picture 22" descr="Topbanx"/>
            <p:cNvPicPr>
              <a:picLocks noChangeAspect="1" noChangeArrowheads="1"/>
            </p:cNvPicPr>
            <p:nvPr/>
          </p:nvPicPr>
          <p:blipFill>
            <a:blip r:embed="rId16">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27"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1528"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29"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b="0">
                <a:solidFill>
                  <a:schemeClr val="tx1"/>
                </a:solidFill>
              </a:defRPr>
            </a:lvl1pPr>
          </a:lstStyle>
          <a:p>
            <a:pPr>
              <a:defRPr/>
            </a:pPr>
            <a:fld id="{22DECCAF-3C2B-433D-B42B-BF9440907CD2}" type="datetime1">
              <a:rPr lang="en-US"/>
              <a:pPr>
                <a:defRPr/>
              </a:pPr>
              <a:t>7/31/2020</a:t>
            </a:fld>
            <a:endParaRPr lang="en-US"/>
          </a:p>
        </p:txBody>
      </p:sp>
      <p:sp>
        <p:nvSpPr>
          <p:cNvPr id="21530"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b="0">
                <a:solidFill>
                  <a:schemeClr val="tx1"/>
                </a:solidFill>
              </a:defRPr>
            </a:lvl1pPr>
          </a:lstStyle>
          <a:p>
            <a:pPr>
              <a:defRPr/>
            </a:pPr>
            <a:endParaRPr lang="en-US"/>
          </a:p>
        </p:txBody>
      </p:sp>
      <p:sp>
        <p:nvSpPr>
          <p:cNvPr id="21531"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b="0">
                <a:solidFill>
                  <a:schemeClr val="tx1"/>
                </a:solidFill>
              </a:defRPr>
            </a:lvl1pPr>
          </a:lstStyle>
          <a:p>
            <a:fld id="{7B3AEBED-8871-4A58-951F-3E5D5D7BF05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27"/>
                                        </p:tgtEl>
                                        <p:attrNameLst>
                                          <p:attrName>style.visibility</p:attrName>
                                        </p:attrNameLst>
                                      </p:cBhvr>
                                      <p:to>
                                        <p:strVal val="visible"/>
                                      </p:to>
                                    </p:set>
                                    <p:animEffect transition="in" filter="fade">
                                      <p:cBhvr>
                                        <p:cTn id="7" dur="2000"/>
                                        <p:tgtEl>
                                          <p:spTgt spid="215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28"/>
                                        </p:tgtEl>
                                        <p:attrNameLst>
                                          <p:attrName>style.visibility</p:attrName>
                                        </p:attrNameLst>
                                      </p:cBhvr>
                                      <p:to>
                                        <p:strVal val="visible"/>
                                      </p:to>
                                    </p:set>
                                    <p:animEffect transition="in" filter="fade">
                                      <p:cBhvr>
                                        <p:cTn id="10" dur="20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7" grpId="0"/>
      <p:bldP spid="21528" grpId="0">
        <p:tmplLst>
          <p:tmpl>
            <p:tnLst>
              <p:par>
                <p:cTn presetID="10" presetClass="entr" presetSubtype="0" fill="hold" nodeType="withEffect">
                  <p:stCondLst>
                    <p:cond delay="0"/>
                  </p:stCondLst>
                  <p:childTnLst>
                    <p:set>
                      <p:cBhvr>
                        <p:cTn dur="1" fill="hold">
                          <p:stCondLst>
                            <p:cond delay="0"/>
                          </p:stCondLst>
                        </p:cTn>
                        <p:tgtEl>
                          <p:spTgt spid="21528"/>
                        </p:tgtEl>
                        <p:attrNameLst>
                          <p:attrName>style.visibility</p:attrName>
                        </p:attrNameLst>
                      </p:cBhvr>
                      <p:to>
                        <p:strVal val="visible"/>
                      </p:to>
                    </p:set>
                    <p:animEffect transition="in" filter="fade">
                      <p:cBhvr>
                        <p:cTn dur="2000"/>
                        <p:tgtEl>
                          <p:spTgt spid="21528"/>
                        </p:tgtEl>
                      </p:cBhvr>
                    </p:animEffect>
                  </p:childTnLst>
                </p:cTn>
              </p:par>
            </p:tnLst>
          </p:tmpl>
        </p:tmplLst>
      </p:bldP>
    </p:bldLst>
  </p:timing>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Blip>
          <a:blip r:embed="rId18"/>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fsweb.wo.fs.fed.us/rhwr/wilderness"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archive.lnt.org/lnt_faq.php" TargetMode="Externa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hyperlink" Target="http://fsweb.wo.fs.fed.us/rhwr/wilderness"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http://fsweb.wo.fs.fed.us/rhwr/wildernes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0"/>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479AEC7-7344-4130-BE29-8961396E2C15}" type="datetime1">
              <a:rPr lang="en-US" altLang="en-US" b="0" smtClean="0">
                <a:solidFill>
                  <a:schemeClr val="tx1"/>
                </a:solidFill>
              </a:rPr>
              <a:pPr eaLnBrk="1" hangingPunct="1"/>
              <a:t>7/31/2020</a:t>
            </a:fld>
            <a:endParaRPr lang="en-US" altLang="en-US" b="0" smtClean="0">
              <a:solidFill>
                <a:schemeClr val="tx1"/>
              </a:solidFill>
            </a:endParaRPr>
          </a:p>
        </p:txBody>
      </p:sp>
      <p:sp>
        <p:nvSpPr>
          <p:cNvPr id="16387" name="Rectangle 3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7944730E-84EA-45C7-A37C-BD06814C4FA4}" type="slidenum">
              <a:rPr lang="en-US" altLang="en-US" b="0">
                <a:solidFill>
                  <a:schemeClr val="tx1"/>
                </a:solidFill>
              </a:rPr>
              <a:pPr eaLnBrk="1" hangingPunct="1"/>
              <a:t>1</a:t>
            </a:fld>
            <a:endParaRPr lang="en-US" altLang="en-US" b="0">
              <a:solidFill>
                <a:schemeClr val="tx1"/>
              </a:solidFill>
            </a:endParaRPr>
          </a:p>
        </p:txBody>
      </p:sp>
      <p:pic>
        <p:nvPicPr>
          <p:cNvPr id="16388" name="Picture 8" descr="wint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738"/>
            <a:ext cx="9677400" cy="725805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10"/>
          <p:cNvSpPr txBox="1">
            <a:spLocks noChangeArrowheads="1"/>
          </p:cNvSpPr>
          <p:nvPr/>
        </p:nvSpPr>
        <p:spPr bwMode="auto">
          <a:xfrm>
            <a:off x="609600" y="304800"/>
            <a:ext cx="489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gn="ctr" eaLnBrk="1" hangingPunct="1">
              <a:lnSpc>
                <a:spcPct val="100000"/>
              </a:lnSpc>
              <a:spcBef>
                <a:spcPct val="0"/>
              </a:spcBef>
              <a:buClrTx/>
              <a:buSzTx/>
              <a:buFontTx/>
              <a:buNone/>
            </a:pPr>
            <a:r>
              <a:rPr lang="en-US" altLang="en-US" sz="2400"/>
              <a:t>Green Mountain National Forest</a:t>
            </a:r>
            <a:r>
              <a:rPr lang="en-US" altLang="en-US" sz="2400">
                <a:solidFill>
                  <a:schemeClr val="tx1"/>
                </a:solidFill>
              </a:rPr>
              <a:t> </a:t>
            </a:r>
          </a:p>
          <a:p>
            <a:pPr algn="ctr" eaLnBrk="1" hangingPunct="1">
              <a:lnSpc>
                <a:spcPct val="100000"/>
              </a:lnSpc>
              <a:spcBef>
                <a:spcPct val="0"/>
              </a:spcBef>
              <a:buClrTx/>
              <a:buSzTx/>
              <a:buFontTx/>
              <a:buNone/>
            </a:pPr>
            <a:r>
              <a:rPr lang="en-US" altLang="en-US" sz="2400"/>
              <a:t>Wilderness : An Enduring Resource</a:t>
            </a:r>
          </a:p>
        </p:txBody>
      </p:sp>
      <p:pic>
        <p:nvPicPr>
          <p:cNvPr id="16390" name="Picture 11"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6223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Wilderness Managers Home P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81000"/>
            <a:ext cx="6492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C77A6C43-7203-4E31-BECB-64C9759D1169}" type="datetime1">
              <a:rPr lang="en-US" altLang="en-US" b="0" smtClean="0">
                <a:solidFill>
                  <a:schemeClr val="tx1"/>
                </a:solidFill>
              </a:rPr>
              <a:pPr eaLnBrk="1" hangingPunct="1"/>
              <a:t>7/31/2020</a:t>
            </a:fld>
            <a:endParaRPr lang="en-US" altLang="en-US" b="0" smtClean="0">
              <a:solidFill>
                <a:schemeClr val="tx1"/>
              </a:solidFill>
            </a:endParaRPr>
          </a:p>
        </p:txBody>
      </p:sp>
      <p:sp>
        <p:nvSpPr>
          <p:cNvPr id="256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BFF6F67C-37C3-4727-B864-AC3930CA666B}" type="slidenum">
              <a:rPr lang="en-US" altLang="en-US" b="0">
                <a:solidFill>
                  <a:schemeClr val="tx1"/>
                </a:solidFill>
              </a:rPr>
              <a:pPr eaLnBrk="1" hangingPunct="1"/>
              <a:t>10</a:t>
            </a:fld>
            <a:endParaRPr lang="en-US" altLang="en-US" b="0">
              <a:solidFill>
                <a:schemeClr val="tx1"/>
              </a:solidFill>
            </a:endParaRPr>
          </a:p>
        </p:txBody>
      </p:sp>
      <p:pic>
        <p:nvPicPr>
          <p:cNvPr id="25604" name="Picture 4"/>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228600"/>
            <a:ext cx="3902075" cy="6248400"/>
          </a:xfrm>
          <a:noFill/>
          <a:ln w="25400" cap="flat" algn="ctr">
            <a:solidFill>
              <a:schemeClr val="bg2"/>
            </a:solidFill>
            <a:miter lim="800000"/>
            <a:headEnd/>
            <a:tailEnd/>
          </a:ln>
        </p:spPr>
      </p:pic>
      <p:sp>
        <p:nvSpPr>
          <p:cNvPr id="25605" name="Text Box 6"/>
          <p:cNvSpPr txBox="1">
            <a:spLocks noChangeArrowheads="1"/>
          </p:cNvSpPr>
          <p:nvPr/>
        </p:nvSpPr>
        <p:spPr bwMode="auto">
          <a:xfrm>
            <a:off x="5410200" y="5486400"/>
            <a:ext cx="3216275" cy="885825"/>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1600">
                <a:solidFill>
                  <a:srgbClr val="FFFF66"/>
                </a:solidFill>
              </a:rPr>
              <a:t>The New England Wilderness Act of 2006 adds Joseph Battell Wilderness as an entirely new wilderness at 12,333 acres.</a:t>
            </a:r>
          </a:p>
        </p:txBody>
      </p:sp>
      <p:sp>
        <p:nvSpPr>
          <p:cNvPr id="25606" name="Text Box 7"/>
          <p:cNvSpPr txBox="1">
            <a:spLocks noChangeArrowheads="1"/>
          </p:cNvSpPr>
          <p:nvPr/>
        </p:nvSpPr>
        <p:spPr bwMode="auto">
          <a:xfrm>
            <a:off x="5257800" y="914400"/>
            <a:ext cx="30480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spcBef>
                <a:spcPct val="50000"/>
              </a:spcBef>
              <a:buClr>
                <a:srgbClr val="FFFF66"/>
              </a:buClr>
              <a:buFont typeface="Wingdings" panose="05000000000000000000" pitchFamily="2" charset="2"/>
              <a:buChar char="Ø"/>
            </a:pPr>
            <a:r>
              <a:rPr lang="en-US" altLang="en-US" sz="2000">
                <a:solidFill>
                  <a:schemeClr val="tx2"/>
                </a:solidFill>
              </a:rPr>
              <a:t>The Joseph Battell Wilderness area traverses about 9.9 miles of the Long Tail. </a:t>
            </a:r>
          </a:p>
          <a:p>
            <a:pPr eaLnBrk="1" hangingPunct="1">
              <a:spcBef>
                <a:spcPct val="50000"/>
              </a:spcBef>
              <a:buClr>
                <a:srgbClr val="FFFF66"/>
              </a:buClr>
              <a:buFont typeface="Wingdings" panose="05000000000000000000" pitchFamily="2" charset="2"/>
              <a:buChar char="Ø"/>
            </a:pPr>
            <a:r>
              <a:rPr lang="en-US" altLang="en-US" sz="2000">
                <a:solidFill>
                  <a:schemeClr val="tx2"/>
                </a:solidFill>
              </a:rPr>
              <a:t>Monastery Mountain is an untrailed peak at 3,224 feet.</a:t>
            </a:r>
          </a:p>
          <a:p>
            <a:pPr eaLnBrk="1" hangingPunct="1">
              <a:spcBef>
                <a:spcPct val="50000"/>
              </a:spcBef>
              <a:buClr>
                <a:srgbClr val="FFFF66"/>
              </a:buClr>
              <a:buFont typeface="Wingdings" panose="05000000000000000000" pitchFamily="2" charset="2"/>
              <a:buChar char="Ø"/>
            </a:pPr>
            <a:r>
              <a:rPr kumimoji="1" lang="en-US" altLang="en-US" sz="2000">
                <a:solidFill>
                  <a:schemeClr val="tx2"/>
                </a:solidFill>
              </a:rPr>
              <a:t>The spur trail from the Mount Horrid Cliff is closed from March 15 to August 1 so that Peregrine Falcons can nest undisturbed.</a:t>
            </a:r>
            <a:endParaRPr lang="en-US" altLang="en-US" sz="200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DC2F967F-86D3-4396-B881-7EE3FBDDC1FE}" type="datetime1">
              <a:rPr lang="en-US" altLang="en-US" b="0" smtClean="0">
                <a:solidFill>
                  <a:schemeClr val="tx1"/>
                </a:solidFill>
              </a:rPr>
              <a:pPr eaLnBrk="1" hangingPunct="1"/>
              <a:t>7/31/2020</a:t>
            </a:fld>
            <a:endParaRPr lang="en-US" altLang="en-US" b="0" smtClean="0">
              <a:solidFill>
                <a:schemeClr val="tx1"/>
              </a:solidFill>
            </a:endParaRP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84FD89C-752D-4E8F-840C-0E4A6BB08F04}" type="slidenum">
              <a:rPr lang="en-US" altLang="en-US" b="0">
                <a:solidFill>
                  <a:schemeClr val="tx1"/>
                </a:solidFill>
              </a:rPr>
              <a:pPr eaLnBrk="1" hangingPunct="1"/>
              <a:t>11</a:t>
            </a:fld>
            <a:endParaRPr lang="en-US" altLang="en-US" b="0">
              <a:solidFill>
                <a:schemeClr val="tx1"/>
              </a:solidFill>
            </a:endParaRPr>
          </a:p>
        </p:txBody>
      </p:sp>
      <p:pic>
        <p:nvPicPr>
          <p:cNvPr id="26628" name="Picture 2" descr="mt_hor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5795963"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3"/>
          <p:cNvSpPr>
            <a:spLocks noChangeArrowheads="1"/>
          </p:cNvSpPr>
          <p:nvPr/>
        </p:nvSpPr>
        <p:spPr bwMode="auto">
          <a:xfrm>
            <a:off x="1447800" y="0"/>
            <a:ext cx="6705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30000"/>
              </a:spcBef>
              <a:buClrTx/>
              <a:buSzTx/>
              <a:buFontTx/>
              <a:buNone/>
            </a:pPr>
            <a:r>
              <a:rPr kumimoji="1" lang="en-US" altLang="en-US" sz="2000">
                <a:solidFill>
                  <a:schemeClr val="tx1"/>
                </a:solidFill>
              </a:rPr>
              <a:t>New issues in the new Wilderness: Rock climbing, ice climbing, caving, bat protection and the disturbance of fragile plants in a Resource Natural Area on the MT Horrid Cliffs in the Joseph Battell Wilderness will likely need upper management recognition to sort how to best legally protect the resources.   </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F59EB2F-CF6E-4A33-A3D9-FD7AF6C0E5D5}" type="datetime1">
              <a:rPr lang="en-US" altLang="en-US" b="0" smtClean="0">
                <a:solidFill>
                  <a:schemeClr val="tx1"/>
                </a:solidFill>
              </a:rPr>
              <a:pPr eaLnBrk="1" hangingPunct="1"/>
              <a:t>7/31/2020</a:t>
            </a:fld>
            <a:endParaRPr lang="en-US" altLang="en-US" b="0" smtClean="0">
              <a:solidFill>
                <a:schemeClr val="tx1"/>
              </a:solidFill>
            </a:endParaRPr>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EFADAC77-61DF-4BF1-9541-73FE5A2351BE}" type="slidenum">
              <a:rPr lang="en-US" altLang="en-US" b="0">
                <a:solidFill>
                  <a:schemeClr val="tx1"/>
                </a:solidFill>
              </a:rPr>
              <a:pPr eaLnBrk="1" hangingPunct="1"/>
              <a:t>12</a:t>
            </a:fld>
            <a:endParaRPr lang="en-US" altLang="en-US" b="0">
              <a:solidFill>
                <a:schemeClr val="tx1"/>
              </a:solidFill>
            </a:endParaRPr>
          </a:p>
        </p:txBody>
      </p:sp>
      <p:pic>
        <p:nvPicPr>
          <p:cNvPr id="27652" name="Picture 3" descr="Battel_portal_LT_Mid_gap_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8070850"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17A79E4-88AC-48E6-BE14-5D25B1B844BD}" type="datetime1">
              <a:rPr lang="en-US" altLang="en-US" b="0" smtClean="0">
                <a:solidFill>
                  <a:schemeClr val="tx1"/>
                </a:solidFill>
              </a:rPr>
              <a:pPr eaLnBrk="1" hangingPunct="1"/>
              <a:t>7/31/2020</a:t>
            </a:fld>
            <a:endParaRPr lang="en-US" altLang="en-US" b="0" smtClean="0">
              <a:solidFill>
                <a:schemeClr val="tx1"/>
              </a:solidFill>
            </a:endParaRPr>
          </a:p>
        </p:txBody>
      </p:sp>
      <p:sp>
        <p:nvSpPr>
          <p:cNvPr id="286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79337653-C233-4C3E-9373-4331798AEB5F}" type="slidenum">
              <a:rPr lang="en-US" altLang="en-US" b="0">
                <a:solidFill>
                  <a:schemeClr val="tx1"/>
                </a:solidFill>
              </a:rPr>
              <a:pPr eaLnBrk="1" hangingPunct="1"/>
              <a:t>13</a:t>
            </a:fld>
            <a:endParaRPr lang="en-US" altLang="en-US" b="0">
              <a:solidFill>
                <a:schemeClr val="tx1"/>
              </a:solidFill>
            </a:endParaRPr>
          </a:p>
        </p:txBody>
      </p:sp>
      <p:pic>
        <p:nvPicPr>
          <p:cNvPr id="28676" name="Picture 4"/>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14400" y="304800"/>
            <a:ext cx="3911600" cy="6248400"/>
          </a:xfrm>
          <a:noFill/>
          <a:ln w="25400" cap="flat" algn="ctr">
            <a:solidFill>
              <a:srgbClr val="000000"/>
            </a:solidFill>
            <a:miter lim="800000"/>
            <a:headEnd/>
            <a:tailEnd/>
          </a:ln>
        </p:spPr>
      </p:pic>
      <p:sp>
        <p:nvSpPr>
          <p:cNvPr id="28677" name="Rectangle 6"/>
          <p:cNvSpPr>
            <a:spLocks noChangeArrowheads="1"/>
          </p:cNvSpPr>
          <p:nvPr/>
        </p:nvSpPr>
        <p:spPr bwMode="auto">
          <a:xfrm>
            <a:off x="5181600" y="914400"/>
            <a:ext cx="38100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Clr>
                <a:srgbClr val="FFFF66"/>
              </a:buClr>
              <a:buFont typeface="Wingdings" panose="05000000000000000000" pitchFamily="2" charset="2"/>
              <a:buChar char="Ø"/>
            </a:pPr>
            <a:r>
              <a:rPr lang="en-US" altLang="en-US" sz="2000">
                <a:solidFill>
                  <a:schemeClr val="tx2"/>
                </a:solidFill>
              </a:rPr>
              <a:t>The Breadloaf Wilderness is named after Bread Loaf Mountain at 3,835 feet. </a:t>
            </a:r>
          </a:p>
          <a:p>
            <a:pPr eaLnBrk="1" hangingPunct="1">
              <a:buClr>
                <a:srgbClr val="FFFF66"/>
              </a:buClr>
              <a:buFont typeface="Wingdings" panose="05000000000000000000" pitchFamily="2" charset="2"/>
              <a:buChar char="Ø"/>
            </a:pPr>
            <a:endParaRPr lang="en-US" altLang="en-US" sz="2000">
              <a:solidFill>
                <a:schemeClr val="tx2"/>
              </a:solidFill>
            </a:endParaRPr>
          </a:p>
          <a:p>
            <a:pPr eaLnBrk="1" hangingPunct="1">
              <a:buClr>
                <a:srgbClr val="FFFF66"/>
              </a:buClr>
              <a:buFont typeface="Wingdings" panose="05000000000000000000" pitchFamily="2" charset="2"/>
              <a:buChar char="Ø"/>
            </a:pPr>
            <a:r>
              <a:rPr kumimoji="1" lang="en-US" altLang="en-US" sz="2000">
                <a:solidFill>
                  <a:schemeClr val="tx2"/>
                </a:solidFill>
              </a:rPr>
              <a:t>Climb Vermont's Presidential Range: Mounts Wilson, Roosevelt, Cleveland, and Grant. </a:t>
            </a:r>
          </a:p>
          <a:p>
            <a:pPr eaLnBrk="1" hangingPunct="1">
              <a:buClr>
                <a:srgbClr val="FFFF66"/>
              </a:buClr>
              <a:buFont typeface="Wingdings" panose="05000000000000000000" pitchFamily="2" charset="2"/>
              <a:buNone/>
            </a:pPr>
            <a:endParaRPr kumimoji="1" lang="en-US" altLang="en-US" sz="2000">
              <a:solidFill>
                <a:schemeClr val="tx2"/>
              </a:solidFill>
            </a:endParaRPr>
          </a:p>
          <a:p>
            <a:pPr eaLnBrk="1" hangingPunct="1">
              <a:buClr>
                <a:srgbClr val="FFFF66"/>
              </a:buClr>
              <a:buFont typeface="Wingdings" panose="05000000000000000000" pitchFamily="2" charset="2"/>
              <a:buChar char="Ø"/>
            </a:pPr>
            <a:r>
              <a:rPr kumimoji="1" lang="en-US" altLang="en-US" sz="2000">
                <a:solidFill>
                  <a:schemeClr val="tx2"/>
                </a:solidFill>
              </a:rPr>
              <a:t>Moose and black bears live here in considerable numbers.</a:t>
            </a:r>
          </a:p>
          <a:p>
            <a:pPr eaLnBrk="1" hangingPunct="1">
              <a:buClr>
                <a:srgbClr val="FFFF66"/>
              </a:buClr>
              <a:buFont typeface="Wingdings" panose="05000000000000000000" pitchFamily="2" charset="2"/>
              <a:buChar char="Ø"/>
            </a:pPr>
            <a:endParaRPr kumimoji="1" lang="en-US" altLang="en-US" sz="2000">
              <a:solidFill>
                <a:schemeClr val="tx2"/>
              </a:solidFill>
            </a:endParaRPr>
          </a:p>
          <a:p>
            <a:pPr eaLnBrk="1" hangingPunct="1">
              <a:buClr>
                <a:srgbClr val="FFFF66"/>
              </a:buClr>
              <a:buFont typeface="Wingdings" panose="05000000000000000000" pitchFamily="2" charset="2"/>
              <a:buChar char="Ø"/>
            </a:pPr>
            <a:r>
              <a:rPr lang="en-US" altLang="en-US" sz="2000">
                <a:solidFill>
                  <a:schemeClr val="tx2"/>
                </a:solidFill>
              </a:rPr>
              <a:t>Contains 17.4 miles of the Long Trail, four shelters and five major side trails.  </a:t>
            </a:r>
          </a:p>
        </p:txBody>
      </p:sp>
      <p:sp>
        <p:nvSpPr>
          <p:cNvPr id="28678" name="Text Box 7"/>
          <p:cNvSpPr txBox="1">
            <a:spLocks noChangeArrowheads="1"/>
          </p:cNvSpPr>
          <p:nvPr/>
        </p:nvSpPr>
        <p:spPr bwMode="auto">
          <a:xfrm>
            <a:off x="5410200" y="5486400"/>
            <a:ext cx="3216275" cy="495300"/>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1600">
                <a:solidFill>
                  <a:srgbClr val="FFFF66"/>
                </a:solidFill>
              </a:rPr>
              <a:t>The New England Wilderness Act of 2006 adds  3,757 acres.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FF14947F-8748-49CF-8C86-80818E8DA787}" type="datetime1">
              <a:rPr lang="en-US" altLang="en-US" b="0" smtClean="0">
                <a:solidFill>
                  <a:schemeClr val="tx1"/>
                </a:solidFill>
              </a:rPr>
              <a:pPr eaLnBrk="1" hangingPunct="1"/>
              <a:t>7/31/2020</a:t>
            </a:fld>
            <a:endParaRPr lang="en-US" altLang="en-US" b="0" smtClean="0">
              <a:solidFill>
                <a:schemeClr val="tx1"/>
              </a:solidFill>
            </a:endParaRPr>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8EBD3865-341C-42BF-BB50-C80634D0D315}" type="slidenum">
              <a:rPr lang="en-US" altLang="en-US" b="0">
                <a:solidFill>
                  <a:schemeClr val="tx1"/>
                </a:solidFill>
              </a:rPr>
              <a:pPr eaLnBrk="1" hangingPunct="1"/>
              <a:t>14</a:t>
            </a:fld>
            <a:endParaRPr lang="en-US" altLang="en-US" b="0">
              <a:solidFill>
                <a:schemeClr val="tx1"/>
              </a:solidFill>
            </a:endParaRPr>
          </a:p>
        </p:txBody>
      </p:sp>
      <p:pic>
        <p:nvPicPr>
          <p:cNvPr id="29700" name="Picture 4"/>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38200" y="228600"/>
            <a:ext cx="3956050" cy="6324600"/>
          </a:xfrm>
          <a:noFill/>
          <a:ln w="25400" cap="flat" algn="ctr">
            <a:solidFill>
              <a:schemeClr val="bg2"/>
            </a:solidFill>
            <a:miter lim="800000"/>
            <a:headEnd/>
            <a:tailEnd/>
          </a:ln>
        </p:spPr>
      </p:pic>
      <p:sp>
        <p:nvSpPr>
          <p:cNvPr id="29701" name="Rectangle 6"/>
          <p:cNvSpPr>
            <a:spLocks noChangeArrowheads="1"/>
          </p:cNvSpPr>
          <p:nvPr/>
        </p:nvSpPr>
        <p:spPr bwMode="auto">
          <a:xfrm>
            <a:off x="5029200" y="533400"/>
            <a:ext cx="38862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Clr>
                <a:srgbClr val="FFFF66"/>
              </a:buClr>
              <a:buFont typeface="Wingdings" panose="05000000000000000000" pitchFamily="2" charset="2"/>
              <a:buChar char="Ø"/>
            </a:pPr>
            <a:r>
              <a:rPr lang="en-US" altLang="en-US" sz="2000">
                <a:solidFill>
                  <a:schemeClr val="tx2"/>
                </a:solidFill>
              </a:rPr>
              <a:t>The Big Branch Wilderness is n</a:t>
            </a:r>
            <a:r>
              <a:rPr kumimoji="1" lang="en-US" altLang="en-US" sz="2000">
                <a:solidFill>
                  <a:schemeClr val="tx2"/>
                </a:solidFill>
              </a:rPr>
              <a:t>amed after Big Branch Stream.</a:t>
            </a:r>
            <a:r>
              <a:rPr lang="en-US" altLang="en-US" sz="2000">
                <a:solidFill>
                  <a:schemeClr val="tx2"/>
                </a:solidFill>
              </a:rPr>
              <a:t> </a:t>
            </a:r>
          </a:p>
          <a:p>
            <a:pPr eaLnBrk="1" hangingPunct="1">
              <a:buClr>
                <a:srgbClr val="FFFF66"/>
              </a:buClr>
              <a:buFont typeface="Wingdings" panose="05000000000000000000" pitchFamily="2" charset="2"/>
              <a:buNone/>
            </a:pPr>
            <a:endParaRPr lang="en-US" altLang="en-US" sz="2000">
              <a:solidFill>
                <a:schemeClr val="tx2"/>
              </a:solidFill>
            </a:endParaRPr>
          </a:p>
          <a:p>
            <a:pPr eaLnBrk="1" hangingPunct="1">
              <a:buClr>
                <a:srgbClr val="FFFF66"/>
              </a:buClr>
              <a:buFont typeface="Wingdings" panose="05000000000000000000" pitchFamily="2" charset="2"/>
              <a:buChar char="Ø"/>
            </a:pPr>
            <a:r>
              <a:rPr lang="en-US" altLang="en-US" sz="2000">
                <a:solidFill>
                  <a:schemeClr val="tx2"/>
                </a:solidFill>
              </a:rPr>
              <a:t>Located just west of the Peru Peak Wilderness.</a:t>
            </a:r>
          </a:p>
          <a:p>
            <a:pPr eaLnBrk="1" hangingPunct="1">
              <a:buClr>
                <a:srgbClr val="FFFF66"/>
              </a:buClr>
              <a:buFont typeface="Wingdings" panose="05000000000000000000" pitchFamily="2" charset="2"/>
              <a:buNone/>
            </a:pPr>
            <a:endParaRPr lang="en-US" altLang="en-US" sz="2000">
              <a:solidFill>
                <a:schemeClr val="tx2"/>
              </a:solidFill>
            </a:endParaRPr>
          </a:p>
          <a:p>
            <a:pPr eaLnBrk="1" hangingPunct="1">
              <a:buClr>
                <a:srgbClr val="FFFF66"/>
              </a:buClr>
              <a:buFont typeface="Wingdings" panose="05000000000000000000" pitchFamily="2" charset="2"/>
              <a:buChar char="Ø"/>
            </a:pPr>
            <a:r>
              <a:rPr lang="en-US" altLang="en-US" sz="2000">
                <a:solidFill>
                  <a:schemeClr val="tx2"/>
                </a:solidFill>
              </a:rPr>
              <a:t>Separated by snowmobile Corridor 7.</a:t>
            </a:r>
          </a:p>
          <a:p>
            <a:pPr eaLnBrk="1" hangingPunct="1">
              <a:buClr>
                <a:srgbClr val="FFFF66"/>
              </a:buClr>
              <a:buFont typeface="Wingdings" panose="05000000000000000000" pitchFamily="2" charset="2"/>
              <a:buNone/>
            </a:pPr>
            <a:endParaRPr lang="en-US" altLang="en-US" sz="2000">
              <a:solidFill>
                <a:schemeClr val="tx2"/>
              </a:solidFill>
            </a:endParaRPr>
          </a:p>
          <a:p>
            <a:pPr eaLnBrk="1" hangingPunct="1">
              <a:buClr>
                <a:srgbClr val="FFFF66"/>
              </a:buClr>
              <a:buFont typeface="Wingdings" panose="05000000000000000000" pitchFamily="2" charset="2"/>
              <a:buChar char="Ø"/>
            </a:pPr>
            <a:r>
              <a:rPr lang="en-US" altLang="en-US" sz="2000">
                <a:solidFill>
                  <a:schemeClr val="tx2"/>
                </a:solidFill>
              </a:rPr>
              <a:t>Contains about 6 miles of the AT/LT. </a:t>
            </a:r>
          </a:p>
          <a:p>
            <a:pPr eaLnBrk="1" hangingPunct="1">
              <a:buClr>
                <a:srgbClr val="FFFF66"/>
              </a:buClr>
              <a:buFont typeface="Wingdings" panose="05000000000000000000" pitchFamily="2" charset="2"/>
              <a:buNone/>
            </a:pPr>
            <a:endParaRPr lang="en-US" altLang="en-US" sz="2000">
              <a:solidFill>
                <a:schemeClr val="tx2"/>
              </a:solidFill>
            </a:endParaRPr>
          </a:p>
          <a:p>
            <a:pPr eaLnBrk="1" hangingPunct="1">
              <a:buClr>
                <a:srgbClr val="FFFF66"/>
              </a:buClr>
              <a:buFont typeface="Wingdings" panose="05000000000000000000" pitchFamily="2" charset="2"/>
              <a:buChar char="Ø"/>
            </a:pPr>
            <a:r>
              <a:rPr lang="en-US" altLang="en-US" sz="2000">
                <a:solidFill>
                  <a:schemeClr val="tx2"/>
                </a:solidFill>
              </a:rPr>
              <a:t>Big Branch shelter is on AT/LT.  </a:t>
            </a:r>
          </a:p>
          <a:p>
            <a:pPr eaLnBrk="1" hangingPunct="1">
              <a:buClr>
                <a:srgbClr val="FFFF66"/>
              </a:buClr>
              <a:buFont typeface="Wingdings" panose="05000000000000000000" pitchFamily="2" charset="2"/>
              <a:buNone/>
            </a:pPr>
            <a:endParaRPr lang="en-US" altLang="en-US" sz="2000">
              <a:solidFill>
                <a:schemeClr val="tx2"/>
              </a:solidFill>
            </a:endParaRPr>
          </a:p>
        </p:txBody>
      </p:sp>
      <p:sp>
        <p:nvSpPr>
          <p:cNvPr id="29702" name="Text Box 7"/>
          <p:cNvSpPr txBox="1">
            <a:spLocks noChangeArrowheads="1"/>
          </p:cNvSpPr>
          <p:nvPr/>
        </p:nvSpPr>
        <p:spPr bwMode="auto">
          <a:xfrm>
            <a:off x="5257800" y="6019800"/>
            <a:ext cx="3216275" cy="495300"/>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1600">
                <a:solidFill>
                  <a:srgbClr val="FFFF66"/>
                </a:solidFill>
              </a:rPr>
              <a:t>The New England Wilderness Act of 2006 adds 47 acres.</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F21BE0CE-1966-462C-95C6-099F164C0AC2}" type="datetime1">
              <a:rPr lang="en-US" altLang="en-US" b="0" smtClean="0">
                <a:solidFill>
                  <a:schemeClr val="tx1"/>
                </a:solidFill>
              </a:rPr>
              <a:pPr eaLnBrk="1" hangingPunct="1"/>
              <a:t>7/31/2020</a:t>
            </a:fld>
            <a:endParaRPr lang="en-US" altLang="en-US" b="0" smtClean="0">
              <a:solidFill>
                <a:schemeClr val="tx1"/>
              </a:solidFill>
            </a:endParaRPr>
          </a:p>
        </p:txBody>
      </p:sp>
      <p:sp>
        <p:nvSpPr>
          <p:cNvPr id="3072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78792B21-5D72-4E19-9DCE-E095B5591B5C}" type="slidenum">
              <a:rPr lang="en-US" altLang="en-US" b="0">
                <a:solidFill>
                  <a:schemeClr val="tx1"/>
                </a:solidFill>
              </a:rPr>
              <a:pPr eaLnBrk="1" hangingPunct="1"/>
              <a:t>15</a:t>
            </a:fld>
            <a:endParaRPr lang="en-US" altLang="en-US" b="0">
              <a:solidFill>
                <a:schemeClr val="tx1"/>
              </a:solidFill>
            </a:endParaRPr>
          </a:p>
        </p:txBody>
      </p:sp>
      <p:pic>
        <p:nvPicPr>
          <p:cNvPr id="30724" name="Picture 2"/>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228600"/>
            <a:ext cx="3908425" cy="6248400"/>
          </a:xfrm>
          <a:noFill/>
          <a:ln w="25400" cap="flat" algn="ctr">
            <a:solidFill>
              <a:schemeClr val="bg2"/>
            </a:solidFill>
            <a:miter lim="800000"/>
            <a:headEnd/>
            <a:tailEnd/>
          </a:ln>
        </p:spPr>
      </p:pic>
      <p:sp>
        <p:nvSpPr>
          <p:cNvPr id="30725" name="Rectangle 4"/>
          <p:cNvSpPr>
            <a:spLocks noChangeArrowheads="1"/>
          </p:cNvSpPr>
          <p:nvPr/>
        </p:nvSpPr>
        <p:spPr bwMode="auto">
          <a:xfrm>
            <a:off x="5105400" y="304800"/>
            <a:ext cx="40386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Clr>
                <a:srgbClr val="FFFF66"/>
              </a:buClr>
              <a:buSzTx/>
              <a:buFont typeface="Wingdings" panose="05000000000000000000" pitchFamily="2" charset="2"/>
              <a:buChar char="Ø"/>
            </a:pPr>
            <a:r>
              <a:rPr lang="en-US" altLang="en-US" sz="2000">
                <a:solidFill>
                  <a:schemeClr val="tx2"/>
                </a:solidFill>
              </a:rPr>
              <a:t>The Peru Peak  Wilderness is named after the highest mountain in the area. </a:t>
            </a:r>
          </a:p>
          <a:p>
            <a:pPr eaLnBrk="1" hangingPunct="1">
              <a:buClr>
                <a:srgbClr val="FFFF66"/>
              </a:buClr>
              <a:buSzTx/>
              <a:buFont typeface="Wingdings" panose="05000000000000000000" pitchFamily="2" charset="2"/>
              <a:buChar char="Ø"/>
            </a:pPr>
            <a:endParaRPr lang="en-US" altLang="en-US" sz="2000">
              <a:solidFill>
                <a:schemeClr val="tx2"/>
              </a:solidFill>
            </a:endParaRPr>
          </a:p>
          <a:p>
            <a:pPr eaLnBrk="1" hangingPunct="1">
              <a:buClr>
                <a:srgbClr val="FFFF66"/>
              </a:buClr>
              <a:buSzTx/>
              <a:buFont typeface="Wingdings" panose="05000000000000000000" pitchFamily="2" charset="2"/>
              <a:buChar char="Ø"/>
            </a:pPr>
            <a:r>
              <a:rPr lang="en-US" altLang="en-US" sz="2000">
                <a:solidFill>
                  <a:schemeClr val="tx2"/>
                </a:solidFill>
              </a:rPr>
              <a:t>Contains 4 miles of the Appalachian/ Long Trail.</a:t>
            </a:r>
          </a:p>
          <a:p>
            <a:pPr eaLnBrk="1" hangingPunct="1">
              <a:buClr>
                <a:srgbClr val="FFFF66"/>
              </a:buClr>
              <a:buSzTx/>
              <a:buFont typeface="Wingdings" panose="05000000000000000000" pitchFamily="2" charset="2"/>
              <a:buNone/>
            </a:pPr>
            <a:endParaRPr lang="en-US" altLang="en-US" sz="2000">
              <a:solidFill>
                <a:schemeClr val="tx2"/>
              </a:solidFill>
            </a:endParaRPr>
          </a:p>
          <a:p>
            <a:pPr eaLnBrk="1" hangingPunct="1">
              <a:buClr>
                <a:srgbClr val="FFFF66"/>
              </a:buClr>
              <a:buSzTx/>
              <a:buFont typeface="Wingdings" panose="05000000000000000000" pitchFamily="2" charset="2"/>
              <a:buChar char="Ø"/>
            </a:pPr>
            <a:r>
              <a:rPr kumimoji="1" lang="en-US" altLang="en-US" sz="2000">
                <a:solidFill>
                  <a:schemeClr val="tx2"/>
                </a:solidFill>
              </a:rPr>
              <a:t>Styles Peak has a view and Peru Peak is wooded. </a:t>
            </a:r>
          </a:p>
          <a:p>
            <a:pPr eaLnBrk="1" hangingPunct="1">
              <a:buClr>
                <a:srgbClr val="FFFF66"/>
              </a:buClr>
              <a:buSzTx/>
              <a:buFont typeface="Wingdings" panose="05000000000000000000" pitchFamily="2" charset="2"/>
              <a:buChar char="Ø"/>
            </a:pPr>
            <a:endParaRPr kumimoji="1" lang="en-US" altLang="en-US" sz="2000">
              <a:solidFill>
                <a:schemeClr val="tx2"/>
              </a:solidFill>
            </a:endParaRPr>
          </a:p>
          <a:p>
            <a:pPr eaLnBrk="1" hangingPunct="1">
              <a:buClr>
                <a:srgbClr val="FFFF66"/>
              </a:buClr>
              <a:buSzTx/>
              <a:buFont typeface="Wingdings" panose="05000000000000000000" pitchFamily="2" charset="2"/>
              <a:buChar char="Ø"/>
            </a:pPr>
            <a:r>
              <a:rPr kumimoji="1" lang="en-US" altLang="en-US" sz="2000">
                <a:solidFill>
                  <a:schemeClr val="tx2"/>
                </a:solidFill>
              </a:rPr>
              <a:t>Pete Parent Peak, a 3,000-footer that, unlike most in Vermont, has no marked path to the top.</a:t>
            </a:r>
            <a:r>
              <a:rPr lang="en-US" altLang="en-US" sz="2000">
                <a:solidFill>
                  <a:schemeClr val="tx2"/>
                </a:solidFill>
              </a:rPr>
              <a:t> </a:t>
            </a:r>
          </a:p>
          <a:p>
            <a:pPr eaLnBrk="1" hangingPunct="1">
              <a:buClr>
                <a:srgbClr val="FFFF66"/>
              </a:buClr>
              <a:buSzTx/>
              <a:buFont typeface="Wingdings" panose="05000000000000000000" pitchFamily="2" charset="2"/>
              <a:buChar char="Ø"/>
            </a:pPr>
            <a:endParaRPr lang="en-US" altLang="en-US" sz="2000">
              <a:solidFill>
                <a:schemeClr val="tx2"/>
              </a:solidFill>
            </a:endParaRPr>
          </a:p>
          <a:p>
            <a:pPr eaLnBrk="1" hangingPunct="1">
              <a:buClr>
                <a:srgbClr val="FFFF66"/>
              </a:buClr>
              <a:buSzTx/>
              <a:buFont typeface="Wingdings" panose="05000000000000000000" pitchFamily="2" charset="2"/>
              <a:buChar char="Ø"/>
            </a:pPr>
            <a:r>
              <a:rPr lang="en-US" altLang="en-US" sz="2000">
                <a:solidFill>
                  <a:schemeClr val="tx2"/>
                </a:solidFill>
              </a:rPr>
              <a:t>There are no shelters or platforms in this Wilderness but there are some near Griffith Lake.  </a:t>
            </a:r>
          </a:p>
          <a:p>
            <a:pPr eaLnBrk="1" hangingPunct="1">
              <a:lnSpc>
                <a:spcPct val="100000"/>
              </a:lnSpc>
              <a:spcBef>
                <a:spcPct val="50000"/>
              </a:spcBef>
              <a:buClr>
                <a:srgbClr val="FFFF66"/>
              </a:buClr>
              <a:buSzTx/>
              <a:buFont typeface="Wingdings" panose="05000000000000000000" pitchFamily="2" charset="2"/>
              <a:buChar char="Ø"/>
            </a:pPr>
            <a:endParaRPr lang="en-US" altLang="en-US" sz="2800">
              <a:solidFill>
                <a:schemeClr val="tx2"/>
              </a:solidFill>
            </a:endParaRPr>
          </a:p>
        </p:txBody>
      </p:sp>
      <p:sp>
        <p:nvSpPr>
          <p:cNvPr id="30726" name="Text Box 5"/>
          <p:cNvSpPr txBox="1">
            <a:spLocks noChangeArrowheads="1"/>
          </p:cNvSpPr>
          <p:nvPr/>
        </p:nvSpPr>
        <p:spPr bwMode="auto">
          <a:xfrm>
            <a:off x="5410200" y="5943600"/>
            <a:ext cx="3216275" cy="495300"/>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1600">
                <a:solidFill>
                  <a:srgbClr val="FFFF66"/>
                </a:solidFill>
              </a:rPr>
              <a:t>The New England Wilderness Act of 2006 adds 752 acres.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A27FE3A7-AAA7-4AAC-8171-946D5CC6D266}" type="datetime1">
              <a:rPr lang="en-US" altLang="en-US" b="0" smtClean="0">
                <a:solidFill>
                  <a:schemeClr val="tx1"/>
                </a:solidFill>
              </a:rPr>
              <a:pPr eaLnBrk="1" hangingPunct="1"/>
              <a:t>7/31/2020</a:t>
            </a:fld>
            <a:endParaRPr lang="en-US" altLang="en-US" b="0" smtClean="0">
              <a:solidFill>
                <a:schemeClr val="tx1"/>
              </a:solidFill>
            </a:endParaRPr>
          </a:p>
        </p:txBody>
      </p:sp>
      <p:sp>
        <p:nvSpPr>
          <p:cNvPr id="317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E808A68D-74A5-4E09-9E19-332FE790BE37}" type="slidenum">
              <a:rPr lang="en-US" altLang="en-US" b="0">
                <a:solidFill>
                  <a:schemeClr val="tx1"/>
                </a:solidFill>
              </a:rPr>
              <a:pPr eaLnBrk="1" hangingPunct="1"/>
              <a:t>16</a:t>
            </a:fld>
            <a:endParaRPr lang="en-US" altLang="en-US" b="0">
              <a:solidFill>
                <a:schemeClr val="tx1"/>
              </a:solidFill>
            </a:endParaRPr>
          </a:p>
        </p:txBody>
      </p:sp>
      <p:pic>
        <p:nvPicPr>
          <p:cNvPr id="31748" name="Picture 4"/>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304800"/>
            <a:ext cx="3860800" cy="6172200"/>
          </a:xfrm>
          <a:noFill/>
          <a:ln w="12700" cap="flat" algn="ctr">
            <a:solidFill>
              <a:schemeClr val="bg2"/>
            </a:solidFill>
            <a:miter lim="800000"/>
            <a:headEnd/>
            <a:tailEnd/>
          </a:ln>
        </p:spPr>
      </p:pic>
      <p:sp>
        <p:nvSpPr>
          <p:cNvPr id="31749" name="Rectangle 6"/>
          <p:cNvSpPr>
            <a:spLocks noChangeArrowheads="1"/>
          </p:cNvSpPr>
          <p:nvPr/>
        </p:nvSpPr>
        <p:spPr bwMode="auto">
          <a:xfrm>
            <a:off x="4876800" y="381000"/>
            <a:ext cx="3886200"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Clr>
                <a:srgbClr val="FFFF66"/>
              </a:buClr>
              <a:buSzTx/>
              <a:buFont typeface="Wingdings" panose="05000000000000000000" pitchFamily="2" charset="2"/>
              <a:buChar char="Ø"/>
            </a:pPr>
            <a:r>
              <a:rPr lang="en-US" altLang="en-US" sz="2000">
                <a:solidFill>
                  <a:schemeClr val="tx2"/>
                </a:solidFill>
              </a:rPr>
              <a:t>Lye Brook Wilderness ranges from 900 feet to 2900 feet above sea level. </a:t>
            </a:r>
          </a:p>
          <a:p>
            <a:pPr eaLnBrk="1" hangingPunct="1">
              <a:buClr>
                <a:srgbClr val="FFFF66"/>
              </a:buClr>
              <a:buSzTx/>
              <a:buFont typeface="Wingdings" panose="05000000000000000000" pitchFamily="2" charset="2"/>
              <a:buNone/>
            </a:pPr>
            <a:endParaRPr lang="en-US" altLang="en-US" sz="2000">
              <a:solidFill>
                <a:schemeClr val="tx2"/>
              </a:solidFill>
            </a:endParaRPr>
          </a:p>
          <a:p>
            <a:pPr eaLnBrk="1" hangingPunct="1">
              <a:buClr>
                <a:srgbClr val="FFFF66"/>
              </a:buClr>
              <a:buSzTx/>
              <a:buFont typeface="Wingdings" panose="05000000000000000000" pitchFamily="2" charset="2"/>
              <a:buChar char="Ø"/>
            </a:pPr>
            <a:r>
              <a:rPr kumimoji="1" lang="en-US" altLang="en-US" sz="2000">
                <a:solidFill>
                  <a:schemeClr val="tx2"/>
                </a:solidFill>
              </a:rPr>
              <a:t>The western section is extremely steep, facing west-northwest towards U.S. Route 7 and Manchester.</a:t>
            </a:r>
          </a:p>
          <a:p>
            <a:pPr eaLnBrk="1" hangingPunct="1">
              <a:buClr>
                <a:srgbClr val="FFFF66"/>
              </a:buClr>
              <a:buSzTx/>
              <a:buFont typeface="Wingdings" panose="05000000000000000000" pitchFamily="2" charset="2"/>
              <a:buNone/>
            </a:pPr>
            <a:endParaRPr kumimoji="1" lang="en-US" altLang="en-US" sz="2000">
              <a:solidFill>
                <a:schemeClr val="tx2"/>
              </a:solidFill>
            </a:endParaRPr>
          </a:p>
          <a:p>
            <a:pPr eaLnBrk="1" hangingPunct="1">
              <a:buClr>
                <a:srgbClr val="FFFF66"/>
              </a:buClr>
              <a:buSzTx/>
              <a:buFont typeface="Wingdings" panose="05000000000000000000" pitchFamily="2" charset="2"/>
              <a:buChar char="Ø"/>
            </a:pPr>
            <a:r>
              <a:rPr lang="en-US" altLang="en-US" sz="2000">
                <a:solidFill>
                  <a:schemeClr val="tx2"/>
                </a:solidFill>
              </a:rPr>
              <a:t>The Appalachian/Long Trail skirts the northeast corner for about 3 miles. </a:t>
            </a:r>
          </a:p>
          <a:p>
            <a:pPr eaLnBrk="1" hangingPunct="1">
              <a:buClr>
                <a:srgbClr val="FFFF66"/>
              </a:buClr>
              <a:buSzTx/>
              <a:buFont typeface="Wingdings" panose="05000000000000000000" pitchFamily="2" charset="2"/>
              <a:buNone/>
            </a:pPr>
            <a:endParaRPr lang="en-US" altLang="en-US" sz="2000">
              <a:solidFill>
                <a:schemeClr val="tx2"/>
              </a:solidFill>
            </a:endParaRPr>
          </a:p>
          <a:p>
            <a:pPr eaLnBrk="1" hangingPunct="1">
              <a:buClr>
                <a:srgbClr val="FFFF66"/>
              </a:buClr>
              <a:buSzTx/>
              <a:buFont typeface="Wingdings" panose="05000000000000000000" pitchFamily="2" charset="2"/>
              <a:buChar char="Ø"/>
            </a:pPr>
            <a:r>
              <a:rPr lang="en-US" altLang="en-US" sz="2000">
                <a:solidFill>
                  <a:schemeClr val="tx2"/>
                </a:solidFill>
              </a:rPr>
              <a:t>South Bourn Pond shelter was removed in 2005.</a:t>
            </a:r>
          </a:p>
          <a:p>
            <a:pPr eaLnBrk="1" hangingPunct="1">
              <a:buClr>
                <a:srgbClr val="FFFF66"/>
              </a:buClr>
              <a:buSzTx/>
              <a:buFont typeface="Wingdings" panose="05000000000000000000" pitchFamily="2" charset="2"/>
              <a:buNone/>
            </a:pPr>
            <a:endParaRPr lang="en-US" altLang="en-US" sz="2000">
              <a:solidFill>
                <a:schemeClr val="tx2"/>
              </a:solidFill>
            </a:endParaRPr>
          </a:p>
          <a:p>
            <a:pPr eaLnBrk="1" hangingPunct="1">
              <a:buClr>
                <a:srgbClr val="FFFF66"/>
              </a:buClr>
              <a:buSzTx/>
              <a:buFont typeface="Wingdings" panose="05000000000000000000" pitchFamily="2" charset="2"/>
              <a:buChar char="Ø"/>
            </a:pPr>
            <a:r>
              <a:rPr kumimoji="1" lang="en-US" altLang="en-US" sz="2000">
                <a:solidFill>
                  <a:schemeClr val="tx2"/>
                </a:solidFill>
              </a:rPr>
              <a:t>Remnants of railroad grades and old logging roads remain.</a:t>
            </a:r>
            <a:endParaRPr lang="en-US" altLang="en-US" sz="2000">
              <a:solidFill>
                <a:schemeClr val="tx2"/>
              </a:solidFill>
            </a:endParaRPr>
          </a:p>
          <a:p>
            <a:pPr eaLnBrk="1" hangingPunct="1">
              <a:buClr>
                <a:srgbClr val="FFFF66"/>
              </a:buClr>
              <a:buSzTx/>
              <a:buFont typeface="Wingdings" panose="05000000000000000000" pitchFamily="2" charset="2"/>
              <a:buChar char="Ø"/>
            </a:pPr>
            <a:endParaRPr lang="en-US" altLang="en-US" sz="2000">
              <a:solidFill>
                <a:schemeClr val="tx2"/>
              </a:solidFill>
            </a:endParaRPr>
          </a:p>
          <a:p>
            <a:pPr eaLnBrk="1" hangingPunct="1">
              <a:buClr>
                <a:srgbClr val="FFFF66"/>
              </a:buClr>
              <a:buSzTx/>
              <a:buFont typeface="Wingdings" panose="05000000000000000000" pitchFamily="2" charset="2"/>
              <a:buChar char="Ø"/>
            </a:pPr>
            <a:endParaRPr lang="en-US" altLang="en-US" sz="2000">
              <a:solidFill>
                <a:schemeClr val="tx2"/>
              </a:solidFill>
            </a:endParaRPr>
          </a:p>
          <a:p>
            <a:pPr eaLnBrk="1" hangingPunct="1">
              <a:buClr>
                <a:srgbClr val="FFFF66"/>
              </a:buClr>
              <a:buSzTx/>
              <a:buFont typeface="Wingdings" panose="05000000000000000000" pitchFamily="2" charset="2"/>
              <a:buChar char="Ø"/>
            </a:pPr>
            <a:endParaRPr lang="en-US" altLang="en-US" sz="2000" b="0">
              <a:solidFill>
                <a:schemeClr val="tx1"/>
              </a:solidFill>
            </a:endParaRPr>
          </a:p>
          <a:p>
            <a:pPr eaLnBrk="1" hangingPunct="1">
              <a:lnSpc>
                <a:spcPct val="100000"/>
              </a:lnSpc>
              <a:spcBef>
                <a:spcPct val="50000"/>
              </a:spcBef>
              <a:buClr>
                <a:srgbClr val="FFFF66"/>
              </a:buClr>
              <a:buSzTx/>
              <a:buFont typeface="Wingdings" panose="05000000000000000000" pitchFamily="2" charset="2"/>
              <a:buChar char="Ø"/>
            </a:pPr>
            <a:endParaRPr lang="en-US" altLang="en-US" sz="3600" b="0">
              <a:solidFill>
                <a:schemeClr val="tx1"/>
              </a:solidFill>
            </a:endParaRPr>
          </a:p>
        </p:txBody>
      </p:sp>
      <p:sp>
        <p:nvSpPr>
          <p:cNvPr id="31750" name="Text Box 7"/>
          <p:cNvSpPr txBox="1">
            <a:spLocks noChangeArrowheads="1"/>
          </p:cNvSpPr>
          <p:nvPr/>
        </p:nvSpPr>
        <p:spPr bwMode="auto">
          <a:xfrm>
            <a:off x="5410200" y="5867400"/>
            <a:ext cx="3216275" cy="495300"/>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1600">
                <a:solidFill>
                  <a:srgbClr val="FFFF66"/>
                </a:solidFill>
              </a:rPr>
              <a:t>The New England Wilderness Act of 2006 adds 2,338 acres.</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A0B52BC-58C9-4321-9E08-0AEF5CA2BA10}" type="datetime1">
              <a:rPr lang="en-US" altLang="en-US" b="0" smtClean="0">
                <a:solidFill>
                  <a:schemeClr val="tx1"/>
                </a:solidFill>
              </a:rPr>
              <a:pPr eaLnBrk="1" hangingPunct="1"/>
              <a:t>7/31/2020</a:t>
            </a:fld>
            <a:endParaRPr lang="en-US" altLang="en-US" b="0" smtClean="0">
              <a:solidFill>
                <a:schemeClr val="tx1"/>
              </a:solidFill>
            </a:endParaRPr>
          </a:p>
        </p:txBody>
      </p:sp>
      <p:sp>
        <p:nvSpPr>
          <p:cNvPr id="327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D1FA0238-C435-48FC-AE33-BBA83B8350A8}" type="slidenum">
              <a:rPr lang="en-US" altLang="en-US" b="0">
                <a:solidFill>
                  <a:schemeClr val="tx1"/>
                </a:solidFill>
              </a:rPr>
              <a:pPr eaLnBrk="1" hangingPunct="1"/>
              <a:t>17</a:t>
            </a:fld>
            <a:endParaRPr lang="en-US" altLang="en-US" b="0">
              <a:solidFill>
                <a:schemeClr val="tx1"/>
              </a:solidFill>
            </a:endParaRPr>
          </a:p>
        </p:txBody>
      </p:sp>
      <p:sp>
        <p:nvSpPr>
          <p:cNvPr id="32772" name="Text Box 2"/>
          <p:cNvSpPr txBox="1">
            <a:spLocks noChangeArrowheads="1"/>
          </p:cNvSpPr>
          <p:nvPr/>
        </p:nvSpPr>
        <p:spPr bwMode="auto">
          <a:xfrm>
            <a:off x="5334000" y="228600"/>
            <a:ext cx="35052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
                <a:srgbClr val="FFFF66"/>
              </a:buClr>
              <a:buSzTx/>
              <a:buFont typeface="Wingdings" panose="05000000000000000000" pitchFamily="2" charset="2"/>
              <a:buChar char="Ø"/>
            </a:pPr>
            <a:r>
              <a:rPr lang="en-US" altLang="en-US" sz="2000">
                <a:solidFill>
                  <a:schemeClr val="tx2"/>
                </a:solidFill>
              </a:rPr>
              <a:t>The George D. Aiken Wilderness was named after the late senator who helped secure the Eastern Wilderness Act of 1975. </a:t>
            </a:r>
          </a:p>
          <a:p>
            <a:pPr eaLnBrk="1" hangingPunct="1">
              <a:lnSpc>
                <a:spcPct val="100000"/>
              </a:lnSpc>
              <a:spcBef>
                <a:spcPct val="0"/>
              </a:spcBef>
              <a:buClr>
                <a:srgbClr val="FFFF66"/>
              </a:buClr>
              <a:buSzTx/>
              <a:buFont typeface="Wingdings" panose="05000000000000000000" pitchFamily="2" charset="2"/>
              <a:buChar char="Ø"/>
            </a:pPr>
            <a:endParaRPr lang="en-US" altLang="en-US" sz="2000">
              <a:solidFill>
                <a:schemeClr val="tx2"/>
              </a:solidFill>
            </a:endParaRPr>
          </a:p>
          <a:p>
            <a:pPr eaLnBrk="1" hangingPunct="1">
              <a:lnSpc>
                <a:spcPct val="100000"/>
              </a:lnSpc>
              <a:spcBef>
                <a:spcPct val="0"/>
              </a:spcBef>
              <a:buClr>
                <a:srgbClr val="FFFF66"/>
              </a:buClr>
              <a:buSzTx/>
              <a:buFont typeface="Wingdings" panose="05000000000000000000" pitchFamily="2" charset="2"/>
              <a:buChar char="Ø"/>
            </a:pPr>
            <a:r>
              <a:rPr lang="en-US" altLang="en-US" sz="2000">
                <a:solidFill>
                  <a:schemeClr val="tx2"/>
                </a:solidFill>
              </a:rPr>
              <a:t>Sits on a plateau rising as high as 2,300 feet.</a:t>
            </a:r>
          </a:p>
          <a:p>
            <a:pPr eaLnBrk="1" hangingPunct="1">
              <a:lnSpc>
                <a:spcPct val="100000"/>
              </a:lnSpc>
              <a:spcBef>
                <a:spcPct val="0"/>
              </a:spcBef>
              <a:buClr>
                <a:srgbClr val="FFFF66"/>
              </a:buClr>
              <a:buSzTx/>
              <a:buFont typeface="Wingdings" panose="05000000000000000000" pitchFamily="2" charset="2"/>
              <a:buChar char="Ø"/>
            </a:pPr>
            <a:endParaRPr lang="en-US" altLang="en-US" sz="2000">
              <a:solidFill>
                <a:schemeClr val="tx2"/>
              </a:solidFill>
            </a:endParaRPr>
          </a:p>
          <a:p>
            <a:pPr eaLnBrk="1" hangingPunct="1">
              <a:lnSpc>
                <a:spcPct val="100000"/>
              </a:lnSpc>
              <a:spcBef>
                <a:spcPct val="0"/>
              </a:spcBef>
              <a:buClr>
                <a:srgbClr val="FFFF66"/>
              </a:buClr>
              <a:buSzTx/>
              <a:buFont typeface="Wingdings" panose="05000000000000000000" pitchFamily="2" charset="2"/>
              <a:buChar char="Ø"/>
            </a:pPr>
            <a:r>
              <a:rPr lang="en-US" altLang="en-US" sz="2000">
                <a:solidFill>
                  <a:schemeClr val="tx2"/>
                </a:solidFill>
              </a:rPr>
              <a:t>Land of ponds, meadows, hills and brushy forest.</a:t>
            </a:r>
          </a:p>
          <a:p>
            <a:pPr eaLnBrk="1" hangingPunct="1">
              <a:lnSpc>
                <a:spcPct val="100000"/>
              </a:lnSpc>
              <a:spcBef>
                <a:spcPct val="0"/>
              </a:spcBef>
              <a:buClr>
                <a:srgbClr val="FFFF66"/>
              </a:buClr>
              <a:buSzTx/>
              <a:buFont typeface="Wingdings" panose="05000000000000000000" pitchFamily="2" charset="2"/>
              <a:buChar char="Ø"/>
            </a:pPr>
            <a:endParaRPr lang="en-US" altLang="en-US" sz="2000">
              <a:solidFill>
                <a:schemeClr val="tx2"/>
              </a:solidFill>
            </a:endParaRPr>
          </a:p>
          <a:p>
            <a:pPr eaLnBrk="1" hangingPunct="1">
              <a:lnSpc>
                <a:spcPct val="100000"/>
              </a:lnSpc>
              <a:spcBef>
                <a:spcPct val="0"/>
              </a:spcBef>
              <a:buClr>
                <a:srgbClr val="FFFF66"/>
              </a:buClr>
              <a:buSzTx/>
              <a:buFont typeface="Wingdings" panose="05000000000000000000" pitchFamily="2" charset="2"/>
              <a:buChar char="Ø"/>
            </a:pPr>
            <a:r>
              <a:rPr lang="en-US" altLang="en-US" sz="2000">
                <a:solidFill>
                  <a:schemeClr val="tx2"/>
                </a:solidFill>
              </a:rPr>
              <a:t>Popular for cross country skiing and snow shoeing in the winter.</a:t>
            </a:r>
          </a:p>
          <a:p>
            <a:pPr eaLnBrk="1" hangingPunct="1">
              <a:lnSpc>
                <a:spcPct val="100000"/>
              </a:lnSpc>
              <a:spcBef>
                <a:spcPct val="0"/>
              </a:spcBef>
              <a:buClr>
                <a:srgbClr val="FFFF66"/>
              </a:buClr>
              <a:buSzTx/>
              <a:buFont typeface="Wingdings" panose="05000000000000000000" pitchFamily="2" charset="2"/>
              <a:buChar char="Ø"/>
            </a:pPr>
            <a:endParaRPr lang="en-US" altLang="en-US" sz="2000">
              <a:solidFill>
                <a:schemeClr val="tx2"/>
              </a:solidFill>
            </a:endParaRPr>
          </a:p>
          <a:p>
            <a:pPr eaLnBrk="1" hangingPunct="1">
              <a:lnSpc>
                <a:spcPct val="100000"/>
              </a:lnSpc>
              <a:spcBef>
                <a:spcPct val="0"/>
              </a:spcBef>
              <a:buClr>
                <a:srgbClr val="FFFF66"/>
              </a:buClr>
              <a:buSzTx/>
              <a:buFont typeface="Wingdings" panose="05000000000000000000" pitchFamily="2" charset="2"/>
              <a:buChar char="Ø"/>
            </a:pPr>
            <a:r>
              <a:rPr lang="en-US" altLang="en-US" sz="2000">
                <a:solidFill>
                  <a:schemeClr val="tx2"/>
                </a:solidFill>
              </a:rPr>
              <a:t>Like Bristol Cliffs, is managed without  designated trails. </a:t>
            </a:r>
          </a:p>
          <a:p>
            <a:pPr eaLnBrk="1" hangingPunct="1">
              <a:lnSpc>
                <a:spcPct val="100000"/>
              </a:lnSpc>
              <a:spcBef>
                <a:spcPct val="0"/>
              </a:spcBef>
              <a:buClrTx/>
              <a:buSzTx/>
              <a:buFontTx/>
              <a:buChar char="•"/>
            </a:pPr>
            <a:endParaRPr lang="en-US" altLang="en-US" sz="2000">
              <a:solidFill>
                <a:schemeClr val="tx2"/>
              </a:solidFill>
            </a:endParaRPr>
          </a:p>
        </p:txBody>
      </p:sp>
      <p:sp>
        <p:nvSpPr>
          <p:cNvPr id="32773" name="Text Box 3"/>
          <p:cNvSpPr txBox="1">
            <a:spLocks noChangeArrowheads="1"/>
          </p:cNvSpPr>
          <p:nvPr/>
        </p:nvSpPr>
        <p:spPr bwMode="auto">
          <a:xfrm>
            <a:off x="6308725" y="4038600"/>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endParaRPr lang="en-US" altLang="en-US" sz="2400" b="0">
              <a:solidFill>
                <a:schemeClr val="tx1"/>
              </a:solidFill>
            </a:endParaRPr>
          </a:p>
        </p:txBody>
      </p:sp>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4297363" cy="6248400"/>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2CC85227-BD54-4D9E-92EF-45A4385434E9}" type="datetime1">
              <a:rPr lang="en-US" altLang="en-US" b="0" smtClean="0">
                <a:solidFill>
                  <a:schemeClr val="tx1"/>
                </a:solidFill>
              </a:rPr>
              <a:pPr eaLnBrk="1" hangingPunct="1"/>
              <a:t>7/31/2020</a:t>
            </a:fld>
            <a:endParaRPr lang="en-US" altLang="en-US" b="0" smtClean="0">
              <a:solidFill>
                <a:schemeClr val="tx1"/>
              </a:solidFill>
            </a:endParaRPr>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71D069A2-5672-4434-963F-B872CF766BE5}" type="slidenum">
              <a:rPr lang="en-US" altLang="en-US" b="0">
                <a:solidFill>
                  <a:schemeClr val="tx1"/>
                </a:solidFill>
              </a:rPr>
              <a:pPr eaLnBrk="1" hangingPunct="1"/>
              <a:t>18</a:t>
            </a:fld>
            <a:endParaRPr lang="en-US" altLang="en-US" b="0">
              <a:solidFill>
                <a:schemeClr val="tx1"/>
              </a:solidFill>
            </a:endParaRPr>
          </a:p>
        </p:txBody>
      </p:sp>
      <p:pic>
        <p:nvPicPr>
          <p:cNvPr id="33796" name="Picture 2" descr="gm-bristolclif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5257800" cy="47339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6172200" y="381000"/>
            <a:ext cx="2438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50000"/>
              </a:spcBef>
              <a:buClr>
                <a:srgbClr val="FFFF66"/>
              </a:buClr>
              <a:buSzTx/>
              <a:buFont typeface="Wingdings" panose="05000000000000000000" pitchFamily="2" charset="2"/>
              <a:buChar char="Ø"/>
            </a:pPr>
            <a:r>
              <a:rPr lang="en-US" altLang="en-US" sz="2000">
                <a:solidFill>
                  <a:schemeClr val="tx2"/>
                </a:solidFill>
              </a:rPr>
              <a:t> The Bristol Cliffs Wilderness was named for unique cliffs on west side.</a:t>
            </a:r>
          </a:p>
          <a:p>
            <a:pPr eaLnBrk="1" hangingPunct="1">
              <a:lnSpc>
                <a:spcPct val="100000"/>
              </a:lnSpc>
              <a:spcBef>
                <a:spcPct val="50000"/>
              </a:spcBef>
              <a:buClr>
                <a:srgbClr val="FFFF66"/>
              </a:buClr>
              <a:buSzTx/>
              <a:buFont typeface="Wingdings" panose="05000000000000000000" pitchFamily="2" charset="2"/>
              <a:buChar char="Ø"/>
            </a:pPr>
            <a:r>
              <a:rPr lang="en-US" altLang="en-US" sz="2000">
                <a:solidFill>
                  <a:schemeClr val="tx2"/>
                </a:solidFill>
              </a:rPr>
              <a:t> Like the Aiken, is managed without designated trails. </a:t>
            </a:r>
          </a:p>
          <a:p>
            <a:pPr eaLnBrk="1" hangingPunct="1">
              <a:lnSpc>
                <a:spcPct val="100000"/>
              </a:lnSpc>
              <a:spcBef>
                <a:spcPct val="50000"/>
              </a:spcBef>
              <a:buClr>
                <a:srgbClr val="FFFF66"/>
              </a:buClr>
              <a:buSzTx/>
              <a:buFont typeface="Wingdings" panose="05000000000000000000" pitchFamily="2" charset="2"/>
              <a:buChar char="Ø"/>
            </a:pPr>
            <a:r>
              <a:rPr lang="en-US" altLang="en-US" sz="2000">
                <a:solidFill>
                  <a:schemeClr val="tx2"/>
                </a:solidFill>
              </a:rPr>
              <a:t> North Pond and Gilmore Ponds. </a:t>
            </a:r>
          </a:p>
          <a:p>
            <a:pPr eaLnBrk="1" hangingPunct="1">
              <a:lnSpc>
                <a:spcPct val="100000"/>
              </a:lnSpc>
              <a:spcBef>
                <a:spcPct val="50000"/>
              </a:spcBef>
              <a:buClr>
                <a:srgbClr val="FFFF66"/>
              </a:buClr>
              <a:buSzTx/>
              <a:buFont typeface="Wingdings" panose="05000000000000000000" pitchFamily="2" charset="2"/>
              <a:buChar char="Ø"/>
            </a:pPr>
            <a:r>
              <a:rPr lang="en-US" altLang="en-US" sz="2000">
                <a:solidFill>
                  <a:schemeClr val="tx2"/>
                </a:solidFill>
              </a:rPr>
              <a:t> Home to bears, moose, grouse, peregrine falcons and the tallest hobblebush in the state! </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CC5ECEA7-49FD-40A3-825E-DFA55FC13884}" type="datetime1">
              <a:rPr lang="en-US" altLang="en-US" b="0" smtClean="0">
                <a:solidFill>
                  <a:schemeClr val="tx1"/>
                </a:solidFill>
              </a:rPr>
              <a:pPr eaLnBrk="1" hangingPunct="1"/>
              <a:t>7/31/2020</a:t>
            </a:fld>
            <a:endParaRPr lang="en-US" altLang="en-US" b="0" smtClean="0">
              <a:solidFill>
                <a:schemeClr val="tx1"/>
              </a:solidFill>
            </a:endParaRPr>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D2BEF459-6463-4455-BE10-9C47CE240E3F}" type="slidenum">
              <a:rPr lang="en-US" altLang="en-US" b="0">
                <a:solidFill>
                  <a:schemeClr val="tx1"/>
                </a:solidFill>
              </a:rPr>
              <a:pPr eaLnBrk="1" hangingPunct="1"/>
              <a:t>19</a:t>
            </a:fld>
            <a:endParaRPr lang="en-US" altLang="en-US" b="0">
              <a:solidFill>
                <a:schemeClr val="tx1"/>
              </a:solidFill>
            </a:endParaRPr>
          </a:p>
        </p:txBody>
      </p:sp>
      <p:pic>
        <p:nvPicPr>
          <p:cNvPr id="34820" name="Picture 2" descr="2006_0901Image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1143000"/>
            <a:ext cx="10412413" cy="78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EFFDE73C-1C2C-4CBF-B715-A7B07AA14E29}" type="datetime1">
              <a:rPr lang="en-US" altLang="en-US" b="0" smtClean="0">
                <a:solidFill>
                  <a:schemeClr val="tx1"/>
                </a:solidFill>
              </a:rPr>
              <a:pPr eaLnBrk="1" hangingPunct="1"/>
              <a:t>7/31/2020</a:t>
            </a:fld>
            <a:endParaRPr lang="en-US" altLang="en-US" b="0" smtClean="0">
              <a:solidFill>
                <a:schemeClr val="tx1"/>
              </a:solidFill>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19AEB8A-12B1-4756-B838-53DEBE5C02CF}" type="slidenum">
              <a:rPr lang="en-US" altLang="en-US" b="0">
                <a:solidFill>
                  <a:schemeClr val="tx1"/>
                </a:solidFill>
              </a:rPr>
              <a:pPr eaLnBrk="1" hangingPunct="1"/>
              <a:t>2</a:t>
            </a:fld>
            <a:endParaRPr lang="en-US" altLang="en-US" b="0">
              <a:solidFill>
                <a:schemeClr val="tx1"/>
              </a:solidFill>
            </a:endParaRPr>
          </a:p>
        </p:txBody>
      </p:sp>
      <p:sp>
        <p:nvSpPr>
          <p:cNvPr id="17412" name="Text Box 2"/>
          <p:cNvSpPr txBox="1">
            <a:spLocks noChangeArrowheads="1"/>
          </p:cNvSpPr>
          <p:nvPr/>
        </p:nvSpPr>
        <p:spPr bwMode="auto">
          <a:xfrm>
            <a:off x="2057400" y="228600"/>
            <a:ext cx="2963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b="0">
                <a:solidFill>
                  <a:schemeClr val="tx2"/>
                </a:solidFill>
              </a:rPr>
              <a:t>What We Will Do :</a:t>
            </a:r>
          </a:p>
        </p:txBody>
      </p:sp>
      <p:sp>
        <p:nvSpPr>
          <p:cNvPr id="17413" name="Text Box 3"/>
          <p:cNvSpPr txBox="1">
            <a:spLocks noChangeArrowheads="1"/>
          </p:cNvSpPr>
          <p:nvPr/>
        </p:nvSpPr>
        <p:spPr bwMode="auto">
          <a:xfrm>
            <a:off x="990600" y="990600"/>
            <a:ext cx="71024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 typeface="Wingdings" panose="05000000000000000000" pitchFamily="2" charset="2"/>
              <a:buChar char="q"/>
            </a:pPr>
            <a:r>
              <a:rPr lang="en-US" altLang="en-US" sz="2400" b="0">
                <a:solidFill>
                  <a:schemeClr val="tx1"/>
                </a:solidFill>
              </a:rPr>
              <a:t> Lay out the locations and some of the highlights of the eight Green Mountain National Forest Wilderness areas.</a:t>
            </a:r>
          </a:p>
          <a:p>
            <a:pPr eaLnBrk="1" hangingPunct="1">
              <a:lnSpc>
                <a:spcPct val="100000"/>
              </a:lnSpc>
              <a:spcBef>
                <a:spcPct val="0"/>
              </a:spcBef>
              <a:buClrTx/>
              <a:buSzTx/>
              <a:buFont typeface="Wingdings" panose="05000000000000000000" pitchFamily="2" charset="2"/>
              <a:buChar char="q"/>
            </a:pPr>
            <a:endParaRPr lang="en-US" altLang="en-US" sz="2400" b="0">
              <a:solidFill>
                <a:schemeClr val="tx1"/>
              </a:solidFill>
            </a:endParaRPr>
          </a:p>
          <a:p>
            <a:pPr eaLnBrk="1" hangingPunct="1">
              <a:lnSpc>
                <a:spcPct val="100000"/>
              </a:lnSpc>
              <a:spcBef>
                <a:spcPct val="0"/>
              </a:spcBef>
              <a:buClrTx/>
              <a:buSzTx/>
              <a:buFont typeface="Wingdings" panose="05000000000000000000" pitchFamily="2" charset="2"/>
              <a:buChar char="q"/>
            </a:pPr>
            <a:r>
              <a:rPr lang="en-US" altLang="en-US" sz="2400" b="0">
                <a:solidFill>
                  <a:schemeClr val="tx1"/>
                </a:solidFill>
              </a:rPr>
              <a:t> See how the Wilderness Acts including the latest New England Wilderness Act of 2006 added acres to the Green Mountain National Forest. </a:t>
            </a:r>
          </a:p>
          <a:p>
            <a:pPr eaLnBrk="1" hangingPunct="1">
              <a:lnSpc>
                <a:spcPct val="100000"/>
              </a:lnSpc>
              <a:spcBef>
                <a:spcPct val="0"/>
              </a:spcBef>
              <a:buClrTx/>
              <a:buSzTx/>
              <a:buFont typeface="Wingdings" panose="05000000000000000000" pitchFamily="2" charset="2"/>
              <a:buNone/>
            </a:pPr>
            <a:endParaRPr lang="en-US" altLang="en-US" sz="2400" b="0">
              <a:solidFill>
                <a:schemeClr val="tx1"/>
              </a:solidFill>
            </a:endParaRPr>
          </a:p>
          <a:p>
            <a:pPr eaLnBrk="1" hangingPunct="1">
              <a:lnSpc>
                <a:spcPct val="100000"/>
              </a:lnSpc>
              <a:spcBef>
                <a:spcPct val="0"/>
              </a:spcBef>
              <a:buClrTx/>
              <a:buSzTx/>
              <a:buFont typeface="Wingdings" panose="05000000000000000000" pitchFamily="2" charset="2"/>
              <a:buChar char="q"/>
            </a:pPr>
            <a:r>
              <a:rPr lang="en-US" altLang="en-US" sz="2400" b="0">
                <a:solidFill>
                  <a:schemeClr val="tx1"/>
                </a:solidFill>
              </a:rPr>
              <a:t> Discover the public purposes of wilderness.</a:t>
            </a:r>
          </a:p>
          <a:p>
            <a:pPr eaLnBrk="1" hangingPunct="1">
              <a:lnSpc>
                <a:spcPct val="100000"/>
              </a:lnSpc>
              <a:spcBef>
                <a:spcPct val="0"/>
              </a:spcBef>
              <a:buClrTx/>
              <a:buSzTx/>
              <a:buFont typeface="Wingdings" panose="05000000000000000000" pitchFamily="2" charset="2"/>
              <a:buNone/>
            </a:pPr>
            <a:endParaRPr lang="en-US" altLang="en-US" sz="2400" b="0">
              <a:solidFill>
                <a:schemeClr val="tx1"/>
              </a:solidFill>
            </a:endParaRPr>
          </a:p>
          <a:p>
            <a:pPr eaLnBrk="1" hangingPunct="1">
              <a:lnSpc>
                <a:spcPct val="100000"/>
              </a:lnSpc>
              <a:spcBef>
                <a:spcPct val="0"/>
              </a:spcBef>
              <a:buClrTx/>
              <a:buSzTx/>
              <a:buFont typeface="Wingdings" panose="05000000000000000000" pitchFamily="2" charset="2"/>
              <a:buChar char="q"/>
            </a:pPr>
            <a:r>
              <a:rPr lang="en-US" altLang="en-US" sz="2400" b="0">
                <a:solidFill>
                  <a:schemeClr val="tx1"/>
                </a:solidFill>
              </a:rPr>
              <a:t>  Explore the role of Wilderness Rangers on the Greens and how they work to monitor and protect wilderness from threats to an enduring resource.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410C0459-67DC-4775-BA3C-2E42136AA388}" type="datetime1">
              <a:rPr lang="en-US" altLang="en-US" b="0" smtClean="0">
                <a:solidFill>
                  <a:schemeClr val="tx1"/>
                </a:solidFill>
              </a:rPr>
              <a:pPr eaLnBrk="1" hangingPunct="1"/>
              <a:t>7/31/2020</a:t>
            </a:fld>
            <a:endParaRPr lang="en-US" altLang="en-US" b="0" smtClean="0">
              <a:solidFill>
                <a:schemeClr val="tx1"/>
              </a:solidFill>
            </a:endParaRPr>
          </a:p>
        </p:txBody>
      </p:sp>
      <p:sp>
        <p:nvSpPr>
          <p:cNvPr id="358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282306E7-F9CA-46BE-A40A-46C6000F322F}" type="slidenum">
              <a:rPr lang="en-US" altLang="en-US" b="0">
                <a:solidFill>
                  <a:schemeClr val="tx1"/>
                </a:solidFill>
              </a:rPr>
              <a:pPr eaLnBrk="1" hangingPunct="1"/>
              <a:t>20</a:t>
            </a:fld>
            <a:endParaRPr lang="en-US" altLang="en-US" b="0">
              <a:solidFill>
                <a:schemeClr val="tx1"/>
              </a:solidFill>
            </a:endParaRPr>
          </a:p>
        </p:txBody>
      </p:sp>
      <p:pic>
        <p:nvPicPr>
          <p:cNvPr id="35844" name="Picture 2052"/>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152400"/>
            <a:ext cx="3959225" cy="6324600"/>
          </a:xfrm>
          <a:noFill/>
          <a:ln w="12700" cap="flat" algn="ctr">
            <a:solidFill>
              <a:schemeClr val="bg2"/>
            </a:solidFill>
            <a:miter lim="800000"/>
            <a:headEnd/>
            <a:tailEnd/>
          </a:ln>
        </p:spPr>
      </p:pic>
      <p:sp>
        <p:nvSpPr>
          <p:cNvPr id="35845" name="Text Box 2054"/>
          <p:cNvSpPr txBox="1">
            <a:spLocks noChangeArrowheads="1"/>
          </p:cNvSpPr>
          <p:nvPr/>
        </p:nvSpPr>
        <p:spPr bwMode="auto">
          <a:xfrm>
            <a:off x="5029200" y="533400"/>
            <a:ext cx="31400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Clr>
                <a:srgbClr val="FFFF66"/>
              </a:buClr>
              <a:buFont typeface="Wingdings" panose="05000000000000000000" pitchFamily="2" charset="2"/>
              <a:buChar char="Ø"/>
            </a:pPr>
            <a:r>
              <a:rPr lang="en-US" altLang="en-US" sz="2000">
                <a:solidFill>
                  <a:schemeClr val="tx2"/>
                </a:solidFill>
              </a:rPr>
              <a:t>The Moosalamoo National Recreation Area (NRA) was established under the New England Wilderness Act of 2006.</a:t>
            </a:r>
          </a:p>
          <a:p>
            <a:pPr eaLnBrk="1" hangingPunct="1">
              <a:buClr>
                <a:srgbClr val="FFFF66"/>
              </a:buClr>
              <a:buFont typeface="Wingdings" panose="05000000000000000000" pitchFamily="2" charset="2"/>
              <a:buNone/>
            </a:pPr>
            <a:r>
              <a:rPr lang="en-US" altLang="en-US" sz="2000">
                <a:solidFill>
                  <a:schemeClr val="tx2"/>
                </a:solidFill>
              </a:rPr>
              <a:t> </a:t>
            </a:r>
          </a:p>
          <a:p>
            <a:pPr eaLnBrk="1" hangingPunct="1">
              <a:buClr>
                <a:srgbClr val="FFFF66"/>
              </a:buClr>
              <a:buFont typeface="Wingdings" panose="05000000000000000000" pitchFamily="2" charset="2"/>
              <a:buChar char="Ø"/>
            </a:pPr>
            <a:r>
              <a:rPr lang="en-US" altLang="en-US" sz="2000">
                <a:solidFill>
                  <a:schemeClr val="tx2"/>
                </a:solidFill>
              </a:rPr>
              <a:t>A main objective is to showcase National Forest multiple use management. </a:t>
            </a:r>
          </a:p>
          <a:p>
            <a:pPr eaLnBrk="1" hangingPunct="1">
              <a:buClr>
                <a:srgbClr val="FFFF66"/>
              </a:buClr>
              <a:buFont typeface="Wingdings" panose="05000000000000000000" pitchFamily="2" charset="2"/>
              <a:buChar char="Ø"/>
            </a:pPr>
            <a:endParaRPr lang="en-US" altLang="en-US" sz="2000">
              <a:solidFill>
                <a:schemeClr val="tx2"/>
              </a:solidFill>
            </a:endParaRPr>
          </a:p>
          <a:p>
            <a:pPr eaLnBrk="1" hangingPunct="1">
              <a:buClr>
                <a:srgbClr val="FFFF66"/>
              </a:buClr>
              <a:buFont typeface="Wingdings" panose="05000000000000000000" pitchFamily="2" charset="2"/>
              <a:buChar char="Ø"/>
            </a:pPr>
            <a:r>
              <a:rPr lang="en-US" altLang="en-US" sz="2000">
                <a:solidFill>
                  <a:schemeClr val="tx2"/>
                </a:solidFill>
              </a:rPr>
              <a:t>The Joseph Battell Wilderness is outside this NRA.</a:t>
            </a:r>
          </a:p>
        </p:txBody>
      </p:sp>
      <p:sp>
        <p:nvSpPr>
          <p:cNvPr id="35846" name="Text Box 2056"/>
          <p:cNvSpPr txBox="1">
            <a:spLocks noChangeArrowheads="1"/>
          </p:cNvSpPr>
          <p:nvPr/>
        </p:nvSpPr>
        <p:spPr bwMode="auto">
          <a:xfrm>
            <a:off x="5181600" y="5334000"/>
            <a:ext cx="3216275" cy="690563"/>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1600">
                <a:solidFill>
                  <a:srgbClr val="FFFF66"/>
                </a:solidFill>
              </a:rPr>
              <a:t>The New England Wilderness Act of 2006 created an entirely new NRA at 15,800 acres.</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53D5BE81-8AEE-468A-AEED-DAF9B9DCCA4C}" type="datetime1">
              <a:rPr lang="en-US" altLang="en-US" b="0" smtClean="0">
                <a:solidFill>
                  <a:schemeClr val="tx1"/>
                </a:solidFill>
              </a:rPr>
              <a:pPr eaLnBrk="1" hangingPunct="1"/>
              <a:t>7/31/2020</a:t>
            </a:fld>
            <a:endParaRPr lang="en-US" altLang="en-US" b="0" smtClean="0">
              <a:solidFill>
                <a:schemeClr val="tx1"/>
              </a:solidFill>
            </a:endParaRPr>
          </a:p>
        </p:txBody>
      </p:sp>
      <p:sp>
        <p:nvSpPr>
          <p:cNvPr id="368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113E1151-19AA-4649-9537-48881F94E5FE}" type="slidenum">
              <a:rPr lang="en-US" altLang="en-US" b="0">
                <a:solidFill>
                  <a:schemeClr val="tx1"/>
                </a:solidFill>
              </a:rPr>
              <a:pPr eaLnBrk="1" hangingPunct="1"/>
              <a:t>21</a:t>
            </a:fld>
            <a:endParaRPr lang="en-US" altLang="en-US" b="0">
              <a:solidFill>
                <a:schemeClr val="tx1"/>
              </a:solidFill>
            </a:endParaRPr>
          </a:p>
        </p:txBody>
      </p:sp>
      <p:pic>
        <p:nvPicPr>
          <p:cNvPr id="36868" name="Picture 1031" descr="Green 1"/>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1219200"/>
            <a:ext cx="8686800" cy="5002213"/>
          </a:xfrm>
          <a:solidFill>
            <a:schemeClr val="accent1"/>
          </a:solidFill>
          <a:ln>
            <a:solidFill>
              <a:schemeClr val="bg2"/>
            </a:solidFill>
            <a:miter lim="800000"/>
            <a:headEnd/>
            <a:tailEnd/>
          </a:ln>
        </p:spPr>
      </p:pic>
      <p:sp>
        <p:nvSpPr>
          <p:cNvPr id="36869" name="Text Box 1033"/>
          <p:cNvSpPr txBox="1">
            <a:spLocks noChangeArrowheads="1"/>
          </p:cNvSpPr>
          <p:nvPr/>
        </p:nvSpPr>
        <p:spPr bwMode="auto">
          <a:xfrm>
            <a:off x="2209800" y="457200"/>
            <a:ext cx="5867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spcBef>
                <a:spcPct val="50000"/>
              </a:spcBef>
              <a:buFont typeface="Wingdings" panose="05000000000000000000" pitchFamily="2" charset="2"/>
              <a:buNone/>
            </a:pPr>
            <a:r>
              <a:rPr lang="en-US" altLang="en-US" sz="2800">
                <a:solidFill>
                  <a:schemeClr val="tx2"/>
                </a:solidFill>
              </a:rPr>
              <a:t>Wilderness Acre Distribution </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B60BF5E3-0D3F-4AFE-A29D-D71033844F26}" type="datetime1">
              <a:rPr lang="en-US" altLang="en-US" b="0" smtClean="0">
                <a:solidFill>
                  <a:schemeClr val="tx1"/>
                </a:solidFill>
              </a:rPr>
              <a:pPr eaLnBrk="1" hangingPunct="1"/>
              <a:t>7/31/2020</a:t>
            </a:fld>
            <a:endParaRPr lang="en-US" altLang="en-US" b="0" smtClean="0">
              <a:solidFill>
                <a:schemeClr val="tx1"/>
              </a:solidFill>
            </a:endParaRPr>
          </a:p>
        </p:txBody>
      </p:sp>
      <p:sp>
        <p:nvSpPr>
          <p:cNvPr id="378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C6B15D6D-D66D-47CE-8346-0F88942E4A83}" type="slidenum">
              <a:rPr lang="en-US" altLang="en-US" b="0">
                <a:solidFill>
                  <a:schemeClr val="tx1"/>
                </a:solidFill>
              </a:rPr>
              <a:pPr eaLnBrk="1" hangingPunct="1"/>
              <a:t>22</a:t>
            </a:fld>
            <a:endParaRPr lang="en-US" altLang="en-US" b="0">
              <a:solidFill>
                <a:schemeClr val="tx1"/>
              </a:solidFill>
            </a:endParaRPr>
          </a:p>
        </p:txBody>
      </p:sp>
      <p:sp>
        <p:nvSpPr>
          <p:cNvPr id="37892" name="Text Box 57"/>
          <p:cNvSpPr txBox="1">
            <a:spLocks noChangeArrowheads="1"/>
          </p:cNvSpPr>
          <p:nvPr/>
        </p:nvSpPr>
        <p:spPr bwMode="auto">
          <a:xfrm>
            <a:off x="990600" y="457200"/>
            <a:ext cx="7162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spcBef>
                <a:spcPct val="50000"/>
              </a:spcBef>
              <a:buFont typeface="Wingdings" panose="05000000000000000000" pitchFamily="2" charset="2"/>
              <a:buNone/>
            </a:pPr>
            <a:r>
              <a:rPr lang="en-US" altLang="en-US" sz="2400">
                <a:solidFill>
                  <a:schemeClr val="tx2"/>
                </a:solidFill>
              </a:rPr>
              <a:t>	</a:t>
            </a:r>
            <a:r>
              <a:rPr lang="en-US" altLang="en-US" sz="2400" u="sng">
                <a:solidFill>
                  <a:schemeClr val="tx2"/>
                </a:solidFill>
              </a:rPr>
              <a:t>Some  Initial Administrative  Steps Involving the Implementation of the New England Wilderness Act of 2006 </a:t>
            </a:r>
          </a:p>
        </p:txBody>
      </p:sp>
      <p:sp>
        <p:nvSpPr>
          <p:cNvPr id="37893" name="Text Box 58"/>
          <p:cNvSpPr txBox="1">
            <a:spLocks noChangeArrowheads="1"/>
          </p:cNvSpPr>
          <p:nvPr/>
        </p:nvSpPr>
        <p:spPr bwMode="auto">
          <a:xfrm>
            <a:off x="1066800" y="1981200"/>
            <a:ext cx="71024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Clr>
                <a:srgbClr val="FFFF66"/>
              </a:buClr>
              <a:buFontTx/>
              <a:buChar char="•"/>
            </a:pPr>
            <a:r>
              <a:rPr lang="en-US" altLang="en-US" sz="2400">
                <a:solidFill>
                  <a:schemeClr val="tx2"/>
                </a:solidFill>
              </a:rPr>
              <a:t>Establish a communication link between five property owners who have inholdings. </a:t>
            </a:r>
          </a:p>
          <a:p>
            <a:pPr eaLnBrk="1" hangingPunct="1">
              <a:buClr>
                <a:srgbClr val="FFFF66"/>
              </a:buClr>
              <a:buFontTx/>
              <a:buChar char="•"/>
            </a:pPr>
            <a:endParaRPr lang="en-US" altLang="en-US" sz="2400">
              <a:solidFill>
                <a:schemeClr val="tx2"/>
              </a:solidFill>
            </a:endParaRPr>
          </a:p>
          <a:p>
            <a:pPr eaLnBrk="1" hangingPunct="1">
              <a:buClr>
                <a:srgbClr val="FFFF66"/>
              </a:buClr>
              <a:buFontTx/>
              <a:buChar char="•"/>
            </a:pPr>
            <a:r>
              <a:rPr lang="en-US" altLang="en-US" sz="2400">
                <a:solidFill>
                  <a:schemeClr val="tx2"/>
                </a:solidFill>
              </a:rPr>
              <a:t>Identify roads for closure that maybe obliterated after an appropriate environmental analysis is complete. </a:t>
            </a:r>
          </a:p>
          <a:p>
            <a:pPr eaLnBrk="1" hangingPunct="1">
              <a:buClr>
                <a:srgbClr val="FFFF66"/>
              </a:buClr>
              <a:buFontTx/>
              <a:buChar char="•"/>
            </a:pPr>
            <a:endParaRPr lang="en-US" altLang="en-US" sz="2400">
              <a:solidFill>
                <a:schemeClr val="tx2"/>
              </a:solidFill>
            </a:endParaRPr>
          </a:p>
          <a:p>
            <a:pPr eaLnBrk="1" hangingPunct="1">
              <a:buClr>
                <a:srgbClr val="FFFF66"/>
              </a:buClr>
              <a:buFontTx/>
              <a:buChar char="•"/>
            </a:pPr>
            <a:r>
              <a:rPr lang="en-US" altLang="en-US" sz="2400">
                <a:solidFill>
                  <a:schemeClr val="tx2"/>
                </a:solidFill>
              </a:rPr>
              <a:t>Request funding for 30 miles of boundary to be completed by surveyors to Forest Service standard. </a:t>
            </a:r>
          </a:p>
          <a:p>
            <a:pPr eaLnBrk="1" hangingPunct="1">
              <a:buClr>
                <a:srgbClr val="FFFF66"/>
              </a:buClr>
              <a:buFontTx/>
              <a:buChar char="•"/>
            </a:pPr>
            <a:endParaRPr lang="en-US" altLang="en-US" sz="2400">
              <a:solidFill>
                <a:schemeClr val="tx2"/>
              </a:solidFill>
            </a:endParaRPr>
          </a:p>
          <a:p>
            <a:pPr eaLnBrk="1" hangingPunct="1">
              <a:buClr>
                <a:srgbClr val="FFFF66"/>
              </a:buClr>
              <a:buFontTx/>
              <a:buChar char="•"/>
            </a:pPr>
            <a:r>
              <a:rPr lang="en-US" altLang="en-US" sz="2400">
                <a:solidFill>
                  <a:schemeClr val="tx2"/>
                </a:solidFill>
              </a:rPr>
              <a:t>Continue to fund Wilderness Rangers and a wilderness work force dedicated to completion of national goals .</a:t>
            </a:r>
          </a:p>
          <a:p>
            <a:pPr eaLnBrk="1" hangingPunct="1">
              <a:buClr>
                <a:srgbClr val="FFFF66"/>
              </a:buClr>
              <a:buFontTx/>
              <a:buNone/>
            </a:pPr>
            <a:endParaRPr lang="en-US" altLang="en-US" sz="240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9B2F489-F2CF-4150-878C-623B3A8B7C78}" type="datetime1">
              <a:rPr lang="en-US" altLang="en-US" b="0" smtClean="0">
                <a:solidFill>
                  <a:schemeClr val="tx1"/>
                </a:solidFill>
              </a:rPr>
              <a:pPr eaLnBrk="1" hangingPunct="1"/>
              <a:t>7/31/2020</a:t>
            </a:fld>
            <a:endParaRPr lang="en-US" altLang="en-US" b="0" smtClean="0">
              <a:solidFill>
                <a:schemeClr val="tx1"/>
              </a:solidFill>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FF6DBEB-FA3B-448D-8ED8-FE0161444A52}" type="slidenum">
              <a:rPr lang="en-US" altLang="en-US" b="0">
                <a:solidFill>
                  <a:schemeClr val="tx1"/>
                </a:solidFill>
              </a:rPr>
              <a:pPr eaLnBrk="1" hangingPunct="1"/>
              <a:t>23</a:t>
            </a:fld>
            <a:endParaRPr lang="en-US" altLang="en-US" b="0">
              <a:solidFill>
                <a:schemeClr val="tx1"/>
              </a:solidFill>
            </a:endParaRPr>
          </a:p>
        </p:txBody>
      </p:sp>
      <p:sp>
        <p:nvSpPr>
          <p:cNvPr id="38916" name="Rectangle 4"/>
          <p:cNvSpPr>
            <a:spLocks noGrp="1" noChangeArrowheads="1"/>
          </p:cNvSpPr>
          <p:nvPr>
            <p:ph type="title"/>
          </p:nvPr>
        </p:nvSpPr>
        <p:spPr>
          <a:xfrm>
            <a:off x="838200" y="0"/>
            <a:ext cx="7772400" cy="1143000"/>
          </a:xfrm>
        </p:spPr>
        <p:txBody>
          <a:bodyPr/>
          <a:lstStyle/>
          <a:p>
            <a:pPr eaLnBrk="1" hangingPunct="1"/>
            <a:r>
              <a:rPr lang="en-US" altLang="en-US" sz="2400" b="1" u="sng" smtClean="0"/>
              <a:t>Some Initial Field  Steps Involving the Implementation of the New England Wilderness Act of 2006 </a:t>
            </a:r>
            <a:br>
              <a:rPr lang="en-US" altLang="en-US" sz="2400" b="1" u="sng" smtClean="0"/>
            </a:br>
            <a:endParaRPr lang="en-US" altLang="en-US" sz="2400" b="1" u="sng" smtClean="0"/>
          </a:p>
        </p:txBody>
      </p:sp>
      <p:sp>
        <p:nvSpPr>
          <p:cNvPr id="38917" name="Text Box 5"/>
          <p:cNvSpPr txBox="1">
            <a:spLocks noChangeArrowheads="1"/>
          </p:cNvSpPr>
          <p:nvPr/>
        </p:nvSpPr>
        <p:spPr bwMode="auto">
          <a:xfrm>
            <a:off x="822325" y="1244600"/>
            <a:ext cx="527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AutoNum type="arabicPeriod"/>
            </a:pPr>
            <a:endParaRPr lang="en-US" altLang="en-US" sz="1600"/>
          </a:p>
        </p:txBody>
      </p:sp>
      <p:sp>
        <p:nvSpPr>
          <p:cNvPr id="38918" name="Rectangle 6"/>
          <p:cNvSpPr>
            <a:spLocks noChangeArrowheads="1"/>
          </p:cNvSpPr>
          <p:nvPr/>
        </p:nvSpPr>
        <p:spPr bwMode="auto">
          <a:xfrm>
            <a:off x="609600" y="762000"/>
            <a:ext cx="8305800" cy="779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30000"/>
              </a:spcBef>
              <a:buClrTx/>
              <a:buSzTx/>
              <a:buFontTx/>
              <a:buChar char="•"/>
            </a:pPr>
            <a:r>
              <a:rPr kumimoji="1" lang="en-US" altLang="en-US" sz="2000">
                <a:solidFill>
                  <a:schemeClr val="tx2"/>
                </a:solidFill>
              </a:rPr>
              <a:t>Move nine, existing wilderness boundary portal signs and associated new wilderness maps and information.  </a:t>
            </a:r>
          </a:p>
          <a:p>
            <a:pPr>
              <a:lnSpc>
                <a:spcPct val="100000"/>
              </a:lnSpc>
              <a:spcBef>
                <a:spcPct val="30000"/>
              </a:spcBef>
              <a:buClrTx/>
              <a:buSzTx/>
              <a:buFontTx/>
              <a:buChar char="•"/>
            </a:pPr>
            <a:endParaRPr kumimoji="1" lang="en-US" altLang="en-US" sz="2000">
              <a:solidFill>
                <a:schemeClr val="tx2"/>
              </a:solidFill>
            </a:endParaRPr>
          </a:p>
          <a:p>
            <a:pPr>
              <a:lnSpc>
                <a:spcPct val="100000"/>
              </a:lnSpc>
              <a:spcBef>
                <a:spcPct val="30000"/>
              </a:spcBef>
              <a:buClrTx/>
              <a:buSzTx/>
              <a:buFontTx/>
              <a:buChar char="•"/>
            </a:pPr>
            <a:r>
              <a:rPr kumimoji="1" lang="en-US" altLang="en-US" sz="2000">
                <a:solidFill>
                  <a:schemeClr val="tx2"/>
                </a:solidFill>
              </a:rPr>
              <a:t>Paint, carry and install eight, new wilderness boundary portal signs, wilderness maps and information.</a:t>
            </a:r>
          </a:p>
          <a:p>
            <a:pPr>
              <a:lnSpc>
                <a:spcPct val="100000"/>
              </a:lnSpc>
              <a:spcBef>
                <a:spcPct val="30000"/>
              </a:spcBef>
              <a:buClrTx/>
              <a:buSzTx/>
              <a:buFontTx/>
              <a:buChar char="•"/>
            </a:pPr>
            <a:endParaRPr kumimoji="1" lang="en-US" altLang="en-US" sz="2000">
              <a:solidFill>
                <a:schemeClr val="tx2"/>
              </a:solidFill>
            </a:endParaRPr>
          </a:p>
          <a:p>
            <a:pPr>
              <a:lnSpc>
                <a:spcPct val="100000"/>
              </a:lnSpc>
              <a:spcBef>
                <a:spcPct val="30000"/>
              </a:spcBef>
              <a:buClrTx/>
              <a:buSzTx/>
              <a:buFontTx/>
              <a:buChar char="•"/>
            </a:pPr>
            <a:r>
              <a:rPr kumimoji="1" lang="en-US" altLang="en-US" sz="2000">
                <a:solidFill>
                  <a:schemeClr val="tx2"/>
                </a:solidFill>
              </a:rPr>
              <a:t>Inventory all new boundaries and remote sections for nonconforming uses. </a:t>
            </a:r>
          </a:p>
          <a:p>
            <a:pPr>
              <a:lnSpc>
                <a:spcPct val="100000"/>
              </a:lnSpc>
              <a:spcBef>
                <a:spcPct val="30000"/>
              </a:spcBef>
              <a:buClrTx/>
              <a:buSzTx/>
              <a:buFontTx/>
              <a:buChar char="•"/>
            </a:pPr>
            <a:endParaRPr kumimoji="1" lang="en-US" altLang="en-US" sz="2000">
              <a:solidFill>
                <a:schemeClr val="tx2"/>
              </a:solidFill>
            </a:endParaRPr>
          </a:p>
          <a:p>
            <a:pPr>
              <a:lnSpc>
                <a:spcPct val="100000"/>
              </a:lnSpc>
              <a:spcBef>
                <a:spcPct val="30000"/>
              </a:spcBef>
              <a:buClrTx/>
              <a:buSzTx/>
              <a:buFontTx/>
              <a:buChar char="•"/>
            </a:pPr>
            <a:r>
              <a:rPr kumimoji="1" lang="en-US" altLang="en-US" sz="2000">
                <a:solidFill>
                  <a:schemeClr val="tx2"/>
                </a:solidFill>
              </a:rPr>
              <a:t>Post wilderness boundary license plates at locations where motorized and mechanized use is occurring or could occur with a GPS device. </a:t>
            </a:r>
          </a:p>
          <a:p>
            <a:pPr>
              <a:lnSpc>
                <a:spcPct val="100000"/>
              </a:lnSpc>
              <a:spcBef>
                <a:spcPct val="30000"/>
              </a:spcBef>
              <a:buClrTx/>
              <a:buSzTx/>
              <a:buFontTx/>
              <a:buChar char="•"/>
            </a:pPr>
            <a:endParaRPr kumimoji="1" lang="en-US" altLang="en-US" sz="2000">
              <a:solidFill>
                <a:schemeClr val="tx2"/>
              </a:solidFill>
            </a:endParaRPr>
          </a:p>
          <a:p>
            <a:pPr>
              <a:lnSpc>
                <a:spcPct val="100000"/>
              </a:lnSpc>
              <a:spcBef>
                <a:spcPct val="30000"/>
              </a:spcBef>
              <a:buClrTx/>
              <a:buSzTx/>
              <a:buFontTx/>
              <a:buChar char="•"/>
            </a:pPr>
            <a:r>
              <a:rPr kumimoji="1" lang="en-US" altLang="en-US" sz="2000">
                <a:solidFill>
                  <a:schemeClr val="tx2"/>
                </a:solidFill>
              </a:rPr>
              <a:t>Travelways Management: Move rocks and debris onto illegal trails that lead into wilderness to keep motorized and mechanized equipment out.</a:t>
            </a:r>
          </a:p>
          <a:p>
            <a:pPr>
              <a:lnSpc>
                <a:spcPct val="100000"/>
              </a:lnSpc>
              <a:spcBef>
                <a:spcPct val="30000"/>
              </a:spcBef>
              <a:buClrTx/>
              <a:buSzTx/>
              <a:buFontTx/>
              <a:buChar char="•"/>
            </a:pPr>
            <a:endParaRPr kumimoji="1" lang="en-US" altLang="en-US" sz="2000">
              <a:solidFill>
                <a:schemeClr val="tx2"/>
              </a:solidFill>
            </a:endParaRPr>
          </a:p>
          <a:p>
            <a:pPr>
              <a:lnSpc>
                <a:spcPct val="100000"/>
              </a:lnSpc>
              <a:spcBef>
                <a:spcPct val="30000"/>
              </a:spcBef>
              <a:buClrTx/>
              <a:buSzTx/>
              <a:buFontTx/>
              <a:buChar char="•"/>
            </a:pPr>
            <a:r>
              <a:rPr kumimoji="1" lang="en-US" altLang="en-US" sz="2000">
                <a:solidFill>
                  <a:schemeClr val="tx2"/>
                </a:solidFill>
              </a:rPr>
              <a:t>Hire a hand crew to remove some road culverts in the new wilderness. </a:t>
            </a:r>
          </a:p>
          <a:p>
            <a:pPr>
              <a:lnSpc>
                <a:spcPct val="100000"/>
              </a:lnSpc>
              <a:spcBef>
                <a:spcPct val="30000"/>
              </a:spcBef>
              <a:buClrTx/>
              <a:buSzTx/>
              <a:buFontTx/>
              <a:buChar char="•"/>
            </a:pPr>
            <a:endParaRPr kumimoji="1" lang="en-US" altLang="en-US" sz="2000">
              <a:solidFill>
                <a:schemeClr val="tx2"/>
              </a:solidFill>
            </a:endParaRPr>
          </a:p>
          <a:p>
            <a:pPr>
              <a:lnSpc>
                <a:spcPct val="100000"/>
              </a:lnSpc>
              <a:spcBef>
                <a:spcPct val="30000"/>
              </a:spcBef>
              <a:buClrTx/>
              <a:buSzTx/>
              <a:buFontTx/>
              <a:buChar char="•"/>
            </a:pPr>
            <a:endParaRPr kumimoji="1" lang="en-US" altLang="en-US" sz="2000" b="0">
              <a:solidFill>
                <a:schemeClr val="tx2"/>
              </a:solidFill>
            </a:endParaRPr>
          </a:p>
          <a:p>
            <a:pPr>
              <a:lnSpc>
                <a:spcPct val="100000"/>
              </a:lnSpc>
              <a:spcBef>
                <a:spcPct val="30000"/>
              </a:spcBef>
              <a:buClrTx/>
              <a:buSzTx/>
              <a:buFontTx/>
              <a:buNone/>
            </a:pPr>
            <a:endParaRPr kumimoji="1" lang="en-US" altLang="en-US" sz="2000" b="0">
              <a:solidFill>
                <a:schemeClr val="tx2"/>
              </a:solidFill>
            </a:endParaRPr>
          </a:p>
          <a:p>
            <a:pPr>
              <a:lnSpc>
                <a:spcPct val="100000"/>
              </a:lnSpc>
              <a:spcBef>
                <a:spcPct val="30000"/>
              </a:spcBef>
              <a:buClrTx/>
              <a:buSzTx/>
              <a:buFontTx/>
              <a:buNone/>
            </a:pPr>
            <a:endParaRPr kumimoji="1" lang="en-US" altLang="en-US" sz="2000" b="0">
              <a:solidFill>
                <a:schemeClr val="tx1"/>
              </a:solidFill>
            </a:endParaRPr>
          </a:p>
          <a:p>
            <a:pPr>
              <a:lnSpc>
                <a:spcPct val="100000"/>
              </a:lnSpc>
              <a:spcBef>
                <a:spcPct val="30000"/>
              </a:spcBef>
              <a:buClrTx/>
              <a:buSzTx/>
              <a:buFontTx/>
              <a:buNone/>
            </a:pPr>
            <a:r>
              <a:rPr kumimoji="1" lang="en-US" altLang="en-US" sz="1600"/>
              <a:t>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20557B42-4E3B-42A4-BEB6-D111A7704F3C}" type="datetime1">
              <a:rPr lang="en-US" altLang="en-US" b="0" smtClean="0">
                <a:solidFill>
                  <a:schemeClr val="tx1"/>
                </a:solidFill>
              </a:rPr>
              <a:pPr eaLnBrk="1" hangingPunct="1"/>
              <a:t>7/31/2020</a:t>
            </a:fld>
            <a:endParaRPr lang="en-US" altLang="en-US" b="0" smtClean="0">
              <a:solidFill>
                <a:schemeClr val="tx1"/>
              </a:solidFill>
            </a:endParaRPr>
          </a:p>
        </p:txBody>
      </p:sp>
      <p:sp>
        <p:nvSpPr>
          <p:cNvPr id="399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01CCD96-F7CB-403F-A90B-280441913B89}" type="slidenum">
              <a:rPr lang="en-US" altLang="en-US" b="0">
                <a:solidFill>
                  <a:schemeClr val="tx1"/>
                </a:solidFill>
              </a:rPr>
              <a:pPr eaLnBrk="1" hangingPunct="1"/>
              <a:t>24</a:t>
            </a:fld>
            <a:endParaRPr lang="en-US" altLang="en-US" b="0">
              <a:solidFill>
                <a:schemeClr val="tx1"/>
              </a:solidFill>
            </a:endParaRPr>
          </a:p>
        </p:txBody>
      </p:sp>
      <p:pic>
        <p:nvPicPr>
          <p:cNvPr id="39940" name="Picture 1026" descr="ice2_kno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Rectangle 1027"/>
          <p:cNvSpPr>
            <a:spLocks noChangeArrowheads="1"/>
          </p:cNvSpPr>
          <p:nvPr/>
        </p:nvSpPr>
        <p:spPr bwMode="auto">
          <a:xfrm>
            <a:off x="152400" y="-533400"/>
            <a:ext cx="8229600" cy="2441575"/>
          </a:xfrm>
          <a:prstGeom prst="rect">
            <a:avLst/>
          </a:prstGeom>
          <a:noFill/>
          <a:ln w="9525">
            <a:noFill/>
            <a:miter lim="800000"/>
            <a:headEnd/>
            <a:tailEnd/>
          </a:ln>
          <a:effectLst/>
        </p:spPr>
        <p:txBody>
          <a:bodyPr>
            <a:spAutoFit/>
          </a:bodyPr>
          <a:lstStyle/>
          <a:p>
            <a:pPr>
              <a:lnSpc>
                <a:spcPct val="100000"/>
              </a:lnSpc>
              <a:spcBef>
                <a:spcPct val="50000"/>
              </a:spcBef>
              <a:buClrTx/>
              <a:buSzTx/>
              <a:buFontTx/>
              <a:buNone/>
              <a:defRPr/>
            </a:pPr>
            <a:r>
              <a:rPr lang="en-US" sz="2800">
                <a:effectLst>
                  <a:outerShdw blurRad="38100" dist="38100" dir="2700000" algn="tl">
                    <a:srgbClr val="FFFFFF"/>
                  </a:outerShdw>
                </a:effectLst>
                <a:latin typeface="Arial Black" pitchFamily="34" charset="0"/>
                <a:cs typeface="Arial" pitchFamily="34" charset="0"/>
              </a:rPr>
              <a:t>The 1964 Wilderness Act – Sec. 4(b) </a:t>
            </a:r>
            <a:endParaRPr lang="en-US" sz="2800">
              <a:effectLst>
                <a:outerShdw blurRad="38100" dist="38100" dir="2700000" algn="tl">
                  <a:srgbClr val="FFFFFF"/>
                </a:outerShdw>
              </a:effectLst>
              <a:latin typeface="Arial Black" pitchFamily="34" charset="0"/>
              <a:cs typeface="Times New Roman" pitchFamily="18" charset="0"/>
            </a:endParaRPr>
          </a:p>
          <a:p>
            <a:pPr>
              <a:lnSpc>
                <a:spcPct val="100000"/>
              </a:lnSpc>
              <a:spcBef>
                <a:spcPct val="50000"/>
              </a:spcBef>
              <a:buClrTx/>
              <a:buSzTx/>
              <a:buFontTx/>
              <a:buNone/>
              <a:defRPr/>
            </a:pPr>
            <a:r>
              <a:rPr lang="en-US" sz="2800">
                <a:effectLst>
                  <a:outerShdw blurRad="38100" dist="38100" dir="2700000" algn="tl">
                    <a:srgbClr val="FFFFFF"/>
                  </a:outerShdw>
                </a:effectLst>
                <a:latin typeface="Arial Black" pitchFamily="34" charset="0"/>
                <a:cs typeface="Arial" pitchFamily="34" charset="0"/>
              </a:rPr>
              <a:t> … wilderness areas shall be devoted to the </a:t>
            </a:r>
            <a:r>
              <a:rPr lang="en-US" sz="2800">
                <a:solidFill>
                  <a:srgbClr val="00CC00"/>
                </a:solidFill>
                <a:effectLst>
                  <a:outerShdw blurRad="38100" dist="38100" dir="2700000" algn="tl">
                    <a:srgbClr val="000000"/>
                  </a:outerShdw>
                </a:effectLst>
                <a:latin typeface="Arial Black" pitchFamily="34" charset="0"/>
                <a:cs typeface="Arial" pitchFamily="34" charset="0"/>
              </a:rPr>
              <a:t>public purposes</a:t>
            </a:r>
            <a:r>
              <a:rPr lang="en-US" sz="2800">
                <a:effectLst>
                  <a:outerShdw blurRad="38100" dist="38100" dir="2700000" algn="tl">
                    <a:srgbClr val="FFFFFF"/>
                  </a:outerShdw>
                </a:effectLst>
                <a:latin typeface="Arial Black" pitchFamily="34" charset="0"/>
                <a:cs typeface="Arial" pitchFamily="34" charset="0"/>
              </a:rPr>
              <a:t> of recreational, scenic, scientific, educational, conservation, and historical use.</a:t>
            </a:r>
            <a:r>
              <a:rPr lang="en-US" sz="2800">
                <a:solidFill>
                  <a:schemeClr val="hlink"/>
                </a:solidFill>
                <a:latin typeface="Arial Black" pitchFamily="34" charset="0"/>
                <a:cs typeface="Times New Roman" pitchFamily="18" charset="0"/>
              </a:rPr>
              <a:t> </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5257104E-7502-4DA9-8AFB-0C920C3730A0}" type="datetime1">
              <a:rPr lang="en-US" altLang="en-US" b="0" smtClean="0">
                <a:solidFill>
                  <a:schemeClr val="tx1"/>
                </a:solidFill>
              </a:rPr>
              <a:pPr eaLnBrk="1" hangingPunct="1"/>
              <a:t>7/31/2020</a:t>
            </a:fld>
            <a:endParaRPr lang="en-US" altLang="en-US" b="0" smtClean="0">
              <a:solidFill>
                <a:schemeClr val="tx1"/>
              </a:solidFill>
            </a:endParaRPr>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42FF1D15-BD7D-444B-8551-74168FDF474C}" type="slidenum">
              <a:rPr lang="en-US" altLang="en-US" b="0">
                <a:solidFill>
                  <a:schemeClr val="tx1"/>
                </a:solidFill>
              </a:rPr>
              <a:pPr eaLnBrk="1" hangingPunct="1"/>
              <a:t>25</a:t>
            </a:fld>
            <a:endParaRPr lang="en-US" altLang="en-US" b="0">
              <a:solidFill>
                <a:schemeClr val="tx1"/>
              </a:solidFill>
            </a:endParaRPr>
          </a:p>
        </p:txBody>
      </p:sp>
      <p:sp>
        <p:nvSpPr>
          <p:cNvPr id="40964" name="Rectangle 2"/>
          <p:cNvSpPr>
            <a:spLocks noChangeArrowheads="1"/>
          </p:cNvSpPr>
          <p:nvPr/>
        </p:nvSpPr>
        <p:spPr bwMode="auto">
          <a:xfrm>
            <a:off x="1600200" y="457200"/>
            <a:ext cx="6097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0"/>
              </a:spcBef>
              <a:buClrTx/>
              <a:buSzTx/>
              <a:buFontTx/>
              <a:buNone/>
            </a:pPr>
            <a:r>
              <a:rPr kumimoji="1" lang="en-US" altLang="en-US" sz="2800" b="0" i="1">
                <a:solidFill>
                  <a:schemeClr val="tx1"/>
                </a:solidFill>
                <a:latin typeface="Helvetica" panose="020B0604020202020204" pitchFamily="34" charset="0"/>
                <a:cs typeface="Times New Roman" panose="02020603050405020304" pitchFamily="18" charset="0"/>
              </a:rPr>
              <a:t>…”devoted to the public purposes of </a:t>
            </a:r>
            <a:r>
              <a:rPr kumimoji="1" lang="en-US" altLang="en-US" sz="2800" i="1">
                <a:solidFill>
                  <a:srgbClr val="00CC00"/>
                </a:solidFill>
                <a:latin typeface="Helvetica" panose="020B0604020202020204" pitchFamily="34" charset="0"/>
                <a:cs typeface="Times New Roman" panose="02020603050405020304" pitchFamily="18" charset="0"/>
              </a:rPr>
              <a:t>recreational,</a:t>
            </a:r>
            <a:r>
              <a:rPr kumimoji="1" lang="en-US" altLang="en-US" sz="2800" b="0" i="1">
                <a:solidFill>
                  <a:schemeClr val="tx1"/>
                </a:solidFill>
                <a:latin typeface="Helvetica" panose="020B0604020202020204" pitchFamily="34" charset="0"/>
                <a:cs typeface="Times New Roman" panose="02020603050405020304" pitchFamily="18" charset="0"/>
              </a:rPr>
              <a:t> scenic, scientific, educational, conservation, and historical use”  </a:t>
            </a:r>
          </a:p>
        </p:txBody>
      </p:sp>
      <p:pic>
        <p:nvPicPr>
          <p:cNvPr id="40965" name="Picture 17" descr="brooktr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1819275" cy="43402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0966" name="Picture 20" descr="sarah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191000"/>
            <a:ext cx="3089275" cy="2316163"/>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0967" name="Picture 21" descr="colleen_Wilkin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52600"/>
            <a:ext cx="3089275" cy="23161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B6917B4-1DB6-4559-BA60-6BBFF771B529}" type="datetime1">
              <a:rPr lang="en-US" altLang="en-US" b="0" smtClean="0">
                <a:solidFill>
                  <a:schemeClr val="tx1"/>
                </a:solidFill>
              </a:rPr>
              <a:pPr eaLnBrk="1" hangingPunct="1"/>
              <a:t>7/31/2020</a:t>
            </a:fld>
            <a:endParaRPr lang="en-US" altLang="en-US" b="0" smtClean="0">
              <a:solidFill>
                <a:schemeClr val="tx1"/>
              </a:solidFill>
            </a:endParaRP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49326D2-470E-4A01-A080-144C7F20C1A7}" type="slidenum">
              <a:rPr lang="en-US" altLang="en-US" b="0">
                <a:solidFill>
                  <a:schemeClr val="tx1"/>
                </a:solidFill>
              </a:rPr>
              <a:pPr eaLnBrk="1" hangingPunct="1"/>
              <a:t>26</a:t>
            </a:fld>
            <a:endParaRPr lang="en-US" altLang="en-US" b="0">
              <a:solidFill>
                <a:schemeClr val="tx1"/>
              </a:solidFill>
            </a:endParaRPr>
          </a:p>
        </p:txBody>
      </p:sp>
      <p:sp>
        <p:nvSpPr>
          <p:cNvPr id="41988" name="Rectangle 2"/>
          <p:cNvSpPr>
            <a:spLocks noChangeArrowheads="1"/>
          </p:cNvSpPr>
          <p:nvPr/>
        </p:nvSpPr>
        <p:spPr bwMode="auto">
          <a:xfrm>
            <a:off x="762000" y="228600"/>
            <a:ext cx="6097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0"/>
              </a:spcBef>
              <a:buClrTx/>
              <a:buSzTx/>
              <a:buFontTx/>
              <a:buNone/>
            </a:pPr>
            <a:r>
              <a:rPr kumimoji="1" lang="en-US" altLang="en-US" sz="2800" b="0" i="1">
                <a:solidFill>
                  <a:schemeClr val="tx1"/>
                </a:solidFill>
                <a:latin typeface="Helvetica" panose="020B0604020202020204" pitchFamily="34" charset="0"/>
                <a:cs typeface="Times New Roman" panose="02020603050405020304" pitchFamily="18" charset="0"/>
              </a:rPr>
              <a:t>…”devoted to the public purposes of recreational</a:t>
            </a:r>
            <a:r>
              <a:rPr kumimoji="1" lang="en-US" altLang="en-US" sz="2800" i="1">
                <a:solidFill>
                  <a:schemeClr val="tx1"/>
                </a:solidFill>
                <a:latin typeface="Helvetica" panose="020B0604020202020204" pitchFamily="34" charset="0"/>
                <a:cs typeface="Times New Roman" panose="02020603050405020304" pitchFamily="18" charset="0"/>
              </a:rPr>
              <a:t>,</a:t>
            </a:r>
            <a:r>
              <a:rPr kumimoji="1" lang="en-US" altLang="en-US" sz="2800" b="0" i="1">
                <a:solidFill>
                  <a:schemeClr val="tx1"/>
                </a:solidFill>
                <a:latin typeface="Helvetica" panose="020B0604020202020204" pitchFamily="34" charset="0"/>
                <a:cs typeface="Times New Roman" panose="02020603050405020304" pitchFamily="18" charset="0"/>
              </a:rPr>
              <a:t> </a:t>
            </a:r>
            <a:r>
              <a:rPr kumimoji="1" lang="en-US" altLang="en-US" sz="2800">
                <a:solidFill>
                  <a:srgbClr val="00CC00"/>
                </a:solidFill>
                <a:latin typeface="Helvetica" panose="020B0604020202020204" pitchFamily="34" charset="0"/>
                <a:cs typeface="Times New Roman" panose="02020603050405020304" pitchFamily="18" charset="0"/>
              </a:rPr>
              <a:t>scenic</a:t>
            </a:r>
            <a:r>
              <a:rPr kumimoji="1" lang="en-US" altLang="en-US" sz="2800" b="0" i="1">
                <a:solidFill>
                  <a:schemeClr val="tx1"/>
                </a:solidFill>
                <a:latin typeface="Helvetica" panose="020B0604020202020204" pitchFamily="34" charset="0"/>
                <a:cs typeface="Times New Roman" panose="02020603050405020304" pitchFamily="18" charset="0"/>
              </a:rPr>
              <a:t>, scientific, educational, conservation, and historical use”  </a:t>
            </a:r>
          </a:p>
        </p:txBody>
      </p:sp>
      <p:pic>
        <p:nvPicPr>
          <p:cNvPr id="41989" name="Picture 7" descr="wintervi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200400"/>
            <a:ext cx="2486025" cy="3316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11" descr="winhallriv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133600"/>
            <a:ext cx="2476500" cy="440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1" name="Picture 17" descr="2006_0717Image0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2797175" cy="2095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2" name="Picture 21" descr="2005_0928Image0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419600"/>
            <a:ext cx="2787650" cy="2090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3" name="Picture 22" descr="2007_0619Image00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295400"/>
            <a:ext cx="2276475" cy="1708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4DEC1AF-70CF-4095-8D1E-EFE623D55E32}" type="datetime1">
              <a:rPr lang="en-US" altLang="en-US" b="0" smtClean="0">
                <a:solidFill>
                  <a:schemeClr val="tx1"/>
                </a:solidFill>
              </a:rPr>
              <a:pPr eaLnBrk="1" hangingPunct="1"/>
              <a:t>7/31/2020</a:t>
            </a:fld>
            <a:endParaRPr lang="en-US" altLang="en-US" b="0" smtClean="0">
              <a:solidFill>
                <a:schemeClr val="tx1"/>
              </a:solidFill>
            </a:endParaRPr>
          </a:p>
        </p:txBody>
      </p:sp>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507304C-39B0-42BE-8E83-393A8C978CFF}" type="slidenum">
              <a:rPr lang="en-US" altLang="en-US" b="0">
                <a:solidFill>
                  <a:schemeClr val="tx1"/>
                </a:solidFill>
              </a:rPr>
              <a:pPr eaLnBrk="1" hangingPunct="1"/>
              <a:t>27</a:t>
            </a:fld>
            <a:endParaRPr lang="en-US" altLang="en-US" b="0">
              <a:solidFill>
                <a:schemeClr val="tx1"/>
              </a:solidFill>
            </a:endParaRPr>
          </a:p>
        </p:txBody>
      </p:sp>
      <p:sp>
        <p:nvSpPr>
          <p:cNvPr id="43012" name="Rectangle 2"/>
          <p:cNvSpPr>
            <a:spLocks noChangeArrowheads="1"/>
          </p:cNvSpPr>
          <p:nvPr/>
        </p:nvSpPr>
        <p:spPr bwMode="auto">
          <a:xfrm>
            <a:off x="1600200" y="457200"/>
            <a:ext cx="6097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0"/>
              </a:spcBef>
              <a:buClrTx/>
              <a:buSzTx/>
              <a:buFontTx/>
              <a:buNone/>
            </a:pPr>
            <a:r>
              <a:rPr kumimoji="1" lang="en-US" altLang="en-US" sz="2800" b="0" i="1">
                <a:solidFill>
                  <a:schemeClr val="tx1"/>
                </a:solidFill>
                <a:latin typeface="Helvetica" panose="020B0604020202020204" pitchFamily="34" charset="0"/>
                <a:cs typeface="Times New Roman" panose="02020603050405020304" pitchFamily="18" charset="0"/>
              </a:rPr>
              <a:t>…”devoted to the public purposes of recreational, scenic, </a:t>
            </a:r>
            <a:r>
              <a:rPr kumimoji="1" lang="en-US" altLang="en-US" sz="2800">
                <a:solidFill>
                  <a:srgbClr val="00CC00"/>
                </a:solidFill>
                <a:latin typeface="Helvetica" panose="020B0604020202020204" pitchFamily="34" charset="0"/>
                <a:cs typeface="Times New Roman" panose="02020603050405020304" pitchFamily="18" charset="0"/>
              </a:rPr>
              <a:t>scientific</a:t>
            </a:r>
            <a:r>
              <a:rPr kumimoji="1" lang="en-US" altLang="en-US" sz="2800" b="0" i="1">
                <a:solidFill>
                  <a:schemeClr val="tx1"/>
                </a:solidFill>
                <a:latin typeface="Helvetica" panose="020B0604020202020204" pitchFamily="34" charset="0"/>
                <a:cs typeface="Times New Roman" panose="02020603050405020304" pitchFamily="18" charset="0"/>
              </a:rPr>
              <a:t>, educational, conservation, and historical use”  </a:t>
            </a:r>
          </a:p>
        </p:txBody>
      </p:sp>
      <p:pic>
        <p:nvPicPr>
          <p:cNvPr id="43013" name="Picture 3" descr="lye_mon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2952750" cy="31924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3014" name="Picture 5" descr="lye_brook_monitoring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667000"/>
            <a:ext cx="3135313" cy="32146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9BA230B-82E8-4353-8947-751F63E23379}" type="datetime1">
              <a:rPr lang="en-US" altLang="en-US" b="0" smtClean="0">
                <a:solidFill>
                  <a:schemeClr val="tx1"/>
                </a:solidFill>
              </a:rPr>
              <a:pPr eaLnBrk="1" hangingPunct="1"/>
              <a:t>7/31/2020</a:t>
            </a:fld>
            <a:endParaRPr lang="en-US" altLang="en-US" b="0" smtClean="0">
              <a:solidFill>
                <a:schemeClr val="tx1"/>
              </a:solidFill>
            </a:endParaRPr>
          </a:p>
        </p:txBody>
      </p:sp>
      <p:sp>
        <p:nvSpPr>
          <p:cNvPr id="440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89414034-F2E8-4EC6-A066-9B1B2B16806A}" type="slidenum">
              <a:rPr lang="en-US" altLang="en-US" b="0">
                <a:solidFill>
                  <a:schemeClr val="tx1"/>
                </a:solidFill>
              </a:rPr>
              <a:pPr eaLnBrk="1" hangingPunct="1"/>
              <a:t>28</a:t>
            </a:fld>
            <a:endParaRPr lang="en-US" altLang="en-US" b="0">
              <a:solidFill>
                <a:schemeClr val="tx1"/>
              </a:solidFill>
            </a:endParaRPr>
          </a:p>
        </p:txBody>
      </p:sp>
      <p:sp>
        <p:nvSpPr>
          <p:cNvPr id="44036" name="Rectangle 2"/>
          <p:cNvSpPr>
            <a:spLocks noChangeArrowheads="1"/>
          </p:cNvSpPr>
          <p:nvPr/>
        </p:nvSpPr>
        <p:spPr bwMode="auto">
          <a:xfrm>
            <a:off x="914400" y="457200"/>
            <a:ext cx="6097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0"/>
              </a:spcBef>
              <a:buClrTx/>
              <a:buSzTx/>
              <a:buFontTx/>
              <a:buNone/>
            </a:pPr>
            <a:r>
              <a:rPr kumimoji="1" lang="en-US" altLang="en-US" sz="2800" b="0" i="1">
                <a:solidFill>
                  <a:schemeClr val="tx1"/>
                </a:solidFill>
                <a:latin typeface="Helvetica" panose="020B0604020202020204" pitchFamily="34" charset="0"/>
                <a:cs typeface="Times New Roman" panose="02020603050405020304" pitchFamily="18" charset="0"/>
              </a:rPr>
              <a:t>…”devoted to the public purposes of recreational, scenic, scientific, </a:t>
            </a:r>
            <a:r>
              <a:rPr kumimoji="1" lang="en-US" altLang="en-US" sz="2800" i="1">
                <a:solidFill>
                  <a:srgbClr val="00CC00"/>
                </a:solidFill>
                <a:latin typeface="Helvetica" panose="020B0604020202020204" pitchFamily="34" charset="0"/>
                <a:cs typeface="Times New Roman" panose="02020603050405020304" pitchFamily="18" charset="0"/>
              </a:rPr>
              <a:t>educational,</a:t>
            </a:r>
            <a:r>
              <a:rPr kumimoji="1" lang="en-US" altLang="en-US" sz="2800" b="0" i="1">
                <a:solidFill>
                  <a:schemeClr val="tx1"/>
                </a:solidFill>
                <a:latin typeface="Helvetica" panose="020B0604020202020204" pitchFamily="34" charset="0"/>
                <a:cs typeface="Times New Roman" panose="02020603050405020304" pitchFamily="18" charset="0"/>
              </a:rPr>
              <a:t> conservation, and historical use”  </a:t>
            </a:r>
          </a:p>
        </p:txBody>
      </p:sp>
      <p:pic>
        <p:nvPicPr>
          <p:cNvPr id="44037" name="Picture 4" descr="eehanoverjeff"/>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4800600" y="3048000"/>
            <a:ext cx="3684588" cy="276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5" descr="eehanovergd1"/>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838200" y="3048000"/>
            <a:ext cx="3692525" cy="276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9" name="Text Box 6"/>
          <p:cNvSpPr txBox="1">
            <a:spLocks noChangeArrowheads="1"/>
          </p:cNvSpPr>
          <p:nvPr/>
        </p:nvSpPr>
        <p:spPr bwMode="auto">
          <a:xfrm>
            <a:off x="1295400" y="6019800"/>
            <a:ext cx="640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50000"/>
              </a:spcBef>
              <a:buClrTx/>
              <a:buSzTx/>
              <a:buFontTx/>
              <a:buNone/>
            </a:pPr>
            <a:r>
              <a:rPr lang="en-US" altLang="en-US" sz="2000" b="0">
                <a:solidFill>
                  <a:schemeClr val="tx1"/>
                </a:solidFill>
              </a:rPr>
              <a:t>Leave No Trace Puppet Show and Hands-on Activity Station</a:t>
            </a:r>
          </a:p>
        </p:txBody>
      </p:sp>
      <p:sp>
        <p:nvSpPr>
          <p:cNvPr id="44040" name="Text Box 7"/>
          <p:cNvSpPr txBox="1">
            <a:spLocks noChangeArrowheads="1"/>
          </p:cNvSpPr>
          <p:nvPr/>
        </p:nvSpPr>
        <p:spPr bwMode="auto">
          <a:xfrm>
            <a:off x="7451725" y="1260475"/>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b="0">
                <a:solidFill>
                  <a:srgbClr val="000000"/>
                </a:solidFill>
                <a:latin typeface="geneva"/>
                <a:hlinkClick r:id="rId5"/>
              </a:rPr>
              <a:t> </a:t>
            </a:r>
            <a:endParaRPr lang="en-US" altLang="en-US" sz="2400" b="0">
              <a:solidFill>
                <a:srgbClr val="000000"/>
              </a:solidFill>
              <a:latin typeface="geneva"/>
            </a:endParaRPr>
          </a:p>
        </p:txBody>
      </p:sp>
      <p:pic>
        <p:nvPicPr>
          <p:cNvPr id="44041" name="Picture 8" descr="LNT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90600"/>
            <a:ext cx="18288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580BC488-FD64-4D7F-8617-2D11BAE6BA3B}" type="datetime1">
              <a:rPr lang="en-US" altLang="en-US" b="0" smtClean="0">
                <a:solidFill>
                  <a:schemeClr val="tx1"/>
                </a:solidFill>
              </a:rPr>
              <a:pPr eaLnBrk="1" hangingPunct="1"/>
              <a:t>7/31/2020</a:t>
            </a:fld>
            <a:endParaRPr lang="en-US" altLang="en-US" b="0" smtClean="0">
              <a:solidFill>
                <a:schemeClr val="tx1"/>
              </a:solidFill>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88060D8C-82AE-45E9-87F0-812EDBEF02A0}" type="slidenum">
              <a:rPr lang="en-US" altLang="en-US" b="0">
                <a:solidFill>
                  <a:schemeClr val="tx1"/>
                </a:solidFill>
              </a:rPr>
              <a:pPr eaLnBrk="1" hangingPunct="1"/>
              <a:t>29</a:t>
            </a:fld>
            <a:endParaRPr lang="en-US" altLang="en-US" b="0">
              <a:solidFill>
                <a:schemeClr val="tx1"/>
              </a:solidFill>
            </a:endParaRPr>
          </a:p>
        </p:txBody>
      </p:sp>
      <p:sp>
        <p:nvSpPr>
          <p:cNvPr id="45060" name="Rectangle 2"/>
          <p:cNvSpPr>
            <a:spLocks noChangeArrowheads="1"/>
          </p:cNvSpPr>
          <p:nvPr/>
        </p:nvSpPr>
        <p:spPr bwMode="auto">
          <a:xfrm>
            <a:off x="1600200" y="457200"/>
            <a:ext cx="6097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0"/>
              </a:spcBef>
              <a:buClrTx/>
              <a:buSzTx/>
              <a:buFontTx/>
              <a:buNone/>
            </a:pPr>
            <a:r>
              <a:rPr kumimoji="1" lang="en-US" altLang="en-US" sz="2800" b="0" i="1">
                <a:solidFill>
                  <a:schemeClr val="tx1"/>
                </a:solidFill>
                <a:latin typeface="Helvetica" panose="020B0604020202020204" pitchFamily="34" charset="0"/>
                <a:cs typeface="Times New Roman" panose="02020603050405020304" pitchFamily="18" charset="0"/>
              </a:rPr>
              <a:t>…”devoted to the public purposes of recreational, scenic, scientific, educational, </a:t>
            </a:r>
            <a:r>
              <a:rPr kumimoji="1" lang="en-US" altLang="en-US" sz="2800">
                <a:solidFill>
                  <a:srgbClr val="00CC00"/>
                </a:solidFill>
                <a:latin typeface="Helvetica" panose="020B0604020202020204" pitchFamily="34" charset="0"/>
                <a:cs typeface="Times New Roman" panose="02020603050405020304" pitchFamily="18" charset="0"/>
              </a:rPr>
              <a:t>conservation,</a:t>
            </a:r>
            <a:r>
              <a:rPr kumimoji="1" lang="en-US" altLang="en-US" sz="2800" b="0" i="1">
                <a:solidFill>
                  <a:schemeClr val="tx1"/>
                </a:solidFill>
                <a:latin typeface="Helvetica" panose="020B0604020202020204" pitchFamily="34" charset="0"/>
                <a:cs typeface="Times New Roman" panose="02020603050405020304" pitchFamily="18" charset="0"/>
              </a:rPr>
              <a:t> and historical use”  </a:t>
            </a:r>
          </a:p>
        </p:txBody>
      </p:sp>
      <p:pic>
        <p:nvPicPr>
          <p:cNvPr id="45061" name="Picture 3" descr="bearcla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2806700" cy="21034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4" descr="wintermo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86200"/>
            <a:ext cx="2422525" cy="2676525"/>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5063" name="Picture 5" descr="lo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495800"/>
            <a:ext cx="2787650" cy="2092325"/>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5064" name="Picture 6" descr="beavereat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981200"/>
            <a:ext cx="2349500" cy="1762125"/>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E4603F0-C29D-4591-981C-F419B6A0BE57}" type="datetime1">
              <a:rPr lang="en-US" altLang="en-US" b="0" smtClean="0">
                <a:solidFill>
                  <a:schemeClr val="tx1"/>
                </a:solidFill>
              </a:rPr>
              <a:pPr eaLnBrk="1" hangingPunct="1"/>
              <a:t>7/31/2020</a:t>
            </a:fld>
            <a:endParaRPr lang="en-US" altLang="en-US" b="0" smtClean="0">
              <a:solidFill>
                <a:schemeClr val="tx1"/>
              </a:solidFill>
            </a:endParaRP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4C2CEA09-3C38-4E84-AD93-851D9869CF22}" type="slidenum">
              <a:rPr lang="en-US" altLang="en-US" b="0">
                <a:solidFill>
                  <a:schemeClr val="tx1"/>
                </a:solidFill>
              </a:rPr>
              <a:pPr eaLnBrk="1" hangingPunct="1"/>
              <a:t>3</a:t>
            </a:fld>
            <a:endParaRPr lang="en-US" altLang="en-US" b="0">
              <a:solidFill>
                <a:schemeClr val="tx1"/>
              </a:solidFill>
            </a:endParaRPr>
          </a:p>
        </p:txBody>
      </p:sp>
      <p:sp>
        <p:nvSpPr>
          <p:cNvPr id="18436" name="Text Box 1026"/>
          <p:cNvSpPr txBox="1">
            <a:spLocks noChangeArrowheads="1"/>
          </p:cNvSpPr>
          <p:nvPr/>
        </p:nvSpPr>
        <p:spPr bwMode="auto">
          <a:xfrm>
            <a:off x="2438400" y="533400"/>
            <a:ext cx="4800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800">
                <a:solidFill>
                  <a:schemeClr val="tx2"/>
                </a:solidFill>
              </a:rPr>
              <a:t>Why preserve wilderness?</a:t>
            </a:r>
            <a:r>
              <a:rPr lang="en-US" altLang="en-US" sz="2800"/>
              <a:t> </a:t>
            </a:r>
          </a:p>
        </p:txBody>
      </p:sp>
      <p:sp>
        <p:nvSpPr>
          <p:cNvPr id="18437" name="Text Box 1028"/>
          <p:cNvSpPr txBox="1">
            <a:spLocks noChangeArrowheads="1"/>
          </p:cNvSpPr>
          <p:nvPr/>
        </p:nvSpPr>
        <p:spPr bwMode="auto">
          <a:xfrm>
            <a:off x="4419600" y="3429000"/>
            <a:ext cx="41148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a:solidFill>
                  <a:schemeClr val="tx2"/>
                </a:solidFill>
              </a:rPr>
              <a:t>     </a:t>
            </a:r>
            <a:r>
              <a:rPr lang="en-US" altLang="en-US" sz="2800">
                <a:solidFill>
                  <a:schemeClr val="tx2"/>
                </a:solidFill>
              </a:rPr>
              <a:t>In the late 1800’s, people in America began to realize wilderness as a limited resource that needed protection. </a:t>
            </a:r>
          </a:p>
        </p:txBody>
      </p:sp>
      <p:sp>
        <p:nvSpPr>
          <p:cNvPr id="18438" name="Text Box 1029"/>
          <p:cNvSpPr txBox="1">
            <a:spLocks noChangeArrowheads="1"/>
          </p:cNvSpPr>
          <p:nvPr/>
        </p:nvSpPr>
        <p:spPr bwMode="auto">
          <a:xfrm>
            <a:off x="4419600" y="1524000"/>
            <a:ext cx="3962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800">
                <a:solidFill>
                  <a:schemeClr val="tx2"/>
                </a:solidFill>
              </a:rPr>
              <a:t>Pioneers had cleared the land  in Vermont:</a:t>
            </a:r>
          </a:p>
          <a:p>
            <a:pPr eaLnBrk="1" hangingPunct="1">
              <a:buFont typeface="Wingdings" panose="05000000000000000000" pitchFamily="2" charset="2"/>
              <a:buNone/>
            </a:pPr>
            <a:r>
              <a:rPr lang="en-US" altLang="en-US" sz="2800">
                <a:solidFill>
                  <a:schemeClr val="tx2"/>
                </a:solidFill>
              </a:rPr>
              <a:t> 75% cleared to 25% forested.  </a:t>
            </a:r>
          </a:p>
        </p:txBody>
      </p:sp>
      <p:sp>
        <p:nvSpPr>
          <p:cNvPr id="18439" name="Text Box 1031"/>
          <p:cNvSpPr txBox="1">
            <a:spLocks noChangeArrowheads="1"/>
          </p:cNvSpPr>
          <p:nvPr/>
        </p:nvSpPr>
        <p:spPr bwMode="auto">
          <a:xfrm>
            <a:off x="5546725" y="4578350"/>
            <a:ext cx="527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AutoNum type="arabicPeriod"/>
            </a:pPr>
            <a:endParaRPr lang="en-US" altLang="en-US"/>
          </a:p>
        </p:txBody>
      </p:sp>
      <p:pic>
        <p:nvPicPr>
          <p:cNvPr id="18440" name="Picture 1032" descr="Perkins-George-Marsh"/>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033"/>
          <p:cNvSpPr txBox="1">
            <a:spLocks noChangeArrowheads="1"/>
          </p:cNvSpPr>
          <p:nvPr/>
        </p:nvSpPr>
        <p:spPr bwMode="auto">
          <a:xfrm>
            <a:off x="1295400" y="5257800"/>
            <a:ext cx="24066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a:solidFill>
                  <a:schemeClr val="tx2"/>
                </a:solidFill>
              </a:rPr>
              <a:t>George Perkins Marsh</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26E539DA-B36E-4DEA-8ED3-9C0D72465F31}" type="datetime1">
              <a:rPr lang="en-US" altLang="en-US" b="0" smtClean="0">
                <a:solidFill>
                  <a:schemeClr val="tx1"/>
                </a:solidFill>
              </a:rPr>
              <a:pPr eaLnBrk="1" hangingPunct="1"/>
              <a:t>7/31/2020</a:t>
            </a:fld>
            <a:endParaRPr lang="en-US" altLang="en-US" b="0" smtClean="0">
              <a:solidFill>
                <a:schemeClr val="tx1"/>
              </a:solidFill>
            </a:endParaRPr>
          </a:p>
        </p:txBody>
      </p:sp>
      <p:sp>
        <p:nvSpPr>
          <p:cNvPr id="460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63612682-098F-44D4-B4D2-30CA79839419}" type="slidenum">
              <a:rPr lang="en-US" altLang="en-US" b="0">
                <a:solidFill>
                  <a:schemeClr val="tx1"/>
                </a:solidFill>
              </a:rPr>
              <a:pPr eaLnBrk="1" hangingPunct="1"/>
              <a:t>30</a:t>
            </a:fld>
            <a:endParaRPr lang="en-US" altLang="en-US" b="0">
              <a:solidFill>
                <a:schemeClr val="tx1"/>
              </a:solidFill>
            </a:endParaRPr>
          </a:p>
        </p:txBody>
      </p:sp>
      <p:sp>
        <p:nvSpPr>
          <p:cNvPr id="46084" name="Rectangle 2"/>
          <p:cNvSpPr>
            <a:spLocks noChangeArrowheads="1"/>
          </p:cNvSpPr>
          <p:nvPr/>
        </p:nvSpPr>
        <p:spPr bwMode="auto">
          <a:xfrm>
            <a:off x="1600200" y="457200"/>
            <a:ext cx="6097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0"/>
              </a:spcBef>
              <a:buClrTx/>
              <a:buSzTx/>
              <a:buFontTx/>
              <a:buNone/>
            </a:pPr>
            <a:r>
              <a:rPr kumimoji="1" lang="en-US" altLang="en-US" sz="2800" b="0" i="1">
                <a:solidFill>
                  <a:schemeClr val="tx1"/>
                </a:solidFill>
                <a:latin typeface="Helvetica" panose="020B0604020202020204" pitchFamily="34" charset="0"/>
                <a:cs typeface="Times New Roman" panose="02020603050405020304" pitchFamily="18" charset="0"/>
              </a:rPr>
              <a:t>…”devoted to the public purposes of recreational, scenic, scientific, educational, conservation, and </a:t>
            </a:r>
            <a:r>
              <a:rPr kumimoji="1" lang="en-US" altLang="en-US" sz="2800" i="1">
                <a:solidFill>
                  <a:srgbClr val="00CC00"/>
                </a:solidFill>
                <a:latin typeface="Helvetica" panose="020B0604020202020204" pitchFamily="34" charset="0"/>
                <a:cs typeface="Times New Roman" panose="02020603050405020304" pitchFamily="18" charset="0"/>
              </a:rPr>
              <a:t>historical use”  </a:t>
            </a:r>
          </a:p>
        </p:txBody>
      </p:sp>
      <p:pic>
        <p:nvPicPr>
          <p:cNvPr id="46085" name="Picture 3" descr="ston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71800"/>
            <a:ext cx="4397375" cy="329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6" name="Picture 4" descr="Pho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05000"/>
            <a:ext cx="2770188"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5" descr="Lye Bk R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962400"/>
            <a:ext cx="34274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C4F47BB-16B2-4E7A-9974-87EA428232EC}" type="datetime1">
              <a:rPr lang="en-US" altLang="en-US" b="0" smtClean="0">
                <a:solidFill>
                  <a:schemeClr val="tx1"/>
                </a:solidFill>
              </a:rPr>
              <a:pPr eaLnBrk="1" hangingPunct="1"/>
              <a:t>7/31/2020</a:t>
            </a:fld>
            <a:endParaRPr lang="en-US" altLang="en-US" b="0" smtClean="0">
              <a:solidFill>
                <a:schemeClr val="tx1"/>
              </a:solidFill>
            </a:endParaRPr>
          </a:p>
        </p:txBody>
      </p:sp>
      <p:sp>
        <p:nvSpPr>
          <p:cNvPr id="47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5212B7DD-9288-4B46-AAE0-296D44E736D2}" type="slidenum">
              <a:rPr lang="en-US" altLang="en-US" b="0">
                <a:solidFill>
                  <a:schemeClr val="tx1"/>
                </a:solidFill>
              </a:rPr>
              <a:pPr eaLnBrk="1" hangingPunct="1"/>
              <a:t>31</a:t>
            </a:fld>
            <a:endParaRPr lang="en-US" altLang="en-US" b="0">
              <a:solidFill>
                <a:schemeClr val="tx1"/>
              </a:solidFill>
            </a:endParaRPr>
          </a:p>
        </p:txBody>
      </p:sp>
      <p:sp>
        <p:nvSpPr>
          <p:cNvPr id="47108" name="Text Box 4"/>
          <p:cNvSpPr txBox="1">
            <a:spLocks noChangeArrowheads="1"/>
          </p:cNvSpPr>
          <p:nvPr/>
        </p:nvSpPr>
        <p:spPr bwMode="auto">
          <a:xfrm>
            <a:off x="2590800" y="6096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50000"/>
              </a:spcBef>
              <a:buClrTx/>
              <a:buSzTx/>
              <a:buFontTx/>
              <a:buNone/>
            </a:pPr>
            <a:endParaRPr lang="en-US" altLang="en-US" sz="2400" b="0">
              <a:solidFill>
                <a:schemeClr val="tx1"/>
              </a:solidFill>
            </a:endParaRPr>
          </a:p>
        </p:txBody>
      </p:sp>
      <p:sp>
        <p:nvSpPr>
          <p:cNvPr id="47109" name="Text Box 5"/>
          <p:cNvSpPr txBox="1">
            <a:spLocks noChangeArrowheads="1"/>
          </p:cNvSpPr>
          <p:nvPr/>
        </p:nvSpPr>
        <p:spPr bwMode="auto">
          <a:xfrm>
            <a:off x="838200" y="533400"/>
            <a:ext cx="71786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a:solidFill>
                  <a:schemeClr val="tx1"/>
                </a:solidFill>
              </a:rPr>
              <a:t>A loss of naturalness and wildness is incremental. </a:t>
            </a:r>
          </a:p>
          <a:p>
            <a:pPr eaLnBrk="1" hangingPunct="1">
              <a:lnSpc>
                <a:spcPct val="100000"/>
              </a:lnSpc>
              <a:spcBef>
                <a:spcPct val="0"/>
              </a:spcBef>
              <a:buClrTx/>
              <a:buSzTx/>
              <a:buFontTx/>
              <a:buNone/>
            </a:pPr>
            <a:endParaRPr lang="en-US" altLang="en-US" sz="2400">
              <a:solidFill>
                <a:schemeClr val="tx1"/>
              </a:solidFill>
            </a:endParaRPr>
          </a:p>
          <a:p>
            <a:pPr eaLnBrk="1" hangingPunct="1">
              <a:lnSpc>
                <a:spcPct val="100000"/>
              </a:lnSpc>
              <a:spcBef>
                <a:spcPct val="0"/>
              </a:spcBef>
              <a:buClrTx/>
              <a:buSzTx/>
              <a:buFontTx/>
              <a:buNone/>
            </a:pPr>
            <a:r>
              <a:rPr lang="en-US" altLang="en-US" sz="2400">
                <a:solidFill>
                  <a:schemeClr val="tx1"/>
                </a:solidFill>
              </a:rPr>
              <a:t>Ultimately, in the long run, if monitoring is not consciously done, “degradation creep” builds up to dramatic levels and it is often difficult to reverse.  </a:t>
            </a:r>
          </a:p>
          <a:p>
            <a:pPr eaLnBrk="1" hangingPunct="1">
              <a:lnSpc>
                <a:spcPct val="100000"/>
              </a:lnSpc>
              <a:spcBef>
                <a:spcPct val="0"/>
              </a:spcBef>
              <a:buClrTx/>
              <a:buSzTx/>
              <a:buFontTx/>
              <a:buNone/>
            </a:pPr>
            <a:endParaRPr lang="en-US" altLang="en-US" sz="2400">
              <a:solidFill>
                <a:schemeClr val="tx1"/>
              </a:solidFill>
            </a:endParaRPr>
          </a:p>
          <a:p>
            <a:pPr eaLnBrk="1" hangingPunct="1">
              <a:lnSpc>
                <a:spcPct val="100000"/>
              </a:lnSpc>
              <a:spcBef>
                <a:spcPct val="0"/>
              </a:spcBef>
              <a:buClrTx/>
              <a:buSzTx/>
              <a:buFontTx/>
              <a:buNone/>
            </a:pPr>
            <a:endParaRPr lang="en-US" altLang="en-US" sz="2400">
              <a:solidFill>
                <a:schemeClr val="tx1"/>
              </a:solidFill>
            </a:endParaRPr>
          </a:p>
          <a:p>
            <a:pPr eaLnBrk="1" hangingPunct="1">
              <a:lnSpc>
                <a:spcPct val="100000"/>
              </a:lnSpc>
              <a:spcBef>
                <a:spcPct val="0"/>
              </a:spcBef>
              <a:buClrTx/>
              <a:buSzTx/>
              <a:buFontTx/>
              <a:buNone/>
            </a:pPr>
            <a:endParaRPr lang="en-US" altLang="en-US" sz="2400">
              <a:solidFill>
                <a:schemeClr val="tx1"/>
              </a:solidFill>
            </a:endParaRPr>
          </a:p>
          <a:p>
            <a:pPr eaLnBrk="1" hangingPunct="1">
              <a:lnSpc>
                <a:spcPct val="100000"/>
              </a:lnSpc>
              <a:spcBef>
                <a:spcPct val="0"/>
              </a:spcBef>
              <a:buClrTx/>
              <a:buSzTx/>
              <a:buFontTx/>
              <a:buNone/>
            </a:pPr>
            <a:endParaRPr lang="en-US" altLang="en-US" sz="2400">
              <a:solidFill>
                <a:srgbClr val="00CC00"/>
              </a:solidFill>
            </a:endParaRPr>
          </a:p>
        </p:txBody>
      </p:sp>
      <p:sp>
        <p:nvSpPr>
          <p:cNvPr id="47110" name="Text Box 6"/>
          <p:cNvSpPr txBox="1">
            <a:spLocks noChangeArrowheads="1"/>
          </p:cNvSpPr>
          <p:nvPr/>
        </p:nvSpPr>
        <p:spPr bwMode="auto">
          <a:xfrm>
            <a:off x="1066800" y="0"/>
            <a:ext cx="5567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b="0">
                <a:solidFill>
                  <a:schemeClr val="tx2"/>
                </a:solidFill>
              </a:rPr>
              <a:t>Why Monitor Threats to Wilderness?</a:t>
            </a:r>
            <a:r>
              <a:rPr lang="en-US" altLang="en-US" sz="2400" b="0">
                <a:solidFill>
                  <a:schemeClr val="tx2"/>
                </a:solidFill>
              </a:rPr>
              <a:t> </a:t>
            </a:r>
          </a:p>
        </p:txBody>
      </p:sp>
      <p:pic>
        <p:nvPicPr>
          <p:cNvPr id="47111" name="Picture 7" descr="Wilderness Managers Home 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18903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0" descr="abandoned_shelter_mt_horr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743200"/>
            <a:ext cx="3692525" cy="2768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7113" name="Picture 11" descr="mt_horridl_study_pl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743200"/>
            <a:ext cx="3675063" cy="27559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7114" name="Text Box 12"/>
          <p:cNvSpPr txBox="1">
            <a:spLocks noChangeArrowheads="1"/>
          </p:cNvSpPr>
          <p:nvPr/>
        </p:nvSpPr>
        <p:spPr bwMode="auto">
          <a:xfrm>
            <a:off x="685800" y="5867400"/>
            <a:ext cx="8153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a:solidFill>
                  <a:schemeClr val="tx2"/>
                </a:solidFill>
              </a:rPr>
              <a:t>Joseph Battell Wilderness: An old, abandoned human shelter remaining as trash and an unidentifiable, research study plot marker (one of many here).</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F5E615BA-80AF-4530-954D-EE95E0C048B8}" type="datetime1">
              <a:rPr lang="en-US" altLang="en-US" b="0" smtClean="0">
                <a:solidFill>
                  <a:schemeClr val="tx1"/>
                </a:solidFill>
              </a:rPr>
              <a:pPr eaLnBrk="1" hangingPunct="1"/>
              <a:t>7/31/2020</a:t>
            </a:fld>
            <a:endParaRPr lang="en-US" altLang="en-US" b="0" smtClean="0">
              <a:solidFill>
                <a:schemeClr val="tx1"/>
              </a:solidFill>
            </a:endParaRPr>
          </a:p>
        </p:txBody>
      </p:sp>
      <p:sp>
        <p:nvSpPr>
          <p:cNvPr id="481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9EB7832-8A40-4C2C-A061-F1E6CDFE857E}" type="slidenum">
              <a:rPr lang="en-US" altLang="en-US" b="0">
                <a:solidFill>
                  <a:schemeClr val="tx1"/>
                </a:solidFill>
              </a:rPr>
              <a:pPr eaLnBrk="1" hangingPunct="1"/>
              <a:t>32</a:t>
            </a:fld>
            <a:endParaRPr lang="en-US" altLang="en-US" b="0">
              <a:solidFill>
                <a:schemeClr val="tx1"/>
              </a:solidFill>
            </a:endParaRPr>
          </a:p>
        </p:txBody>
      </p:sp>
      <p:sp>
        <p:nvSpPr>
          <p:cNvPr id="48132" name="Text Box 2"/>
          <p:cNvSpPr txBox="1">
            <a:spLocks noChangeArrowheads="1"/>
          </p:cNvSpPr>
          <p:nvPr/>
        </p:nvSpPr>
        <p:spPr bwMode="auto">
          <a:xfrm>
            <a:off x="762000" y="0"/>
            <a:ext cx="6858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gn="ctr" eaLnBrk="1" hangingPunct="1">
              <a:lnSpc>
                <a:spcPct val="100000"/>
              </a:lnSpc>
              <a:spcBef>
                <a:spcPct val="0"/>
              </a:spcBef>
              <a:buClrTx/>
              <a:buSzTx/>
              <a:buFontTx/>
              <a:buNone/>
            </a:pPr>
            <a:r>
              <a:rPr lang="en-US" altLang="en-US" sz="2400">
                <a:solidFill>
                  <a:schemeClr val="tx2"/>
                </a:solidFill>
              </a:rPr>
              <a:t>Some Wilderness Ranger Activities to Protect Wilderness as an Enduring Resource</a:t>
            </a:r>
            <a:r>
              <a:rPr lang="en-US" altLang="en-US" sz="2800">
                <a:solidFill>
                  <a:schemeClr val="tx1"/>
                </a:solidFill>
              </a:rPr>
              <a:t>  </a:t>
            </a:r>
            <a:r>
              <a:rPr lang="en-US" altLang="en-US" sz="3200">
                <a:solidFill>
                  <a:schemeClr val="tx1"/>
                </a:solidFill>
              </a:rPr>
              <a:t>  </a:t>
            </a:r>
          </a:p>
        </p:txBody>
      </p:sp>
      <p:sp>
        <p:nvSpPr>
          <p:cNvPr id="48133" name="Text Box 3"/>
          <p:cNvSpPr txBox="1">
            <a:spLocks noChangeArrowheads="1"/>
          </p:cNvSpPr>
          <p:nvPr/>
        </p:nvSpPr>
        <p:spPr bwMode="auto">
          <a:xfrm>
            <a:off x="1143000" y="1143000"/>
            <a:ext cx="729773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Abandoned Property , Human-made Structures and Trash Removal.</a:t>
            </a:r>
          </a:p>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Campsite Condition Inventory and Monitoring.</a:t>
            </a:r>
          </a:p>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Wilderness Boundary Monitoring and Signing.</a:t>
            </a:r>
          </a:p>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Monitoring Motorized and Mechanical Equipment Trespass.</a:t>
            </a:r>
          </a:p>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Advanced Technology : Following Geocaching. </a:t>
            </a:r>
          </a:p>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Monitoring Pre-existing Special Use Authorizations, Recreation and Non-recreation Special Use Permits. </a:t>
            </a:r>
          </a:p>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Finding and Documenting Illegal Trail Cutting.</a:t>
            </a:r>
          </a:p>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Invasive Species Inventory and Removal. </a:t>
            </a:r>
          </a:p>
          <a:p>
            <a:pPr eaLnBrk="1" hangingPunct="1">
              <a:lnSpc>
                <a:spcPct val="100000"/>
              </a:lnSpc>
              <a:spcBef>
                <a:spcPct val="0"/>
              </a:spcBef>
              <a:buClrTx/>
              <a:buSzTx/>
              <a:buFont typeface="Wingdings" panose="05000000000000000000" pitchFamily="2" charset="2"/>
              <a:buChar char="ü"/>
            </a:pPr>
            <a:r>
              <a:rPr lang="en-US" altLang="en-US" sz="2400">
                <a:solidFill>
                  <a:schemeClr val="tx1"/>
                </a:solidFill>
              </a:rPr>
              <a:t>Reports, Records and Data Entry. </a:t>
            </a:r>
          </a:p>
        </p:txBody>
      </p:sp>
      <p:pic>
        <p:nvPicPr>
          <p:cNvPr id="48134" name="Picture 5" descr="Wilderness Managers Home 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0"/>
            <a:ext cx="118903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A3DAF28-B2B5-4333-8487-486183851973}" type="datetime1">
              <a:rPr lang="en-US" altLang="en-US" b="0" smtClean="0">
                <a:solidFill>
                  <a:schemeClr val="tx1"/>
                </a:solidFill>
              </a:rPr>
              <a:pPr eaLnBrk="1" hangingPunct="1"/>
              <a:t>7/31/2020</a:t>
            </a:fld>
            <a:endParaRPr lang="en-US" altLang="en-US" b="0" smtClean="0">
              <a:solidFill>
                <a:schemeClr val="tx1"/>
              </a:solidFill>
            </a:endParaRPr>
          </a:p>
        </p:txBody>
      </p:sp>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D4D3694A-68A1-4103-8CC7-93B6703207D6}" type="slidenum">
              <a:rPr lang="en-US" altLang="en-US" b="0">
                <a:solidFill>
                  <a:schemeClr val="tx1"/>
                </a:solidFill>
              </a:rPr>
              <a:pPr eaLnBrk="1" hangingPunct="1"/>
              <a:t>33</a:t>
            </a:fld>
            <a:endParaRPr lang="en-US" altLang="en-US" b="0">
              <a:solidFill>
                <a:schemeClr val="tx1"/>
              </a:solidFill>
            </a:endParaRPr>
          </a:p>
        </p:txBody>
      </p:sp>
      <p:sp>
        <p:nvSpPr>
          <p:cNvPr id="49156" name="Text Box 3"/>
          <p:cNvSpPr txBox="1">
            <a:spLocks noChangeArrowheads="1"/>
          </p:cNvSpPr>
          <p:nvPr/>
        </p:nvSpPr>
        <p:spPr bwMode="auto">
          <a:xfrm>
            <a:off x="1447800" y="685800"/>
            <a:ext cx="6934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a:solidFill>
                  <a:schemeClr val="tx2"/>
                </a:solidFill>
              </a:rPr>
              <a:t>Human-made Structure Removal: From Native Materials to Processed Wood Construction   </a:t>
            </a:r>
          </a:p>
          <a:p>
            <a:pPr eaLnBrk="1" hangingPunct="1">
              <a:lnSpc>
                <a:spcPct val="100000"/>
              </a:lnSpc>
              <a:spcBef>
                <a:spcPct val="0"/>
              </a:spcBef>
              <a:buClrTx/>
              <a:buSzTx/>
              <a:buFontTx/>
              <a:buNone/>
            </a:pPr>
            <a:endParaRPr lang="en-US" altLang="en-US" sz="2800">
              <a:solidFill>
                <a:schemeClr val="tx1"/>
              </a:solidFill>
            </a:endParaRPr>
          </a:p>
        </p:txBody>
      </p:sp>
      <p:pic>
        <p:nvPicPr>
          <p:cNvPr id="49157" name="Picture 8" descr="deersta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43200"/>
            <a:ext cx="3886200" cy="291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13" descr="lybkcampsitewalkerb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43200"/>
            <a:ext cx="3886200" cy="291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C441218F-FC07-43E7-B2B5-64E7D2193DA1}" type="datetime1">
              <a:rPr lang="en-US" altLang="en-US" b="0" smtClean="0">
                <a:solidFill>
                  <a:schemeClr val="tx1"/>
                </a:solidFill>
              </a:rPr>
              <a:pPr eaLnBrk="1" hangingPunct="1"/>
              <a:t>7/31/2020</a:t>
            </a:fld>
            <a:endParaRPr lang="en-US" altLang="en-US" b="0" smtClean="0">
              <a:solidFill>
                <a:schemeClr val="tx1"/>
              </a:solidFill>
            </a:endParaRPr>
          </a:p>
        </p:txBody>
      </p:sp>
      <p:sp>
        <p:nvSpPr>
          <p:cNvPr id="501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40E5E47D-8ED0-47D4-ACC3-EDC61B43CA0C}" type="slidenum">
              <a:rPr lang="en-US" altLang="en-US" b="0">
                <a:solidFill>
                  <a:schemeClr val="tx1"/>
                </a:solidFill>
              </a:rPr>
              <a:pPr eaLnBrk="1" hangingPunct="1"/>
              <a:t>34</a:t>
            </a:fld>
            <a:endParaRPr lang="en-US" altLang="en-US" b="0">
              <a:solidFill>
                <a:schemeClr val="tx1"/>
              </a:solidFill>
            </a:endParaRPr>
          </a:p>
        </p:txBody>
      </p:sp>
      <p:sp>
        <p:nvSpPr>
          <p:cNvPr id="50180" name="Text Box 2"/>
          <p:cNvSpPr txBox="1">
            <a:spLocks noChangeArrowheads="1"/>
          </p:cNvSpPr>
          <p:nvPr/>
        </p:nvSpPr>
        <p:spPr bwMode="auto">
          <a:xfrm>
            <a:off x="1219200" y="6858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endParaRPr lang="en-US" altLang="en-US" sz="2000" b="0">
              <a:solidFill>
                <a:schemeClr val="tx1"/>
              </a:solidFill>
            </a:endParaRPr>
          </a:p>
        </p:txBody>
      </p:sp>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715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3124200" y="609600"/>
            <a:ext cx="2860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indent="-4572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3200">
                <a:solidFill>
                  <a:schemeClr val="tx2"/>
                </a:solidFill>
              </a:rPr>
              <a:t>Trash Removal</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1380433-2192-4EA4-B912-1FA71E126E1B}" type="datetime1">
              <a:rPr lang="en-US" altLang="en-US" b="0" smtClean="0">
                <a:solidFill>
                  <a:schemeClr val="tx1"/>
                </a:solidFill>
              </a:rPr>
              <a:pPr eaLnBrk="1" hangingPunct="1"/>
              <a:t>7/31/2020</a:t>
            </a:fld>
            <a:endParaRPr lang="en-US" altLang="en-US" b="0" smtClean="0">
              <a:solidFill>
                <a:schemeClr val="tx1"/>
              </a:solidFill>
            </a:endParaRPr>
          </a:p>
        </p:txBody>
      </p:sp>
      <p:sp>
        <p:nvSpPr>
          <p:cNvPr id="51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FCC38D9C-7108-46EA-892A-ADBE2761A278}" type="slidenum">
              <a:rPr lang="en-US" altLang="en-US" b="0">
                <a:solidFill>
                  <a:schemeClr val="tx1"/>
                </a:solidFill>
              </a:rPr>
              <a:pPr eaLnBrk="1" hangingPunct="1"/>
              <a:t>35</a:t>
            </a:fld>
            <a:endParaRPr lang="en-US" altLang="en-US" b="0">
              <a:solidFill>
                <a:schemeClr val="tx1"/>
              </a:solidFill>
            </a:endParaRPr>
          </a:p>
        </p:txBody>
      </p:sp>
      <p:sp>
        <p:nvSpPr>
          <p:cNvPr id="51204" name="Rectangle 2"/>
          <p:cNvSpPr>
            <a:spLocks noGrp="1" noChangeArrowheads="1"/>
          </p:cNvSpPr>
          <p:nvPr>
            <p:ph type="title"/>
          </p:nvPr>
        </p:nvSpPr>
        <p:spPr>
          <a:xfrm>
            <a:off x="2286000" y="609600"/>
            <a:ext cx="4876800" cy="990600"/>
          </a:xfrm>
        </p:spPr>
        <p:txBody>
          <a:bodyPr/>
          <a:lstStyle/>
          <a:p>
            <a:pPr marL="838200" indent="-838200" eaLnBrk="1" hangingPunct="1"/>
            <a:r>
              <a:rPr lang="en-US" altLang="en-US" b="1" smtClean="0"/>
              <a:t>Abandoned Property</a:t>
            </a:r>
          </a:p>
        </p:txBody>
      </p:sp>
      <p:pic>
        <p:nvPicPr>
          <p:cNvPr id="51205" name="Picture 4" descr="2004_0704Image000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981200"/>
            <a:ext cx="5486400" cy="4114800"/>
          </a:xfrm>
          <a:noFill/>
          <a:ln>
            <a:solidFill>
              <a:schemeClr val="tx1"/>
            </a:solidFill>
            <a:miter lim="800000"/>
            <a:headEnd/>
            <a:tailEnd/>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06B3E89-9389-48E8-AD09-1ECC7AEA8DDE}" type="datetime1">
              <a:rPr lang="en-US" altLang="en-US" b="0" smtClean="0">
                <a:solidFill>
                  <a:schemeClr val="tx1"/>
                </a:solidFill>
              </a:rPr>
              <a:pPr eaLnBrk="1" hangingPunct="1"/>
              <a:t>7/31/2020</a:t>
            </a:fld>
            <a:endParaRPr lang="en-US" altLang="en-US" b="0" smtClean="0">
              <a:solidFill>
                <a:schemeClr val="tx1"/>
              </a:solidFill>
            </a:endParaRPr>
          </a:p>
        </p:txBody>
      </p:sp>
      <p:sp>
        <p:nvSpPr>
          <p:cNvPr id="522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8C34DD51-96A5-43FE-B422-42D093C81742}" type="slidenum">
              <a:rPr lang="en-US" altLang="en-US" b="0">
                <a:solidFill>
                  <a:schemeClr val="tx1"/>
                </a:solidFill>
              </a:rPr>
              <a:pPr eaLnBrk="1" hangingPunct="1"/>
              <a:t>36</a:t>
            </a:fld>
            <a:endParaRPr lang="en-US" altLang="en-US" b="0">
              <a:solidFill>
                <a:schemeClr val="tx1"/>
              </a:solidFill>
            </a:endParaRPr>
          </a:p>
        </p:txBody>
      </p:sp>
      <p:sp>
        <p:nvSpPr>
          <p:cNvPr id="52228" name="Rectangle 8"/>
          <p:cNvSpPr>
            <a:spLocks noGrp="1" noChangeArrowheads="1"/>
          </p:cNvSpPr>
          <p:nvPr>
            <p:ph type="title"/>
          </p:nvPr>
        </p:nvSpPr>
        <p:spPr>
          <a:xfrm>
            <a:off x="1600200" y="1066800"/>
            <a:ext cx="6400800" cy="914400"/>
          </a:xfrm>
        </p:spPr>
        <p:txBody>
          <a:bodyPr/>
          <a:lstStyle/>
          <a:p>
            <a:pPr marL="838200" indent="-838200" eaLnBrk="1" hangingPunct="1"/>
            <a:r>
              <a:rPr lang="en-US" altLang="en-US" sz="3600" smtClean="0"/>
              <a:t>Wilderness Boundary Signing</a:t>
            </a:r>
          </a:p>
        </p:txBody>
      </p:sp>
      <p:pic>
        <p:nvPicPr>
          <p:cNvPr id="52229" name="Picture 4" descr="bdlfboundryjeff"/>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609850"/>
            <a:ext cx="3810000" cy="2857500"/>
          </a:xfrm>
          <a:noFill/>
          <a:ln>
            <a:solidFill>
              <a:schemeClr val="bg2"/>
            </a:solidFill>
            <a:miter lim="800000"/>
            <a:headEnd/>
            <a:tailEnd/>
          </a:ln>
        </p:spPr>
      </p:pic>
      <p:pic>
        <p:nvPicPr>
          <p:cNvPr id="52230" name="Picture 7" descr="wbndrylyebk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609850"/>
            <a:ext cx="3810000" cy="2857500"/>
          </a:xfrm>
          <a:noFill/>
          <a:ln>
            <a:solidFill>
              <a:schemeClr val="bg2"/>
            </a:solidFill>
            <a:miter lim="800000"/>
            <a:headEnd/>
            <a:tailEnd/>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14285003-85A4-49A4-AEC4-AAEDB9667174}" type="datetime1">
              <a:rPr lang="en-US" altLang="en-US" b="0" smtClean="0">
                <a:solidFill>
                  <a:schemeClr val="tx1"/>
                </a:solidFill>
              </a:rPr>
              <a:pPr eaLnBrk="1" hangingPunct="1"/>
              <a:t>7/31/2020</a:t>
            </a:fld>
            <a:endParaRPr lang="en-US" altLang="en-US" b="0" smtClean="0">
              <a:solidFill>
                <a:schemeClr val="tx1"/>
              </a:solidFill>
            </a:endParaRPr>
          </a:p>
        </p:txBody>
      </p:sp>
      <p:sp>
        <p:nvSpPr>
          <p:cNvPr id="532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1D619125-29EC-44AB-A443-58B42B444003}" type="slidenum">
              <a:rPr lang="en-US" altLang="en-US" b="0">
                <a:solidFill>
                  <a:schemeClr val="tx1"/>
                </a:solidFill>
              </a:rPr>
              <a:pPr eaLnBrk="1" hangingPunct="1"/>
              <a:t>37</a:t>
            </a:fld>
            <a:endParaRPr lang="en-US" altLang="en-US" b="0">
              <a:solidFill>
                <a:schemeClr val="tx1"/>
              </a:solidFill>
            </a:endParaRPr>
          </a:p>
        </p:txBody>
      </p:sp>
      <p:sp>
        <p:nvSpPr>
          <p:cNvPr id="53252" name="Rectangle 2"/>
          <p:cNvSpPr>
            <a:spLocks noGrp="1" noChangeArrowheads="1"/>
          </p:cNvSpPr>
          <p:nvPr>
            <p:ph type="title"/>
          </p:nvPr>
        </p:nvSpPr>
        <p:spPr>
          <a:xfrm>
            <a:off x="838200" y="685800"/>
            <a:ext cx="4724400" cy="838200"/>
          </a:xfrm>
        </p:spPr>
        <p:txBody>
          <a:bodyPr/>
          <a:lstStyle/>
          <a:p>
            <a:pPr eaLnBrk="1" hangingPunct="1"/>
            <a:r>
              <a:rPr lang="en-US" altLang="en-US" sz="3200" b="1" smtClean="0">
                <a:latin typeface="Times New Roman" panose="02020603050405020304" pitchFamily="18" charset="0"/>
              </a:rPr>
              <a:t>Campsite Condition Inventory and Monitoring</a:t>
            </a:r>
          </a:p>
        </p:txBody>
      </p:sp>
      <p:sp>
        <p:nvSpPr>
          <p:cNvPr id="53253" name="Rectangle 3"/>
          <p:cNvSpPr>
            <a:spLocks noGrp="1" noChangeArrowheads="1"/>
          </p:cNvSpPr>
          <p:nvPr>
            <p:ph type="body" idx="1"/>
          </p:nvPr>
        </p:nvSpPr>
        <p:spPr>
          <a:xfrm>
            <a:off x="4876800" y="0"/>
            <a:ext cx="3733800" cy="4191000"/>
          </a:xfrm>
        </p:spPr>
        <p:txBody>
          <a:bodyPr/>
          <a:lstStyle/>
          <a:p>
            <a:pPr eaLnBrk="1" hangingPunct="1">
              <a:buClr>
                <a:schemeClr val="tx1"/>
              </a:buClr>
              <a:buFontTx/>
              <a:buChar char="•"/>
            </a:pPr>
            <a:r>
              <a:rPr lang="en-US" altLang="en-US" sz="2800" b="1" smtClean="0">
                <a:latin typeface="Times New Roman" panose="02020603050405020304" pitchFamily="18" charset="0"/>
              </a:rPr>
              <a:t>Digital Pictures</a:t>
            </a:r>
          </a:p>
          <a:p>
            <a:pPr eaLnBrk="1" hangingPunct="1">
              <a:buClr>
                <a:schemeClr val="tx1"/>
              </a:buClr>
              <a:buFontTx/>
              <a:buChar char="•"/>
            </a:pPr>
            <a:r>
              <a:rPr lang="en-US" altLang="en-US" sz="2800" b="1" smtClean="0">
                <a:latin typeface="Times New Roman" panose="02020603050405020304" pitchFamily="18" charset="0"/>
              </a:rPr>
              <a:t>GPS Locations</a:t>
            </a:r>
          </a:p>
          <a:p>
            <a:pPr eaLnBrk="1" hangingPunct="1">
              <a:buClr>
                <a:schemeClr val="tx1"/>
              </a:buClr>
              <a:buFontTx/>
              <a:buChar char="•"/>
            </a:pPr>
            <a:r>
              <a:rPr lang="en-US" altLang="en-US" sz="2800" b="1" smtClean="0">
                <a:latin typeface="Times New Roman" panose="02020603050405020304" pitchFamily="18" charset="0"/>
              </a:rPr>
              <a:t>Site Mapping, Measuring  and Reference Points</a:t>
            </a:r>
          </a:p>
          <a:p>
            <a:pPr eaLnBrk="1" hangingPunct="1">
              <a:buClr>
                <a:schemeClr val="tx1"/>
              </a:buClr>
              <a:buFontTx/>
              <a:buChar char="•"/>
            </a:pPr>
            <a:r>
              <a:rPr lang="en-US" altLang="en-US" sz="2800" b="1" smtClean="0">
                <a:latin typeface="Times New Roman" panose="02020603050405020304" pitchFamily="18" charset="0"/>
              </a:rPr>
              <a:t>Inventory of Area Damages</a:t>
            </a:r>
          </a:p>
          <a:p>
            <a:pPr eaLnBrk="1" hangingPunct="1"/>
            <a:endParaRPr lang="en-US" altLang="en-US" smtClean="0">
              <a:solidFill>
                <a:schemeClr val="bg2"/>
              </a:solidFill>
            </a:endParaRPr>
          </a:p>
        </p:txBody>
      </p:sp>
      <p:pic>
        <p:nvPicPr>
          <p:cNvPr id="53254" name="Picture 4" descr="big_mud_campsite_monitor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3656013" cy="48752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3255" name="Picture 6" descr="dcp_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0"/>
            <a:ext cx="3675063" cy="27559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164F76BF-AF68-43F2-BB5D-0C550C6B57B4}" type="datetime1">
              <a:rPr lang="en-US" altLang="en-US" b="0" smtClean="0">
                <a:solidFill>
                  <a:schemeClr val="tx1"/>
                </a:solidFill>
              </a:rPr>
              <a:pPr eaLnBrk="1" hangingPunct="1"/>
              <a:t>7/31/2020</a:t>
            </a:fld>
            <a:endParaRPr lang="en-US" altLang="en-US" b="0" smtClean="0">
              <a:solidFill>
                <a:schemeClr val="tx1"/>
              </a:solidFill>
            </a:endParaRPr>
          </a:p>
        </p:txBody>
      </p:sp>
      <p:sp>
        <p:nvSpPr>
          <p:cNvPr id="542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083819A-77FE-48F9-8973-799B7347E248}" type="slidenum">
              <a:rPr lang="en-US" altLang="en-US" b="0">
                <a:solidFill>
                  <a:schemeClr val="tx1"/>
                </a:solidFill>
              </a:rPr>
              <a:pPr eaLnBrk="1" hangingPunct="1"/>
              <a:t>38</a:t>
            </a:fld>
            <a:endParaRPr lang="en-US" altLang="en-US" b="0">
              <a:solidFill>
                <a:schemeClr val="tx1"/>
              </a:solidFill>
            </a:endParaRPr>
          </a:p>
        </p:txBody>
      </p:sp>
      <p:sp>
        <p:nvSpPr>
          <p:cNvPr id="54276" name="Rectangle 2"/>
          <p:cNvSpPr>
            <a:spLocks noGrp="1" noChangeArrowheads="1"/>
          </p:cNvSpPr>
          <p:nvPr>
            <p:ph type="title"/>
          </p:nvPr>
        </p:nvSpPr>
        <p:spPr>
          <a:xfrm>
            <a:off x="2057400" y="914400"/>
            <a:ext cx="5867400" cy="1143000"/>
          </a:xfrm>
        </p:spPr>
        <p:txBody>
          <a:bodyPr/>
          <a:lstStyle/>
          <a:p>
            <a:pPr eaLnBrk="1" hangingPunct="1"/>
            <a:r>
              <a:rPr lang="en-US" altLang="en-US" sz="3600" smtClean="0"/>
              <a:t>Wilderness Boundary Monitoring </a:t>
            </a:r>
          </a:p>
        </p:txBody>
      </p:sp>
      <p:pic>
        <p:nvPicPr>
          <p:cNvPr id="54277" name="Picture 10" descr="logging1c"/>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838200" y="2438400"/>
            <a:ext cx="3848100" cy="28844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4278" name="Picture 11" descr="dscf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3886200" cy="29162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E1E0FEB4-15C1-4488-BB4C-9B3CC145BF19}" type="datetime1">
              <a:rPr lang="en-US" altLang="en-US" b="0" smtClean="0">
                <a:solidFill>
                  <a:schemeClr val="tx1"/>
                </a:solidFill>
              </a:rPr>
              <a:pPr eaLnBrk="1" hangingPunct="1"/>
              <a:t>7/31/2020</a:t>
            </a:fld>
            <a:endParaRPr lang="en-US" altLang="en-US" b="0" smtClean="0">
              <a:solidFill>
                <a:schemeClr val="tx1"/>
              </a:solidFill>
            </a:endParaRPr>
          </a:p>
        </p:txBody>
      </p:sp>
      <p:sp>
        <p:nvSpPr>
          <p:cNvPr id="552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605371BD-5DD1-48AD-BE17-B6C488183367}" type="slidenum">
              <a:rPr lang="en-US" altLang="en-US" b="0">
                <a:solidFill>
                  <a:schemeClr val="tx1"/>
                </a:solidFill>
              </a:rPr>
              <a:pPr eaLnBrk="1" hangingPunct="1"/>
              <a:t>39</a:t>
            </a:fld>
            <a:endParaRPr lang="en-US" altLang="en-US" b="0">
              <a:solidFill>
                <a:schemeClr val="tx1"/>
              </a:solidFill>
            </a:endParaRPr>
          </a:p>
        </p:txBody>
      </p:sp>
      <p:pic>
        <p:nvPicPr>
          <p:cNvPr id="55300" name="Picture 2" descr="vast7spur_in Lye_br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809163"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6CC8E7C-9F4A-4966-B674-B5F57B1671BF}" type="datetime1">
              <a:rPr lang="en-US" altLang="en-US" b="0" smtClean="0">
                <a:solidFill>
                  <a:schemeClr val="tx1"/>
                </a:solidFill>
              </a:rPr>
              <a:pPr eaLnBrk="1" hangingPunct="1"/>
              <a:t>7/31/2020</a:t>
            </a:fld>
            <a:endParaRPr lang="en-US" altLang="en-US" b="0" smtClean="0">
              <a:solidFill>
                <a:schemeClr val="tx1"/>
              </a:solidFill>
            </a:endParaRPr>
          </a:p>
        </p:txBody>
      </p:sp>
      <p:sp>
        <p:nvSpPr>
          <p:cNvPr id="1945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793C5D85-9BCD-411B-95A5-3333339A5DB3}" type="slidenum">
              <a:rPr lang="en-US" altLang="en-US" b="0">
                <a:solidFill>
                  <a:schemeClr val="tx1"/>
                </a:solidFill>
              </a:rPr>
              <a:pPr eaLnBrk="1" hangingPunct="1"/>
              <a:t>4</a:t>
            </a:fld>
            <a:endParaRPr lang="en-US" altLang="en-US" b="0">
              <a:solidFill>
                <a:schemeClr val="tx1"/>
              </a:solidFill>
            </a:endParaRPr>
          </a:p>
        </p:txBody>
      </p:sp>
      <p:pic>
        <p:nvPicPr>
          <p:cNvPr id="19460" name="Picture 8" descr="USFS Ranger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24400" y="1447800"/>
            <a:ext cx="3390900" cy="4670425"/>
          </a:xfrm>
          <a:noFill/>
        </p:spPr>
      </p:pic>
      <p:sp>
        <p:nvSpPr>
          <p:cNvPr id="19461" name="Text Box 7"/>
          <p:cNvSpPr txBox="1">
            <a:spLocks noChangeArrowheads="1"/>
          </p:cNvSpPr>
          <p:nvPr/>
        </p:nvSpPr>
        <p:spPr bwMode="auto">
          <a:xfrm>
            <a:off x="3352800" y="13716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a:lnSpc>
                <a:spcPct val="100000"/>
              </a:lnSpc>
              <a:spcBef>
                <a:spcPct val="30000"/>
              </a:spcBef>
              <a:buClrTx/>
              <a:buSzTx/>
              <a:buFontTx/>
              <a:buNone/>
            </a:pPr>
            <a:endParaRPr lang="en-US" altLang="en-US"/>
          </a:p>
        </p:txBody>
      </p:sp>
      <p:sp>
        <p:nvSpPr>
          <p:cNvPr id="19462" name="Text Box 11"/>
          <p:cNvSpPr txBox="1">
            <a:spLocks noChangeArrowheads="1"/>
          </p:cNvSpPr>
          <p:nvPr/>
        </p:nvSpPr>
        <p:spPr bwMode="auto">
          <a:xfrm>
            <a:off x="1524000" y="381000"/>
            <a:ext cx="6096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spcBef>
                <a:spcPct val="50000"/>
              </a:spcBef>
              <a:buFont typeface="Wingdings" panose="05000000000000000000" pitchFamily="2" charset="2"/>
              <a:buNone/>
            </a:pPr>
            <a:r>
              <a:rPr lang="en-US" altLang="en-US" sz="2800">
                <a:solidFill>
                  <a:schemeClr val="tx2"/>
                </a:solidFill>
              </a:rPr>
              <a:t>An Evolution of Conservation and Preservation Ideas</a:t>
            </a:r>
          </a:p>
        </p:txBody>
      </p:sp>
      <p:pic>
        <p:nvPicPr>
          <p:cNvPr id="19463" name="Picture 13" descr="filmhist_pinchot_lg"/>
          <p:cNvPicPr>
            <a:picLocks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295400" y="1524000"/>
            <a:ext cx="2362200" cy="3200400"/>
          </a:xfrm>
        </p:spPr>
      </p:pic>
      <p:sp>
        <p:nvSpPr>
          <p:cNvPr id="19464" name="Text Box 17"/>
          <p:cNvSpPr txBox="1">
            <a:spLocks noChangeArrowheads="1"/>
          </p:cNvSpPr>
          <p:nvPr/>
        </p:nvSpPr>
        <p:spPr bwMode="auto">
          <a:xfrm>
            <a:off x="1371600" y="4953000"/>
            <a:ext cx="2514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000">
                <a:solidFill>
                  <a:schemeClr val="tx2"/>
                </a:solidFill>
              </a:rPr>
              <a:t>Gifford Pinchot: </a:t>
            </a:r>
          </a:p>
          <a:p>
            <a:pPr eaLnBrk="1" hangingPunct="1">
              <a:buFont typeface="Wingdings" panose="05000000000000000000" pitchFamily="2" charset="2"/>
              <a:buNone/>
            </a:pPr>
            <a:r>
              <a:rPr lang="en-US" altLang="en-US" sz="2000">
                <a:solidFill>
                  <a:schemeClr val="tx2"/>
                </a:solidFill>
              </a:rPr>
              <a:t>The first Chief of the Forest Service in 1905.</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BACBDDD-E8D3-451D-AEE0-069F55A30B3E}" type="datetime1">
              <a:rPr lang="en-US" altLang="en-US" b="0" smtClean="0">
                <a:solidFill>
                  <a:schemeClr val="tx1"/>
                </a:solidFill>
              </a:rPr>
              <a:pPr eaLnBrk="1" hangingPunct="1"/>
              <a:t>7/31/2020</a:t>
            </a:fld>
            <a:endParaRPr lang="en-US" altLang="en-US" b="0" smtClean="0">
              <a:solidFill>
                <a:schemeClr val="tx1"/>
              </a:solidFill>
            </a:endParaRP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C2D003C0-3776-4AF8-9ACA-3FE34DEDE3D4}" type="slidenum">
              <a:rPr lang="en-US" altLang="en-US" b="0">
                <a:solidFill>
                  <a:schemeClr val="tx1"/>
                </a:solidFill>
              </a:rPr>
              <a:pPr eaLnBrk="1" hangingPunct="1"/>
              <a:t>40</a:t>
            </a:fld>
            <a:endParaRPr lang="en-US" altLang="en-US" b="0">
              <a:solidFill>
                <a:schemeClr val="tx1"/>
              </a:solidFill>
            </a:endParaRPr>
          </a:p>
        </p:txBody>
      </p:sp>
      <p:pic>
        <p:nvPicPr>
          <p:cNvPr id="56324" name="Picture 3" descr="info_ed_bndry_Stetsonb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7321550" cy="54927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4"/>
          <p:cNvSpPr txBox="1">
            <a:spLocks noChangeArrowheads="1"/>
          </p:cNvSpPr>
          <p:nvPr/>
        </p:nvSpPr>
        <p:spPr bwMode="auto">
          <a:xfrm>
            <a:off x="1371600" y="304800"/>
            <a:ext cx="67040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800">
                <a:solidFill>
                  <a:schemeClr val="tx2"/>
                </a:solidFill>
              </a:rPr>
              <a:t>Human Vandalism to Signs = Maintenance</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6EE72F0B-E91B-4CF7-88A9-9CFCF27BC4F1}" type="datetime1">
              <a:rPr lang="en-US" altLang="en-US" b="0" smtClean="0">
                <a:solidFill>
                  <a:schemeClr val="tx1"/>
                </a:solidFill>
              </a:rPr>
              <a:pPr eaLnBrk="1" hangingPunct="1"/>
              <a:t>7/31/2020</a:t>
            </a:fld>
            <a:endParaRPr lang="en-US" altLang="en-US" b="0" smtClean="0">
              <a:solidFill>
                <a:schemeClr val="tx1"/>
              </a:solidFill>
            </a:endParaRPr>
          </a:p>
        </p:txBody>
      </p:sp>
      <p:sp>
        <p:nvSpPr>
          <p:cNvPr id="573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AB97F738-8154-4C34-8063-0D0C19896B7B}" type="slidenum">
              <a:rPr lang="en-US" altLang="en-US" b="0">
                <a:solidFill>
                  <a:schemeClr val="tx1"/>
                </a:solidFill>
              </a:rPr>
              <a:pPr eaLnBrk="1" hangingPunct="1"/>
              <a:t>41</a:t>
            </a:fld>
            <a:endParaRPr lang="en-US" altLang="en-US" b="0">
              <a:solidFill>
                <a:schemeClr val="tx1"/>
              </a:solidFill>
            </a:endParaRPr>
          </a:p>
        </p:txBody>
      </p:sp>
      <p:pic>
        <p:nvPicPr>
          <p:cNvPr id="57348" name="Picture 2" descr="2006_0216Image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321550" cy="5491163"/>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 Box 3"/>
          <p:cNvSpPr txBox="1">
            <a:spLocks noChangeArrowheads="1"/>
          </p:cNvSpPr>
          <p:nvPr/>
        </p:nvSpPr>
        <p:spPr bwMode="auto">
          <a:xfrm>
            <a:off x="1660525" y="287338"/>
            <a:ext cx="62865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800">
                <a:solidFill>
                  <a:schemeClr val="tx2"/>
                </a:solidFill>
              </a:rPr>
              <a:t>Animal Damage to Signs = Maintenance</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4A3F442-BCF0-4AC4-81ED-3FCD0D75A391}" type="datetime1">
              <a:rPr lang="en-US" altLang="en-US" b="0" smtClean="0">
                <a:solidFill>
                  <a:schemeClr val="tx1"/>
                </a:solidFill>
              </a:rPr>
              <a:pPr eaLnBrk="1" hangingPunct="1"/>
              <a:t>7/31/2020</a:t>
            </a:fld>
            <a:endParaRPr lang="en-US" altLang="en-US" b="0" smtClean="0">
              <a:solidFill>
                <a:schemeClr val="tx1"/>
              </a:solidFill>
            </a:endParaRP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4F9A5B20-C639-4D0D-8DB6-347256A20B0A}" type="slidenum">
              <a:rPr lang="en-US" altLang="en-US" b="0">
                <a:solidFill>
                  <a:schemeClr val="tx1"/>
                </a:solidFill>
              </a:rPr>
              <a:pPr eaLnBrk="1" hangingPunct="1"/>
              <a:t>42</a:t>
            </a:fld>
            <a:endParaRPr lang="en-US" altLang="en-US" b="0">
              <a:solidFill>
                <a:schemeClr val="tx1"/>
              </a:solidFill>
            </a:endParaRPr>
          </a:p>
        </p:txBody>
      </p:sp>
      <p:sp>
        <p:nvSpPr>
          <p:cNvPr id="58372" name="Text Box 2"/>
          <p:cNvSpPr txBox="1">
            <a:spLocks noChangeArrowheads="1"/>
          </p:cNvSpPr>
          <p:nvPr/>
        </p:nvSpPr>
        <p:spPr bwMode="auto">
          <a:xfrm>
            <a:off x="685800" y="381000"/>
            <a:ext cx="8458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b="0">
                <a:solidFill>
                  <a:schemeClr val="tx2"/>
                </a:solidFill>
              </a:rPr>
              <a:t>Monitoring Motorized and Mechanical Equipment Trespass: Motorcycles and ATV’S</a:t>
            </a:r>
          </a:p>
          <a:p>
            <a:pPr eaLnBrk="1" hangingPunct="1">
              <a:lnSpc>
                <a:spcPct val="100000"/>
              </a:lnSpc>
              <a:spcBef>
                <a:spcPct val="0"/>
              </a:spcBef>
              <a:buClrTx/>
              <a:buSzTx/>
              <a:buFontTx/>
              <a:buChar char="•"/>
            </a:pPr>
            <a:endParaRPr lang="en-US" altLang="en-US" sz="2800" b="0">
              <a:solidFill>
                <a:schemeClr val="tx2"/>
              </a:solidFill>
            </a:endParaRPr>
          </a:p>
          <a:p>
            <a:pPr eaLnBrk="1" hangingPunct="1">
              <a:lnSpc>
                <a:spcPct val="100000"/>
              </a:lnSpc>
              <a:spcBef>
                <a:spcPct val="0"/>
              </a:spcBef>
              <a:buClrTx/>
              <a:buSzTx/>
              <a:buFontTx/>
              <a:buNone/>
            </a:pPr>
            <a:endParaRPr lang="en-US" altLang="en-US" sz="2400" b="0">
              <a:solidFill>
                <a:schemeClr val="tx1"/>
              </a:solidFill>
            </a:endParaRPr>
          </a:p>
        </p:txBody>
      </p:sp>
      <p:pic>
        <p:nvPicPr>
          <p:cNvPr id="58373" name="Picture 3" descr="lybkmotorcycle_tr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2925763" cy="3903663"/>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8374" name="Picture 4" descr="illegal_ 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133600"/>
            <a:ext cx="4679950" cy="3509963"/>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1CB71F17-A5E5-4774-BD00-D4729AE48A30}" type="datetime1">
              <a:rPr lang="en-US" altLang="en-US" b="0" smtClean="0">
                <a:solidFill>
                  <a:schemeClr val="tx1"/>
                </a:solidFill>
              </a:rPr>
              <a:pPr eaLnBrk="1" hangingPunct="1"/>
              <a:t>7/31/2020</a:t>
            </a:fld>
            <a:endParaRPr lang="en-US" altLang="en-US" b="0" smtClean="0">
              <a:solidFill>
                <a:schemeClr val="tx1"/>
              </a:solidFill>
            </a:endParaRPr>
          </a:p>
        </p:txBody>
      </p:sp>
      <p:sp>
        <p:nvSpPr>
          <p:cNvPr id="593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B3AC7154-13A5-4CE5-9B1C-D51610AEA395}" type="slidenum">
              <a:rPr lang="en-US" altLang="en-US" b="0">
                <a:solidFill>
                  <a:schemeClr val="tx1"/>
                </a:solidFill>
              </a:rPr>
              <a:pPr eaLnBrk="1" hangingPunct="1"/>
              <a:t>43</a:t>
            </a:fld>
            <a:endParaRPr lang="en-US" altLang="en-US" b="0">
              <a:solidFill>
                <a:schemeClr val="tx1"/>
              </a:solidFill>
            </a:endParaRPr>
          </a:p>
        </p:txBody>
      </p:sp>
      <p:pic>
        <p:nvPicPr>
          <p:cNvPr id="59396" name="Picture 2" descr="Jon_and Carol_10_23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78963"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5726154-F028-49B5-9E88-471A96F6455E}" type="datetime1">
              <a:rPr lang="en-US" altLang="en-US" b="0" smtClean="0">
                <a:solidFill>
                  <a:schemeClr val="tx1"/>
                </a:solidFill>
              </a:rPr>
              <a:pPr eaLnBrk="1" hangingPunct="1"/>
              <a:t>7/31/2020</a:t>
            </a:fld>
            <a:endParaRPr lang="en-US" altLang="en-US" b="0" smtClean="0">
              <a:solidFill>
                <a:schemeClr val="tx1"/>
              </a:solidFill>
            </a:endParaRPr>
          </a:p>
        </p:txBody>
      </p:sp>
      <p:sp>
        <p:nvSpPr>
          <p:cNvPr id="604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B0829EB-02AA-41A1-8A67-9BC6B5EA2AE9}" type="slidenum">
              <a:rPr lang="en-US" altLang="en-US" b="0">
                <a:solidFill>
                  <a:schemeClr val="tx1"/>
                </a:solidFill>
              </a:rPr>
              <a:pPr eaLnBrk="1" hangingPunct="1"/>
              <a:t>44</a:t>
            </a:fld>
            <a:endParaRPr lang="en-US" altLang="en-US" b="0">
              <a:solidFill>
                <a:schemeClr val="tx1"/>
              </a:solidFill>
            </a:endParaRPr>
          </a:p>
        </p:txBody>
      </p:sp>
      <p:pic>
        <p:nvPicPr>
          <p:cNvPr id="60420" name="Picture 5" descr="2006_0215Image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313613" cy="5484813"/>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0421" name="Rectangle 6"/>
          <p:cNvSpPr>
            <a:spLocks noChangeArrowheads="1"/>
          </p:cNvSpPr>
          <p:nvPr/>
        </p:nvSpPr>
        <p:spPr bwMode="auto">
          <a:xfrm>
            <a:off x="1600200" y="0"/>
            <a:ext cx="65532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50000"/>
              </a:spcBef>
              <a:buClrTx/>
              <a:buSzTx/>
              <a:buFontTx/>
              <a:buNone/>
            </a:pPr>
            <a:r>
              <a:rPr lang="en-US" altLang="en-US" sz="2400" b="0">
                <a:solidFill>
                  <a:schemeClr val="tx2"/>
                </a:solidFill>
              </a:rPr>
              <a:t>Monitoring Motorized and Mechanical Equipment Trespass: Snowmobiles</a:t>
            </a:r>
          </a:p>
          <a:p>
            <a:pPr eaLnBrk="1" hangingPunct="1">
              <a:lnSpc>
                <a:spcPct val="100000"/>
              </a:lnSpc>
              <a:spcBef>
                <a:spcPct val="50000"/>
              </a:spcBef>
              <a:buClrTx/>
              <a:buSzTx/>
              <a:buFontTx/>
              <a:buChar char="•"/>
            </a:pPr>
            <a:endParaRPr lang="en-US" altLang="en-US" sz="4000" b="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31EFACED-12C4-4C30-BCFB-A6D909FF1012}" type="datetime1">
              <a:rPr lang="en-US" altLang="en-US" b="0" smtClean="0">
                <a:solidFill>
                  <a:schemeClr val="tx1"/>
                </a:solidFill>
              </a:rPr>
              <a:pPr eaLnBrk="1" hangingPunct="1"/>
              <a:t>7/31/2020</a:t>
            </a:fld>
            <a:endParaRPr lang="en-US" altLang="en-US" b="0" smtClean="0">
              <a:solidFill>
                <a:schemeClr val="tx1"/>
              </a:solidFill>
            </a:endParaRPr>
          </a:p>
        </p:txBody>
      </p:sp>
      <p:sp>
        <p:nvSpPr>
          <p:cNvPr id="614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941BDC2-8EC8-4694-B076-A5C75807AAB9}" type="slidenum">
              <a:rPr lang="en-US" altLang="en-US" b="0">
                <a:solidFill>
                  <a:schemeClr val="tx1"/>
                </a:solidFill>
              </a:rPr>
              <a:pPr eaLnBrk="1" hangingPunct="1"/>
              <a:t>45</a:t>
            </a:fld>
            <a:endParaRPr lang="en-US" altLang="en-US" b="0">
              <a:solidFill>
                <a:schemeClr val="tx1"/>
              </a:solidFill>
            </a:endParaRPr>
          </a:p>
        </p:txBody>
      </p:sp>
      <p:sp>
        <p:nvSpPr>
          <p:cNvPr id="61444" name="Text Box 2"/>
          <p:cNvSpPr txBox="1">
            <a:spLocks noChangeArrowheads="1"/>
          </p:cNvSpPr>
          <p:nvPr/>
        </p:nvSpPr>
        <p:spPr bwMode="auto">
          <a:xfrm>
            <a:off x="914400" y="685800"/>
            <a:ext cx="510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3200" b="0">
                <a:solidFill>
                  <a:schemeClr val="tx2"/>
                </a:solidFill>
              </a:rPr>
              <a:t>Advanced Technology : Following Geocaching</a:t>
            </a:r>
          </a:p>
        </p:txBody>
      </p:sp>
      <p:pic>
        <p:nvPicPr>
          <p:cNvPr id="61445" name="Picture 4" descr="geocache92401lyebrookfa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71800"/>
            <a:ext cx="4132263" cy="312578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1446" name="Picture 6" descr="Geko 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52400"/>
            <a:ext cx="11699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geocach924lyebrookfall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71800"/>
            <a:ext cx="4132263" cy="312578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C560F76B-828A-4F02-AA13-3ACE92569E79}" type="datetime1">
              <a:rPr lang="en-US" altLang="en-US" b="0" smtClean="0">
                <a:solidFill>
                  <a:schemeClr val="tx1"/>
                </a:solidFill>
              </a:rPr>
              <a:pPr eaLnBrk="1" hangingPunct="1"/>
              <a:t>7/31/2020</a:t>
            </a:fld>
            <a:endParaRPr lang="en-US" altLang="en-US" b="0" smtClean="0">
              <a:solidFill>
                <a:schemeClr val="tx1"/>
              </a:solidFill>
            </a:endParaRPr>
          </a:p>
        </p:txBody>
      </p:sp>
      <p:sp>
        <p:nvSpPr>
          <p:cNvPr id="624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1D184FC1-AA52-4B06-BA52-3218A990C8E0}" type="slidenum">
              <a:rPr lang="en-US" altLang="en-US" b="0">
                <a:solidFill>
                  <a:schemeClr val="tx1"/>
                </a:solidFill>
              </a:rPr>
              <a:pPr eaLnBrk="1" hangingPunct="1"/>
              <a:t>46</a:t>
            </a:fld>
            <a:endParaRPr lang="en-US" altLang="en-US" b="0">
              <a:solidFill>
                <a:schemeClr val="tx1"/>
              </a:solidFill>
            </a:endParaRPr>
          </a:p>
        </p:txBody>
      </p:sp>
      <p:sp>
        <p:nvSpPr>
          <p:cNvPr id="62468" name="Text Box 2"/>
          <p:cNvSpPr txBox="1">
            <a:spLocks noChangeArrowheads="1"/>
          </p:cNvSpPr>
          <p:nvPr/>
        </p:nvSpPr>
        <p:spPr bwMode="auto">
          <a:xfrm>
            <a:off x="4953000" y="3810000"/>
            <a:ext cx="38639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b="0">
                <a:solidFill>
                  <a:schemeClr val="tx2"/>
                </a:solidFill>
              </a:rPr>
              <a:t>Non- Recreation Special Use Permits </a:t>
            </a:r>
          </a:p>
          <a:p>
            <a:pPr eaLnBrk="1" hangingPunct="1">
              <a:lnSpc>
                <a:spcPct val="100000"/>
              </a:lnSpc>
              <a:spcBef>
                <a:spcPct val="0"/>
              </a:spcBef>
              <a:buClrTx/>
              <a:buSzTx/>
              <a:buFontTx/>
              <a:buNone/>
            </a:pPr>
            <a:endParaRPr lang="en-US" altLang="en-US" sz="2800" b="0">
              <a:solidFill>
                <a:schemeClr val="tx2"/>
              </a:solidFill>
            </a:endParaRPr>
          </a:p>
          <a:p>
            <a:pPr eaLnBrk="1" hangingPunct="1">
              <a:lnSpc>
                <a:spcPct val="100000"/>
              </a:lnSpc>
              <a:spcBef>
                <a:spcPct val="0"/>
              </a:spcBef>
              <a:buClrTx/>
              <a:buSzTx/>
              <a:buFontTx/>
              <a:buNone/>
            </a:pPr>
            <a:r>
              <a:rPr lang="en-US" altLang="en-US" sz="2800" b="0">
                <a:solidFill>
                  <a:schemeClr val="tx2"/>
                </a:solidFill>
              </a:rPr>
              <a:t> Recreation Special Use Permits</a:t>
            </a:r>
            <a:r>
              <a:rPr lang="en-US" altLang="en-US" sz="2000" b="0">
                <a:solidFill>
                  <a:schemeClr val="tx1"/>
                </a:solidFill>
              </a:rPr>
              <a:t> </a:t>
            </a:r>
          </a:p>
          <a:p>
            <a:pPr eaLnBrk="1" hangingPunct="1">
              <a:lnSpc>
                <a:spcPct val="100000"/>
              </a:lnSpc>
              <a:spcBef>
                <a:spcPct val="0"/>
              </a:spcBef>
              <a:buClrTx/>
              <a:buSzTx/>
              <a:buFontTx/>
              <a:buNone/>
            </a:pPr>
            <a:endParaRPr lang="en-US" altLang="en-US" sz="2400" b="0">
              <a:solidFill>
                <a:schemeClr val="tx1"/>
              </a:solidFill>
            </a:endParaRPr>
          </a:p>
        </p:txBody>
      </p:sp>
      <p:pic>
        <p:nvPicPr>
          <p:cNvPr id="62469" name="Picture 4" descr="bctan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366553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5" descr="frontviewnicksc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57200"/>
            <a:ext cx="368458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7"/>
          <p:cNvSpPr txBox="1">
            <a:spLocks noChangeArrowheads="1"/>
          </p:cNvSpPr>
          <p:nvPr/>
        </p:nvSpPr>
        <p:spPr bwMode="auto">
          <a:xfrm>
            <a:off x="990600" y="990600"/>
            <a:ext cx="2911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b="0">
                <a:solidFill>
                  <a:schemeClr val="tx2"/>
                </a:solidFill>
              </a:rPr>
              <a:t>Monitoring Pre-existing Special Use Authorizations</a:t>
            </a: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B784FF6B-C58E-4FAD-9EA8-5D7EFEC50B47}" type="datetime1">
              <a:rPr lang="en-US" altLang="en-US" b="0" smtClean="0">
                <a:solidFill>
                  <a:schemeClr val="tx1"/>
                </a:solidFill>
              </a:rPr>
              <a:pPr eaLnBrk="1" hangingPunct="1"/>
              <a:t>7/31/2020</a:t>
            </a:fld>
            <a:endParaRPr lang="en-US" altLang="en-US" b="0" smtClean="0">
              <a:solidFill>
                <a:schemeClr val="tx1"/>
              </a:solidFill>
            </a:endParaRPr>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2CB47B2D-EF39-487B-9F63-20FB2C46316D}" type="slidenum">
              <a:rPr lang="en-US" altLang="en-US" b="0">
                <a:solidFill>
                  <a:schemeClr val="tx1"/>
                </a:solidFill>
              </a:rPr>
              <a:pPr eaLnBrk="1" hangingPunct="1"/>
              <a:t>47</a:t>
            </a:fld>
            <a:endParaRPr lang="en-US" altLang="en-US" b="0">
              <a:solidFill>
                <a:schemeClr val="tx1"/>
              </a:solidFill>
            </a:endParaRPr>
          </a:p>
        </p:txBody>
      </p:sp>
      <p:pic>
        <p:nvPicPr>
          <p:cNvPr id="63492" name="Picture 4" descr="aikencutp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848100" cy="5129213"/>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3493" name="Picture 5" descr="illcutlitm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3748088" cy="4995863"/>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3494" name="Text Box 6"/>
          <p:cNvSpPr txBox="1">
            <a:spLocks noChangeArrowheads="1"/>
          </p:cNvSpPr>
          <p:nvPr/>
        </p:nvSpPr>
        <p:spPr bwMode="auto">
          <a:xfrm>
            <a:off x="1295400" y="381000"/>
            <a:ext cx="6843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b="0">
                <a:solidFill>
                  <a:schemeClr val="tx2"/>
                </a:solidFill>
              </a:rPr>
              <a:t>Finding and Documenting Illegal Trail Cutting</a:t>
            </a:r>
          </a:p>
          <a:p>
            <a:pPr eaLnBrk="1" hangingPunct="1">
              <a:lnSpc>
                <a:spcPct val="100000"/>
              </a:lnSpc>
              <a:spcBef>
                <a:spcPct val="0"/>
              </a:spcBef>
              <a:buClrTx/>
              <a:buSzTx/>
              <a:buFontTx/>
              <a:buNone/>
            </a:pPr>
            <a:endParaRPr lang="en-US" altLang="en-US" sz="3200" b="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7850FB2F-04D0-4323-95B7-5B09ACA6E288}" type="datetime1">
              <a:rPr lang="en-US" altLang="en-US" b="0" smtClean="0">
                <a:solidFill>
                  <a:schemeClr val="tx1"/>
                </a:solidFill>
              </a:rPr>
              <a:pPr eaLnBrk="1" hangingPunct="1"/>
              <a:t>7/31/2020</a:t>
            </a:fld>
            <a:endParaRPr lang="en-US" altLang="en-US" b="0" smtClean="0">
              <a:solidFill>
                <a:schemeClr val="tx1"/>
              </a:solidFill>
            </a:endParaRPr>
          </a:p>
        </p:txBody>
      </p:sp>
      <p:sp>
        <p:nvSpPr>
          <p:cNvPr id="645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CC105E87-4600-432B-AC41-71EFE6AC35F3}" type="slidenum">
              <a:rPr lang="en-US" altLang="en-US" b="0">
                <a:solidFill>
                  <a:schemeClr val="tx1"/>
                </a:solidFill>
              </a:rPr>
              <a:pPr eaLnBrk="1" hangingPunct="1"/>
              <a:t>48</a:t>
            </a:fld>
            <a:endParaRPr lang="en-US" altLang="en-US" b="0">
              <a:solidFill>
                <a:schemeClr val="tx1"/>
              </a:solidFill>
            </a:endParaRPr>
          </a:p>
        </p:txBody>
      </p:sp>
      <p:pic>
        <p:nvPicPr>
          <p:cNvPr id="64516" name="Picture 2" descr="lin_gap_ill_cut_trail_in_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3"/>
          <p:cNvSpPr txBox="1">
            <a:spLocks noChangeArrowheads="1"/>
          </p:cNvSpPr>
          <p:nvPr/>
        </p:nvSpPr>
        <p:spPr bwMode="auto">
          <a:xfrm>
            <a:off x="4267200" y="609600"/>
            <a:ext cx="48768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800">
                <a:solidFill>
                  <a:schemeClr val="tx2"/>
                </a:solidFill>
              </a:rPr>
              <a:t>&lt; A sign has been placed stating no cutting or maintaining of new trails is allowed without permission on an illegally cut trail.   </a:t>
            </a:r>
          </a:p>
        </p:txBody>
      </p:sp>
      <p:pic>
        <p:nvPicPr>
          <p:cNvPr id="64518" name="Picture 4" descr="knorden_winter_ski_da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009900"/>
            <a:ext cx="447357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5"/>
          <p:cNvSpPr txBox="1">
            <a:spLocks noChangeArrowheads="1"/>
          </p:cNvSpPr>
          <p:nvPr/>
        </p:nvSpPr>
        <p:spPr bwMode="auto">
          <a:xfrm>
            <a:off x="762000" y="3657600"/>
            <a:ext cx="31242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800">
                <a:solidFill>
                  <a:schemeClr val="tx2"/>
                </a:solidFill>
              </a:rPr>
              <a:t>Repeated glade skiing by  groups does undocumented damage on vegetation too. &gt;  </a:t>
            </a:r>
          </a:p>
        </p:txBody>
      </p:sp>
      <p:sp>
        <p:nvSpPr>
          <p:cNvPr id="64520" name="Text Box 6"/>
          <p:cNvSpPr txBox="1">
            <a:spLocks noChangeArrowheads="1"/>
          </p:cNvSpPr>
          <p:nvPr/>
        </p:nvSpPr>
        <p:spPr bwMode="auto">
          <a:xfrm>
            <a:off x="4403725" y="6483350"/>
            <a:ext cx="32448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a:solidFill>
                  <a:schemeClr val="tx2"/>
                </a:solidFill>
              </a:rPr>
              <a:t>Photo by Jeff Harvey 1/27/2008</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8036B725-774D-44A2-9D4A-4583CAA236E8}" type="datetime1">
              <a:rPr lang="en-US" altLang="en-US" b="0" smtClean="0">
                <a:solidFill>
                  <a:schemeClr val="tx1"/>
                </a:solidFill>
              </a:rPr>
              <a:pPr eaLnBrk="1" hangingPunct="1"/>
              <a:t>7/31/2020</a:t>
            </a:fld>
            <a:endParaRPr lang="en-US" altLang="en-US" b="0" smtClean="0">
              <a:solidFill>
                <a:schemeClr val="tx1"/>
              </a:solidFill>
            </a:endParaRPr>
          </a:p>
        </p:txBody>
      </p:sp>
      <p:sp>
        <p:nvSpPr>
          <p:cNvPr id="655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72E4CD1C-1CC8-417D-A9E0-6611874ECFD4}" type="slidenum">
              <a:rPr lang="en-US" altLang="en-US" b="0">
                <a:solidFill>
                  <a:schemeClr val="tx1"/>
                </a:solidFill>
              </a:rPr>
              <a:pPr eaLnBrk="1" hangingPunct="1"/>
              <a:t>49</a:t>
            </a:fld>
            <a:endParaRPr lang="en-US" altLang="en-US" b="0">
              <a:solidFill>
                <a:schemeClr val="tx1"/>
              </a:solidFill>
            </a:endParaRPr>
          </a:p>
        </p:txBody>
      </p:sp>
      <p:sp>
        <p:nvSpPr>
          <p:cNvPr id="65540" name="Text Box 2"/>
          <p:cNvSpPr txBox="1">
            <a:spLocks noChangeArrowheads="1"/>
          </p:cNvSpPr>
          <p:nvPr/>
        </p:nvSpPr>
        <p:spPr bwMode="auto">
          <a:xfrm>
            <a:off x="838200" y="304800"/>
            <a:ext cx="784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400">
                <a:solidFill>
                  <a:srgbClr val="FFFF66"/>
                </a:solidFill>
              </a:rPr>
              <a:t>The Chief’s Ten Year Wilderness Stewardship Challenge</a:t>
            </a:r>
          </a:p>
        </p:txBody>
      </p:sp>
      <p:sp>
        <p:nvSpPr>
          <p:cNvPr id="65541" name="Text Box 3"/>
          <p:cNvSpPr txBox="1">
            <a:spLocks noChangeArrowheads="1"/>
          </p:cNvSpPr>
          <p:nvPr/>
        </p:nvSpPr>
        <p:spPr bwMode="auto">
          <a:xfrm>
            <a:off x="990600" y="914400"/>
            <a:ext cx="7620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2400">
                <a:solidFill>
                  <a:schemeClr val="tx2"/>
                </a:solidFill>
              </a:rPr>
              <a:t>Goal :</a:t>
            </a:r>
          </a:p>
          <a:p>
            <a:pPr eaLnBrk="1" hangingPunct="1">
              <a:buFont typeface="Wingdings" panose="05000000000000000000" pitchFamily="2" charset="2"/>
              <a:buNone/>
            </a:pPr>
            <a:r>
              <a:rPr lang="en-US" altLang="en-US" sz="2400">
                <a:solidFill>
                  <a:schemeClr val="tx2"/>
                </a:solidFill>
              </a:rPr>
              <a:t>To have all the Forest Service wilderness areas managed </a:t>
            </a:r>
          </a:p>
          <a:p>
            <a:pPr eaLnBrk="1" hangingPunct="1">
              <a:buFont typeface="Wingdings" panose="05000000000000000000" pitchFamily="2" charset="2"/>
              <a:buNone/>
            </a:pPr>
            <a:r>
              <a:rPr lang="en-US" altLang="en-US" sz="2400">
                <a:solidFill>
                  <a:schemeClr val="tx2"/>
                </a:solidFill>
              </a:rPr>
              <a:t>to a “minimum stewardship level” by 2014 coinciding</a:t>
            </a:r>
          </a:p>
          <a:p>
            <a:pPr eaLnBrk="1" hangingPunct="1">
              <a:buFont typeface="Wingdings" panose="05000000000000000000" pitchFamily="2" charset="2"/>
              <a:buNone/>
            </a:pPr>
            <a:r>
              <a:rPr lang="en-US" altLang="en-US" sz="2400">
                <a:solidFill>
                  <a:schemeClr val="tx2"/>
                </a:solidFill>
              </a:rPr>
              <a:t>with the 50</a:t>
            </a:r>
            <a:r>
              <a:rPr lang="en-US" altLang="en-US" sz="2400" baseline="30000">
                <a:solidFill>
                  <a:schemeClr val="tx2"/>
                </a:solidFill>
              </a:rPr>
              <a:t>th</a:t>
            </a:r>
            <a:r>
              <a:rPr lang="en-US" altLang="en-US" sz="2400">
                <a:solidFill>
                  <a:schemeClr val="tx2"/>
                </a:solidFill>
              </a:rPr>
              <a:t> anniversary of Wilderness Act. </a:t>
            </a:r>
          </a:p>
        </p:txBody>
      </p:sp>
      <p:pic>
        <p:nvPicPr>
          <p:cNvPr id="65542" name="Picture 4" descr="bbgiuness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95600"/>
            <a:ext cx="2459038"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knorden_beaverpondm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95600"/>
            <a:ext cx="441483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4A6DFE1C-91FD-4D68-968C-34B57C8F04A5}" type="datetime1">
              <a:rPr lang="en-US" altLang="en-US" b="0" smtClean="0">
                <a:solidFill>
                  <a:schemeClr val="tx1"/>
                </a:solidFill>
              </a:rPr>
              <a:pPr eaLnBrk="1" hangingPunct="1"/>
              <a:t>7/31/2020</a:t>
            </a:fld>
            <a:endParaRPr lang="en-US" altLang="en-US" b="0" smtClean="0">
              <a:solidFill>
                <a:schemeClr val="tx1"/>
              </a:solidFill>
            </a:endParaRPr>
          </a:p>
        </p:txBody>
      </p:sp>
      <p:sp>
        <p:nvSpPr>
          <p:cNvPr id="2048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EECBA95A-D5CA-4F87-A18E-DFB9FC834F62}" type="slidenum">
              <a:rPr lang="en-US" altLang="en-US" b="0">
                <a:solidFill>
                  <a:schemeClr val="tx1"/>
                </a:solidFill>
              </a:rPr>
              <a:pPr eaLnBrk="1" hangingPunct="1"/>
              <a:t>5</a:t>
            </a:fld>
            <a:endParaRPr lang="en-US" altLang="en-US" b="0">
              <a:solidFill>
                <a:schemeClr val="tx1"/>
              </a:solidFill>
            </a:endParaRPr>
          </a:p>
        </p:txBody>
      </p:sp>
      <p:pic>
        <p:nvPicPr>
          <p:cNvPr id="287748"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47800" y="1676400"/>
            <a:ext cx="7002463" cy="4037013"/>
          </a:xfrm>
        </p:spPr>
      </p:pic>
      <p:sp>
        <p:nvSpPr>
          <p:cNvPr id="20485" name="Text Box 9"/>
          <p:cNvSpPr txBox="1">
            <a:spLocks noChangeArrowheads="1"/>
          </p:cNvSpPr>
          <p:nvPr/>
        </p:nvSpPr>
        <p:spPr bwMode="auto">
          <a:xfrm>
            <a:off x="1219200" y="457200"/>
            <a:ext cx="6934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spcBef>
                <a:spcPct val="50000"/>
              </a:spcBef>
              <a:buFont typeface="Wingdings" panose="05000000000000000000" pitchFamily="2" charset="2"/>
              <a:buNone/>
            </a:pPr>
            <a:r>
              <a:rPr lang="en-US" altLang="en-US" sz="2800">
                <a:solidFill>
                  <a:schemeClr val="tx2"/>
                </a:solidFill>
              </a:rPr>
              <a:t>The Multiple Use Management Area Concept in the US Forest Service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checkerboard(across)">
                                      <p:cBhvr>
                                        <p:cTn id="7" dur="500"/>
                                        <p:tgtEl>
                                          <p:spTgt spid="287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FB11D3FB-D543-4717-863C-FCB46725AD3B}" type="datetime1">
              <a:rPr lang="en-US" altLang="en-US" b="0" smtClean="0">
                <a:solidFill>
                  <a:schemeClr val="tx1"/>
                </a:solidFill>
              </a:rPr>
              <a:pPr eaLnBrk="1" hangingPunct="1"/>
              <a:t>7/31/2020</a:t>
            </a:fld>
            <a:endParaRPr lang="en-US" altLang="en-US" b="0" smtClean="0">
              <a:solidFill>
                <a:schemeClr val="tx1"/>
              </a:solidFill>
            </a:endParaRPr>
          </a:p>
        </p:txBody>
      </p:sp>
      <p:sp>
        <p:nvSpPr>
          <p:cNvPr id="66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E9E9F22C-206B-4367-AEAB-FF750D1702DE}" type="slidenum">
              <a:rPr lang="en-US" altLang="en-US" b="0">
                <a:solidFill>
                  <a:schemeClr val="tx1"/>
                </a:solidFill>
              </a:rPr>
              <a:pPr eaLnBrk="1" hangingPunct="1"/>
              <a:t>50</a:t>
            </a:fld>
            <a:endParaRPr lang="en-US" altLang="en-US" b="0">
              <a:solidFill>
                <a:schemeClr val="tx1"/>
              </a:solidFill>
            </a:endParaRPr>
          </a:p>
        </p:txBody>
      </p:sp>
      <p:sp>
        <p:nvSpPr>
          <p:cNvPr id="66564" name="Text Box 3"/>
          <p:cNvSpPr txBox="1">
            <a:spLocks noChangeArrowheads="1"/>
          </p:cNvSpPr>
          <p:nvPr/>
        </p:nvSpPr>
        <p:spPr bwMode="auto">
          <a:xfrm>
            <a:off x="1736725" y="523875"/>
            <a:ext cx="653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b="0">
                <a:solidFill>
                  <a:schemeClr val="tx2"/>
                </a:solidFill>
              </a:rPr>
              <a:t>Invasive Species Identification and Removal</a:t>
            </a:r>
          </a:p>
        </p:txBody>
      </p:sp>
      <p:pic>
        <p:nvPicPr>
          <p:cNvPr id="66565" name="Picture 6" descr="japanese_knotw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14620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7" descr="honey_suck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524000"/>
            <a:ext cx="176371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8"/>
          <p:cNvSpPr txBox="1">
            <a:spLocks noChangeArrowheads="1"/>
          </p:cNvSpPr>
          <p:nvPr/>
        </p:nvSpPr>
        <p:spPr bwMode="auto">
          <a:xfrm>
            <a:off x="1295400" y="3810000"/>
            <a:ext cx="1266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b="0">
                <a:solidFill>
                  <a:schemeClr val="tx1"/>
                </a:solidFill>
              </a:rPr>
              <a:t>Japanese</a:t>
            </a:r>
          </a:p>
          <a:p>
            <a:pPr eaLnBrk="1" hangingPunct="1">
              <a:lnSpc>
                <a:spcPct val="100000"/>
              </a:lnSpc>
              <a:spcBef>
                <a:spcPct val="0"/>
              </a:spcBef>
              <a:buClrTx/>
              <a:buSzTx/>
              <a:buFontTx/>
              <a:buNone/>
            </a:pPr>
            <a:r>
              <a:rPr lang="en-US" altLang="en-US" sz="2400" b="0">
                <a:solidFill>
                  <a:schemeClr val="tx1"/>
                </a:solidFill>
              </a:rPr>
              <a:t>Barberry</a:t>
            </a:r>
          </a:p>
        </p:txBody>
      </p:sp>
      <p:sp>
        <p:nvSpPr>
          <p:cNvPr id="66568" name="Text Box 9"/>
          <p:cNvSpPr txBox="1">
            <a:spLocks noChangeArrowheads="1"/>
          </p:cNvSpPr>
          <p:nvPr/>
        </p:nvSpPr>
        <p:spPr bwMode="auto">
          <a:xfrm>
            <a:off x="6400800" y="3733800"/>
            <a:ext cx="1901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b="0">
                <a:solidFill>
                  <a:schemeClr val="tx1"/>
                </a:solidFill>
              </a:rPr>
              <a:t>Bush </a:t>
            </a:r>
          </a:p>
          <a:p>
            <a:pPr eaLnBrk="1" hangingPunct="1">
              <a:lnSpc>
                <a:spcPct val="100000"/>
              </a:lnSpc>
              <a:spcBef>
                <a:spcPct val="0"/>
              </a:spcBef>
              <a:buClrTx/>
              <a:buSzTx/>
              <a:buFontTx/>
              <a:buNone/>
            </a:pPr>
            <a:r>
              <a:rPr lang="en-US" altLang="en-US" sz="2400" b="0">
                <a:solidFill>
                  <a:schemeClr val="tx1"/>
                </a:solidFill>
              </a:rPr>
              <a:t>Honey Suckle</a:t>
            </a:r>
          </a:p>
        </p:txBody>
      </p:sp>
      <p:pic>
        <p:nvPicPr>
          <p:cNvPr id="66569" name="Picture 10" descr="garlic_must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219200"/>
            <a:ext cx="167322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1" descr="japanese_knotwee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724400"/>
            <a:ext cx="18192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Text Box 13"/>
          <p:cNvSpPr txBox="1">
            <a:spLocks noChangeArrowheads="1"/>
          </p:cNvSpPr>
          <p:nvPr/>
        </p:nvSpPr>
        <p:spPr bwMode="auto">
          <a:xfrm>
            <a:off x="3505200" y="3851275"/>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b="0">
                <a:solidFill>
                  <a:schemeClr val="tx1"/>
                </a:solidFill>
              </a:rPr>
              <a:t>Garlic Mustard</a:t>
            </a:r>
          </a:p>
        </p:txBody>
      </p:sp>
      <p:sp>
        <p:nvSpPr>
          <p:cNvPr id="66572" name="Text Box 14"/>
          <p:cNvSpPr txBox="1">
            <a:spLocks noChangeArrowheads="1"/>
          </p:cNvSpPr>
          <p:nvPr/>
        </p:nvSpPr>
        <p:spPr bwMode="auto">
          <a:xfrm>
            <a:off x="3124200" y="6096000"/>
            <a:ext cx="259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b="0">
                <a:solidFill>
                  <a:schemeClr val="tx1"/>
                </a:solidFill>
              </a:rPr>
              <a:t>Japanese Knotweed</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D7AE129-714E-425C-AA71-2A71D7AEE34E}" type="datetime1">
              <a:rPr lang="en-US" altLang="en-US" b="0" smtClean="0">
                <a:solidFill>
                  <a:schemeClr val="tx1"/>
                </a:solidFill>
              </a:rPr>
              <a:pPr eaLnBrk="1" hangingPunct="1"/>
              <a:t>7/31/2020</a:t>
            </a:fld>
            <a:endParaRPr lang="en-US" altLang="en-US" b="0" smtClean="0">
              <a:solidFill>
                <a:schemeClr val="tx1"/>
              </a:solidFill>
            </a:endParaRPr>
          </a:p>
        </p:txBody>
      </p:sp>
      <p:sp>
        <p:nvSpPr>
          <p:cNvPr id="675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1525DA44-DF24-498A-AF41-B2738D2C1B67}" type="slidenum">
              <a:rPr lang="en-US" altLang="en-US" b="0">
                <a:solidFill>
                  <a:schemeClr val="tx1"/>
                </a:solidFill>
              </a:rPr>
              <a:pPr eaLnBrk="1" hangingPunct="1"/>
              <a:t>51</a:t>
            </a:fld>
            <a:endParaRPr lang="en-US" altLang="en-US" b="0">
              <a:solidFill>
                <a:schemeClr val="tx1"/>
              </a:solidFill>
            </a:endParaRPr>
          </a:p>
        </p:txBody>
      </p:sp>
      <p:sp>
        <p:nvSpPr>
          <p:cNvPr id="67588" name="Rectangle 7"/>
          <p:cNvSpPr>
            <a:spLocks noGrp="1" noChangeArrowheads="1"/>
          </p:cNvSpPr>
          <p:nvPr>
            <p:ph type="title"/>
          </p:nvPr>
        </p:nvSpPr>
        <p:spPr>
          <a:xfrm>
            <a:off x="1905000" y="609600"/>
            <a:ext cx="4953000" cy="838200"/>
          </a:xfrm>
        </p:spPr>
        <p:txBody>
          <a:bodyPr/>
          <a:lstStyle/>
          <a:p>
            <a:pPr algn="ctr" eaLnBrk="1" hangingPunct="1"/>
            <a:r>
              <a:rPr lang="en-US" altLang="en-US" smtClean="0"/>
              <a:t>Honey Suckle Popper</a:t>
            </a:r>
          </a:p>
        </p:txBody>
      </p:sp>
      <p:pic>
        <p:nvPicPr>
          <p:cNvPr id="67589" name="Picture 6" descr="honey_suckle_remover_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752600"/>
            <a:ext cx="5943600" cy="4457700"/>
          </a:xfrm>
          <a:noFill/>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DE96CF5-663B-4EEC-92FB-9CF0A63BB6A5}" type="datetime1">
              <a:rPr lang="en-US" altLang="en-US" b="0" smtClean="0">
                <a:solidFill>
                  <a:schemeClr val="tx1"/>
                </a:solidFill>
              </a:rPr>
              <a:pPr eaLnBrk="1" hangingPunct="1"/>
              <a:t>7/31/2020</a:t>
            </a:fld>
            <a:endParaRPr lang="en-US" altLang="en-US" b="0" smtClean="0">
              <a:solidFill>
                <a:schemeClr val="tx1"/>
              </a:solidFill>
            </a:endParaRPr>
          </a:p>
        </p:txBody>
      </p:sp>
      <p:sp>
        <p:nvSpPr>
          <p:cNvPr id="686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20F139F6-F811-4B3F-A776-E7759059B5FA}" type="slidenum">
              <a:rPr lang="en-US" altLang="en-US" b="0">
                <a:solidFill>
                  <a:schemeClr val="tx1"/>
                </a:solidFill>
              </a:rPr>
              <a:pPr eaLnBrk="1" hangingPunct="1"/>
              <a:t>52</a:t>
            </a:fld>
            <a:endParaRPr lang="en-US" altLang="en-US" b="0">
              <a:solidFill>
                <a:schemeClr val="tx1"/>
              </a:solidFill>
            </a:endParaRPr>
          </a:p>
        </p:txBody>
      </p:sp>
      <p:sp>
        <p:nvSpPr>
          <p:cNvPr id="68612" name="Text Box 2"/>
          <p:cNvSpPr txBox="1">
            <a:spLocks noChangeArrowheads="1"/>
          </p:cNvSpPr>
          <p:nvPr/>
        </p:nvSpPr>
        <p:spPr bwMode="auto">
          <a:xfrm>
            <a:off x="1219200" y="533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50000"/>
              </a:spcBef>
              <a:buClrTx/>
              <a:buSzTx/>
              <a:buFontTx/>
              <a:buNone/>
            </a:pPr>
            <a:endParaRPr lang="en-US" altLang="en-US" sz="2400" b="0">
              <a:solidFill>
                <a:schemeClr val="tx1"/>
              </a:solidFill>
            </a:endParaRPr>
          </a:p>
        </p:txBody>
      </p:sp>
      <p:sp>
        <p:nvSpPr>
          <p:cNvPr id="68613" name="Rectangle 3"/>
          <p:cNvSpPr>
            <a:spLocks noChangeArrowheads="1"/>
          </p:cNvSpPr>
          <p:nvPr/>
        </p:nvSpPr>
        <p:spPr bwMode="auto">
          <a:xfrm>
            <a:off x="1371600" y="152400"/>
            <a:ext cx="7734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50000"/>
              </a:spcBef>
              <a:buClrTx/>
              <a:buSzTx/>
              <a:buFontTx/>
              <a:buNone/>
            </a:pPr>
            <a:r>
              <a:rPr lang="en-US" altLang="en-US" sz="3200">
                <a:solidFill>
                  <a:schemeClr val="tx1"/>
                </a:solidFill>
              </a:rPr>
              <a:t>Where does most of this information go??? </a:t>
            </a:r>
          </a:p>
        </p:txBody>
      </p:sp>
      <p:pic>
        <p:nvPicPr>
          <p:cNvPr id="68614" name="Picture 5" descr="bd0002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95600"/>
            <a:ext cx="1719263"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6" descr="snow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7248525" cy="54371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D7722EA0-DB5F-4297-BD11-573AE4C7B2D6}" type="datetime1">
              <a:rPr lang="en-US" altLang="en-US" b="0" smtClean="0">
                <a:solidFill>
                  <a:schemeClr val="tx1"/>
                </a:solidFill>
              </a:rPr>
              <a:pPr eaLnBrk="1" hangingPunct="1"/>
              <a:t>7/31/2020</a:t>
            </a:fld>
            <a:endParaRPr lang="en-US" altLang="en-US" b="0" smtClean="0">
              <a:solidFill>
                <a:schemeClr val="tx1"/>
              </a:solidFill>
            </a:endParaRPr>
          </a:p>
        </p:txBody>
      </p:sp>
      <p:sp>
        <p:nvSpPr>
          <p:cNvPr id="696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FAB0D900-655B-4DB8-86F3-94FB9FEA2FF5}" type="slidenum">
              <a:rPr lang="en-US" altLang="en-US" b="0">
                <a:solidFill>
                  <a:schemeClr val="tx1"/>
                </a:solidFill>
              </a:rPr>
              <a:pPr eaLnBrk="1" hangingPunct="1"/>
              <a:t>53</a:t>
            </a:fld>
            <a:endParaRPr lang="en-US" altLang="en-US" b="0">
              <a:solidFill>
                <a:schemeClr val="tx1"/>
              </a:solidFill>
            </a:endParaRPr>
          </a:p>
        </p:txBody>
      </p:sp>
      <p:sp>
        <p:nvSpPr>
          <p:cNvPr id="69636" name="Rectangle 2"/>
          <p:cNvSpPr>
            <a:spLocks noChangeArrowheads="1"/>
          </p:cNvSpPr>
          <p:nvPr/>
        </p:nvSpPr>
        <p:spPr bwMode="auto">
          <a:xfrm>
            <a:off x="838200" y="381000"/>
            <a:ext cx="7734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50000"/>
              </a:spcBef>
              <a:buClrTx/>
              <a:buSzTx/>
              <a:buFontTx/>
              <a:buNone/>
            </a:pPr>
            <a:r>
              <a:rPr lang="en-US" altLang="en-US" sz="3200">
                <a:solidFill>
                  <a:schemeClr val="tx1"/>
                </a:solidFill>
              </a:rPr>
              <a:t>Where does most of this information go??? </a:t>
            </a:r>
          </a:p>
        </p:txBody>
      </p:sp>
      <p:pic>
        <p:nvPicPr>
          <p:cNvPr id="69637" name="Picture 3" descr="DSCF0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292576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4" descr="DSCF02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67200"/>
            <a:ext cx="292576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5" descr="DSCF02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24000"/>
            <a:ext cx="31083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6"/>
          <p:cNvSpPr txBox="1">
            <a:spLocks noChangeArrowheads="1"/>
          </p:cNvSpPr>
          <p:nvPr/>
        </p:nvSpPr>
        <p:spPr bwMode="auto">
          <a:xfrm>
            <a:off x="5943600" y="4572000"/>
            <a:ext cx="1212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5400">
                <a:solidFill>
                  <a:schemeClr val="tx1"/>
                </a:solidFill>
              </a:rPr>
              <a:t>OR</a:t>
            </a:r>
          </a:p>
        </p:txBody>
      </p:sp>
      <p:sp>
        <p:nvSpPr>
          <p:cNvPr id="69641" name="Text Box 7"/>
          <p:cNvSpPr txBox="1">
            <a:spLocks noChangeArrowheads="1"/>
          </p:cNvSpPr>
          <p:nvPr/>
        </p:nvSpPr>
        <p:spPr bwMode="auto">
          <a:xfrm>
            <a:off x="4495800" y="55626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a:solidFill>
                  <a:schemeClr val="tx1"/>
                </a:solidFill>
              </a:rPr>
              <a:t>Click to the next slide please…and quick </a:t>
            </a:r>
            <a:r>
              <a:rPr lang="en-US" altLang="en-US" sz="2400" b="0">
                <a:solidFill>
                  <a:schemeClr val="tx1"/>
                </a:solidFill>
              </a:rPr>
              <a:t>-&gt;</a:t>
            </a:r>
          </a:p>
        </p:txBody>
      </p:sp>
      <p:sp>
        <p:nvSpPr>
          <p:cNvPr id="69642" name="Text Box 8"/>
          <p:cNvSpPr txBox="1">
            <a:spLocks noChangeArrowheads="1"/>
          </p:cNvSpPr>
          <p:nvPr/>
        </p:nvSpPr>
        <p:spPr bwMode="auto">
          <a:xfrm>
            <a:off x="2270125" y="1031875"/>
            <a:ext cx="481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a:solidFill>
                  <a:schemeClr val="tx1"/>
                </a:solidFill>
              </a:rPr>
              <a:t>A.</a:t>
            </a:r>
          </a:p>
        </p:txBody>
      </p:sp>
      <p:sp>
        <p:nvSpPr>
          <p:cNvPr id="69643" name="Text Box 9"/>
          <p:cNvSpPr txBox="1">
            <a:spLocks noChangeArrowheads="1"/>
          </p:cNvSpPr>
          <p:nvPr/>
        </p:nvSpPr>
        <p:spPr bwMode="auto">
          <a:xfrm>
            <a:off x="6384925" y="955675"/>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a:solidFill>
                  <a:schemeClr val="tx1"/>
                </a:solidFill>
              </a:rPr>
              <a:t>B.</a:t>
            </a:r>
          </a:p>
        </p:txBody>
      </p:sp>
      <p:sp>
        <p:nvSpPr>
          <p:cNvPr id="69644" name="Text Box 10"/>
          <p:cNvSpPr txBox="1">
            <a:spLocks noChangeArrowheads="1"/>
          </p:cNvSpPr>
          <p:nvPr/>
        </p:nvSpPr>
        <p:spPr bwMode="auto">
          <a:xfrm>
            <a:off x="2362200" y="3810000"/>
            <a:ext cx="481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400">
                <a:solidFill>
                  <a:schemeClr val="tx1"/>
                </a:solidFill>
              </a:rPr>
              <a:t>C.</a:t>
            </a: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8D1CA7C0-40C2-4ED7-A2C4-40F22AA56E92}" type="datetime1">
              <a:rPr lang="en-US" altLang="en-US" b="0" smtClean="0">
                <a:solidFill>
                  <a:schemeClr val="tx1"/>
                </a:solidFill>
              </a:rPr>
              <a:pPr eaLnBrk="1" hangingPunct="1"/>
              <a:t>7/31/2020</a:t>
            </a:fld>
            <a:endParaRPr lang="en-US" altLang="en-US" b="0" smtClean="0">
              <a:solidFill>
                <a:schemeClr val="tx1"/>
              </a:solidFill>
            </a:endParaRPr>
          </a:p>
        </p:txBody>
      </p:sp>
      <p:sp>
        <p:nvSpPr>
          <p:cNvPr id="706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EF4DDDB8-2838-43F2-A088-243944B9C36C}" type="slidenum">
              <a:rPr lang="en-US" altLang="en-US" b="0">
                <a:solidFill>
                  <a:schemeClr val="tx1"/>
                </a:solidFill>
              </a:rPr>
              <a:pPr eaLnBrk="1" hangingPunct="1"/>
              <a:t>54</a:t>
            </a:fld>
            <a:endParaRPr lang="en-US" altLang="en-US" b="0">
              <a:solidFill>
                <a:schemeClr val="tx1"/>
              </a:solidFill>
            </a:endParaRPr>
          </a:p>
        </p:txBody>
      </p:sp>
      <p:sp>
        <p:nvSpPr>
          <p:cNvPr id="70660" name="Text Box 2"/>
          <p:cNvSpPr txBox="1">
            <a:spLocks noChangeArrowheads="1"/>
          </p:cNvSpPr>
          <p:nvPr/>
        </p:nvSpPr>
        <p:spPr bwMode="auto">
          <a:xfrm>
            <a:off x="1143000" y="3810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50000"/>
              </a:spcBef>
              <a:buClrTx/>
              <a:buSzTx/>
              <a:buFontTx/>
              <a:buNone/>
            </a:pPr>
            <a:r>
              <a:rPr lang="en-US" altLang="en-US" sz="2800">
                <a:solidFill>
                  <a:schemeClr val="tx1"/>
                </a:solidFill>
              </a:rPr>
              <a:t>Where does most of this information go??? </a:t>
            </a:r>
          </a:p>
        </p:txBody>
      </p:sp>
      <p:pic>
        <p:nvPicPr>
          <p:cNvPr id="70661" name="Picture 4" descr="Infra -- Data entered once for use by m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66800"/>
            <a:ext cx="262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5"/>
          <p:cNvSpPr>
            <a:spLocks noChangeArrowheads="1"/>
          </p:cNvSpPr>
          <p:nvPr/>
        </p:nvSpPr>
        <p:spPr bwMode="auto">
          <a:xfrm>
            <a:off x="1588"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endParaRPr lang="en-US" altLang="en-US"/>
          </a:p>
        </p:txBody>
      </p:sp>
      <p:sp>
        <p:nvSpPr>
          <p:cNvPr id="70663" name="Rectangle 6"/>
          <p:cNvSpPr>
            <a:spLocks noChangeArrowheads="1"/>
          </p:cNvSpPr>
          <p:nvPr/>
        </p:nvSpPr>
        <p:spPr bwMode="auto">
          <a:xfrm>
            <a:off x="1752600" y="2743200"/>
            <a:ext cx="601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kumimoji="1" lang="en-US" altLang="en-US" sz="2500">
                <a:solidFill>
                  <a:srgbClr val="FFFF66"/>
                </a:solidFill>
                <a:latin typeface="Arial" panose="020B0604020202020204" pitchFamily="34" charset="0"/>
                <a:cs typeface="Arial" panose="020B0604020202020204" pitchFamily="34" charset="0"/>
              </a:rPr>
              <a:t>INFRA WILD : National Reporting</a:t>
            </a:r>
          </a:p>
          <a:p>
            <a:pPr>
              <a:lnSpc>
                <a:spcPct val="100000"/>
              </a:lnSpc>
              <a:spcBef>
                <a:spcPct val="0"/>
              </a:spcBef>
              <a:buClrTx/>
              <a:buSzTx/>
              <a:buFontTx/>
              <a:buChar char="•"/>
            </a:pPr>
            <a:endParaRPr kumimoji="1" lang="en-US" altLang="en-US" sz="2400" b="0">
              <a:solidFill>
                <a:schemeClr val="tx1"/>
              </a:solidFill>
            </a:endParaRPr>
          </a:p>
          <a:p>
            <a:pPr>
              <a:lnSpc>
                <a:spcPct val="100000"/>
              </a:lnSpc>
              <a:spcBef>
                <a:spcPct val="0"/>
              </a:spcBef>
              <a:buClrTx/>
              <a:buSzTx/>
              <a:buFontTx/>
              <a:buNone/>
            </a:pPr>
            <a:endParaRPr kumimoji="1" lang="en-US" altLang="en-US" sz="4000" b="0">
              <a:solidFill>
                <a:schemeClr val="tx1"/>
              </a:solidFill>
            </a:endParaRPr>
          </a:p>
        </p:txBody>
      </p:sp>
      <p:sp>
        <p:nvSpPr>
          <p:cNvPr id="70664" name="Rectangle 14"/>
          <p:cNvSpPr>
            <a:spLocks noChangeArrowheads="1"/>
          </p:cNvSpPr>
          <p:nvPr/>
        </p:nvSpPr>
        <p:spPr bwMode="auto">
          <a:xfrm>
            <a:off x="1588" y="2470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endParaRPr lang="en-US" altLang="en-US"/>
          </a:p>
        </p:txBody>
      </p:sp>
      <p:sp>
        <p:nvSpPr>
          <p:cNvPr id="70665" name="Rectangle 15"/>
          <p:cNvSpPr>
            <a:spLocks noChangeArrowheads="1"/>
          </p:cNvSpPr>
          <p:nvPr/>
        </p:nvSpPr>
        <p:spPr bwMode="auto">
          <a:xfrm>
            <a:off x="1905000" y="3048000"/>
            <a:ext cx="53578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endParaRPr kumimoji="1" lang="en-US" altLang="en-US" sz="2400" b="0">
              <a:solidFill>
                <a:schemeClr val="tx1"/>
              </a:solidFill>
            </a:endParaRPr>
          </a:p>
          <a:p>
            <a:pPr lvl="1">
              <a:lnSpc>
                <a:spcPct val="100000"/>
              </a:lnSpc>
              <a:spcBef>
                <a:spcPct val="0"/>
              </a:spcBef>
              <a:buClrTx/>
              <a:buSzTx/>
              <a:buFontTx/>
              <a:buNone/>
            </a:pPr>
            <a:r>
              <a:rPr kumimoji="1" lang="en-US" altLang="en-US" sz="2400" b="0">
                <a:solidFill>
                  <a:schemeClr val="tx1"/>
                </a:solidFill>
              </a:rPr>
              <a:t>Wilderness Regulations Report  Wilderness Management Records </a:t>
            </a:r>
          </a:p>
          <a:p>
            <a:pPr lvl="1">
              <a:lnSpc>
                <a:spcPct val="100000"/>
              </a:lnSpc>
              <a:spcBef>
                <a:spcPct val="0"/>
              </a:spcBef>
              <a:buClrTx/>
              <a:buSzTx/>
              <a:buFontTx/>
              <a:buNone/>
            </a:pPr>
            <a:r>
              <a:rPr kumimoji="1" lang="en-US" altLang="en-US" sz="2400" b="0">
                <a:solidFill>
                  <a:schemeClr val="tx1"/>
                </a:solidFill>
              </a:rPr>
              <a:t>Special Uses Summary Report</a:t>
            </a:r>
          </a:p>
          <a:p>
            <a:pPr lvl="1">
              <a:lnSpc>
                <a:spcPct val="100000"/>
              </a:lnSpc>
              <a:spcBef>
                <a:spcPct val="0"/>
              </a:spcBef>
              <a:buClrTx/>
              <a:buSzTx/>
              <a:buFontTx/>
              <a:buNone/>
            </a:pPr>
            <a:r>
              <a:rPr kumimoji="1" lang="en-US" altLang="en-US" sz="2400" b="0">
                <a:solidFill>
                  <a:schemeClr val="tx1"/>
                </a:solidFill>
              </a:rPr>
              <a:t>Wilderness.net Web Links Summary </a:t>
            </a:r>
          </a:p>
          <a:p>
            <a:pPr lvl="1">
              <a:lnSpc>
                <a:spcPct val="100000"/>
              </a:lnSpc>
              <a:spcBef>
                <a:spcPct val="0"/>
              </a:spcBef>
              <a:buClrTx/>
              <a:buSzTx/>
              <a:buFontTx/>
              <a:buNone/>
            </a:pPr>
            <a:r>
              <a:rPr kumimoji="1" lang="en-US" altLang="en-US" sz="2400" b="0">
                <a:solidFill>
                  <a:schemeClr val="tx1"/>
                </a:solidFill>
              </a:rPr>
              <a:t>Wilderness.net Public Contact Summary</a:t>
            </a:r>
          </a:p>
          <a:p>
            <a:pPr lvl="1">
              <a:lnSpc>
                <a:spcPct val="100000"/>
              </a:lnSpc>
              <a:spcBef>
                <a:spcPct val="0"/>
              </a:spcBef>
              <a:buClrTx/>
              <a:buSzTx/>
              <a:buFontTx/>
              <a:buNone/>
            </a:pPr>
            <a:r>
              <a:rPr kumimoji="1" lang="en-US" altLang="en-US" sz="2400" b="0">
                <a:solidFill>
                  <a:schemeClr val="tx1"/>
                </a:solidFill>
              </a:rPr>
              <a:t>Accomplishment Report Summary</a:t>
            </a:r>
          </a:p>
          <a:p>
            <a:pPr lvl="1">
              <a:lnSpc>
                <a:spcPct val="100000"/>
              </a:lnSpc>
              <a:spcBef>
                <a:spcPct val="0"/>
              </a:spcBef>
              <a:buClrTx/>
              <a:buSzTx/>
              <a:buFontTx/>
              <a:buChar char="•"/>
            </a:pPr>
            <a:endParaRPr kumimoji="1" lang="en-US" altLang="en-US" sz="2400" b="0">
              <a:solidFill>
                <a:schemeClr val="tx1"/>
              </a:solidFill>
            </a:endParaRPr>
          </a:p>
          <a:p>
            <a:pPr>
              <a:lnSpc>
                <a:spcPct val="100000"/>
              </a:lnSpc>
              <a:spcBef>
                <a:spcPct val="0"/>
              </a:spcBef>
              <a:buClrTx/>
              <a:buSzTx/>
              <a:buFontTx/>
              <a:buNone/>
            </a:pPr>
            <a:endParaRPr kumimoji="1" lang="en-US" altLang="en-US" sz="2400" b="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6BB32090-7553-48CA-9D17-8E30A87FF453}" type="datetime1">
              <a:rPr lang="en-US" altLang="en-US" b="0" smtClean="0">
                <a:solidFill>
                  <a:schemeClr val="tx1"/>
                </a:solidFill>
              </a:rPr>
              <a:pPr eaLnBrk="1" hangingPunct="1"/>
              <a:t>7/31/2020</a:t>
            </a:fld>
            <a:endParaRPr lang="en-US" altLang="en-US" b="0" smtClean="0">
              <a:solidFill>
                <a:schemeClr val="tx1"/>
              </a:solidFill>
            </a:endParaRPr>
          </a:p>
        </p:txBody>
      </p:sp>
      <p:sp>
        <p:nvSpPr>
          <p:cNvPr id="716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0BCE0AB8-E040-4462-A7DB-F8467377EE35}" type="slidenum">
              <a:rPr lang="en-US" altLang="en-US" b="0">
                <a:solidFill>
                  <a:schemeClr val="tx1"/>
                </a:solidFill>
              </a:rPr>
              <a:pPr eaLnBrk="1" hangingPunct="1"/>
              <a:t>55</a:t>
            </a:fld>
            <a:endParaRPr lang="en-US" altLang="en-US" b="0">
              <a:solidFill>
                <a:schemeClr val="tx1"/>
              </a:solidFill>
            </a:endParaRPr>
          </a:p>
        </p:txBody>
      </p:sp>
      <p:sp>
        <p:nvSpPr>
          <p:cNvPr id="71684" name="Text Box 2"/>
          <p:cNvSpPr txBox="1">
            <a:spLocks noChangeArrowheads="1"/>
          </p:cNvSpPr>
          <p:nvPr/>
        </p:nvSpPr>
        <p:spPr bwMode="auto">
          <a:xfrm>
            <a:off x="1371600" y="457200"/>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b="0">
                <a:solidFill>
                  <a:schemeClr val="tx2"/>
                </a:solidFill>
              </a:rPr>
              <a:t>What We Have Done : </a:t>
            </a:r>
          </a:p>
        </p:txBody>
      </p:sp>
      <p:sp>
        <p:nvSpPr>
          <p:cNvPr id="71685" name="Text Box 3"/>
          <p:cNvSpPr txBox="1">
            <a:spLocks noChangeArrowheads="1"/>
          </p:cNvSpPr>
          <p:nvPr/>
        </p:nvSpPr>
        <p:spPr bwMode="auto">
          <a:xfrm>
            <a:off x="838200" y="1066800"/>
            <a:ext cx="71024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 typeface="Wingdings" panose="05000000000000000000" pitchFamily="2" charset="2"/>
              <a:buChar char="ü"/>
            </a:pPr>
            <a:r>
              <a:rPr lang="en-US" altLang="en-US" sz="2400" b="0">
                <a:solidFill>
                  <a:schemeClr val="tx1"/>
                </a:solidFill>
              </a:rPr>
              <a:t> Laid out the locations and some of the highlights of the eight Green Mountain National Forest Wilderness areas.</a:t>
            </a:r>
          </a:p>
          <a:p>
            <a:pPr eaLnBrk="1" hangingPunct="1">
              <a:lnSpc>
                <a:spcPct val="100000"/>
              </a:lnSpc>
              <a:spcBef>
                <a:spcPct val="0"/>
              </a:spcBef>
              <a:buClrTx/>
              <a:buSzTx/>
              <a:buFont typeface="Wingdings" panose="05000000000000000000" pitchFamily="2" charset="2"/>
              <a:buNone/>
            </a:pPr>
            <a:endParaRPr lang="en-US" altLang="en-US" sz="2400" b="0">
              <a:solidFill>
                <a:schemeClr val="tx1"/>
              </a:solidFill>
            </a:endParaRPr>
          </a:p>
          <a:p>
            <a:pPr eaLnBrk="1" hangingPunct="1">
              <a:lnSpc>
                <a:spcPct val="100000"/>
              </a:lnSpc>
              <a:spcBef>
                <a:spcPct val="0"/>
              </a:spcBef>
              <a:buClrTx/>
              <a:buSzTx/>
              <a:buFont typeface="Wingdings" panose="05000000000000000000" pitchFamily="2" charset="2"/>
              <a:buChar char="ü"/>
            </a:pPr>
            <a:r>
              <a:rPr lang="en-US" altLang="en-US" sz="2400" b="0">
                <a:solidFill>
                  <a:schemeClr val="tx1"/>
                </a:solidFill>
              </a:rPr>
              <a:t> Seen how the Wilderness Acts including the latest New England Wilderness Act of 2006 added acres to the Green Mountain National Forest. </a:t>
            </a:r>
          </a:p>
          <a:p>
            <a:pPr eaLnBrk="1" hangingPunct="1">
              <a:lnSpc>
                <a:spcPct val="100000"/>
              </a:lnSpc>
              <a:spcBef>
                <a:spcPct val="0"/>
              </a:spcBef>
              <a:buClrTx/>
              <a:buSzTx/>
              <a:buFont typeface="Wingdings" panose="05000000000000000000" pitchFamily="2" charset="2"/>
              <a:buNone/>
            </a:pPr>
            <a:endParaRPr lang="en-US" altLang="en-US" sz="3600" b="0">
              <a:solidFill>
                <a:schemeClr val="tx1"/>
              </a:solidFill>
            </a:endParaRPr>
          </a:p>
          <a:p>
            <a:pPr eaLnBrk="1" hangingPunct="1">
              <a:lnSpc>
                <a:spcPct val="100000"/>
              </a:lnSpc>
              <a:spcBef>
                <a:spcPct val="0"/>
              </a:spcBef>
              <a:buClrTx/>
              <a:buSzTx/>
              <a:buFont typeface="Wingdings" panose="05000000000000000000" pitchFamily="2" charset="2"/>
              <a:buChar char="ü"/>
            </a:pPr>
            <a:r>
              <a:rPr lang="en-US" altLang="en-US" sz="2400" b="0">
                <a:solidFill>
                  <a:schemeClr val="tx1"/>
                </a:solidFill>
              </a:rPr>
              <a:t> Discovered the public purposes of wilderness.</a:t>
            </a:r>
          </a:p>
          <a:p>
            <a:pPr eaLnBrk="1" hangingPunct="1">
              <a:lnSpc>
                <a:spcPct val="100000"/>
              </a:lnSpc>
              <a:spcBef>
                <a:spcPct val="0"/>
              </a:spcBef>
              <a:buClrTx/>
              <a:buSzTx/>
              <a:buFont typeface="Wingdings" panose="05000000000000000000" pitchFamily="2" charset="2"/>
              <a:buChar char="ü"/>
            </a:pPr>
            <a:endParaRPr lang="en-US" altLang="en-US" sz="2400" b="0">
              <a:solidFill>
                <a:schemeClr val="tx1"/>
              </a:solidFill>
            </a:endParaRPr>
          </a:p>
          <a:p>
            <a:pPr eaLnBrk="1" hangingPunct="1">
              <a:lnSpc>
                <a:spcPct val="100000"/>
              </a:lnSpc>
              <a:spcBef>
                <a:spcPct val="0"/>
              </a:spcBef>
              <a:buClrTx/>
              <a:buSzTx/>
              <a:buFont typeface="Wingdings" panose="05000000000000000000" pitchFamily="2" charset="2"/>
              <a:buChar char="ü"/>
            </a:pPr>
            <a:r>
              <a:rPr lang="en-US" altLang="en-US" sz="2400" b="0">
                <a:solidFill>
                  <a:schemeClr val="tx1"/>
                </a:solidFill>
              </a:rPr>
              <a:t> Explored the role of Wilderness Rangers on the Greens and how they work to monitor and protect wilderness from threats to an enduring resource. </a:t>
            </a:r>
          </a:p>
          <a:p>
            <a:pPr eaLnBrk="1" hangingPunct="1">
              <a:lnSpc>
                <a:spcPct val="100000"/>
              </a:lnSpc>
              <a:spcBef>
                <a:spcPct val="0"/>
              </a:spcBef>
              <a:buClrTx/>
              <a:buSzTx/>
              <a:buFont typeface="Wingdings" panose="05000000000000000000" pitchFamily="2" charset="2"/>
              <a:buChar char="ü"/>
            </a:pPr>
            <a:endParaRPr lang="en-US" altLang="en-US" sz="4000" b="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605CE301-F628-4183-B49B-ECB696250493}" type="datetime1">
              <a:rPr lang="en-US" altLang="en-US" b="0" smtClean="0">
                <a:solidFill>
                  <a:schemeClr val="tx1"/>
                </a:solidFill>
              </a:rPr>
              <a:pPr eaLnBrk="1" hangingPunct="1"/>
              <a:t>7/31/2020</a:t>
            </a:fld>
            <a:endParaRPr lang="en-US" altLang="en-US" b="0" smtClean="0">
              <a:solidFill>
                <a:schemeClr val="tx1"/>
              </a:solidFill>
            </a:endParaRPr>
          </a:p>
        </p:txBody>
      </p:sp>
      <p:sp>
        <p:nvSpPr>
          <p:cNvPr id="727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E3E886AC-D2CB-4FB6-B040-DF46E323E6DF}" type="slidenum">
              <a:rPr lang="en-US" altLang="en-US" b="0">
                <a:solidFill>
                  <a:schemeClr val="tx1"/>
                </a:solidFill>
              </a:rPr>
              <a:pPr eaLnBrk="1" hangingPunct="1"/>
              <a:t>56</a:t>
            </a:fld>
            <a:endParaRPr lang="en-US" altLang="en-US" b="0">
              <a:solidFill>
                <a:schemeClr val="tx1"/>
              </a:solidFill>
            </a:endParaRPr>
          </a:p>
        </p:txBody>
      </p:sp>
      <p:pic>
        <p:nvPicPr>
          <p:cNvPr id="72708" name="Picture 2" descr="cgi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0363" cy="693578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2709" name="Text Box 3"/>
          <p:cNvSpPr txBox="1">
            <a:spLocks noChangeArrowheads="1"/>
          </p:cNvSpPr>
          <p:nvPr/>
        </p:nvSpPr>
        <p:spPr bwMode="auto">
          <a:xfrm>
            <a:off x="4343400" y="5867400"/>
            <a:ext cx="2297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000">
                <a:solidFill>
                  <a:srgbClr val="FFFF66"/>
                </a:solidFill>
              </a:rPr>
              <a:t>Time for Reflection</a:t>
            </a:r>
            <a:endParaRPr lang="en-US" altLang="en-US" sz="2400">
              <a:solidFill>
                <a:srgbClr val="FFFF66"/>
              </a:solidFill>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70B61B95-615E-472A-BB10-F13CA64A57C0}" type="datetime1">
              <a:rPr lang="en-US" altLang="en-US" b="0" smtClean="0">
                <a:solidFill>
                  <a:schemeClr val="tx1"/>
                </a:solidFill>
              </a:rPr>
              <a:pPr eaLnBrk="1" hangingPunct="1"/>
              <a:t>7/31/2020</a:t>
            </a:fld>
            <a:endParaRPr lang="en-US" altLang="en-US" b="0" smtClean="0">
              <a:solidFill>
                <a:schemeClr val="tx1"/>
              </a:solidFill>
            </a:endParaRPr>
          </a:p>
        </p:txBody>
      </p:sp>
      <p:sp>
        <p:nvSpPr>
          <p:cNvPr id="7373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87B72FA4-B332-452A-ADCC-6EE58563EC53}" type="slidenum">
              <a:rPr lang="en-US" altLang="en-US" b="0">
                <a:solidFill>
                  <a:schemeClr val="tx1"/>
                </a:solidFill>
              </a:rPr>
              <a:pPr eaLnBrk="1" hangingPunct="1"/>
              <a:t>57</a:t>
            </a:fld>
            <a:endParaRPr lang="en-US" altLang="en-US" b="0">
              <a:solidFill>
                <a:schemeClr val="tx1"/>
              </a:solidFill>
            </a:endParaRPr>
          </a:p>
        </p:txBody>
      </p:sp>
      <p:sp>
        <p:nvSpPr>
          <p:cNvPr id="73732" name="Rectangle 2"/>
          <p:cNvSpPr>
            <a:spLocks noGrp="1" noChangeArrowheads="1"/>
          </p:cNvSpPr>
          <p:nvPr>
            <p:ph type="title"/>
          </p:nvPr>
        </p:nvSpPr>
        <p:spPr>
          <a:xfrm>
            <a:off x="2743200" y="228600"/>
            <a:ext cx="3962400" cy="685800"/>
          </a:xfrm>
        </p:spPr>
        <p:txBody>
          <a:bodyPr/>
          <a:lstStyle/>
          <a:p>
            <a:pPr algn="ctr" eaLnBrk="1" hangingPunct="1"/>
            <a:r>
              <a:rPr lang="en-US" altLang="en-US" sz="2400" b="1" smtClean="0"/>
              <a:t>Where to Get More Information</a:t>
            </a:r>
          </a:p>
        </p:txBody>
      </p:sp>
      <p:sp>
        <p:nvSpPr>
          <p:cNvPr id="73733" name="Rectangle 3"/>
          <p:cNvSpPr>
            <a:spLocks noGrp="1" noChangeArrowheads="1"/>
          </p:cNvSpPr>
          <p:nvPr>
            <p:ph type="body" sz="half" idx="1"/>
          </p:nvPr>
        </p:nvSpPr>
        <p:spPr>
          <a:xfrm>
            <a:off x="2667000" y="1219200"/>
            <a:ext cx="3810000" cy="4114800"/>
          </a:xfrm>
        </p:spPr>
        <p:txBody>
          <a:bodyPr/>
          <a:lstStyle/>
          <a:p>
            <a:pPr eaLnBrk="1" hangingPunct="1">
              <a:lnSpc>
                <a:spcPct val="90000"/>
              </a:lnSpc>
              <a:buClr>
                <a:schemeClr val="tx1"/>
              </a:buClr>
              <a:buFont typeface="Wingdings" panose="05000000000000000000" pitchFamily="2" charset="2"/>
              <a:buChar char="§"/>
            </a:pPr>
            <a:r>
              <a:rPr lang="en-US" altLang="en-US" sz="1600" b="1" smtClean="0"/>
              <a:t>Middlebury Ranger District, 1007 Route 7, Middlebury, Vermont 05753-8999. (802) 388-4362.</a:t>
            </a:r>
          </a:p>
          <a:p>
            <a:pPr eaLnBrk="1" hangingPunct="1">
              <a:lnSpc>
                <a:spcPct val="90000"/>
              </a:lnSpc>
              <a:buClr>
                <a:schemeClr val="tx1"/>
              </a:buClr>
              <a:buFont typeface="Wingdings" panose="05000000000000000000" pitchFamily="2" charset="2"/>
              <a:buChar char="§"/>
            </a:pPr>
            <a:endParaRPr lang="en-US" altLang="en-US" sz="1600" b="1" smtClean="0"/>
          </a:p>
          <a:p>
            <a:pPr eaLnBrk="1" hangingPunct="1">
              <a:lnSpc>
                <a:spcPct val="90000"/>
              </a:lnSpc>
              <a:buClr>
                <a:schemeClr val="tx1"/>
              </a:buClr>
              <a:buFont typeface="Wingdings" panose="05000000000000000000" pitchFamily="2" charset="2"/>
              <a:buChar char="§"/>
            </a:pPr>
            <a:r>
              <a:rPr lang="en-US" altLang="en-US" sz="1600" b="1" smtClean="0"/>
              <a:t>Rochester Ranger District, 99 Ranger Road, Rochester, Vermont 05767-9431. (802) 767-4261.</a:t>
            </a:r>
          </a:p>
          <a:p>
            <a:pPr eaLnBrk="1" hangingPunct="1">
              <a:lnSpc>
                <a:spcPct val="90000"/>
              </a:lnSpc>
              <a:buClr>
                <a:schemeClr val="tx1"/>
              </a:buClr>
              <a:buFont typeface="Wingdings" panose="05000000000000000000" pitchFamily="2" charset="2"/>
              <a:buChar char="§"/>
            </a:pPr>
            <a:endParaRPr lang="en-US" altLang="en-US" sz="1600" b="1" smtClean="0"/>
          </a:p>
          <a:p>
            <a:pPr eaLnBrk="1" hangingPunct="1">
              <a:lnSpc>
                <a:spcPct val="90000"/>
              </a:lnSpc>
              <a:buClr>
                <a:schemeClr val="tx1"/>
              </a:buClr>
              <a:buFont typeface="Wingdings" panose="05000000000000000000" pitchFamily="2" charset="2"/>
              <a:buChar char="§"/>
            </a:pPr>
            <a:r>
              <a:rPr lang="en-US" altLang="en-US" sz="1600" b="1" smtClean="0"/>
              <a:t>Green Mountain and Finger Lakes National Forests Supervisors Office,  231 North Main Street, Rutland, Vermont 05701-2417. (802) 747-6700. </a:t>
            </a:r>
          </a:p>
          <a:p>
            <a:pPr eaLnBrk="1" hangingPunct="1">
              <a:lnSpc>
                <a:spcPct val="90000"/>
              </a:lnSpc>
              <a:buClr>
                <a:schemeClr val="tx1"/>
              </a:buClr>
              <a:buFont typeface="Wingdings" panose="05000000000000000000" pitchFamily="2" charset="2"/>
              <a:buChar char="§"/>
            </a:pPr>
            <a:endParaRPr lang="en-US" altLang="en-US" sz="1600" b="1" smtClean="0"/>
          </a:p>
          <a:p>
            <a:pPr eaLnBrk="1" hangingPunct="1">
              <a:lnSpc>
                <a:spcPct val="90000"/>
              </a:lnSpc>
              <a:buClr>
                <a:schemeClr val="tx1"/>
              </a:buClr>
              <a:buFont typeface="Wingdings" panose="05000000000000000000" pitchFamily="2" charset="2"/>
              <a:buChar char="§"/>
            </a:pPr>
            <a:r>
              <a:rPr lang="en-US" altLang="en-US" sz="1600" b="1" smtClean="0"/>
              <a:t>Manchester Ranger District, 2538 Depot Street, Manchester Center, Vermont 05255-9419. (802) 362-2307.</a:t>
            </a:r>
          </a:p>
          <a:p>
            <a:pPr eaLnBrk="1" hangingPunct="1">
              <a:lnSpc>
                <a:spcPct val="90000"/>
              </a:lnSpc>
              <a:buClr>
                <a:schemeClr val="tx1"/>
              </a:buClr>
              <a:buFont typeface="Wingdings" panose="05000000000000000000" pitchFamily="2" charset="2"/>
              <a:buChar char="§"/>
            </a:pPr>
            <a:endParaRPr lang="en-US" altLang="en-US" sz="1600" b="1" smtClean="0"/>
          </a:p>
          <a:p>
            <a:pPr eaLnBrk="1" hangingPunct="1">
              <a:lnSpc>
                <a:spcPct val="90000"/>
              </a:lnSpc>
              <a:buFont typeface="Wingdings" panose="05000000000000000000" pitchFamily="2" charset="2"/>
              <a:buNone/>
            </a:pPr>
            <a:endParaRPr lang="en-US" altLang="en-US" sz="1600" b="1" smtClean="0">
              <a:solidFill>
                <a:schemeClr val="bg2"/>
              </a:solidFill>
            </a:endParaRPr>
          </a:p>
        </p:txBody>
      </p:sp>
      <p:pic>
        <p:nvPicPr>
          <p:cNvPr id="73734" name="Picture 4" descr="SHIE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257800"/>
            <a:ext cx="812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 Box 9"/>
          <p:cNvSpPr txBox="1">
            <a:spLocks noChangeArrowheads="1"/>
          </p:cNvSpPr>
          <p:nvPr/>
        </p:nvSpPr>
        <p:spPr bwMode="auto">
          <a:xfrm>
            <a:off x="2971800" y="5334000"/>
            <a:ext cx="3206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Tx/>
              <a:buSzTx/>
              <a:buFontTx/>
              <a:buNone/>
            </a:pPr>
            <a:r>
              <a:rPr lang="en-US" altLang="en-US" sz="2800" u="sng">
                <a:solidFill>
                  <a:srgbClr val="FFFF66"/>
                </a:solidFill>
              </a:rPr>
              <a:t>www.wilderness.net</a:t>
            </a:r>
          </a:p>
        </p:txBody>
      </p:sp>
      <p:pic>
        <p:nvPicPr>
          <p:cNvPr id="73736" name="Picture 10" descr="logogmnf"/>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295400" y="5029200"/>
            <a:ext cx="695325" cy="1009650"/>
          </a:xfrm>
          <a:noFill/>
        </p:spPr>
      </p:pic>
      <p:sp>
        <p:nvSpPr>
          <p:cNvPr id="73737" name="Text Box 12"/>
          <p:cNvSpPr txBox="1">
            <a:spLocks noChangeArrowheads="1"/>
          </p:cNvSpPr>
          <p:nvPr/>
        </p:nvSpPr>
        <p:spPr bwMode="auto">
          <a:xfrm>
            <a:off x="1447800" y="6172200"/>
            <a:ext cx="67770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1600">
                <a:solidFill>
                  <a:schemeClr val="hlink"/>
                </a:solidFill>
              </a:rPr>
              <a:t>* All color photographs by Ken Norden except the one taken by Jeff Harvey</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D20979F4-43B8-40D7-9930-C15D5032031A}" type="datetime1">
              <a:rPr lang="en-US" altLang="en-US" b="0" smtClean="0">
                <a:solidFill>
                  <a:schemeClr val="tx1"/>
                </a:solidFill>
              </a:rPr>
              <a:pPr eaLnBrk="1" hangingPunct="1"/>
              <a:t>7/31/2020</a:t>
            </a:fld>
            <a:endParaRPr lang="en-US" altLang="en-US" b="0" smtClean="0">
              <a:solidFill>
                <a:schemeClr val="tx1"/>
              </a:solidFill>
            </a:endParaRP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1F1E0FFB-B7E6-4AC5-9AFC-E6598C9315B9}" type="slidenum">
              <a:rPr lang="en-US" altLang="en-US" b="0">
                <a:solidFill>
                  <a:schemeClr val="tx1"/>
                </a:solidFill>
              </a:rPr>
              <a:pPr eaLnBrk="1" hangingPunct="1"/>
              <a:t>6</a:t>
            </a:fld>
            <a:endParaRPr lang="en-US" altLang="en-US" b="0">
              <a:solidFill>
                <a:schemeClr val="tx1"/>
              </a:solidFill>
            </a:endParaRPr>
          </a:p>
        </p:txBody>
      </p:sp>
      <p:sp>
        <p:nvSpPr>
          <p:cNvPr id="21508" name="Text Box 2"/>
          <p:cNvSpPr txBox="1">
            <a:spLocks noChangeArrowheads="1"/>
          </p:cNvSpPr>
          <p:nvPr/>
        </p:nvSpPr>
        <p:spPr bwMode="auto">
          <a:xfrm>
            <a:off x="1524000" y="2286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lnSpc>
                <a:spcPct val="100000"/>
              </a:lnSpc>
              <a:spcBef>
                <a:spcPct val="0"/>
              </a:spcBef>
              <a:buClr>
                <a:schemeClr val="hlink"/>
              </a:buClr>
              <a:buSzTx/>
              <a:buFont typeface="Wingdings" panose="05000000000000000000" pitchFamily="2" charset="2"/>
              <a:buChar char="Ø"/>
            </a:pPr>
            <a:r>
              <a:rPr lang="en-US" altLang="en-US" sz="2400" b="0">
                <a:solidFill>
                  <a:schemeClr val="tx1"/>
                </a:solidFill>
              </a:rPr>
              <a:t>  </a:t>
            </a:r>
            <a:endParaRPr lang="en-US" altLang="en-US" sz="2400" b="0"/>
          </a:p>
        </p:txBody>
      </p:sp>
      <p:sp>
        <p:nvSpPr>
          <p:cNvPr id="21509" name="Rectangle 3"/>
          <p:cNvSpPr>
            <a:spLocks noChangeArrowheads="1"/>
          </p:cNvSpPr>
          <p:nvPr/>
        </p:nvSpPr>
        <p:spPr bwMode="auto">
          <a:xfrm>
            <a:off x="1685925" y="1171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endParaRPr lang="en-US" altLang="en-US"/>
          </a:p>
        </p:txBody>
      </p:sp>
      <p:pic>
        <p:nvPicPr>
          <p:cNvPr id="21510" name="Picture 5" descr="glastenburytow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150"/>
            <a:ext cx="9372600" cy="70294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7094" name="Rectangle 6"/>
          <p:cNvSpPr>
            <a:spLocks noChangeArrowheads="1"/>
          </p:cNvSpPr>
          <p:nvPr/>
        </p:nvSpPr>
        <p:spPr bwMode="auto">
          <a:xfrm>
            <a:off x="1219200" y="381000"/>
            <a:ext cx="7620000" cy="2654300"/>
          </a:xfrm>
          <a:prstGeom prst="rect">
            <a:avLst/>
          </a:prstGeom>
          <a:noFill/>
          <a:ln w="3175" algn="ctr">
            <a:noFill/>
            <a:miter lim="800000"/>
            <a:headEnd/>
            <a:tailEnd/>
          </a:ln>
          <a:effectLst/>
        </p:spPr>
        <p:txBody>
          <a:bodyPr>
            <a:spAutoFit/>
          </a:bodyPr>
          <a:lstStyle/>
          <a:p>
            <a:pPr marL="457200" indent="-457200">
              <a:buClr>
                <a:schemeClr val="bg2"/>
              </a:buClr>
              <a:buFontTx/>
              <a:buNone/>
              <a:defRPr/>
            </a:pPr>
            <a:r>
              <a:rPr lang="en-US" sz="2000">
                <a:latin typeface="Rockwell" pitchFamily="18" charset="0"/>
              </a:rPr>
              <a:t>Doing the Math:  </a:t>
            </a:r>
          </a:p>
          <a:p>
            <a:pPr marL="457200" indent="-457200">
              <a:buClr>
                <a:schemeClr val="bg2"/>
              </a:buClr>
              <a:buFontTx/>
              <a:buChar char="•"/>
              <a:defRPr/>
            </a:pPr>
            <a:endParaRPr lang="en-US" sz="2000">
              <a:latin typeface="Rockwell" pitchFamily="18" charset="0"/>
            </a:endParaRPr>
          </a:p>
          <a:p>
            <a:pPr marL="457200" indent="-457200">
              <a:buClr>
                <a:schemeClr val="bg2"/>
              </a:buClr>
              <a:buFontTx/>
              <a:buChar char="•"/>
              <a:defRPr/>
            </a:pPr>
            <a:r>
              <a:rPr lang="en-US" sz="2000">
                <a:latin typeface="Rockwell" pitchFamily="18" charset="0"/>
              </a:rPr>
              <a:t>400,000 plus acres exist on the Green Mountain National Forest.</a:t>
            </a:r>
          </a:p>
          <a:p>
            <a:pPr marL="457200" indent="-457200">
              <a:buClr>
                <a:schemeClr val="bg2"/>
              </a:buClr>
              <a:buFontTx/>
              <a:buChar char="•"/>
              <a:defRPr/>
            </a:pPr>
            <a:endParaRPr lang="en-US" sz="2000">
              <a:latin typeface="Rockwell" pitchFamily="18" charset="0"/>
            </a:endParaRPr>
          </a:p>
          <a:p>
            <a:pPr marL="457200" indent="-457200">
              <a:buClr>
                <a:schemeClr val="bg2"/>
              </a:buClr>
              <a:buFontTx/>
              <a:buChar char="•"/>
              <a:defRPr/>
            </a:pPr>
            <a:r>
              <a:rPr lang="en-US" sz="2000">
                <a:latin typeface="Rockwell" pitchFamily="18" charset="0"/>
              </a:rPr>
              <a:t>  101,000 acres has been designated as Wilderness. </a:t>
            </a:r>
          </a:p>
          <a:p>
            <a:pPr marL="457200" indent="-457200">
              <a:buClr>
                <a:schemeClr val="bg2"/>
              </a:buClr>
              <a:buFontTx/>
              <a:buChar char="•"/>
              <a:defRPr/>
            </a:pPr>
            <a:endParaRPr lang="en-US" sz="2000">
              <a:latin typeface="Rockwell" pitchFamily="18" charset="0"/>
            </a:endParaRPr>
          </a:p>
          <a:p>
            <a:pPr marL="457200" indent="-457200">
              <a:buClr>
                <a:schemeClr val="bg2"/>
              </a:buClr>
              <a:buFontTx/>
              <a:buChar char="•"/>
              <a:defRPr/>
            </a:pPr>
            <a:r>
              <a:rPr lang="en-US" sz="2000">
                <a:latin typeface="Rockwell" pitchFamily="18" charset="0"/>
              </a:rPr>
              <a:t>  25% of the Green Mountain National Forest is Wilderness</a:t>
            </a:r>
            <a:r>
              <a:rPr lang="en-US" sz="1400">
                <a:effectLst>
                  <a:outerShdw blurRad="38100" dist="38100" dir="2700000" algn="tl">
                    <a:srgbClr val="FFFFFF"/>
                  </a:outerShdw>
                </a:effectLst>
                <a:latin typeface="Rockwell" pitchFamily="18" charset="0"/>
              </a:rPr>
              <a:t>.</a:t>
            </a:r>
            <a:r>
              <a:rPr lang="en-US" sz="1600">
                <a:effectLst>
                  <a:outerShdw blurRad="38100" dist="38100" dir="2700000" algn="tl">
                    <a:srgbClr val="FFFFFF"/>
                  </a:outerShdw>
                </a:effectLst>
                <a:latin typeface="Rockwell" pitchFamily="18"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17094"/>
                                        </p:tgtEl>
                                        <p:attrNameLst>
                                          <p:attrName>style.visibility</p:attrName>
                                        </p:attrNameLst>
                                      </p:cBhvr>
                                      <p:to>
                                        <p:strVal val="visible"/>
                                      </p:to>
                                    </p:set>
                                    <p:anim calcmode="lin" valueType="num">
                                      <p:cBhvr additive="base">
                                        <p:cTn id="7" dur="3000" fill="hold"/>
                                        <p:tgtEl>
                                          <p:spTgt spid="217094"/>
                                        </p:tgtEl>
                                        <p:attrNameLst>
                                          <p:attrName>ppt_x</p:attrName>
                                        </p:attrNameLst>
                                      </p:cBhvr>
                                      <p:tavLst>
                                        <p:tav tm="0">
                                          <p:val>
                                            <p:strVal val="0-#ppt_w/2"/>
                                          </p:val>
                                        </p:tav>
                                        <p:tav tm="100000">
                                          <p:val>
                                            <p:strVal val="#ppt_x"/>
                                          </p:val>
                                        </p:tav>
                                      </p:tavLst>
                                    </p:anim>
                                    <p:anim calcmode="lin" valueType="num">
                                      <p:cBhvr additive="base">
                                        <p:cTn id="8" dur="3000" fill="hold"/>
                                        <p:tgtEl>
                                          <p:spTgt spid="217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A148DC58-5E01-4272-9FF3-62F445DF91DB}" type="datetime1">
              <a:rPr lang="en-US" altLang="en-US" b="0" smtClean="0">
                <a:solidFill>
                  <a:schemeClr val="tx1"/>
                </a:solidFill>
              </a:rPr>
              <a:pPr eaLnBrk="1" hangingPunct="1"/>
              <a:t>7/31/2020</a:t>
            </a:fld>
            <a:endParaRPr lang="en-US" altLang="en-US" b="0" smtClean="0">
              <a:solidFill>
                <a:schemeClr val="tx1"/>
              </a:solidFill>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B97F2B44-8D66-463B-80F0-B700D92E4C3E}" type="slidenum">
              <a:rPr lang="en-US" altLang="en-US" b="0">
                <a:solidFill>
                  <a:schemeClr val="tx1"/>
                </a:solidFill>
              </a:rPr>
              <a:pPr eaLnBrk="1" hangingPunct="1"/>
              <a:t>7</a:t>
            </a:fld>
            <a:endParaRPr lang="en-US" altLang="en-US" b="0">
              <a:solidFill>
                <a:schemeClr val="tx1"/>
              </a:solidFill>
            </a:endParaRPr>
          </a:p>
        </p:txBody>
      </p:sp>
      <p:sp>
        <p:nvSpPr>
          <p:cNvPr id="9220" name="Rectangle 2"/>
          <p:cNvSpPr>
            <a:spLocks noGrp="1" noChangeArrowheads="1"/>
          </p:cNvSpPr>
          <p:nvPr>
            <p:ph type="title"/>
          </p:nvPr>
        </p:nvSpPr>
        <p:spPr>
          <a:xfrm>
            <a:off x="2819400" y="685800"/>
            <a:ext cx="4495800" cy="1066800"/>
          </a:xfrm>
        </p:spPr>
        <p:txBody>
          <a:bodyPr/>
          <a:lstStyle/>
          <a:p>
            <a:pPr eaLnBrk="1" hangingPunct="1"/>
            <a:r>
              <a:rPr lang="en-US" altLang="en-US" sz="4000" smtClean="0"/>
              <a:t/>
            </a:r>
            <a:br>
              <a:rPr lang="en-US" altLang="en-US" sz="4000" smtClean="0"/>
            </a:br>
            <a:r>
              <a:rPr lang="en-US" altLang="en-US" sz="3200" b="1" smtClean="0"/>
              <a:t>Wilderness Legislation</a:t>
            </a:r>
            <a:br>
              <a:rPr lang="en-US" altLang="en-US" sz="3200" b="1" smtClean="0"/>
            </a:br>
            <a:endParaRPr lang="en-US" altLang="en-US" sz="3200" b="1" smtClean="0"/>
          </a:p>
        </p:txBody>
      </p:sp>
      <p:sp>
        <p:nvSpPr>
          <p:cNvPr id="258051" name="Rectangle 3"/>
          <p:cNvSpPr>
            <a:spLocks noGrp="1" noChangeArrowheads="1"/>
          </p:cNvSpPr>
          <p:nvPr>
            <p:ph type="body" idx="1"/>
          </p:nvPr>
        </p:nvSpPr>
        <p:spPr/>
        <p:txBody>
          <a:bodyPr/>
          <a:lstStyle/>
          <a:p>
            <a:pPr eaLnBrk="1" hangingPunct="1">
              <a:buClr>
                <a:srgbClr val="FFFF66"/>
              </a:buClr>
              <a:buSzTx/>
              <a:buFontTx/>
              <a:buChar char="•"/>
            </a:pPr>
            <a:r>
              <a:rPr lang="en-US" altLang="en-US" sz="2800" b="1" smtClean="0">
                <a:solidFill>
                  <a:srgbClr val="FFFF66"/>
                </a:solidFill>
              </a:rPr>
              <a:t>Wilderness Act of 1964</a:t>
            </a:r>
          </a:p>
          <a:p>
            <a:pPr lvl="1" eaLnBrk="1" hangingPunct="1">
              <a:buClr>
                <a:srgbClr val="FFFF66"/>
              </a:buClr>
              <a:buSzTx/>
              <a:buFontTx/>
              <a:buChar char="•"/>
            </a:pPr>
            <a:r>
              <a:rPr lang="en-US" altLang="en-US" sz="2000" b="1" smtClean="0">
                <a:solidFill>
                  <a:schemeClr val="tx2"/>
                </a:solidFill>
              </a:rPr>
              <a:t>Established the National Wilderness Preservation System.</a:t>
            </a:r>
          </a:p>
          <a:p>
            <a:pPr eaLnBrk="1" hangingPunct="1">
              <a:buClr>
                <a:srgbClr val="FFFF66"/>
              </a:buClr>
              <a:buSzTx/>
              <a:buFontTx/>
              <a:buChar char="•"/>
            </a:pPr>
            <a:r>
              <a:rPr lang="en-US" altLang="en-US" sz="2800" b="1" smtClean="0">
                <a:solidFill>
                  <a:srgbClr val="FFFF66"/>
                </a:solidFill>
              </a:rPr>
              <a:t>“Eastern Areas” Wilderness Act of 1975</a:t>
            </a:r>
          </a:p>
          <a:p>
            <a:pPr lvl="1" eaLnBrk="1" hangingPunct="1">
              <a:buClr>
                <a:srgbClr val="FFFF66"/>
              </a:buClr>
              <a:buSzTx/>
              <a:buFontTx/>
              <a:buChar char="•"/>
            </a:pPr>
            <a:r>
              <a:rPr lang="en-US" altLang="en-US" sz="2000" b="1" smtClean="0">
                <a:solidFill>
                  <a:schemeClr val="tx2"/>
                </a:solidFill>
              </a:rPr>
              <a:t>Created Lye Brook and Bristol Cliffs Wilderness.</a:t>
            </a:r>
          </a:p>
          <a:p>
            <a:pPr eaLnBrk="1" hangingPunct="1">
              <a:buClr>
                <a:srgbClr val="FFFF66"/>
              </a:buClr>
              <a:buSzTx/>
              <a:buFontTx/>
              <a:buChar char="•"/>
            </a:pPr>
            <a:r>
              <a:rPr lang="en-US" altLang="en-US" sz="2800" b="1" smtClean="0">
                <a:solidFill>
                  <a:srgbClr val="FFFF66"/>
                </a:solidFill>
              </a:rPr>
              <a:t>PL 94-268 (1976)</a:t>
            </a:r>
          </a:p>
          <a:p>
            <a:pPr lvl="1" eaLnBrk="1" hangingPunct="1">
              <a:buClr>
                <a:srgbClr val="FFFF66"/>
              </a:buClr>
              <a:buSzTx/>
              <a:buFontTx/>
              <a:buChar char="•"/>
            </a:pPr>
            <a:r>
              <a:rPr lang="en-US" altLang="en-US" sz="2000" b="1" smtClean="0">
                <a:solidFill>
                  <a:schemeClr val="tx2"/>
                </a:solidFill>
              </a:rPr>
              <a:t>Adjustment of Bristol Cliffs Wilderness boundary to accommodate private lands.</a:t>
            </a:r>
          </a:p>
          <a:p>
            <a:pPr eaLnBrk="1" hangingPunct="1">
              <a:buClr>
                <a:srgbClr val="FFFF66"/>
              </a:buClr>
              <a:buSzTx/>
              <a:buFontTx/>
              <a:buChar char="•"/>
            </a:pPr>
            <a:r>
              <a:rPr lang="en-US" altLang="en-US" sz="2400" b="1" smtClean="0">
                <a:solidFill>
                  <a:srgbClr val="FFFF66"/>
                </a:solidFill>
              </a:rPr>
              <a:t>Vermont Wilderness Act of 1984</a:t>
            </a:r>
          </a:p>
          <a:p>
            <a:pPr lvl="1" eaLnBrk="1" hangingPunct="1">
              <a:buClr>
                <a:srgbClr val="FFFF66"/>
              </a:buClr>
              <a:buSzTx/>
              <a:buFontTx/>
              <a:buChar char="•"/>
            </a:pPr>
            <a:r>
              <a:rPr lang="en-US" altLang="en-US" sz="2000" b="1" smtClean="0">
                <a:solidFill>
                  <a:schemeClr val="tx2"/>
                </a:solidFill>
              </a:rPr>
              <a:t>Created George D. Aiken, Big Branch, Peru Peak, and Breadloaf. It made additions to Lye Brook.  </a:t>
            </a:r>
          </a:p>
          <a:p>
            <a:pPr lvl="1" eaLnBrk="1" hangingPunct="1">
              <a:buClr>
                <a:srgbClr val="FFFF66"/>
              </a:buClr>
              <a:buSzTx/>
              <a:buFontTx/>
              <a:buChar char="•"/>
            </a:pPr>
            <a:endParaRPr lang="en-US" altLang="en-US" sz="2000" b="1" smtClean="0">
              <a:solidFill>
                <a:schemeClr val="tx2"/>
              </a:solidFill>
            </a:endParaRPr>
          </a:p>
        </p:txBody>
      </p:sp>
      <p:pic>
        <p:nvPicPr>
          <p:cNvPr id="22534" name="Picture 4" descr="FScolor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1000"/>
            <a:ext cx="103346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descr="wildwolf_115"/>
          <p:cNvPicPr>
            <a:picLocks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7620000" y="457200"/>
            <a:ext cx="1095375" cy="106680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8051"/>
                                        </p:tgtEl>
                                        <p:attrNameLst>
                                          <p:attrName>style.visibility</p:attrName>
                                        </p:attrNameLst>
                                      </p:cBhvr>
                                      <p:to>
                                        <p:strVal val="visible"/>
                                      </p:to>
                                    </p:set>
                                    <p:animEffect transition="in" filter="fade">
                                      <p:cBhvr>
                                        <p:cTn id="10" dur="2000"/>
                                        <p:tgtEl>
                                          <p:spTgt spid="258051"/>
                                        </p:tgtEl>
                                      </p:cBhvr>
                                    </p:animEffect>
                                  </p:childTnLst>
                                </p:cTn>
                              </p:par>
                              <p:par>
                                <p:cTn id="11" presetID="10" presetClass="entr" presetSubtype="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fade">
                                      <p:cBhvr>
                                        <p:cTn id="13" dur="2000"/>
                                        <p:tgtEl>
                                          <p:spTgt spid="92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nodeType="clickEffect">
                                  <p:stCondLst>
                                    <p:cond delay="0"/>
                                  </p:stCondLst>
                                  <p:childTnLst>
                                    <p:set>
                                      <p:cBhvr>
                                        <p:cTn id="17" dur="1" fill="hold">
                                          <p:stCondLst>
                                            <p:cond delay="0"/>
                                          </p:stCondLst>
                                        </p:cTn>
                                        <p:tgtEl>
                                          <p:spTgt spid="258051">
                                            <p:txEl>
                                              <p:pRg st="0" end="0"/>
                                            </p:txEl>
                                          </p:spTgt>
                                        </p:tgtEl>
                                        <p:attrNameLst>
                                          <p:attrName>style.visibility</p:attrName>
                                        </p:attrNameLst>
                                      </p:cBhvr>
                                      <p:to>
                                        <p:strVal val="visible"/>
                                      </p:to>
                                    </p:set>
                                    <p:anim calcmode="lin" valueType="num">
                                      <p:cBhvr additive="base">
                                        <p:cTn id="18" dur="3000" fill="hold"/>
                                        <p:tgtEl>
                                          <p:spTgt spid="258051">
                                            <p:txEl>
                                              <p:pRg st="0" end="0"/>
                                            </p:txEl>
                                          </p:spTgt>
                                        </p:tgtEl>
                                        <p:attrNameLst>
                                          <p:attrName>ppt_x</p:attrName>
                                        </p:attrNameLst>
                                      </p:cBhvr>
                                      <p:tavLst>
                                        <p:tav tm="0">
                                          <p:val>
                                            <p:strVal val="0-#ppt_w/2"/>
                                          </p:val>
                                        </p:tav>
                                        <p:tav tm="100000">
                                          <p:val>
                                            <p:strVal val="#ppt_x"/>
                                          </p:val>
                                        </p:tav>
                                      </p:tavLst>
                                    </p:anim>
                                    <p:anim calcmode="lin" valueType="num">
                                      <p:cBhvr additive="base">
                                        <p:cTn id="19" dur="3000" fill="hold"/>
                                        <p:tgtEl>
                                          <p:spTgt spid="258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258051">
                                            <p:txEl>
                                              <p:pRg st="1" end="1"/>
                                            </p:txEl>
                                          </p:spTgt>
                                        </p:tgtEl>
                                        <p:attrNameLst>
                                          <p:attrName>style.visibility</p:attrName>
                                        </p:attrNameLst>
                                      </p:cBhvr>
                                      <p:to>
                                        <p:strVal val="visible"/>
                                      </p:to>
                                    </p:set>
                                    <p:anim calcmode="lin" valueType="num">
                                      <p:cBhvr additive="base">
                                        <p:cTn id="24" dur="3000" fill="hold"/>
                                        <p:tgtEl>
                                          <p:spTgt spid="258051">
                                            <p:txEl>
                                              <p:pRg st="1" end="1"/>
                                            </p:txEl>
                                          </p:spTgt>
                                        </p:tgtEl>
                                        <p:attrNameLst>
                                          <p:attrName>ppt_x</p:attrName>
                                        </p:attrNameLst>
                                      </p:cBhvr>
                                      <p:tavLst>
                                        <p:tav tm="0">
                                          <p:val>
                                            <p:strVal val="0-#ppt_w/2"/>
                                          </p:val>
                                        </p:tav>
                                        <p:tav tm="100000">
                                          <p:val>
                                            <p:strVal val="#ppt_x"/>
                                          </p:val>
                                        </p:tav>
                                      </p:tavLst>
                                    </p:anim>
                                    <p:anim calcmode="lin" valueType="num">
                                      <p:cBhvr additive="base">
                                        <p:cTn id="25" dur="3000" fill="hold"/>
                                        <p:tgtEl>
                                          <p:spTgt spid="258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nodeType="clickEffect">
                                  <p:stCondLst>
                                    <p:cond delay="0"/>
                                  </p:stCondLst>
                                  <p:childTnLst>
                                    <p:set>
                                      <p:cBhvr>
                                        <p:cTn id="29" dur="1" fill="hold">
                                          <p:stCondLst>
                                            <p:cond delay="0"/>
                                          </p:stCondLst>
                                        </p:cTn>
                                        <p:tgtEl>
                                          <p:spTgt spid="258051">
                                            <p:txEl>
                                              <p:pRg st="2" end="2"/>
                                            </p:txEl>
                                          </p:spTgt>
                                        </p:tgtEl>
                                        <p:attrNameLst>
                                          <p:attrName>style.visibility</p:attrName>
                                        </p:attrNameLst>
                                      </p:cBhvr>
                                      <p:to>
                                        <p:strVal val="visible"/>
                                      </p:to>
                                    </p:set>
                                    <p:anim calcmode="lin" valueType="num">
                                      <p:cBhvr additive="base">
                                        <p:cTn id="30" dur="3000" fill="hold"/>
                                        <p:tgtEl>
                                          <p:spTgt spid="258051">
                                            <p:txEl>
                                              <p:pRg st="2" end="2"/>
                                            </p:txEl>
                                          </p:spTgt>
                                        </p:tgtEl>
                                        <p:attrNameLst>
                                          <p:attrName>ppt_x</p:attrName>
                                        </p:attrNameLst>
                                      </p:cBhvr>
                                      <p:tavLst>
                                        <p:tav tm="0">
                                          <p:val>
                                            <p:strVal val="1+#ppt_w/2"/>
                                          </p:val>
                                        </p:tav>
                                        <p:tav tm="100000">
                                          <p:val>
                                            <p:strVal val="#ppt_x"/>
                                          </p:val>
                                        </p:tav>
                                      </p:tavLst>
                                    </p:anim>
                                    <p:anim calcmode="lin" valueType="num">
                                      <p:cBhvr additive="base">
                                        <p:cTn id="31" dur="3000" fill="hold"/>
                                        <p:tgtEl>
                                          <p:spTgt spid="258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nodeType="clickEffect">
                                  <p:stCondLst>
                                    <p:cond delay="0"/>
                                  </p:stCondLst>
                                  <p:childTnLst>
                                    <p:set>
                                      <p:cBhvr>
                                        <p:cTn id="35" dur="1" fill="hold">
                                          <p:stCondLst>
                                            <p:cond delay="0"/>
                                          </p:stCondLst>
                                        </p:cTn>
                                        <p:tgtEl>
                                          <p:spTgt spid="258051">
                                            <p:txEl>
                                              <p:pRg st="3" end="3"/>
                                            </p:txEl>
                                          </p:spTgt>
                                        </p:tgtEl>
                                        <p:attrNameLst>
                                          <p:attrName>style.visibility</p:attrName>
                                        </p:attrNameLst>
                                      </p:cBhvr>
                                      <p:to>
                                        <p:strVal val="visible"/>
                                      </p:to>
                                    </p:set>
                                    <p:anim calcmode="lin" valueType="num">
                                      <p:cBhvr additive="base">
                                        <p:cTn id="36" dur="3000" fill="hold"/>
                                        <p:tgtEl>
                                          <p:spTgt spid="258051">
                                            <p:txEl>
                                              <p:pRg st="3" end="3"/>
                                            </p:txEl>
                                          </p:spTgt>
                                        </p:tgtEl>
                                        <p:attrNameLst>
                                          <p:attrName>ppt_x</p:attrName>
                                        </p:attrNameLst>
                                      </p:cBhvr>
                                      <p:tavLst>
                                        <p:tav tm="0">
                                          <p:val>
                                            <p:strVal val="1+#ppt_w/2"/>
                                          </p:val>
                                        </p:tav>
                                        <p:tav tm="100000">
                                          <p:val>
                                            <p:strVal val="#ppt_x"/>
                                          </p:val>
                                        </p:tav>
                                      </p:tavLst>
                                    </p:anim>
                                    <p:anim calcmode="lin" valueType="num">
                                      <p:cBhvr additive="base">
                                        <p:cTn id="37" dur="3000" fill="hold"/>
                                        <p:tgtEl>
                                          <p:spTgt spid="258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58051">
                                            <p:txEl>
                                              <p:pRg st="4" end="4"/>
                                            </p:txEl>
                                          </p:spTgt>
                                        </p:tgtEl>
                                        <p:attrNameLst>
                                          <p:attrName>style.visibility</p:attrName>
                                        </p:attrNameLst>
                                      </p:cBhvr>
                                      <p:to>
                                        <p:strVal val="visible"/>
                                      </p:to>
                                    </p:set>
                                    <p:anim calcmode="lin" valueType="num">
                                      <p:cBhvr additive="base">
                                        <p:cTn id="42" dur="3000" fill="hold"/>
                                        <p:tgtEl>
                                          <p:spTgt spid="258051">
                                            <p:txEl>
                                              <p:pRg st="4" end="4"/>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2580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258051">
                                            <p:txEl>
                                              <p:pRg st="5" end="5"/>
                                            </p:txEl>
                                          </p:spTgt>
                                        </p:tgtEl>
                                        <p:attrNameLst>
                                          <p:attrName>style.visibility</p:attrName>
                                        </p:attrNameLst>
                                      </p:cBhvr>
                                      <p:to>
                                        <p:strVal val="visible"/>
                                      </p:to>
                                    </p:set>
                                    <p:anim calcmode="lin" valueType="num">
                                      <p:cBhvr additive="base">
                                        <p:cTn id="48" dur="3000" fill="hold"/>
                                        <p:tgtEl>
                                          <p:spTgt spid="258051">
                                            <p:txEl>
                                              <p:pRg st="5" end="5"/>
                                            </p:txEl>
                                          </p:spTgt>
                                        </p:tgtEl>
                                        <p:attrNameLst>
                                          <p:attrName>ppt_x</p:attrName>
                                        </p:attrNameLst>
                                      </p:cBhvr>
                                      <p:tavLst>
                                        <p:tav tm="0">
                                          <p:val>
                                            <p:strVal val="#ppt_x"/>
                                          </p:val>
                                        </p:tav>
                                        <p:tav tm="100000">
                                          <p:val>
                                            <p:strVal val="#ppt_x"/>
                                          </p:val>
                                        </p:tav>
                                      </p:tavLst>
                                    </p:anim>
                                    <p:anim calcmode="lin" valueType="num">
                                      <p:cBhvr additive="base">
                                        <p:cTn id="49" dur="3000" fill="hold"/>
                                        <p:tgtEl>
                                          <p:spTgt spid="2580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258051">
                                            <p:txEl>
                                              <p:pRg st="6" end="6"/>
                                            </p:txEl>
                                          </p:spTgt>
                                        </p:tgtEl>
                                        <p:attrNameLst>
                                          <p:attrName>style.visibility</p:attrName>
                                        </p:attrNameLst>
                                      </p:cBhvr>
                                      <p:to>
                                        <p:strVal val="visible"/>
                                      </p:to>
                                    </p:set>
                                    <p:anim calcmode="lin" valueType="num">
                                      <p:cBhvr additive="base">
                                        <p:cTn id="54" dur="3000" fill="hold"/>
                                        <p:tgtEl>
                                          <p:spTgt spid="258051">
                                            <p:txEl>
                                              <p:pRg st="6" end="6"/>
                                            </p:txEl>
                                          </p:spTgt>
                                        </p:tgtEl>
                                        <p:attrNameLst>
                                          <p:attrName>ppt_x</p:attrName>
                                        </p:attrNameLst>
                                      </p:cBhvr>
                                      <p:tavLst>
                                        <p:tav tm="0">
                                          <p:val>
                                            <p:strVal val="1+#ppt_w/2"/>
                                          </p:val>
                                        </p:tav>
                                        <p:tav tm="100000">
                                          <p:val>
                                            <p:strVal val="#ppt_x"/>
                                          </p:val>
                                        </p:tav>
                                      </p:tavLst>
                                    </p:anim>
                                    <p:anim calcmode="lin" valueType="num">
                                      <p:cBhvr additive="base">
                                        <p:cTn id="55" dur="3000" fill="hold"/>
                                        <p:tgtEl>
                                          <p:spTgt spid="258051">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3" fill="hold" nodeType="clickEffect">
                                  <p:stCondLst>
                                    <p:cond delay="0"/>
                                  </p:stCondLst>
                                  <p:childTnLst>
                                    <p:set>
                                      <p:cBhvr>
                                        <p:cTn id="59" dur="1" fill="hold">
                                          <p:stCondLst>
                                            <p:cond delay="0"/>
                                          </p:stCondLst>
                                        </p:cTn>
                                        <p:tgtEl>
                                          <p:spTgt spid="258051">
                                            <p:txEl>
                                              <p:charRg st="295" end="393"/>
                                            </p:txEl>
                                          </p:spTgt>
                                        </p:tgtEl>
                                        <p:attrNameLst>
                                          <p:attrName>style.visibility</p:attrName>
                                        </p:attrNameLst>
                                      </p:cBhvr>
                                      <p:to>
                                        <p:strVal val="visible"/>
                                      </p:to>
                                    </p:set>
                                    <p:anim calcmode="lin" valueType="num">
                                      <p:cBhvr additive="base">
                                        <p:cTn id="60" dur="3000" fill="hold"/>
                                        <p:tgtEl>
                                          <p:spTgt spid="258051">
                                            <p:txEl>
                                              <p:charRg st="295" end="393"/>
                                            </p:txEl>
                                          </p:spTgt>
                                        </p:tgtEl>
                                        <p:attrNameLst>
                                          <p:attrName>ppt_x</p:attrName>
                                        </p:attrNameLst>
                                      </p:cBhvr>
                                      <p:tavLst>
                                        <p:tav tm="0">
                                          <p:val>
                                            <p:strVal val="1+#ppt_w/2"/>
                                          </p:val>
                                        </p:tav>
                                        <p:tav tm="100000">
                                          <p:val>
                                            <p:strVal val="#ppt_x"/>
                                          </p:val>
                                        </p:tav>
                                      </p:tavLst>
                                    </p:anim>
                                    <p:anim calcmode="lin" valueType="num">
                                      <p:cBhvr additive="base">
                                        <p:cTn id="61" dur="3000" fill="hold"/>
                                        <p:tgtEl>
                                          <p:spTgt spid="258051">
                                            <p:txEl>
                                              <p:charRg st="295" end="39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25805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5A87CC49-B029-4A38-9176-DA52337F0B59}" type="datetime1">
              <a:rPr lang="en-US" altLang="en-US" b="0" smtClean="0">
                <a:solidFill>
                  <a:schemeClr val="tx1"/>
                </a:solidFill>
              </a:rPr>
              <a:pPr eaLnBrk="1" hangingPunct="1"/>
              <a:t>7/31/2020</a:t>
            </a:fld>
            <a:endParaRPr lang="en-US" altLang="en-US" b="0" smtClean="0">
              <a:solidFill>
                <a:schemeClr val="tx1"/>
              </a:solidFill>
            </a:endParaRP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4820A79A-42A9-406B-BA3B-C9B34F54279E}" type="slidenum">
              <a:rPr lang="en-US" altLang="en-US" b="0">
                <a:solidFill>
                  <a:schemeClr val="tx1"/>
                </a:solidFill>
              </a:rPr>
              <a:pPr eaLnBrk="1" hangingPunct="1"/>
              <a:t>8</a:t>
            </a:fld>
            <a:endParaRPr lang="en-US" altLang="en-US" b="0">
              <a:solidFill>
                <a:schemeClr val="tx1"/>
              </a:solidFill>
            </a:endParaRPr>
          </a:p>
        </p:txBody>
      </p:sp>
      <p:sp>
        <p:nvSpPr>
          <p:cNvPr id="10244" name="Rectangle 2"/>
          <p:cNvSpPr>
            <a:spLocks noGrp="1" noChangeArrowheads="1"/>
          </p:cNvSpPr>
          <p:nvPr>
            <p:ph type="title"/>
          </p:nvPr>
        </p:nvSpPr>
        <p:spPr>
          <a:xfrm>
            <a:off x="2057400" y="533400"/>
            <a:ext cx="6248400" cy="990600"/>
          </a:xfrm>
        </p:spPr>
        <p:txBody>
          <a:bodyPr/>
          <a:lstStyle/>
          <a:p>
            <a:pPr eaLnBrk="1" hangingPunct="1"/>
            <a:r>
              <a:rPr lang="en-US" altLang="en-US" sz="3200" b="1" smtClean="0"/>
              <a:t>Wilderness Legislation (cont.)</a:t>
            </a:r>
          </a:p>
        </p:txBody>
      </p:sp>
      <p:sp>
        <p:nvSpPr>
          <p:cNvPr id="10245" name="Rectangle 3"/>
          <p:cNvSpPr>
            <a:spLocks noGrp="1" noChangeArrowheads="1"/>
          </p:cNvSpPr>
          <p:nvPr>
            <p:ph type="body" idx="1"/>
          </p:nvPr>
        </p:nvSpPr>
        <p:spPr>
          <a:xfrm>
            <a:off x="914400" y="2209800"/>
            <a:ext cx="7848600" cy="2133600"/>
          </a:xfrm>
        </p:spPr>
        <p:txBody>
          <a:bodyPr/>
          <a:lstStyle/>
          <a:p>
            <a:pPr eaLnBrk="1" hangingPunct="1">
              <a:lnSpc>
                <a:spcPct val="90000"/>
              </a:lnSpc>
              <a:buClr>
                <a:srgbClr val="FFFF66"/>
              </a:buClr>
              <a:buSzTx/>
              <a:buFontTx/>
              <a:buChar char="•"/>
            </a:pPr>
            <a:r>
              <a:rPr lang="en-US" altLang="en-US" sz="2800" b="1" smtClean="0">
                <a:solidFill>
                  <a:srgbClr val="FFFF66"/>
                </a:solidFill>
              </a:rPr>
              <a:t>New England Wilderness Act signed by President Bush December 1 of 2006.</a:t>
            </a:r>
          </a:p>
          <a:p>
            <a:pPr eaLnBrk="1" hangingPunct="1">
              <a:lnSpc>
                <a:spcPct val="90000"/>
              </a:lnSpc>
              <a:buClr>
                <a:srgbClr val="FFFF66"/>
              </a:buClr>
              <a:buSzTx/>
              <a:buFontTx/>
              <a:buNone/>
            </a:pPr>
            <a:endParaRPr lang="en-US" altLang="en-US" sz="2800" b="1" smtClean="0">
              <a:solidFill>
                <a:srgbClr val="FFFF66"/>
              </a:solidFill>
            </a:endParaRPr>
          </a:p>
          <a:p>
            <a:pPr lvl="1" eaLnBrk="1" hangingPunct="1">
              <a:lnSpc>
                <a:spcPct val="90000"/>
              </a:lnSpc>
              <a:buClr>
                <a:srgbClr val="FFFF66"/>
              </a:buClr>
              <a:buSzTx/>
              <a:buFontTx/>
              <a:buChar char="•"/>
            </a:pPr>
            <a:r>
              <a:rPr lang="en-US" altLang="en-US" sz="2400" b="1" smtClean="0">
                <a:solidFill>
                  <a:srgbClr val="FFFF66"/>
                </a:solidFill>
              </a:rPr>
              <a:t>Established the Glastenbury and Joseph Battell Wilderness areas. It made additions to Lye Brook, Big Branch, Peru Peak, and Breadloaf Wilderness areas.</a:t>
            </a:r>
          </a:p>
          <a:p>
            <a:pPr lvl="1" eaLnBrk="1" hangingPunct="1">
              <a:lnSpc>
                <a:spcPct val="90000"/>
              </a:lnSpc>
              <a:buClr>
                <a:srgbClr val="FFFF66"/>
              </a:buClr>
              <a:buSzTx/>
              <a:buFontTx/>
              <a:buNone/>
            </a:pPr>
            <a:endParaRPr lang="en-US" altLang="en-US" sz="2400" b="1" smtClean="0">
              <a:solidFill>
                <a:srgbClr val="FFFF66"/>
              </a:solidFill>
            </a:endParaRPr>
          </a:p>
          <a:p>
            <a:pPr lvl="1" eaLnBrk="1" hangingPunct="1">
              <a:lnSpc>
                <a:spcPct val="90000"/>
              </a:lnSpc>
              <a:buClr>
                <a:srgbClr val="FFFF66"/>
              </a:buClr>
              <a:buSzTx/>
              <a:buFontTx/>
              <a:buChar char="•"/>
            </a:pPr>
            <a:r>
              <a:rPr lang="en-US" altLang="en-US" sz="2400" b="1" smtClean="0">
                <a:solidFill>
                  <a:srgbClr val="FFFF66"/>
                </a:solidFill>
              </a:rPr>
              <a:t>Established the Moosalamoo National Recreation Area.</a:t>
            </a:r>
          </a:p>
          <a:p>
            <a:pPr lvl="1" eaLnBrk="1" hangingPunct="1">
              <a:lnSpc>
                <a:spcPct val="90000"/>
              </a:lnSpc>
              <a:buClr>
                <a:srgbClr val="FFFF66"/>
              </a:buClr>
              <a:buSzTx/>
              <a:buFontTx/>
              <a:buChar char="•"/>
            </a:pPr>
            <a:endParaRPr lang="en-US" altLang="en-US" sz="2400" b="1" smtClean="0">
              <a:solidFill>
                <a:srgbClr val="FFFF66"/>
              </a:solidFill>
            </a:endParaRPr>
          </a:p>
        </p:txBody>
      </p:sp>
      <p:pic>
        <p:nvPicPr>
          <p:cNvPr id="23558" name="Picture 4" descr="FScolor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
            <a:ext cx="103346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wildwolf_115"/>
          <p:cNvPicPr>
            <a:picLocks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7543800" y="609600"/>
            <a:ext cx="1095375" cy="106680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fade">
                                      <p:cBhvr>
                                        <p:cTn id="10" dur="2000"/>
                                        <p:tgtEl>
                                          <p:spTgt spid="10245"/>
                                        </p:tgtEl>
                                      </p:cBhvr>
                                    </p:animEffect>
                                  </p:childTnLst>
                                </p:cTn>
                              </p:par>
                              <p:par>
                                <p:cTn id="11" presetID="10" presetClass="entr" presetSubtype="0" fill="hold" nodeType="withEffect">
                                  <p:stCondLst>
                                    <p:cond delay="0"/>
                                  </p:stCondLst>
                                  <p:childTnLst>
                                    <p:set>
                                      <p:cBhvr>
                                        <p:cTn id="12" dur="1" fill="hold">
                                          <p:stCondLst>
                                            <p:cond delay="0"/>
                                          </p:stCondLst>
                                        </p:cTn>
                                        <p:tgtEl>
                                          <p:spTgt spid="10247"/>
                                        </p:tgtEl>
                                        <p:attrNameLst>
                                          <p:attrName>style.visibility</p:attrName>
                                        </p:attrNameLst>
                                      </p:cBhvr>
                                      <p:to>
                                        <p:strVal val="visible"/>
                                      </p:to>
                                    </p:set>
                                    <p:animEffect transition="in" filter="fade">
                                      <p:cBhvr>
                                        <p:cTn id="13"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BD3F8D89-1A73-461C-B7B7-6CED3241319C}" type="datetime1">
              <a:rPr lang="en-US" altLang="en-US" b="0" smtClean="0">
                <a:solidFill>
                  <a:schemeClr val="tx1"/>
                </a:solidFill>
              </a:rPr>
              <a:pPr eaLnBrk="1" hangingPunct="1"/>
              <a:t>7/31/2020</a:t>
            </a:fld>
            <a:endParaRPr lang="en-US" altLang="en-US" b="0" smtClean="0">
              <a:solidFill>
                <a:schemeClr val="tx1"/>
              </a:solidFill>
            </a:endParaRPr>
          </a:p>
        </p:txBody>
      </p:sp>
      <p:sp>
        <p:nvSpPr>
          <p:cNvPr id="245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fld id="{9DCB3C7D-3EAE-43C3-BF71-5DA9EF8116CD}" type="slidenum">
              <a:rPr lang="en-US" altLang="en-US" b="0">
                <a:solidFill>
                  <a:schemeClr val="tx1"/>
                </a:solidFill>
              </a:rPr>
              <a:pPr eaLnBrk="1" hangingPunct="1"/>
              <a:t>9</a:t>
            </a:fld>
            <a:endParaRPr lang="en-US" altLang="en-US" b="0">
              <a:solidFill>
                <a:schemeClr val="tx1"/>
              </a:solidFill>
            </a:endParaRPr>
          </a:p>
        </p:txBody>
      </p:sp>
      <p:pic>
        <p:nvPicPr>
          <p:cNvPr id="11268" name="Picture 3"/>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7315200"/>
            <a:ext cx="4240213" cy="6781800"/>
          </a:xfrm>
        </p:spPr>
      </p:pic>
      <p:pic>
        <p:nvPicPr>
          <p:cNvPr id="11269" name="Picture 4"/>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0" y="304800"/>
            <a:ext cx="3810000" cy="6096000"/>
          </a:xfrm>
          <a:noFill/>
          <a:ln w="25400" cap="flat" algn="ctr">
            <a:solidFill>
              <a:srgbClr val="000000"/>
            </a:solidFill>
            <a:miter lim="800000"/>
            <a:headEnd/>
            <a:tailEnd/>
          </a:ln>
        </p:spPr>
      </p:pic>
      <p:sp>
        <p:nvSpPr>
          <p:cNvPr id="24582" name="Text Box 6"/>
          <p:cNvSpPr txBox="1">
            <a:spLocks noChangeArrowheads="1"/>
          </p:cNvSpPr>
          <p:nvPr/>
        </p:nvSpPr>
        <p:spPr bwMode="auto">
          <a:xfrm>
            <a:off x="5334000" y="5486400"/>
            <a:ext cx="3216275" cy="885825"/>
          </a:xfrm>
          <a:prstGeom prst="rect">
            <a:avLst/>
          </a:prstGeom>
          <a:noFill/>
          <a:ln w="127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buFont typeface="Wingdings" panose="05000000000000000000" pitchFamily="2" charset="2"/>
              <a:buNone/>
            </a:pPr>
            <a:r>
              <a:rPr lang="en-US" altLang="en-US" sz="1600">
                <a:solidFill>
                  <a:srgbClr val="FFFF66"/>
                </a:solidFill>
              </a:rPr>
              <a:t>The New England Wilderness Act of 2006 adds Glastenbury as an entirely new wilderness at 22,425 acres.</a:t>
            </a:r>
          </a:p>
        </p:txBody>
      </p:sp>
      <p:sp>
        <p:nvSpPr>
          <p:cNvPr id="24583" name="Text Box 7"/>
          <p:cNvSpPr txBox="1">
            <a:spLocks noChangeArrowheads="1"/>
          </p:cNvSpPr>
          <p:nvPr/>
        </p:nvSpPr>
        <p:spPr bwMode="auto">
          <a:xfrm>
            <a:off x="4800600" y="304800"/>
            <a:ext cx="32004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bg2"/>
                </a:solidFill>
                <a:latin typeface="Times New Roman" panose="02020603050405020304" pitchFamily="18" charset="0"/>
              </a:defRPr>
            </a:lvl1pPr>
            <a:lvl2pPr marL="742950" indent="-285750" eaLnBrk="0" hangingPunct="0">
              <a:defRPr b="1">
                <a:solidFill>
                  <a:schemeClr val="bg2"/>
                </a:solidFill>
                <a:latin typeface="Times New Roman" panose="02020603050405020304" pitchFamily="18" charset="0"/>
              </a:defRPr>
            </a:lvl2pPr>
            <a:lvl3pPr marL="1143000" indent="-228600" eaLnBrk="0" hangingPunct="0">
              <a:defRPr b="1">
                <a:solidFill>
                  <a:schemeClr val="bg2"/>
                </a:solidFill>
                <a:latin typeface="Times New Roman" panose="02020603050405020304" pitchFamily="18" charset="0"/>
              </a:defRPr>
            </a:lvl3pPr>
            <a:lvl4pPr marL="1600200" indent="-228600" eaLnBrk="0" hangingPunct="0">
              <a:defRPr b="1">
                <a:solidFill>
                  <a:schemeClr val="bg2"/>
                </a:solidFill>
                <a:latin typeface="Times New Roman" panose="02020603050405020304" pitchFamily="18" charset="0"/>
              </a:defRPr>
            </a:lvl4pPr>
            <a:lvl5pPr marL="2057400" indent="-228600" eaLnBrk="0" hangingPunct="0">
              <a:defRPr b="1">
                <a:solidFill>
                  <a:schemeClr val="bg2"/>
                </a:solidFill>
                <a:latin typeface="Times New Roman" panose="02020603050405020304" pitchFamily="18" charset="0"/>
              </a:defRPr>
            </a:lvl5pPr>
            <a:lvl6pPr marL="25146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6pPr>
            <a:lvl7pPr marL="29718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7pPr>
            <a:lvl8pPr marL="34290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8pPr>
            <a:lvl9pPr marL="3886200" indent="-228600" eaLnBrk="0" fontAlgn="base" hangingPunct="0">
              <a:lnSpc>
                <a:spcPct val="80000"/>
              </a:lnSpc>
              <a:spcBef>
                <a:spcPct val="20000"/>
              </a:spcBef>
              <a:spcAft>
                <a:spcPct val="0"/>
              </a:spcAft>
              <a:buClr>
                <a:schemeClr val="accent2"/>
              </a:buClr>
              <a:buSzPct val="80000"/>
              <a:buFont typeface="Wingdings" panose="05000000000000000000" pitchFamily="2" charset="2"/>
              <a:buChar char="l"/>
              <a:defRPr b="1">
                <a:solidFill>
                  <a:schemeClr val="bg2"/>
                </a:solidFill>
                <a:latin typeface="Times New Roman" panose="02020603050405020304" pitchFamily="18" charset="0"/>
              </a:defRPr>
            </a:lvl9pPr>
          </a:lstStyle>
          <a:p>
            <a:pPr eaLnBrk="1" hangingPunct="1">
              <a:spcBef>
                <a:spcPct val="50000"/>
              </a:spcBef>
              <a:buClr>
                <a:srgbClr val="FFFF66"/>
              </a:buClr>
              <a:buFont typeface="Wingdings" panose="05000000000000000000" pitchFamily="2" charset="2"/>
              <a:buChar char="Ø"/>
            </a:pPr>
            <a:r>
              <a:rPr lang="en-US" altLang="en-US" sz="2000">
                <a:solidFill>
                  <a:schemeClr val="tx2"/>
                </a:solidFill>
              </a:rPr>
              <a:t>The Glastenbury Wilderness has the Appalachian and Long Trail traverse its slopes for eight miles or so. </a:t>
            </a:r>
          </a:p>
          <a:p>
            <a:pPr eaLnBrk="1" hangingPunct="1">
              <a:spcBef>
                <a:spcPct val="50000"/>
              </a:spcBef>
              <a:buClr>
                <a:srgbClr val="FFFF66"/>
              </a:buClr>
              <a:buFont typeface="Wingdings" panose="05000000000000000000" pitchFamily="2" charset="2"/>
              <a:buChar char="Ø"/>
            </a:pPr>
            <a:r>
              <a:rPr lang="en-US" altLang="en-US" sz="2000">
                <a:solidFill>
                  <a:schemeClr val="tx2"/>
                </a:solidFill>
              </a:rPr>
              <a:t>There are no shelters inside this wilderness but a lookout tower and shelter are nearby. </a:t>
            </a:r>
          </a:p>
          <a:p>
            <a:pPr eaLnBrk="1" hangingPunct="1">
              <a:spcBef>
                <a:spcPct val="50000"/>
              </a:spcBef>
              <a:buClr>
                <a:srgbClr val="FFFF66"/>
              </a:buClr>
              <a:buFont typeface="Wingdings" panose="05000000000000000000" pitchFamily="2" charset="2"/>
              <a:buChar char="Ø"/>
            </a:pPr>
            <a:r>
              <a:rPr lang="en-US" altLang="en-US" sz="2000">
                <a:solidFill>
                  <a:schemeClr val="tx2"/>
                </a:solidFill>
              </a:rPr>
              <a:t>The Glastenbury/West Ridge  Loop Trail offers a 21.8 mile hike through a good part of the Wilderness. </a:t>
            </a:r>
          </a:p>
          <a:p>
            <a:pPr eaLnBrk="1" hangingPunct="1">
              <a:spcBef>
                <a:spcPct val="50000"/>
              </a:spcBef>
              <a:buClr>
                <a:srgbClr val="FFFF66"/>
              </a:buClr>
              <a:buFont typeface="Wingdings" panose="05000000000000000000" pitchFamily="2" charset="2"/>
              <a:buChar char="Ø"/>
            </a:pPr>
            <a:r>
              <a:rPr lang="en-US" altLang="en-US" sz="2000">
                <a:solidFill>
                  <a:schemeClr val="tx2"/>
                </a:solidFill>
              </a:rPr>
              <a:t>Snowmobile trail systems sometimes border this new wilderness.  </a:t>
            </a:r>
          </a:p>
          <a:p>
            <a:pPr eaLnBrk="1" hangingPunct="1">
              <a:spcBef>
                <a:spcPct val="50000"/>
              </a:spcBef>
              <a:buFont typeface="Wingdings" panose="05000000000000000000" pitchFamily="2" charset="2"/>
              <a:buAutoNum type="arabicPeriod"/>
            </a:pPr>
            <a:endParaRPr lang="en-US" altLang="en-US" sz="200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accent2"/>
          </a:buClr>
          <a:buSzPct val="80000"/>
          <a:buFont typeface="Wingdings" pitchFamily="2" charset="2"/>
          <a:buAutoNum type="arabicPeriod"/>
          <a:tabLst/>
          <a:defRPr kumimoji="0" lang="en-US" sz="1800" b="1"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accent2"/>
          </a:buClr>
          <a:buSzPct val="80000"/>
          <a:buFont typeface="Wingdings" pitchFamily="2" charset="2"/>
          <a:buAutoNum type="arabicPeriod"/>
          <a:tabLst/>
          <a:defRPr kumimoji="0" lang="en-US" sz="1800" b="1"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Designs\Topo.pot</Template>
  <TotalTime>6096</TotalTime>
  <Words>5872</Words>
  <Application>Microsoft Office PowerPoint</Application>
  <PresentationFormat>On-screen Show (4:3)</PresentationFormat>
  <Paragraphs>566</Paragraphs>
  <Slides>57</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Times New Roman</vt:lpstr>
      <vt:lpstr>Wingdings</vt:lpstr>
      <vt:lpstr>Arial Narrow</vt:lpstr>
      <vt:lpstr>Arial</vt:lpstr>
      <vt:lpstr>Rockwell</vt:lpstr>
      <vt:lpstr>Arial Black</vt:lpstr>
      <vt:lpstr>Helvetica</vt:lpstr>
      <vt:lpstr>geneva</vt:lpstr>
      <vt:lpstr>Tahoma</vt:lpstr>
      <vt:lpstr>Topo</vt:lpstr>
      <vt:lpstr>PowerPoint Presentation</vt:lpstr>
      <vt:lpstr>PowerPoint Presentation</vt:lpstr>
      <vt:lpstr>PowerPoint Presentation</vt:lpstr>
      <vt:lpstr>PowerPoint Presentation</vt:lpstr>
      <vt:lpstr>PowerPoint Presentation</vt:lpstr>
      <vt:lpstr>PowerPoint Presentation</vt:lpstr>
      <vt:lpstr> Wilderness Legislation </vt:lpstr>
      <vt:lpstr>Wilderness Legislation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Initial Field  Steps Involving the Implementation of the New England Wilderness Act of 2006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Abandoned Property</vt:lpstr>
      <vt:lpstr>Wilderness Boundary Signing</vt:lpstr>
      <vt:lpstr>Campsite Condition Inventory and Monitoring</vt:lpstr>
      <vt:lpstr>Wilderness Boundary Monitoring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Honey Suckle Popper</vt:lpstr>
      <vt:lpstr>PowerPoint Presentation</vt:lpstr>
      <vt:lpstr>PowerPoint Presentation</vt:lpstr>
      <vt:lpstr>PowerPoint Presentation</vt:lpstr>
      <vt:lpstr>PowerPoint Presentation</vt:lpstr>
      <vt:lpstr>PowerPoint Presentation</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Mountain National Forest Wilderness : An Enduring Resource</dc:title>
  <dc:creator>Ronald, Lisa</dc:creator>
  <cp:lastModifiedBy>Ronald, Lisa</cp:lastModifiedBy>
  <cp:revision>595</cp:revision>
  <cp:lastPrinted>1601-01-01T00:00:00Z</cp:lastPrinted>
  <dcterms:created xsi:type="dcterms:W3CDTF">1601-01-01T00:00:00Z</dcterms:created>
  <dcterms:modified xsi:type="dcterms:W3CDTF">2020-07-31T14:03:01Z</dcterms:modified>
</cp:coreProperties>
</file>