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6" autoAdjust="0"/>
    <p:restoredTop sz="94250" autoAdjust="0"/>
  </p:normalViewPr>
  <p:slideViewPr>
    <p:cSldViewPr>
      <p:cViewPr varScale="1">
        <p:scale>
          <a:sx n="42" d="100"/>
          <a:sy n="42" d="100"/>
        </p:scale>
        <p:origin x="40" y="6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B5DE7-6BAA-4CB4-BE42-397C99E21C4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82DED-C124-4AE9-BB1E-276BC12F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6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4AAD4-D300-44F4-BB0F-1FA07E6366F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ADD4-86CD-4455-891E-C825E417770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02C5-CB3E-49E5-A641-B2278FF7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0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ADD4-86CD-4455-891E-C825E417770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02C5-CB3E-49E5-A641-B2278FF7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4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ADD4-86CD-4455-891E-C825E417770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02C5-CB3E-49E5-A641-B2278FF7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9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ADD4-86CD-4455-891E-C825E417770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02C5-CB3E-49E5-A641-B2278FF7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ADD4-86CD-4455-891E-C825E417770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02C5-CB3E-49E5-A641-B2278FF7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8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ADD4-86CD-4455-891E-C825E417770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02C5-CB3E-49E5-A641-B2278FF7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7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ADD4-86CD-4455-891E-C825E417770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02C5-CB3E-49E5-A641-B2278FF7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2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ADD4-86CD-4455-891E-C825E417770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02C5-CB3E-49E5-A641-B2278FF7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5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ADD4-86CD-4455-891E-C825E417770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02C5-CB3E-49E5-A641-B2278FF7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33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ADD4-86CD-4455-891E-C825E417770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02C5-CB3E-49E5-A641-B2278FF7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4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ADD4-86CD-4455-891E-C825E417770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02C5-CB3E-49E5-A641-B2278FF7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9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6ADD4-86CD-4455-891E-C825E417770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302C5-CB3E-49E5-A641-B2278FF7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6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Roads and Fires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5715000" cy="2667000"/>
          </a:xfrm>
        </p:spPr>
        <p:txBody>
          <a:bodyPr/>
          <a:lstStyle/>
          <a:p>
            <a:r>
              <a:rPr lang="en-US" dirty="0"/>
              <a:t>Anatomy of Roads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Surface Drainages structures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17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Impacts to Roads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use – powdering</a:t>
            </a:r>
          </a:p>
          <a:p>
            <a:r>
              <a:rPr lang="en-US" dirty="0"/>
              <a:t>Poor blading – side casting of surface material</a:t>
            </a:r>
          </a:p>
          <a:p>
            <a:r>
              <a:rPr lang="en-US" dirty="0"/>
              <a:t>Over watering – rutting</a:t>
            </a:r>
          </a:p>
          <a:p>
            <a:r>
              <a:rPr lang="en-US" dirty="0"/>
              <a:t>Damage to drainage structures – surface and ditch</a:t>
            </a:r>
          </a:p>
          <a:p>
            <a:r>
              <a:rPr lang="en-US" dirty="0"/>
              <a:t>Undercutting of toe slope – long term erosion</a:t>
            </a:r>
          </a:p>
          <a:p>
            <a:r>
              <a:rPr lang="en-US" dirty="0"/>
              <a:t>Damage to signs </a:t>
            </a:r>
            <a:r>
              <a:rPr lang="en-US"/>
              <a:t>and gates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86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1143000" y="457200"/>
            <a:ext cx="1257341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itle 70"/>
          <p:cNvSpPr txBox="1">
            <a:spLocks noGrp="1"/>
          </p:cNvSpPr>
          <p:nvPr>
            <p:ph type="title" idx="4294967295"/>
          </p:nvPr>
        </p:nvSpPr>
        <p:spPr>
          <a:xfrm>
            <a:off x="4324762" y="282770"/>
            <a:ext cx="367030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Cut and Fill Road</a:t>
            </a:r>
          </a:p>
        </p:txBody>
      </p:sp>
      <p:grpSp>
        <p:nvGrpSpPr>
          <p:cNvPr id="4" name="Group 3" descr="Diagram showing hillside, road surface, fill slope, cut slope, ditch, ditch relief culvert">
            <a:extLst>
              <a:ext uri="{FF2B5EF4-FFF2-40B4-BE49-F238E27FC236}">
                <a16:creationId xmlns:a16="http://schemas.microsoft.com/office/drawing/2014/main" id="{60432A7E-BB4F-4F45-B60F-76A011CBA568}"/>
              </a:ext>
            </a:extLst>
          </p:cNvPr>
          <p:cNvGrpSpPr/>
          <p:nvPr/>
        </p:nvGrpSpPr>
        <p:grpSpPr>
          <a:xfrm>
            <a:off x="838200" y="1295400"/>
            <a:ext cx="7924800" cy="4484132"/>
            <a:chOff x="914400" y="1219200"/>
            <a:chExt cx="7924800" cy="4484132"/>
          </a:xfrm>
        </p:grpSpPr>
        <p:grpSp>
          <p:nvGrpSpPr>
            <p:cNvPr id="57" name="Group 56"/>
            <p:cNvGrpSpPr/>
            <p:nvPr/>
          </p:nvGrpSpPr>
          <p:grpSpPr>
            <a:xfrm>
              <a:off x="2286000" y="1219200"/>
              <a:ext cx="5791200" cy="3657600"/>
              <a:chOff x="2286000" y="1219200"/>
              <a:chExt cx="5791200" cy="36576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2286000" y="1219200"/>
                <a:ext cx="4419600" cy="2209800"/>
                <a:chOff x="2286000" y="1219200"/>
                <a:chExt cx="4419600" cy="2209800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>
                  <a:off x="2286000" y="1219200"/>
                  <a:ext cx="1219200" cy="2209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flipV="1">
                  <a:off x="3505200" y="3162300"/>
                  <a:ext cx="304800" cy="2667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3810000" y="2971800"/>
                  <a:ext cx="2895600" cy="1905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Straight Connector 19"/>
              <p:cNvCxnSpPr/>
              <p:nvPr/>
            </p:nvCxnSpPr>
            <p:spPr>
              <a:xfrm>
                <a:off x="6705600" y="2971800"/>
                <a:ext cx="1371600" cy="1905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914400" y="2438400"/>
              <a:ext cx="1905000" cy="445532"/>
              <a:chOff x="914400" y="2438400"/>
              <a:chExt cx="1905000" cy="445532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914400" y="2514600"/>
                <a:ext cx="10615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Cut slope</a:t>
                </a: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 flipV="1">
                <a:off x="2133683" y="2438400"/>
                <a:ext cx="685717" cy="2608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1602929" y="3429000"/>
              <a:ext cx="1749871" cy="641866"/>
              <a:chOff x="1602929" y="3429000"/>
              <a:chExt cx="1749871" cy="641866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602929" y="3701534"/>
                <a:ext cx="726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Ditch </a:t>
                </a:r>
              </a:p>
            </p:txBody>
          </p:sp>
          <p:cxnSp>
            <p:nvCxnSpPr>
              <p:cNvPr id="34" name="Straight Arrow Connector 33"/>
              <p:cNvCxnSpPr>
                <a:stCxn id="27" idx="3"/>
              </p:cNvCxnSpPr>
              <p:nvPr/>
            </p:nvCxnSpPr>
            <p:spPr>
              <a:xfrm flipV="1">
                <a:off x="2329795" y="3429000"/>
                <a:ext cx="1023005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5486400" y="1828800"/>
              <a:ext cx="3011902" cy="1055132"/>
              <a:chOff x="5486400" y="1828800"/>
              <a:chExt cx="3011902" cy="1055132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174845" y="1828800"/>
                <a:ext cx="23234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Road Surface, </a:t>
                </a:r>
                <a:r>
                  <a:rPr lang="en-US" dirty="0" err="1"/>
                  <a:t>Insloped</a:t>
                </a:r>
                <a:endParaRPr lang="en-US" dirty="0"/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 flipH="1">
                <a:off x="5486400" y="2324100"/>
                <a:ext cx="609600" cy="5598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7391400" y="3124200"/>
              <a:ext cx="1174876" cy="762000"/>
              <a:chOff x="7391400" y="3124200"/>
              <a:chExt cx="1174876" cy="76200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7546445" y="3124200"/>
                <a:ext cx="10198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Fill Slope</a:t>
                </a: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flipH="1">
                <a:off x="7391400" y="3493532"/>
                <a:ext cx="381000" cy="3926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>
              <a:off x="8077200" y="4876800"/>
              <a:ext cx="76200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 descr="Diagram showing hillside, road surface, fill slope, cut slope, ditch, ditch relief culvert"/>
            <p:cNvSpPr txBox="1"/>
            <p:nvPr/>
          </p:nvSpPr>
          <p:spPr>
            <a:xfrm>
              <a:off x="4983860" y="3371850"/>
              <a:ext cx="867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Hillside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286000" y="1219200"/>
              <a:ext cx="577036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 rot="21342138">
              <a:off x="3810000" y="2996332"/>
              <a:ext cx="2895600" cy="762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6705600" y="2466655"/>
              <a:ext cx="1511986" cy="421287"/>
              <a:chOff x="6705600" y="2466655"/>
              <a:chExt cx="1511986" cy="421287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7327214" y="2466655"/>
                <a:ext cx="890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Gravel?</a:t>
                </a:r>
              </a:p>
            </p:txBody>
          </p:sp>
          <p:cxnSp>
            <p:nvCxnSpPr>
              <p:cNvPr id="61" name="Straight Arrow Connector 60"/>
              <p:cNvCxnSpPr>
                <a:stCxn id="59" idx="1"/>
              </p:cNvCxnSpPr>
              <p:nvPr/>
            </p:nvCxnSpPr>
            <p:spPr>
              <a:xfrm flipH="1">
                <a:off x="6705600" y="2651321"/>
                <a:ext cx="621614" cy="2366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Rounded Rectangle 65"/>
            <p:cNvSpPr/>
            <p:nvPr/>
          </p:nvSpPr>
          <p:spPr>
            <a:xfrm rot="1115887">
              <a:off x="3471420" y="3953045"/>
              <a:ext cx="4990206" cy="1920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402155" y="4724400"/>
              <a:ext cx="1978490" cy="978932"/>
              <a:chOff x="6402155" y="4724400"/>
              <a:chExt cx="1978490" cy="978932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6402155" y="5334000"/>
                <a:ext cx="19784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Ditch Relief Culvert</a:t>
                </a:r>
              </a:p>
            </p:txBody>
          </p:sp>
          <p:cxnSp>
            <p:nvCxnSpPr>
              <p:cNvPr id="69" name="Straight Arrow Connector 68"/>
              <p:cNvCxnSpPr/>
              <p:nvPr/>
            </p:nvCxnSpPr>
            <p:spPr>
              <a:xfrm flipV="1">
                <a:off x="7086600" y="4724400"/>
                <a:ext cx="304800" cy="609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994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Fill Roads</a:t>
            </a:r>
          </a:p>
        </p:txBody>
      </p:sp>
      <p:grpSp>
        <p:nvGrpSpPr>
          <p:cNvPr id="20" name="Group 19" descr="Line diagram showing slat peak in center"/>
          <p:cNvGrpSpPr/>
          <p:nvPr/>
        </p:nvGrpSpPr>
        <p:grpSpPr>
          <a:xfrm>
            <a:off x="1447800" y="2362200"/>
            <a:ext cx="5486400" cy="381000"/>
            <a:chOff x="1447800" y="2362200"/>
            <a:chExt cx="5486400" cy="3810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447800" y="2743200"/>
              <a:ext cx="152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971800" y="2362200"/>
              <a:ext cx="3048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276600" y="2362200"/>
              <a:ext cx="1676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953000" y="2362200"/>
              <a:ext cx="3048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257800" y="2743200"/>
              <a:ext cx="1676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 descr="two triangular &quot;ditches&quot; on either side of peak"/>
          <p:cNvGrpSpPr/>
          <p:nvPr/>
        </p:nvGrpSpPr>
        <p:grpSpPr>
          <a:xfrm>
            <a:off x="1295400" y="4114800"/>
            <a:ext cx="5791200" cy="609600"/>
            <a:chOff x="1295400" y="4114800"/>
            <a:chExt cx="5791200" cy="6096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295400" y="4419600"/>
              <a:ext cx="1295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590800" y="4419600"/>
              <a:ext cx="228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2819400" y="4114800"/>
              <a:ext cx="45720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276600" y="4114800"/>
              <a:ext cx="152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800600" y="4114800"/>
              <a:ext cx="45720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5257800" y="4419600"/>
              <a:ext cx="228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486400" y="4419600"/>
              <a:ext cx="1600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 descr="Arrows pointing inward from &quot;ditches&quot; toward center"/>
          <p:cNvGrpSpPr/>
          <p:nvPr/>
        </p:nvGrpSpPr>
        <p:grpSpPr>
          <a:xfrm>
            <a:off x="2819400" y="4216056"/>
            <a:ext cx="2415721" cy="304800"/>
            <a:chOff x="2819400" y="4216056"/>
            <a:chExt cx="2415721" cy="304800"/>
          </a:xfrm>
        </p:grpSpPr>
        <p:sp>
          <p:nvSpPr>
            <p:cNvPr id="45" name="Curved Down Arrow 44"/>
            <p:cNvSpPr/>
            <p:nvPr/>
          </p:nvSpPr>
          <p:spPr>
            <a:xfrm>
              <a:off x="2819400" y="4216056"/>
              <a:ext cx="457200" cy="304800"/>
            </a:xfrm>
            <a:prstGeom prst="curvedDownArrow">
              <a:avLst>
                <a:gd name="adj1" fmla="val 25000"/>
                <a:gd name="adj2" fmla="val 67642"/>
                <a:gd name="adj3" fmla="val 4868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Curved Up Arrow 47"/>
            <p:cNvSpPr/>
            <p:nvPr/>
          </p:nvSpPr>
          <p:spPr>
            <a:xfrm rot="10568121">
              <a:off x="4778268" y="4216056"/>
              <a:ext cx="456853" cy="3048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286500" y="1981200"/>
            <a:ext cx="128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Fill Through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40282" y="3745468"/>
            <a:ext cx="1042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Pike</a:t>
            </a:r>
          </a:p>
        </p:txBody>
      </p:sp>
    </p:spTree>
    <p:extLst>
      <p:ext uri="{BB962C8B-B14F-4D97-AF65-F5344CB8AC3E}">
        <p14:creationId xmlns:p14="http://schemas.microsoft.com/office/powerpoint/2010/main" val="2686962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2590800" y="182160"/>
            <a:ext cx="3878691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Road Surface Shape</a:t>
            </a:r>
          </a:p>
        </p:txBody>
      </p:sp>
      <p:pic>
        <p:nvPicPr>
          <p:cNvPr id="2" name="Picture 1" descr="Diagram showing different Surface shapes. Crown Fill Section is slightly peaked in center with 2-4% downward slopes on either side and a 3:1 slope on the outermost sides. Outslope section is steep on one side (1:5:1), leading to a 2-4% downward grade, leading to a steeper 3:1 slope. Inslope With Ditch Section is steep on one side (1:5:1) with a ditch between the steep slope and the road surface; the road surface is a 2-4% slope towards the ditch, with the side of ditch closest to the road 2:1 and the other side of the road surface a 3:1 downward slope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371600"/>
            <a:ext cx="720321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04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Drainage – Belt Top</a:t>
            </a:r>
          </a:p>
        </p:txBody>
      </p:sp>
      <p:pic>
        <p:nvPicPr>
          <p:cNvPr id="6" name="Content Placeholder 5" descr="A belt top running across a dirt road at an angle, with a truck on the road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158852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mall concreted ditch running across a dirt roa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5839023" cy="4671219"/>
          </a:xfrm>
        </p:spPr>
      </p:pic>
    </p:spTree>
    <p:extLst>
      <p:ext uri="{BB962C8B-B14F-4D97-AF65-F5344CB8AC3E}">
        <p14:creationId xmlns:p14="http://schemas.microsoft.com/office/powerpoint/2010/main" val="646983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21" name="Picture 9" descr="tribe_road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646" y="304800"/>
            <a:ext cx="3527446" cy="57943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altLang="en-US" sz="4000" dirty="0"/>
              <a:t>Rolling Dip</a:t>
            </a:r>
            <a:endParaRPr lang="en-US" altLang="en-US" sz="2800" i="1" dirty="0"/>
          </a:p>
        </p:txBody>
      </p:sp>
      <p:sp>
        <p:nvSpPr>
          <p:cNvPr id="166923" name="AutoShape 11" descr="An arrow running along the contour of the ditch across the road and to the side of the road."/>
          <p:cNvSpPr>
            <a:spLocks noChangeArrowheads="1"/>
          </p:cNvSpPr>
          <p:nvPr/>
        </p:nvSpPr>
        <p:spPr bwMode="auto">
          <a:xfrm rot="10610610">
            <a:off x="2971800" y="2286000"/>
            <a:ext cx="2133600" cy="866775"/>
          </a:xfrm>
          <a:custGeom>
            <a:avLst/>
            <a:gdLst>
              <a:gd name="G0" fmla="+- 12954 0 0"/>
              <a:gd name="G1" fmla="+- 4352 0 0"/>
              <a:gd name="G2" fmla="+- 12158 0 4352"/>
              <a:gd name="G3" fmla="+- G2 0 4352"/>
              <a:gd name="G4" fmla="*/ G3 32768 32059"/>
              <a:gd name="G5" fmla="*/ G4 1 2"/>
              <a:gd name="G6" fmla="+- 21600 0 12954"/>
              <a:gd name="G7" fmla="*/ G6 4352 6079"/>
              <a:gd name="G8" fmla="+- G7 12954 0"/>
              <a:gd name="T0" fmla="*/ 12954 w 21600"/>
              <a:gd name="T1" fmla="*/ 0 h 21600"/>
              <a:gd name="T2" fmla="*/ 12954 w 21600"/>
              <a:gd name="T3" fmla="*/ 12158 h 21600"/>
              <a:gd name="T4" fmla="*/ 176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954" y="0"/>
                </a:lnTo>
                <a:lnTo>
                  <a:pt x="12954" y="4352"/>
                </a:lnTo>
                <a:lnTo>
                  <a:pt x="12427" y="4352"/>
                </a:lnTo>
                <a:cubicBezTo>
                  <a:pt x="5564" y="4352"/>
                  <a:pt x="0" y="7847"/>
                  <a:pt x="0" y="12158"/>
                </a:cubicBezTo>
                <a:lnTo>
                  <a:pt x="0" y="21600"/>
                </a:lnTo>
                <a:lnTo>
                  <a:pt x="3530" y="21600"/>
                </a:lnTo>
                <a:lnTo>
                  <a:pt x="3530" y="12158"/>
                </a:lnTo>
                <a:cubicBezTo>
                  <a:pt x="3530" y="9754"/>
                  <a:pt x="7513" y="7806"/>
                  <a:pt x="12427" y="7806"/>
                </a:cubicBezTo>
                <a:lnTo>
                  <a:pt x="12954" y="7806"/>
                </a:lnTo>
                <a:lnTo>
                  <a:pt x="12954" y="12158"/>
                </a:lnTo>
                <a:close/>
              </a:path>
            </a:pathLst>
          </a:custGeom>
          <a:solidFill>
            <a:srgbClr val="FF9900">
              <a:alpha val="42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7" name="Text Box 15"/>
          <p:cNvSpPr txBox="1">
            <a:spLocks noChangeArrowheads="1"/>
          </p:cNvSpPr>
          <p:nvPr/>
        </p:nvSpPr>
        <p:spPr bwMode="auto">
          <a:xfrm>
            <a:off x="441325" y="5980113"/>
            <a:ext cx="215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Spring and Fall use</a:t>
            </a:r>
          </a:p>
        </p:txBody>
      </p:sp>
    </p:spTree>
    <p:extLst>
      <p:ext uri="{BB962C8B-B14F-4D97-AF65-F5344CB8AC3E}">
        <p14:creationId xmlns:p14="http://schemas.microsoft.com/office/powerpoint/2010/main" val="2048925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r>
              <a:rPr lang="en-US" dirty="0"/>
              <a:t>Slash Filter Windrows</a:t>
            </a:r>
          </a:p>
        </p:txBody>
      </p:sp>
      <p:pic>
        <p:nvPicPr>
          <p:cNvPr id="5" name="Content Placeholder 4" descr="A culvert with road over and stream going through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7391400" cy="5543550"/>
          </a:xfrm>
        </p:spPr>
      </p:pic>
    </p:spTree>
    <p:extLst>
      <p:ext uri="{BB962C8B-B14F-4D97-AF65-F5344CB8AC3E}">
        <p14:creationId xmlns:p14="http://schemas.microsoft.com/office/powerpoint/2010/main" val="3804395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Ditch Relief Inlet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A culvert under a road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" y="1601203"/>
            <a:ext cx="6998368" cy="5248776"/>
          </a:xfrm>
        </p:spPr>
      </p:pic>
    </p:spTree>
    <p:extLst>
      <p:ext uri="{BB962C8B-B14F-4D97-AF65-F5344CB8AC3E}">
        <p14:creationId xmlns:p14="http://schemas.microsoft.com/office/powerpoint/2010/main" val="996796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97</Words>
  <Application>Microsoft Office PowerPoint</Application>
  <PresentationFormat>On-screen Show (4:3)</PresentationFormat>
  <Paragraphs>31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Roads and Fires</vt:lpstr>
      <vt:lpstr>Cut and Fill Road</vt:lpstr>
      <vt:lpstr>Fill Roads</vt:lpstr>
      <vt:lpstr>Road Surface Shape</vt:lpstr>
      <vt:lpstr>Road Drainage – Belt Top</vt:lpstr>
      <vt:lpstr>PowerPoint Presentation</vt:lpstr>
      <vt:lpstr>Rolling Dip</vt:lpstr>
      <vt:lpstr>Slash Filter Windrows</vt:lpstr>
      <vt:lpstr>Ditch Relief Inlet</vt:lpstr>
      <vt:lpstr>Common Impacts to Roads</vt:lpstr>
      <vt:lpstr>Discussion</vt:lpstr>
    </vt:vector>
  </TitlesOfParts>
  <Company>Forest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USDA Forest Service</dc:creator>
  <cp:lastModifiedBy>Sky Gennette</cp:lastModifiedBy>
  <cp:revision>14</cp:revision>
  <dcterms:created xsi:type="dcterms:W3CDTF">2014-05-07T01:12:14Z</dcterms:created>
  <dcterms:modified xsi:type="dcterms:W3CDTF">2020-01-29T02:58:08Z</dcterms:modified>
</cp:coreProperties>
</file>