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4"/>
  </p:notesMasterIdLst>
  <p:handoutMasterIdLst>
    <p:handoutMasterId r:id="rId25"/>
  </p:handoutMasterIdLst>
  <p:sldIdLst>
    <p:sldId id="262" r:id="rId2"/>
    <p:sldId id="264" r:id="rId3"/>
    <p:sldId id="349" r:id="rId4"/>
    <p:sldId id="381" r:id="rId5"/>
    <p:sldId id="383" r:id="rId6"/>
    <p:sldId id="385" r:id="rId7"/>
    <p:sldId id="386" r:id="rId8"/>
    <p:sldId id="387" r:id="rId9"/>
    <p:sldId id="388" r:id="rId10"/>
    <p:sldId id="350" r:id="rId11"/>
    <p:sldId id="351" r:id="rId12"/>
    <p:sldId id="356" r:id="rId13"/>
    <p:sldId id="357" r:id="rId14"/>
    <p:sldId id="362" r:id="rId15"/>
    <p:sldId id="368" r:id="rId16"/>
    <p:sldId id="370" r:id="rId17"/>
    <p:sldId id="373" r:id="rId18"/>
    <p:sldId id="376" r:id="rId19"/>
    <p:sldId id="377" r:id="rId20"/>
    <p:sldId id="378" r:id="rId21"/>
    <p:sldId id="384" r:id="rId22"/>
    <p:sldId id="379" r:id="rId23"/>
  </p:sldIdLst>
  <p:sldSz cx="9144000" cy="6858000" type="screen4x3"/>
  <p:notesSz cx="6934200" cy="9220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0000"/>
    <a:srgbClr val="FFCC00"/>
    <a:srgbClr val="FF9900"/>
    <a:srgbClr val="FFCC99"/>
    <a:srgbClr val="9FCED3"/>
    <a:srgbClr val="C0C0C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1" autoAdjust="0"/>
    <p:restoredTop sz="86458" autoAdjust="0"/>
  </p:normalViewPr>
  <p:slideViewPr>
    <p:cSldViewPr>
      <p:cViewPr varScale="1">
        <p:scale>
          <a:sx n="70" d="100"/>
          <a:sy n="70" d="100"/>
        </p:scale>
        <p:origin x="102" y="180"/>
      </p:cViewPr>
      <p:guideLst>
        <p:guide orient="horz" pos="2160"/>
        <p:guide pos="2880"/>
      </p:guideLst>
    </p:cSldViewPr>
  </p:slideViewPr>
  <p:outlineViewPr>
    <p:cViewPr>
      <p:scale>
        <a:sx n="25" d="100"/>
        <a:sy n="25" d="100"/>
      </p:scale>
      <p:origin x="0" y="-240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6" d="100"/>
          <a:sy n="46" d="100"/>
        </p:scale>
        <p:origin x="-1349" y="-86"/>
      </p:cViewPr>
      <p:guideLst>
        <p:guide orient="horz" pos="2905"/>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2386A684-7A41-48DF-8651-A2A4233B8060}"/>
              </a:ext>
            </a:extLst>
          </p:cNvPr>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921" tIns="46461" rIns="92921" bIns="46461" numCol="1" anchor="t" anchorCtr="0" compatLnSpc="1">
            <a:prstTxWarp prst="textNoShape">
              <a:avLst/>
            </a:prstTxWarp>
          </a:bodyPr>
          <a:lstStyle>
            <a:lvl1pPr defTabSz="928688">
              <a:defRPr sz="1200" smtClean="0"/>
            </a:lvl1pPr>
          </a:lstStyle>
          <a:p>
            <a:pPr>
              <a:defRPr/>
            </a:pPr>
            <a:endParaRPr lang="en-US"/>
          </a:p>
        </p:txBody>
      </p:sp>
      <p:sp>
        <p:nvSpPr>
          <p:cNvPr id="131075" name="Rectangle 3">
            <a:extLst>
              <a:ext uri="{FF2B5EF4-FFF2-40B4-BE49-F238E27FC236}">
                <a16:creationId xmlns:a16="http://schemas.microsoft.com/office/drawing/2014/main" id="{3D4ECC6E-6EDB-47F8-BF2B-DB4AC7949ECA}"/>
              </a:ext>
            </a:extLst>
          </p:cNvPr>
          <p:cNvSpPr>
            <a:spLocks noGrp="1" noChangeArrowheads="1"/>
          </p:cNvSpPr>
          <p:nvPr>
            <p:ph type="dt" sz="quarter" idx="1"/>
          </p:nvPr>
        </p:nvSpPr>
        <p:spPr bwMode="auto">
          <a:xfrm>
            <a:off x="3929063" y="0"/>
            <a:ext cx="3005137" cy="461963"/>
          </a:xfrm>
          <a:prstGeom prst="rect">
            <a:avLst/>
          </a:prstGeom>
          <a:noFill/>
          <a:ln w="9525">
            <a:noFill/>
            <a:miter lim="800000"/>
            <a:headEnd/>
            <a:tailEnd/>
          </a:ln>
          <a:effectLst/>
        </p:spPr>
        <p:txBody>
          <a:bodyPr vert="horz" wrap="square" lIns="92921" tIns="46461" rIns="92921" bIns="46461" numCol="1" anchor="t" anchorCtr="0" compatLnSpc="1">
            <a:prstTxWarp prst="textNoShape">
              <a:avLst/>
            </a:prstTxWarp>
          </a:bodyPr>
          <a:lstStyle>
            <a:lvl1pPr algn="r" defTabSz="928688">
              <a:defRPr sz="1200" smtClean="0"/>
            </a:lvl1pPr>
          </a:lstStyle>
          <a:p>
            <a:pPr>
              <a:defRPr/>
            </a:pPr>
            <a:endParaRPr lang="en-US"/>
          </a:p>
        </p:txBody>
      </p:sp>
      <p:sp>
        <p:nvSpPr>
          <p:cNvPr id="131076" name="Rectangle 4">
            <a:extLst>
              <a:ext uri="{FF2B5EF4-FFF2-40B4-BE49-F238E27FC236}">
                <a16:creationId xmlns:a16="http://schemas.microsoft.com/office/drawing/2014/main" id="{EE24600D-847E-4280-A18C-6B4DDD51DE7B}"/>
              </a:ext>
            </a:extLst>
          </p:cNvPr>
          <p:cNvSpPr>
            <a:spLocks noGrp="1" noChangeArrowheads="1"/>
          </p:cNvSpPr>
          <p:nvPr>
            <p:ph type="ftr" sz="quarter" idx="2"/>
          </p:nvPr>
        </p:nvSpPr>
        <p:spPr bwMode="auto">
          <a:xfrm>
            <a:off x="0" y="8758238"/>
            <a:ext cx="3005138" cy="461962"/>
          </a:xfrm>
          <a:prstGeom prst="rect">
            <a:avLst/>
          </a:prstGeom>
          <a:noFill/>
          <a:ln w="9525">
            <a:noFill/>
            <a:miter lim="800000"/>
            <a:headEnd/>
            <a:tailEnd/>
          </a:ln>
          <a:effectLst/>
        </p:spPr>
        <p:txBody>
          <a:bodyPr vert="horz" wrap="square" lIns="92921" tIns="46461" rIns="92921" bIns="46461" numCol="1" anchor="b" anchorCtr="0" compatLnSpc="1">
            <a:prstTxWarp prst="textNoShape">
              <a:avLst/>
            </a:prstTxWarp>
          </a:bodyPr>
          <a:lstStyle>
            <a:lvl1pPr defTabSz="928688">
              <a:defRPr sz="1200" smtClean="0"/>
            </a:lvl1pPr>
          </a:lstStyle>
          <a:p>
            <a:pPr>
              <a:defRPr/>
            </a:pPr>
            <a:endParaRPr lang="en-US"/>
          </a:p>
        </p:txBody>
      </p:sp>
      <p:sp>
        <p:nvSpPr>
          <p:cNvPr id="131077" name="Rectangle 5">
            <a:extLst>
              <a:ext uri="{FF2B5EF4-FFF2-40B4-BE49-F238E27FC236}">
                <a16:creationId xmlns:a16="http://schemas.microsoft.com/office/drawing/2014/main" id="{13236DE7-E2E1-45AB-BE6C-6BCE2DAE0FAD}"/>
              </a:ext>
            </a:extLst>
          </p:cNvPr>
          <p:cNvSpPr>
            <a:spLocks noGrp="1" noChangeArrowheads="1"/>
          </p:cNvSpPr>
          <p:nvPr>
            <p:ph type="sldNum" sz="quarter" idx="3"/>
          </p:nvPr>
        </p:nvSpPr>
        <p:spPr bwMode="auto">
          <a:xfrm>
            <a:off x="3929063" y="8758238"/>
            <a:ext cx="3005137" cy="461962"/>
          </a:xfrm>
          <a:prstGeom prst="rect">
            <a:avLst/>
          </a:prstGeom>
          <a:noFill/>
          <a:ln w="9525">
            <a:noFill/>
            <a:miter lim="800000"/>
            <a:headEnd/>
            <a:tailEnd/>
          </a:ln>
          <a:effectLst/>
        </p:spPr>
        <p:txBody>
          <a:bodyPr vert="horz" wrap="square" lIns="92921" tIns="46461" rIns="92921" bIns="46461" numCol="1" anchor="b" anchorCtr="0" compatLnSpc="1">
            <a:prstTxWarp prst="textNoShape">
              <a:avLst/>
            </a:prstTxWarp>
          </a:bodyPr>
          <a:lstStyle>
            <a:lvl1pPr algn="r" defTabSz="928688">
              <a:defRPr sz="1200"/>
            </a:lvl1pPr>
          </a:lstStyle>
          <a:p>
            <a:fld id="{F014AB74-5B5F-4058-BEA9-984491E6C41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223CD0E3-F615-4D4B-B911-C111DEB222CA}"/>
              </a:ext>
            </a:extLst>
          </p:cNvPr>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921" tIns="46461" rIns="92921" bIns="46461" numCol="1" anchor="t" anchorCtr="0" compatLnSpc="1">
            <a:prstTxWarp prst="textNoShape">
              <a:avLst/>
            </a:prstTxWarp>
          </a:bodyPr>
          <a:lstStyle>
            <a:lvl1pPr defTabSz="928688">
              <a:defRPr sz="1200" smtClean="0"/>
            </a:lvl1pPr>
          </a:lstStyle>
          <a:p>
            <a:pPr>
              <a:defRPr/>
            </a:pPr>
            <a:endParaRPr lang="en-US"/>
          </a:p>
        </p:txBody>
      </p:sp>
      <p:sp>
        <p:nvSpPr>
          <p:cNvPr id="114691" name="Rectangle 3">
            <a:extLst>
              <a:ext uri="{FF2B5EF4-FFF2-40B4-BE49-F238E27FC236}">
                <a16:creationId xmlns:a16="http://schemas.microsoft.com/office/drawing/2014/main" id="{FDA2B602-7CA8-4AE1-9F7C-A1264FD21FB0}"/>
              </a:ext>
            </a:extLst>
          </p:cNvPr>
          <p:cNvSpPr>
            <a:spLocks noGrp="1" noChangeArrowheads="1"/>
          </p:cNvSpPr>
          <p:nvPr>
            <p:ph type="dt" idx="1"/>
          </p:nvPr>
        </p:nvSpPr>
        <p:spPr bwMode="auto">
          <a:xfrm>
            <a:off x="3929063" y="0"/>
            <a:ext cx="3005137" cy="461963"/>
          </a:xfrm>
          <a:prstGeom prst="rect">
            <a:avLst/>
          </a:prstGeom>
          <a:noFill/>
          <a:ln w="9525">
            <a:noFill/>
            <a:miter lim="800000"/>
            <a:headEnd/>
            <a:tailEnd/>
          </a:ln>
          <a:effectLst/>
        </p:spPr>
        <p:txBody>
          <a:bodyPr vert="horz" wrap="square" lIns="92921" tIns="46461" rIns="92921" bIns="46461" numCol="1" anchor="t" anchorCtr="0" compatLnSpc="1">
            <a:prstTxWarp prst="textNoShape">
              <a:avLst/>
            </a:prstTxWarp>
          </a:bodyPr>
          <a:lstStyle>
            <a:lvl1pPr algn="r" defTabSz="928688">
              <a:defRPr sz="1200" smtClean="0"/>
            </a:lvl1pPr>
          </a:lstStyle>
          <a:p>
            <a:pPr>
              <a:defRPr/>
            </a:pPr>
            <a:endParaRPr lang="en-US"/>
          </a:p>
        </p:txBody>
      </p:sp>
      <p:sp>
        <p:nvSpPr>
          <p:cNvPr id="25604" name="Rectangle 4">
            <a:extLst>
              <a:ext uri="{FF2B5EF4-FFF2-40B4-BE49-F238E27FC236}">
                <a16:creationId xmlns:a16="http://schemas.microsoft.com/office/drawing/2014/main" id="{E5255A53-A0B3-44CE-BF0F-3079E87B545D}"/>
              </a:ext>
            </a:extLst>
          </p:cNvPr>
          <p:cNvSpPr>
            <a:spLocks noChangeArrowheads="1" noTextEdit="1"/>
          </p:cNvSpPr>
          <p:nvPr>
            <p:ph type="sldImg" idx="2"/>
          </p:nvPr>
        </p:nvSpPr>
        <p:spPr bwMode="auto">
          <a:xfrm>
            <a:off x="1163638"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3" name="Rectangle 5">
            <a:extLst>
              <a:ext uri="{FF2B5EF4-FFF2-40B4-BE49-F238E27FC236}">
                <a16:creationId xmlns:a16="http://schemas.microsoft.com/office/drawing/2014/main" id="{E50641B7-EC39-44EC-B415-D66A2B48983B}"/>
              </a:ext>
            </a:extLst>
          </p:cNvPr>
          <p:cNvSpPr>
            <a:spLocks noGrp="1" noChangeArrowheads="1"/>
          </p:cNvSpPr>
          <p:nvPr>
            <p:ph type="body" sz="quarter" idx="3"/>
          </p:nvPr>
        </p:nvSpPr>
        <p:spPr bwMode="auto">
          <a:xfrm>
            <a:off x="923925" y="4379913"/>
            <a:ext cx="5086350" cy="4148137"/>
          </a:xfrm>
          <a:prstGeom prst="rect">
            <a:avLst/>
          </a:prstGeom>
          <a:noFill/>
          <a:ln w="9525">
            <a:noFill/>
            <a:miter lim="800000"/>
            <a:headEnd/>
            <a:tailEnd/>
          </a:ln>
          <a:effectLst/>
        </p:spPr>
        <p:txBody>
          <a:bodyPr vert="horz" wrap="square" lIns="92921" tIns="46461" rIns="92921" bIns="4646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4694" name="Rectangle 6">
            <a:extLst>
              <a:ext uri="{FF2B5EF4-FFF2-40B4-BE49-F238E27FC236}">
                <a16:creationId xmlns:a16="http://schemas.microsoft.com/office/drawing/2014/main" id="{C6AE9167-D39F-4F2B-9CC5-69E641278BDB}"/>
              </a:ext>
            </a:extLst>
          </p:cNvPr>
          <p:cNvSpPr>
            <a:spLocks noGrp="1" noChangeArrowheads="1"/>
          </p:cNvSpPr>
          <p:nvPr>
            <p:ph type="ftr" sz="quarter" idx="4"/>
          </p:nvPr>
        </p:nvSpPr>
        <p:spPr bwMode="auto">
          <a:xfrm>
            <a:off x="0" y="8758238"/>
            <a:ext cx="3005138" cy="461962"/>
          </a:xfrm>
          <a:prstGeom prst="rect">
            <a:avLst/>
          </a:prstGeom>
          <a:noFill/>
          <a:ln w="9525">
            <a:noFill/>
            <a:miter lim="800000"/>
            <a:headEnd/>
            <a:tailEnd/>
          </a:ln>
          <a:effectLst/>
        </p:spPr>
        <p:txBody>
          <a:bodyPr vert="horz" wrap="square" lIns="92921" tIns="46461" rIns="92921" bIns="46461" numCol="1" anchor="b" anchorCtr="0" compatLnSpc="1">
            <a:prstTxWarp prst="textNoShape">
              <a:avLst/>
            </a:prstTxWarp>
          </a:bodyPr>
          <a:lstStyle>
            <a:lvl1pPr defTabSz="928688">
              <a:defRPr sz="1200" smtClean="0"/>
            </a:lvl1pPr>
          </a:lstStyle>
          <a:p>
            <a:pPr>
              <a:defRPr/>
            </a:pPr>
            <a:endParaRPr lang="en-US"/>
          </a:p>
        </p:txBody>
      </p:sp>
      <p:sp>
        <p:nvSpPr>
          <p:cNvPr id="114695" name="Rectangle 7">
            <a:extLst>
              <a:ext uri="{FF2B5EF4-FFF2-40B4-BE49-F238E27FC236}">
                <a16:creationId xmlns:a16="http://schemas.microsoft.com/office/drawing/2014/main" id="{587B8088-C634-4173-A115-896FDB7BA00D}"/>
              </a:ext>
            </a:extLst>
          </p:cNvPr>
          <p:cNvSpPr>
            <a:spLocks noGrp="1" noChangeArrowheads="1"/>
          </p:cNvSpPr>
          <p:nvPr>
            <p:ph type="sldNum" sz="quarter" idx="5"/>
          </p:nvPr>
        </p:nvSpPr>
        <p:spPr bwMode="auto">
          <a:xfrm>
            <a:off x="3929063" y="8758238"/>
            <a:ext cx="3005137" cy="461962"/>
          </a:xfrm>
          <a:prstGeom prst="rect">
            <a:avLst/>
          </a:prstGeom>
          <a:noFill/>
          <a:ln w="9525">
            <a:noFill/>
            <a:miter lim="800000"/>
            <a:headEnd/>
            <a:tailEnd/>
          </a:ln>
          <a:effectLst/>
        </p:spPr>
        <p:txBody>
          <a:bodyPr vert="horz" wrap="square" lIns="92921" tIns="46461" rIns="92921" bIns="46461" numCol="1" anchor="b" anchorCtr="0" compatLnSpc="1">
            <a:prstTxWarp prst="textNoShape">
              <a:avLst/>
            </a:prstTxWarp>
          </a:bodyPr>
          <a:lstStyle>
            <a:lvl1pPr algn="r" defTabSz="928688">
              <a:defRPr sz="1200"/>
            </a:lvl1pPr>
          </a:lstStyle>
          <a:p>
            <a:fld id="{33AACC91-335F-4934-80F2-2499521890A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92D8F855-D7A6-429E-AB20-C601145220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F6A6155-497A-4C8C-8ADB-BD2ADBF7C099}" type="slidenum">
              <a:rPr lang="en-US" altLang="en-US" sz="1200"/>
              <a:pPr eaLnBrk="1" hangingPunct="1"/>
              <a:t>1</a:t>
            </a:fld>
            <a:endParaRPr lang="en-US" altLang="en-US" sz="1200"/>
          </a:p>
        </p:txBody>
      </p:sp>
      <p:sp>
        <p:nvSpPr>
          <p:cNvPr id="26627" name="Rectangle 2">
            <a:extLst>
              <a:ext uri="{FF2B5EF4-FFF2-40B4-BE49-F238E27FC236}">
                <a16:creationId xmlns:a16="http://schemas.microsoft.com/office/drawing/2014/main" id="{9FE9FEBD-0049-4F56-9E23-4B442BD64161}"/>
              </a:ext>
            </a:extLst>
          </p:cNvPr>
          <p:cNvSpPr>
            <a:spLocks noChangeArrowheads="1" noTextEdit="1"/>
          </p:cNvSpPr>
          <p:nvPr>
            <p:ph type="sldImg"/>
          </p:nvPr>
        </p:nvSpPr>
        <p:spPr>
          <a:ln/>
        </p:spPr>
      </p:sp>
      <p:sp>
        <p:nvSpPr>
          <p:cNvPr id="26628" name="Rectangle 3">
            <a:extLst>
              <a:ext uri="{FF2B5EF4-FFF2-40B4-BE49-F238E27FC236}">
                <a16:creationId xmlns:a16="http://schemas.microsoft.com/office/drawing/2014/main" id="{7EE17D30-E5A5-4FF1-AEFA-B15D6BA691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document is part of the Non-Native Invasive Plants Toolbox on http://www.wilderness.net/toolboxes/</a:t>
            </a:r>
          </a:p>
          <a:p>
            <a:endParaRPr lang="en-US" altLang="en-US"/>
          </a:p>
          <a:p>
            <a:r>
              <a:rPr lang="en-US" altLang="en-US"/>
              <a:t>So they know they are in the right room</a:t>
            </a:r>
          </a:p>
          <a:p>
            <a:r>
              <a:rPr lang="en-US" altLang="en-US"/>
              <a:t>Easiest Slide to Make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7FCD602D-0ECC-4C99-A53C-F9B4A70688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20358A-A727-4F55-BC1D-8496223EE259}" type="slidenum">
              <a:rPr lang="en-US" altLang="en-US" sz="1200"/>
              <a:pPr eaLnBrk="1" hangingPunct="1"/>
              <a:t>10</a:t>
            </a:fld>
            <a:endParaRPr lang="en-US" altLang="en-US" sz="1200"/>
          </a:p>
        </p:txBody>
      </p:sp>
      <p:sp>
        <p:nvSpPr>
          <p:cNvPr id="35843" name="Rectangle 2">
            <a:extLst>
              <a:ext uri="{FF2B5EF4-FFF2-40B4-BE49-F238E27FC236}">
                <a16:creationId xmlns:a16="http://schemas.microsoft.com/office/drawing/2014/main" id="{AD82DB64-AF28-49CC-AA22-F7FF9969A893}"/>
              </a:ext>
            </a:extLst>
          </p:cNvPr>
          <p:cNvSpPr>
            <a:spLocks noChangeArrowheads="1" noTextEdit="1"/>
          </p:cNvSpPr>
          <p:nvPr>
            <p:ph type="sldImg"/>
          </p:nvPr>
        </p:nvSpPr>
        <p:spPr>
          <a:ln/>
        </p:spPr>
      </p:sp>
      <p:sp>
        <p:nvSpPr>
          <p:cNvPr id="35844" name="Rectangle 3">
            <a:extLst>
              <a:ext uri="{FF2B5EF4-FFF2-40B4-BE49-F238E27FC236}">
                <a16:creationId xmlns:a16="http://schemas.microsoft.com/office/drawing/2014/main" id="{EAD740F3-C030-452A-A83E-6FBB6E7937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First effort with respect to invasive species management that I was involved in</a:t>
            </a:r>
          </a:p>
          <a:p>
            <a:r>
              <a:rPr lang="en-US" altLang="en-US"/>
              <a:t>Northern Most extent of the region</a:t>
            </a:r>
          </a:p>
          <a:p>
            <a:r>
              <a:rPr lang="en-US" altLang="en-US"/>
              <a:t>Better Map</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B2F22B47-FB09-4CA7-A3EA-06DE7B6B0C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BD2473E-A3AB-47BF-B6F4-7AA39DD41467}" type="slidenum">
              <a:rPr lang="en-US" altLang="en-US" sz="1200"/>
              <a:pPr eaLnBrk="1" hangingPunct="1"/>
              <a:t>11</a:t>
            </a:fld>
            <a:endParaRPr lang="en-US" altLang="en-US" sz="1200"/>
          </a:p>
        </p:txBody>
      </p:sp>
      <p:sp>
        <p:nvSpPr>
          <p:cNvPr id="36867" name="Rectangle 2">
            <a:extLst>
              <a:ext uri="{FF2B5EF4-FFF2-40B4-BE49-F238E27FC236}">
                <a16:creationId xmlns:a16="http://schemas.microsoft.com/office/drawing/2014/main" id="{CBAC10B4-ECD2-4F0E-A4CE-A722705BA3C3}"/>
              </a:ext>
            </a:extLst>
          </p:cNvPr>
          <p:cNvSpPr>
            <a:spLocks noChangeArrowheads="1" noTextEdit="1"/>
          </p:cNvSpPr>
          <p:nvPr>
            <p:ph type="sldImg"/>
          </p:nvPr>
        </p:nvSpPr>
        <p:spPr>
          <a:ln/>
        </p:spPr>
      </p:sp>
      <p:sp>
        <p:nvSpPr>
          <p:cNvPr id="36868" name="Rectangle 3">
            <a:extLst>
              <a:ext uri="{FF2B5EF4-FFF2-40B4-BE49-F238E27FC236}">
                <a16:creationId xmlns:a16="http://schemas.microsoft.com/office/drawing/2014/main" id="{897AF0D3-855B-4371-BB38-AAA5D423C1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1980 CIWA created the RONRW</a:t>
            </a:r>
          </a:p>
          <a:p>
            <a:r>
              <a:rPr lang="en-US" altLang="en-US"/>
              <a:t>1984 1</a:t>
            </a:r>
            <a:r>
              <a:rPr lang="en-US" altLang="en-US" baseline="30000"/>
              <a:t>st</a:t>
            </a:r>
            <a:r>
              <a:rPr lang="en-US" altLang="en-US"/>
              <a:t> Mgmt. Plan</a:t>
            </a:r>
          </a:p>
          <a:p>
            <a:r>
              <a:rPr lang="en-US" altLang="en-US"/>
              <a:t>ID’ed weeds as serious threat</a:t>
            </a:r>
          </a:p>
          <a:p>
            <a:r>
              <a:rPr lang="en-US" altLang="en-US"/>
              <a:t>IPM and bigger than weeds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A5F18BB3-BD73-4571-BA2F-F8A9852A4E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F500976-C41A-4B29-A48F-97D893DF3F23}" type="slidenum">
              <a:rPr lang="en-US" altLang="en-US" sz="1200"/>
              <a:pPr eaLnBrk="1" hangingPunct="1"/>
              <a:t>12</a:t>
            </a:fld>
            <a:endParaRPr lang="en-US" altLang="en-US" sz="1200"/>
          </a:p>
        </p:txBody>
      </p:sp>
      <p:sp>
        <p:nvSpPr>
          <p:cNvPr id="37891" name="Rectangle 2">
            <a:extLst>
              <a:ext uri="{FF2B5EF4-FFF2-40B4-BE49-F238E27FC236}">
                <a16:creationId xmlns:a16="http://schemas.microsoft.com/office/drawing/2014/main" id="{C3F04208-9907-4720-AA95-F67421838F42}"/>
              </a:ext>
            </a:extLst>
          </p:cNvPr>
          <p:cNvSpPr>
            <a:spLocks noChangeArrowheads="1" noTextEdit="1"/>
          </p:cNvSpPr>
          <p:nvPr>
            <p:ph type="sldImg"/>
          </p:nvPr>
        </p:nvSpPr>
        <p:spPr>
          <a:ln/>
        </p:spPr>
      </p:sp>
      <p:sp>
        <p:nvSpPr>
          <p:cNvPr id="37892" name="Rectangle 3">
            <a:extLst>
              <a:ext uri="{FF2B5EF4-FFF2-40B4-BE49-F238E27FC236}">
                <a16:creationId xmlns:a16="http://schemas.microsoft.com/office/drawing/2014/main" id="{0BA4789F-80DE-4F1F-9288-A4C155533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Scoping – majority of comments supported an aggressive weed management program which included Herbicides, in fact it was the internal publics that where most concerned about chemicals and biologicals</a:t>
            </a:r>
          </a:p>
          <a:p>
            <a:endParaRPr lang="en-US" altLang="en-US"/>
          </a:p>
          <a:p>
            <a:r>
              <a:rPr lang="en-US" altLang="en-US"/>
              <a:t>Pulling together, Stemming the Tide,  Idaho Weed Law…..</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45536913-8D3F-466A-BB86-79AFBB9295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5C5CCE9-0AC0-4DCA-A021-DC3AC85921F6}" type="slidenum">
              <a:rPr lang="en-US" altLang="en-US" sz="1200"/>
              <a:pPr eaLnBrk="1" hangingPunct="1"/>
              <a:t>13</a:t>
            </a:fld>
            <a:endParaRPr lang="en-US" altLang="en-US" sz="1200"/>
          </a:p>
        </p:txBody>
      </p:sp>
      <p:sp>
        <p:nvSpPr>
          <p:cNvPr id="38915" name="Rectangle 2">
            <a:extLst>
              <a:ext uri="{FF2B5EF4-FFF2-40B4-BE49-F238E27FC236}">
                <a16:creationId xmlns:a16="http://schemas.microsoft.com/office/drawing/2014/main" id="{31EE3129-0DB2-4B02-8127-E2AF1A69F28B}"/>
              </a:ext>
            </a:extLst>
          </p:cNvPr>
          <p:cNvSpPr>
            <a:spLocks noChangeArrowheads="1" noTextEdit="1"/>
          </p:cNvSpPr>
          <p:nvPr>
            <p:ph type="sldImg"/>
          </p:nvPr>
        </p:nvSpPr>
        <p:spPr>
          <a:ln/>
        </p:spPr>
      </p:sp>
      <p:sp>
        <p:nvSpPr>
          <p:cNvPr id="38916" name="Rectangle 3">
            <a:extLst>
              <a:ext uri="{FF2B5EF4-FFF2-40B4-BE49-F238E27FC236}">
                <a16:creationId xmlns:a16="http://schemas.microsoft.com/office/drawing/2014/main" id="{327B894C-5545-41DB-A5F2-E79C30CB43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1996 Management options were limited to mechanical treatment techniques (hand – pulling and grubbing) Not very effective particularly with Rush</a:t>
            </a:r>
          </a:p>
          <a:p>
            <a:r>
              <a:rPr lang="en-US" altLang="en-US"/>
              <a:t>Based on what folks knew about what was happen to the SW (Boise/ Payette river)</a:t>
            </a:r>
          </a:p>
          <a:p>
            <a:r>
              <a:rPr lang="en-US" altLang="en-US"/>
              <a:t>The inventory of all noxious weed species, not just Rush Skeletonweed became a higher priority</a:t>
            </a:r>
          </a:p>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A097C6B9-38B9-4FA4-8E92-B0FF5025A7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690F282-6828-4A0E-98B6-DC4ACA3CDBFC}" type="slidenum">
              <a:rPr lang="en-US" altLang="en-US" sz="1200"/>
              <a:pPr eaLnBrk="1" hangingPunct="1"/>
              <a:t>14</a:t>
            </a:fld>
            <a:endParaRPr lang="en-US" altLang="en-US" sz="1200"/>
          </a:p>
        </p:txBody>
      </p:sp>
      <p:sp>
        <p:nvSpPr>
          <p:cNvPr id="39939" name="Rectangle 2">
            <a:extLst>
              <a:ext uri="{FF2B5EF4-FFF2-40B4-BE49-F238E27FC236}">
                <a16:creationId xmlns:a16="http://schemas.microsoft.com/office/drawing/2014/main" id="{621718B5-B7FB-48E3-B6C5-8AF47E971C73}"/>
              </a:ext>
            </a:extLst>
          </p:cNvPr>
          <p:cNvSpPr>
            <a:spLocks noChangeArrowheads="1" noTextEdit="1"/>
          </p:cNvSpPr>
          <p:nvPr>
            <p:ph type="sldImg"/>
          </p:nvPr>
        </p:nvSpPr>
        <p:spPr>
          <a:ln/>
        </p:spPr>
      </p:sp>
      <p:sp>
        <p:nvSpPr>
          <p:cNvPr id="39940" name="Rectangle 3">
            <a:extLst>
              <a:ext uri="{FF2B5EF4-FFF2-40B4-BE49-F238E27FC236}">
                <a16:creationId xmlns:a16="http://schemas.microsoft.com/office/drawing/2014/main" id="{C2B674A9-5238-4769-BFC1-818F82196E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By </a:t>
            </a:r>
            <a:r>
              <a:rPr lang="en-US" altLang="en-US" b="1"/>
              <a:t>1999</a:t>
            </a:r>
            <a:r>
              <a:rPr lang="en-US" altLang="en-US"/>
              <a:t> when the ROD was signed the FC-RONRW was tracking approximately </a:t>
            </a:r>
            <a:r>
              <a:rPr lang="en-US" altLang="en-US" b="1"/>
              <a:t>300 infestations occupying about 1775 acres</a:t>
            </a:r>
          </a:p>
          <a:p>
            <a:endParaRPr lang="en-US" altLang="en-US"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5FA152A8-EF26-435B-8D37-4A0F97AF15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03681BC-3D58-4654-84A0-CC0F6BC0B164}" type="slidenum">
              <a:rPr lang="en-US" altLang="en-US" sz="1200"/>
              <a:pPr eaLnBrk="1" hangingPunct="1"/>
              <a:t>15</a:t>
            </a:fld>
            <a:endParaRPr lang="en-US" altLang="en-US" sz="1200"/>
          </a:p>
        </p:txBody>
      </p:sp>
      <p:sp>
        <p:nvSpPr>
          <p:cNvPr id="40963" name="Rectangle 2">
            <a:extLst>
              <a:ext uri="{FF2B5EF4-FFF2-40B4-BE49-F238E27FC236}">
                <a16:creationId xmlns:a16="http://schemas.microsoft.com/office/drawing/2014/main" id="{924F44E9-3881-4246-84F3-1C69B60A8597}"/>
              </a:ext>
            </a:extLst>
          </p:cNvPr>
          <p:cNvSpPr>
            <a:spLocks noChangeArrowheads="1" noTextEdit="1"/>
          </p:cNvSpPr>
          <p:nvPr>
            <p:ph type="sldImg"/>
          </p:nvPr>
        </p:nvSpPr>
        <p:spPr>
          <a:ln/>
        </p:spPr>
      </p:sp>
      <p:sp>
        <p:nvSpPr>
          <p:cNvPr id="40964" name="Rectangle 3">
            <a:extLst>
              <a:ext uri="{FF2B5EF4-FFF2-40B4-BE49-F238E27FC236}">
                <a16:creationId xmlns:a16="http://schemas.microsoft.com/office/drawing/2014/main" id="{E8C54FFF-2970-4B4D-BB91-6F19C4E094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Quick word on the fact that in 1999 the intent was that the FC Plan would address noxious weeds.  BY 2003 planners decided to leave separate.  NEPA</a:t>
            </a:r>
          </a:p>
          <a:p>
            <a:r>
              <a:rPr lang="en-US" altLang="en-US"/>
              <a:t>DSEIS Timeline</a:t>
            </a:r>
          </a:p>
          <a:p>
            <a:pPr lvl="1"/>
            <a:r>
              <a:rPr lang="en-US" altLang="en-US"/>
              <a:t>Draft Supplemental EIS April, 2004</a:t>
            </a:r>
          </a:p>
          <a:p>
            <a:pPr lvl="1"/>
            <a:r>
              <a:rPr lang="en-US" altLang="en-US"/>
              <a:t>Final SEIS - Pending</a:t>
            </a:r>
          </a:p>
          <a:p>
            <a:pPr lvl="1"/>
            <a:r>
              <a:rPr lang="en-US" altLang="en-US"/>
              <a:t>Implement Project  - Pending</a:t>
            </a:r>
          </a:p>
          <a:p>
            <a:r>
              <a:rPr lang="en-US" altLang="en-US"/>
              <a:t>Consultation</a:t>
            </a:r>
          </a:p>
          <a:p>
            <a:pPr lvl="1"/>
            <a:r>
              <a:rPr lang="en-US" altLang="en-US"/>
              <a:t>BA received by USFWS, April 29, 2003</a:t>
            </a:r>
          </a:p>
          <a:p>
            <a:pPr lvl="1"/>
            <a:r>
              <a:rPr lang="en-US" altLang="en-US"/>
              <a:t>Letter of Concurrence, USFWS, June 23, 2003</a:t>
            </a:r>
          </a:p>
          <a:p>
            <a:pPr lvl="1"/>
            <a:r>
              <a:rPr lang="en-US" altLang="en-US"/>
              <a:t>Presently working with NOAA on The draft Reasonable and Prudent Measures and the Terms and Conditions of their BO</a:t>
            </a:r>
          </a:p>
          <a:p>
            <a:r>
              <a:rPr lang="en-US" altLang="en-US"/>
              <a:t>Extension only if asked</a:t>
            </a:r>
          </a:p>
          <a:p>
            <a:endParaRPr lang="en-US" altLang="en-US"/>
          </a:p>
          <a:p>
            <a:r>
              <a:rPr lang="en-US" altLang="en-US" b="1"/>
              <a:t>2002 data:  4222 acres, 471 sites</a:t>
            </a:r>
          </a:p>
          <a:p>
            <a:endParaRPr lang="en-US" altLang="en-US"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1601F2EE-5D3D-4B5E-9CC6-AA3389E811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EDA76EA-C41E-4647-891A-121FB2BA94EE}" type="slidenum">
              <a:rPr lang="en-US" altLang="en-US" sz="1200"/>
              <a:pPr eaLnBrk="1" hangingPunct="1"/>
              <a:t>16</a:t>
            </a:fld>
            <a:endParaRPr lang="en-US" altLang="en-US" sz="1200"/>
          </a:p>
        </p:txBody>
      </p:sp>
      <p:sp>
        <p:nvSpPr>
          <p:cNvPr id="41987" name="Rectangle 2">
            <a:extLst>
              <a:ext uri="{FF2B5EF4-FFF2-40B4-BE49-F238E27FC236}">
                <a16:creationId xmlns:a16="http://schemas.microsoft.com/office/drawing/2014/main" id="{28B34B16-3ED7-47BC-9068-8E376996D6CF}"/>
              </a:ext>
            </a:extLst>
          </p:cNvPr>
          <p:cNvSpPr>
            <a:spLocks noChangeArrowheads="1" noTextEdit="1"/>
          </p:cNvSpPr>
          <p:nvPr>
            <p:ph type="sldImg"/>
          </p:nvPr>
        </p:nvSpPr>
        <p:spPr>
          <a:ln/>
        </p:spPr>
      </p:sp>
      <p:sp>
        <p:nvSpPr>
          <p:cNvPr id="41988" name="Rectangle 3">
            <a:extLst>
              <a:ext uri="{FF2B5EF4-FFF2-40B4-BE49-F238E27FC236}">
                <a16:creationId xmlns:a16="http://schemas.microsoft.com/office/drawing/2014/main" id="{55E48FE6-E413-4CD1-BFC9-CFC75CC34D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Transition back to National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0EC7F4C9-CE99-40F1-B5A5-B72182F8D5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B598A85-6EF9-4543-8F30-7039EAC7D51B}" type="slidenum">
              <a:rPr lang="en-US" altLang="en-US" sz="1200"/>
              <a:pPr eaLnBrk="1" hangingPunct="1"/>
              <a:t>17</a:t>
            </a:fld>
            <a:endParaRPr lang="en-US" altLang="en-US" sz="1200"/>
          </a:p>
        </p:txBody>
      </p:sp>
      <p:sp>
        <p:nvSpPr>
          <p:cNvPr id="43011" name="Rectangle 2">
            <a:extLst>
              <a:ext uri="{FF2B5EF4-FFF2-40B4-BE49-F238E27FC236}">
                <a16:creationId xmlns:a16="http://schemas.microsoft.com/office/drawing/2014/main" id="{DCCBE924-8BED-4F0F-9F7C-D12500018097}"/>
              </a:ext>
            </a:extLst>
          </p:cNvPr>
          <p:cNvSpPr>
            <a:spLocks noChangeArrowheads="1" noTextEdit="1"/>
          </p:cNvSpPr>
          <p:nvPr>
            <p:ph type="sldImg"/>
          </p:nvPr>
        </p:nvSpPr>
        <p:spPr>
          <a:ln/>
        </p:spPr>
      </p:sp>
      <p:sp>
        <p:nvSpPr>
          <p:cNvPr id="43012" name="Rectangle 3">
            <a:extLst>
              <a:ext uri="{FF2B5EF4-FFF2-40B4-BE49-F238E27FC236}">
                <a16:creationId xmlns:a16="http://schemas.microsoft.com/office/drawing/2014/main" id="{FDD187B0-D523-4267-8058-4CA2507F4C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Examples:  More than just weeds and bigger then outside campgrounds.</a:t>
            </a:r>
          </a:p>
          <a:p>
            <a:r>
              <a:rPr kumimoji="0" lang="en-US" altLang="en-US" i="1"/>
              <a:t>Reduce, </a:t>
            </a:r>
            <a:r>
              <a:rPr kumimoji="0" lang="en-US" altLang="en-US" b="1" i="1"/>
              <a:t>minimize</a:t>
            </a:r>
            <a:r>
              <a:rPr kumimoji="0" lang="en-US" altLang="en-US" i="1"/>
              <a:t>, or eliminate the potential for introduction, establishment, spread, and impact of invasive species across all landscapes and ownerships</a:t>
            </a:r>
            <a:r>
              <a:rPr kumimoji="0" lang="en-US" altLang="en-US"/>
              <a:t>.”</a:t>
            </a:r>
            <a:endParaRPr lang="en-US" altLang="en-US"/>
          </a:p>
          <a:p>
            <a:endParaRPr lang="en-US" altLang="en-US"/>
          </a:p>
          <a:p>
            <a:r>
              <a:rPr lang="en-US" altLang="en-US"/>
              <a:t>FLPMA, etc.</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246DBFB9-8D37-442B-A366-510D989BEC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433F4-EA93-425C-BF77-7C380CFBE853}" type="slidenum">
              <a:rPr lang="en-US" altLang="en-US" sz="1200"/>
              <a:pPr eaLnBrk="1" hangingPunct="1"/>
              <a:t>18</a:t>
            </a:fld>
            <a:endParaRPr lang="en-US" altLang="en-US" sz="1200"/>
          </a:p>
        </p:txBody>
      </p:sp>
      <p:sp>
        <p:nvSpPr>
          <p:cNvPr id="44035" name="Rectangle 2">
            <a:extLst>
              <a:ext uri="{FF2B5EF4-FFF2-40B4-BE49-F238E27FC236}">
                <a16:creationId xmlns:a16="http://schemas.microsoft.com/office/drawing/2014/main" id="{F2D371FB-6E57-4461-B543-2E22F09C62BF}"/>
              </a:ext>
            </a:extLst>
          </p:cNvPr>
          <p:cNvSpPr>
            <a:spLocks noChangeArrowheads="1" noTextEdit="1"/>
          </p:cNvSpPr>
          <p:nvPr>
            <p:ph type="sldImg"/>
          </p:nvPr>
        </p:nvSpPr>
        <p:spPr>
          <a:ln/>
        </p:spPr>
      </p:sp>
      <p:sp>
        <p:nvSpPr>
          <p:cNvPr id="44036" name="Rectangle 3">
            <a:extLst>
              <a:ext uri="{FF2B5EF4-FFF2-40B4-BE49-F238E27FC236}">
                <a16:creationId xmlns:a16="http://schemas.microsoft.com/office/drawing/2014/main" id="{E1B127D7-2E1C-4103-945F-E45143DC64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Wilderness Act does not provide clear direction - mandates that wilderness must be maintained in both a natural condition and an “untrammeled” condition; a conflict between these two occurs when control or eradication of non-native species (i.e., restoring natural conditions) requires human manipulation of the wilderness ecosystem.  </a:t>
            </a:r>
          </a:p>
          <a:p>
            <a:r>
              <a:rPr lang="en-US" altLang="en-US"/>
              <a:t>Establishing management goals or desired future conditions and deciding which management approaches to implement can be value-laden processes.  </a:t>
            </a:r>
          </a:p>
          <a:p>
            <a:r>
              <a:rPr lang="en-US" altLang="en-US"/>
              <a:t>Maybe explain the “duh” that invasive species management in wilderness is complicated.  Wilderness areas are typically remote and difficult to access, making invasive species management a logistical problem.  </a:t>
            </a:r>
          </a:p>
          <a:p>
            <a:r>
              <a:rPr lang="en-US" altLang="en-US">
                <a:solidFill>
                  <a:schemeClr val="folHlink"/>
                </a:solidFill>
              </a:rPr>
              <a:t>Discussion about</a:t>
            </a:r>
            <a:r>
              <a:rPr lang="en-US" altLang="en-US"/>
              <a:t>: </a:t>
            </a:r>
          </a:p>
          <a:p>
            <a:r>
              <a:rPr lang="en-US" altLang="en-US"/>
              <a:t>Integrated Pest Management (IPM)</a:t>
            </a:r>
          </a:p>
          <a:p>
            <a:r>
              <a:rPr lang="en-US" altLang="en-US"/>
              <a:t>Natural and Un-trammeled conditions</a:t>
            </a:r>
          </a:p>
          <a:p>
            <a:r>
              <a:rPr lang="en-US" altLang="en-US"/>
              <a:t>Restoring natural conditions</a:t>
            </a:r>
          </a:p>
          <a:p>
            <a:r>
              <a:rPr lang="en-US" altLang="en-US"/>
              <a:t>Human manipulation of wilderness ecosystem</a:t>
            </a:r>
          </a:p>
          <a:p>
            <a:r>
              <a:rPr lang="en-US" altLang="en-US"/>
              <a:t>Goals and/or DFC development is value-laden process</a:t>
            </a:r>
          </a:p>
          <a:p>
            <a:r>
              <a:rPr lang="en-US" altLang="en-US"/>
              <a:t>Its just hard in a wilderness setting</a:t>
            </a:r>
          </a:p>
          <a:p>
            <a:endParaRPr lang="en-US" altLang="en-US"/>
          </a:p>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B306F89A-A074-475E-B40E-BA2A03EDB8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89147D0-A4D5-41D0-91A0-13427CD15854}" type="slidenum">
              <a:rPr lang="en-US" altLang="en-US" sz="1200"/>
              <a:pPr eaLnBrk="1" hangingPunct="1"/>
              <a:t>19</a:t>
            </a:fld>
            <a:endParaRPr lang="en-US" altLang="en-US" sz="1200"/>
          </a:p>
        </p:txBody>
      </p:sp>
      <p:sp>
        <p:nvSpPr>
          <p:cNvPr id="45059" name="Rectangle 2">
            <a:extLst>
              <a:ext uri="{FF2B5EF4-FFF2-40B4-BE49-F238E27FC236}">
                <a16:creationId xmlns:a16="http://schemas.microsoft.com/office/drawing/2014/main" id="{67006570-C98D-4181-8777-CFDE291B9A81}"/>
              </a:ext>
            </a:extLst>
          </p:cNvPr>
          <p:cNvSpPr>
            <a:spLocks noChangeArrowheads="1" noTextEdit="1"/>
          </p:cNvSpPr>
          <p:nvPr>
            <p:ph type="sldImg"/>
          </p:nvPr>
        </p:nvSpPr>
        <p:spPr>
          <a:ln/>
        </p:spPr>
      </p:sp>
      <p:sp>
        <p:nvSpPr>
          <p:cNvPr id="45060" name="Rectangle 3">
            <a:extLst>
              <a:ext uri="{FF2B5EF4-FFF2-40B4-BE49-F238E27FC236}">
                <a16:creationId xmlns:a16="http://schemas.microsoft.com/office/drawing/2014/main" id="{33DBDFBC-0E7A-4015-BA5B-E72A0E01E0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Not easy…. Determining the minimum tool for non-native species control in wilderness isn't easy.  </a:t>
            </a:r>
            <a:r>
              <a:rPr lang="en-US" altLang="en-US" b="1"/>
              <a:t>Chemical and biological control methods can have unintended, potentially irreversible ecological impacts</a:t>
            </a:r>
            <a:r>
              <a:rPr lang="en-US" altLang="en-US"/>
              <a:t>.  However, they also may be the only effective way to combat some non-native species.  </a:t>
            </a:r>
            <a:r>
              <a:rPr lang="en-US" altLang="en-US" b="1"/>
              <a:t>Tie in social issues (public acceptance of different control methods, public attitudes toward specific non-native species, and, ultimately, the role of humans in wilderness).  </a:t>
            </a:r>
          </a:p>
          <a:p>
            <a:r>
              <a:rPr lang="en-US" altLang="en-US" b="1"/>
              <a:t>Remember IMPACTS of doing nothing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544463F7-1BD1-4D7A-916A-07A7D3B885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FC7D4BC-50D3-4C20-B63A-541239527BDC}" type="slidenum">
              <a:rPr lang="en-US" altLang="en-US" sz="1200"/>
              <a:pPr eaLnBrk="1" hangingPunct="1"/>
              <a:t>2</a:t>
            </a:fld>
            <a:endParaRPr lang="en-US" altLang="en-US" sz="1200"/>
          </a:p>
        </p:txBody>
      </p:sp>
      <p:sp>
        <p:nvSpPr>
          <p:cNvPr id="27651" name="Rectangle 2">
            <a:extLst>
              <a:ext uri="{FF2B5EF4-FFF2-40B4-BE49-F238E27FC236}">
                <a16:creationId xmlns:a16="http://schemas.microsoft.com/office/drawing/2014/main" id="{F4D7B417-CFA1-4164-A082-FF978FD368F4}"/>
              </a:ext>
            </a:extLst>
          </p:cNvPr>
          <p:cNvSpPr>
            <a:spLocks noChangeArrowheads="1" noTextEdit="1"/>
          </p:cNvSpPr>
          <p:nvPr>
            <p:ph type="sldImg"/>
          </p:nvPr>
        </p:nvSpPr>
        <p:spPr>
          <a:ln/>
        </p:spPr>
      </p:sp>
      <p:sp>
        <p:nvSpPr>
          <p:cNvPr id="27652" name="Rectangle 3">
            <a:extLst>
              <a:ext uri="{FF2B5EF4-FFF2-40B4-BE49-F238E27FC236}">
                <a16:creationId xmlns:a16="http://schemas.microsoft.com/office/drawing/2014/main" id="{DEE1D282-9F58-466D-BC5F-A45631776F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output is in the process of being updated to include all invasive species management not just weeds. </a:t>
            </a:r>
          </a:p>
          <a:p>
            <a:r>
              <a:rPr lang="en-US" altLang="en-US"/>
              <a:t>NATIONAL STRATEGY AND IMPLEMENTATION PLAN FOR INVASIVE SPECIES MANAGEMENT  The TEMPLATE</a:t>
            </a:r>
          </a:p>
          <a:p>
            <a:r>
              <a:rPr lang="en-US" altLang="en-US"/>
              <a:t>My experience is with noxious weeds but I will attempt to shed light of the greater issue of all invasives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B1BB414C-899D-4029-AF43-38BF23FD9C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4FDB37B-7CAB-4A59-B9F7-D09E47A28976}" type="slidenum">
              <a:rPr lang="en-US" altLang="en-US" sz="1200"/>
              <a:pPr eaLnBrk="1" hangingPunct="1"/>
              <a:t>20</a:t>
            </a:fld>
            <a:endParaRPr lang="en-US" altLang="en-US" sz="1200"/>
          </a:p>
        </p:txBody>
      </p:sp>
      <p:sp>
        <p:nvSpPr>
          <p:cNvPr id="46083" name="Rectangle 2">
            <a:extLst>
              <a:ext uri="{FF2B5EF4-FFF2-40B4-BE49-F238E27FC236}">
                <a16:creationId xmlns:a16="http://schemas.microsoft.com/office/drawing/2014/main" id="{CA84AC41-8AFC-4023-977A-3DE7A4A3458E}"/>
              </a:ext>
            </a:extLst>
          </p:cNvPr>
          <p:cNvSpPr>
            <a:spLocks noChangeArrowheads="1" noTextEdit="1"/>
          </p:cNvSpPr>
          <p:nvPr>
            <p:ph type="sldImg"/>
          </p:nvPr>
        </p:nvSpPr>
        <p:spPr>
          <a:ln/>
        </p:spPr>
      </p:sp>
      <p:sp>
        <p:nvSpPr>
          <p:cNvPr id="46084" name="Rectangle 3">
            <a:extLst>
              <a:ext uri="{FF2B5EF4-FFF2-40B4-BE49-F238E27FC236}">
                <a16:creationId xmlns:a16="http://schemas.microsoft.com/office/drawing/2014/main" id="{613A66AB-AB7D-4A44-A779-9E2A76052C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07 budget package</a:t>
            </a:r>
            <a:r>
              <a:rPr lang="en-US" altLang="en-US"/>
              <a:t> specifies invasive species management activities will be conducted under these program elements.</a:t>
            </a:r>
          </a:p>
          <a:p>
            <a:r>
              <a:rPr lang="en-US" altLang="en-US"/>
              <a:t>And are components of any </a:t>
            </a:r>
            <a:r>
              <a:rPr lang="en-US" altLang="en-US" b="1"/>
              <a:t>IPM</a:t>
            </a:r>
            <a:r>
              <a:rPr lang="en-US" altLang="en-US"/>
              <a:t> system</a:t>
            </a:r>
          </a:p>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E3BD3ADD-042C-4136-AAED-D69824E3C3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B8486F9-7A76-4F98-845F-003985C03DFA}" type="slidenum">
              <a:rPr lang="en-US" altLang="en-US" sz="1200"/>
              <a:pPr eaLnBrk="1" hangingPunct="1"/>
              <a:t>21</a:t>
            </a:fld>
            <a:endParaRPr lang="en-US" altLang="en-US" sz="1200"/>
          </a:p>
        </p:txBody>
      </p:sp>
      <p:sp>
        <p:nvSpPr>
          <p:cNvPr id="47107" name="Rectangle 2">
            <a:extLst>
              <a:ext uri="{FF2B5EF4-FFF2-40B4-BE49-F238E27FC236}">
                <a16:creationId xmlns:a16="http://schemas.microsoft.com/office/drawing/2014/main" id="{4B27F736-C47F-4286-BD25-EA36B47ECFF4}"/>
              </a:ext>
            </a:extLst>
          </p:cNvPr>
          <p:cNvSpPr>
            <a:spLocks noChangeArrowheads="1" noTextEdit="1"/>
          </p:cNvSpPr>
          <p:nvPr>
            <p:ph type="sldImg"/>
          </p:nvPr>
        </p:nvSpPr>
        <p:spPr>
          <a:ln/>
        </p:spPr>
      </p:sp>
      <p:sp>
        <p:nvSpPr>
          <p:cNvPr id="47108" name="Rectangle 3">
            <a:extLst>
              <a:ext uri="{FF2B5EF4-FFF2-40B4-BE49-F238E27FC236}">
                <a16:creationId xmlns:a16="http://schemas.microsoft.com/office/drawing/2014/main" id="{732B5320-69A0-4ACA-BD13-189D80735E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Prioritize.  New invaders, effective management</a:t>
            </a:r>
          </a:p>
          <a:p>
            <a:r>
              <a:rPr lang="en-US" altLang="en-US"/>
              <a:t>Collaborate: Stakeholders, others w/ problem, outside wilderness before it gets to you.  PARTNERS (all landscapers and ownerships)</a:t>
            </a:r>
          </a:p>
          <a:p>
            <a:r>
              <a:rPr lang="en-US" altLang="en-US"/>
              <a:t>Accountability: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A9C9A9E0-ED29-4D53-A08D-A8039B1227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661EA7D-C074-4732-959C-09ED692AF4F1}" type="slidenum">
              <a:rPr lang="en-US" altLang="en-US" sz="1200"/>
              <a:pPr eaLnBrk="1" hangingPunct="1"/>
              <a:t>22</a:t>
            </a:fld>
            <a:endParaRPr lang="en-US" altLang="en-US" sz="1200"/>
          </a:p>
        </p:txBody>
      </p:sp>
      <p:sp>
        <p:nvSpPr>
          <p:cNvPr id="48131" name="Rectangle 2">
            <a:extLst>
              <a:ext uri="{FF2B5EF4-FFF2-40B4-BE49-F238E27FC236}">
                <a16:creationId xmlns:a16="http://schemas.microsoft.com/office/drawing/2014/main" id="{8812D4F7-DB5E-4345-B5D6-FD480EC978E9}"/>
              </a:ext>
            </a:extLst>
          </p:cNvPr>
          <p:cNvSpPr>
            <a:spLocks noChangeArrowheads="1" noTextEdit="1"/>
          </p:cNvSpPr>
          <p:nvPr>
            <p:ph type="sldImg"/>
          </p:nvPr>
        </p:nvSpPr>
        <p:spPr>
          <a:ln/>
        </p:spPr>
      </p:sp>
      <p:sp>
        <p:nvSpPr>
          <p:cNvPr id="48132" name="Rectangle 3">
            <a:extLst>
              <a:ext uri="{FF2B5EF4-FFF2-40B4-BE49-F238E27FC236}">
                <a16:creationId xmlns:a16="http://schemas.microsoft.com/office/drawing/2014/main" id="{96F205B2-3099-4B5B-82EA-EE71A729D8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en-US" altLang="en-US">
                <a:solidFill>
                  <a:schemeClr val="accent2"/>
                </a:solidFill>
              </a:rPr>
              <a:t>Invasive Species Management</a:t>
            </a:r>
          </a:p>
          <a:p>
            <a:r>
              <a:rPr kumimoji="0" lang="en-US" altLang="en-US">
                <a:solidFill>
                  <a:schemeClr val="accent2"/>
                </a:solidFill>
              </a:rPr>
              <a:t>“Reduce, minimize, or eliminate the potential for introduction, establishment, spread, and impact of invasive species across all landscapes and ownerships.”</a:t>
            </a:r>
          </a:p>
          <a:p>
            <a:endParaRPr kumimoji="0" lang="en-US" altLang="en-US">
              <a:solidFill>
                <a:schemeClr val="accent2"/>
              </a:solidFill>
            </a:endParaRPr>
          </a:p>
          <a:p>
            <a:pPr lvl="1">
              <a:buSzPct val="75000"/>
              <a:buFont typeface="Wingdings" panose="05000000000000000000" pitchFamily="2" charset="2"/>
              <a:buNone/>
            </a:pPr>
            <a:r>
              <a:rPr lang="en-US" altLang="en-US">
                <a:solidFill>
                  <a:schemeClr val="accent2"/>
                </a:solidFill>
              </a:rPr>
              <a:t>Prevention – Keep out invasive species.</a:t>
            </a:r>
          </a:p>
          <a:p>
            <a:pPr lvl="1">
              <a:buSzPct val="75000"/>
              <a:buFont typeface="Wingdings" panose="05000000000000000000" pitchFamily="2" charset="2"/>
              <a:buNone/>
            </a:pPr>
            <a:r>
              <a:rPr lang="en-US" altLang="en-US">
                <a:solidFill>
                  <a:schemeClr val="accent2"/>
                </a:solidFill>
              </a:rPr>
              <a:t>Early Detection and Rapid Response – Detect and eradicate invasive species to stop them from spreading. </a:t>
            </a:r>
          </a:p>
          <a:p>
            <a:pPr lvl="1">
              <a:buSzPct val="75000"/>
              <a:buFont typeface="Wingdings" panose="05000000000000000000" pitchFamily="2" charset="2"/>
              <a:buNone/>
            </a:pPr>
            <a:r>
              <a:rPr lang="en-US" altLang="en-US">
                <a:solidFill>
                  <a:schemeClr val="accent2"/>
                </a:solidFill>
              </a:rPr>
              <a:t>Control and Management – Apply integrated control techniques to manage the problem.</a:t>
            </a:r>
          </a:p>
          <a:p>
            <a:pPr lvl="1">
              <a:buSzPct val="75000"/>
              <a:buFont typeface="Wingdings" panose="05000000000000000000" pitchFamily="2" charset="2"/>
              <a:buNone/>
            </a:pPr>
            <a:r>
              <a:rPr lang="en-US" altLang="en-US">
                <a:solidFill>
                  <a:schemeClr val="accent2"/>
                </a:solidFill>
              </a:rPr>
              <a:t>Rehabilitation and Restoration – Heal, minimize, or reverse the harmful effects from invasive species</a:t>
            </a:r>
          </a:p>
          <a:p>
            <a:pPr lvl="1">
              <a:buSzPct val="75000"/>
              <a:buFont typeface="Wingdings" panose="05000000000000000000" pitchFamily="2" charset="2"/>
              <a:buNone/>
            </a:pPr>
            <a:endParaRPr lang="en-US" altLang="en-US">
              <a:solidFill>
                <a:schemeClr val="accent2"/>
              </a:solidFill>
            </a:endParaRPr>
          </a:p>
          <a:p>
            <a:pPr lvl="1">
              <a:buSzPct val="75000"/>
              <a:buFont typeface="Wingdings" panose="05000000000000000000" pitchFamily="2" charset="2"/>
              <a:buNone/>
            </a:pPr>
            <a:r>
              <a:rPr lang="en-US" altLang="en-US">
                <a:solidFill>
                  <a:schemeClr val="accent2"/>
                </a:solidFill>
              </a:rPr>
              <a:t>COPIES IN THE BACK OF ON THE FOREST HEALTH WEB SITE.   A LOT OF INFORMATION, I BARELY TOUCH THE SURFACE</a:t>
            </a:r>
          </a:p>
          <a:p>
            <a:endParaRPr lang="en-US" altLang="en-US">
              <a:solidFill>
                <a:schemeClr val="accent2"/>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80A0D007-F940-477F-830A-7D70144EA8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BC22CA5-D1C9-4758-B845-A0491B5A43FA}" type="slidenum">
              <a:rPr lang="en-US" altLang="en-US" sz="1200"/>
              <a:pPr eaLnBrk="1" hangingPunct="1"/>
              <a:t>3</a:t>
            </a:fld>
            <a:endParaRPr lang="en-US" altLang="en-US" sz="1200"/>
          </a:p>
        </p:txBody>
      </p:sp>
      <p:sp>
        <p:nvSpPr>
          <p:cNvPr id="28675" name="Rectangle 2">
            <a:extLst>
              <a:ext uri="{FF2B5EF4-FFF2-40B4-BE49-F238E27FC236}">
                <a16:creationId xmlns:a16="http://schemas.microsoft.com/office/drawing/2014/main" id="{5BC90E51-50EE-4D4D-9A27-201AEEB09146}"/>
              </a:ext>
            </a:extLst>
          </p:cNvPr>
          <p:cNvSpPr>
            <a:spLocks noChangeArrowheads="1" noTextEdit="1"/>
          </p:cNvSpPr>
          <p:nvPr>
            <p:ph type="sldImg"/>
          </p:nvPr>
        </p:nvSpPr>
        <p:spPr>
          <a:ln/>
        </p:spPr>
      </p:sp>
      <p:sp>
        <p:nvSpPr>
          <p:cNvPr id="28676" name="Rectangle 3">
            <a:extLst>
              <a:ext uri="{FF2B5EF4-FFF2-40B4-BE49-F238E27FC236}">
                <a16:creationId xmlns:a16="http://schemas.microsoft.com/office/drawing/2014/main" id="{075C7DDA-AF1B-47E1-B306-BAD76AF9AD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Straight from the session description on your agenda,</a:t>
            </a:r>
          </a:p>
          <a:p>
            <a:r>
              <a:rPr lang="en-US" altLang="en-US"/>
              <a:t>Talk a little about FC-RONRW efforts with respect to noxious weed management, more about the national strategy (your template)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262B7F04-AFFA-4C1F-92BB-4C59FB9D87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C84DEC2-900E-46C9-9B8F-9373A43FB538}" type="slidenum">
              <a:rPr lang="en-US" altLang="en-US" sz="1200"/>
              <a:pPr eaLnBrk="1" hangingPunct="1"/>
              <a:t>4</a:t>
            </a:fld>
            <a:endParaRPr lang="en-US" altLang="en-US" sz="1200"/>
          </a:p>
        </p:txBody>
      </p:sp>
      <p:sp>
        <p:nvSpPr>
          <p:cNvPr id="29699" name="Rectangle 2">
            <a:extLst>
              <a:ext uri="{FF2B5EF4-FFF2-40B4-BE49-F238E27FC236}">
                <a16:creationId xmlns:a16="http://schemas.microsoft.com/office/drawing/2014/main" id="{8527C32E-CA76-454B-A7CC-0683232035B9}"/>
              </a:ext>
            </a:extLst>
          </p:cNvPr>
          <p:cNvSpPr>
            <a:spLocks noChangeArrowheads="1" noTextEdit="1"/>
          </p:cNvSpPr>
          <p:nvPr>
            <p:ph type="sldImg"/>
          </p:nvPr>
        </p:nvSpPr>
        <p:spPr>
          <a:ln/>
        </p:spPr>
      </p:sp>
      <p:sp>
        <p:nvSpPr>
          <p:cNvPr id="29700" name="Rectangle 3">
            <a:extLst>
              <a:ext uri="{FF2B5EF4-FFF2-40B4-BE49-F238E27FC236}">
                <a16:creationId xmlns:a16="http://schemas.microsoft.com/office/drawing/2014/main" id="{5E64119F-1100-494B-8DC4-A0AE0131F4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Symbol" panose="05050102010706020507" pitchFamily="18" charset="2"/>
              <a:buChar char=""/>
            </a:pPr>
            <a:r>
              <a:rPr lang="en-US" altLang="en-US" sz="1000"/>
              <a:t>Wilderness Act mandates that wilderness areas be maintained in their natural condition. Wilderness areas provide valuable ecological benchmarks by which we can measure environmental change. </a:t>
            </a:r>
          </a:p>
          <a:p>
            <a:pPr>
              <a:lnSpc>
                <a:spcPct val="90000"/>
              </a:lnSpc>
              <a:buFontTx/>
              <a:buChar char="•"/>
            </a:pPr>
            <a:r>
              <a:rPr lang="en-US" altLang="en-US" sz="1000"/>
              <a:t>Wilderness societal benefits of protecting biodiversity, unique natural features, and watersheds, as well as opportunities for recreation and personal fulfillment.  </a:t>
            </a:r>
          </a:p>
          <a:p>
            <a:pPr>
              <a:lnSpc>
                <a:spcPct val="90000"/>
              </a:lnSpc>
              <a:buFontTx/>
              <a:buChar char="•"/>
            </a:pPr>
            <a:r>
              <a:rPr lang="en-US" altLang="en-US" sz="1000"/>
              <a:t>Introduction of non-native species into wilderness, intentionally or unintentionally, has the potential for irreversible impacts on natural systems (loss of native biodiversity, alteration of ecosystem processes and reduction in the quality of wilderness recreation experiences).  </a:t>
            </a:r>
          </a:p>
          <a:p>
            <a:pPr>
              <a:lnSpc>
                <a:spcPct val="90000"/>
              </a:lnSpc>
              <a:buFont typeface="Symbol" panose="05050102010706020507" pitchFamily="18" charset="2"/>
              <a:buChar char=""/>
            </a:pPr>
            <a:r>
              <a:rPr lang="en-US" altLang="en-US" sz="1000"/>
              <a:t>Presidential Executive Order on Invasive Species directs all federal agencies to prevent and control introductions of invasive species in a cost-effective and environmentally sound manner.</a:t>
            </a:r>
          </a:p>
          <a:p>
            <a:pPr lvl="1">
              <a:lnSpc>
                <a:spcPct val="90000"/>
              </a:lnSpc>
              <a:buFontTx/>
              <a:buChar char="•"/>
            </a:pPr>
            <a:r>
              <a:rPr lang="en-US" altLang="en-US" sz="1000" b="1"/>
              <a:t>Invasive Species Executive Order 13112  (1999) </a:t>
            </a:r>
            <a:r>
              <a:rPr lang="en-US" altLang="en-US" sz="1000"/>
              <a:t>directs federal agencies to use relevant programs and authorities to: (1) prevent the introduction of invasive species; (2) detect and respond rapidly to and control invasive populations efficiently and safely; (3) accurately monitor invasive populations; (4) provide for restoration of native species and habitat conditions in ecosystems that have been invaded; and (5) promote public education on invasive species. </a:t>
            </a:r>
            <a:endParaRPr lang="en-US" altLang="en-US" sz="1000" b="1"/>
          </a:p>
          <a:p>
            <a:pPr>
              <a:lnSpc>
                <a:spcPct val="90000"/>
              </a:lnSpc>
              <a:buFontTx/>
              <a:buChar char="•"/>
            </a:pPr>
            <a:r>
              <a:rPr lang="en-US" altLang="en-US" sz="1000" b="1"/>
              <a:t>USFS Strategic Plan (2004)</a:t>
            </a:r>
            <a:r>
              <a:rPr lang="en-US" altLang="en-US" sz="1000"/>
              <a:t> was designed to emphasize the Chief’s Four Threats.  Key invasives items in the 2004-2008 Strategic Plan are: (1) Implement and support actions to prevent and detect introduction of invasive species.  (2) Manage populations of established invasive species using prevention, suppression, and restoration tactics to reduce impacts and restore ecosystems.  (3) Implement risk-based detection surveys to identify forest vulnerability to invasive species, suitable environmental conditions for invasion, and vectors of spread.  (4)  Cooperate with other federal, state, tribal, and non-governmental partners in education about invasive species and encourage support and participation in management actions.</a:t>
            </a:r>
            <a:endParaRPr lang="en-US" altLang="en-US" sz="1000"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A1E3B6C4-2802-4839-AC0C-9A6F0631D2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43B5513-576B-4A59-ABBF-B0E9A3C42787}" type="slidenum">
              <a:rPr lang="en-US" altLang="en-US" sz="1200"/>
              <a:pPr eaLnBrk="1" hangingPunct="1"/>
              <a:t>5</a:t>
            </a:fld>
            <a:endParaRPr lang="en-US" altLang="en-US" sz="1200"/>
          </a:p>
        </p:txBody>
      </p:sp>
      <p:sp>
        <p:nvSpPr>
          <p:cNvPr id="30723" name="Rectangle 2">
            <a:extLst>
              <a:ext uri="{FF2B5EF4-FFF2-40B4-BE49-F238E27FC236}">
                <a16:creationId xmlns:a16="http://schemas.microsoft.com/office/drawing/2014/main" id="{A6767078-9A72-4151-B746-DA9C0763D02C}"/>
              </a:ext>
            </a:extLst>
          </p:cNvPr>
          <p:cNvSpPr>
            <a:spLocks noChangeArrowheads="1" noTextEdit="1"/>
          </p:cNvSpPr>
          <p:nvPr>
            <p:ph type="sldImg"/>
          </p:nvPr>
        </p:nvSpPr>
        <p:spPr>
          <a:ln/>
        </p:spPr>
      </p:sp>
      <p:sp>
        <p:nvSpPr>
          <p:cNvPr id="30724" name="Rectangle 3">
            <a:extLst>
              <a:ext uri="{FF2B5EF4-FFF2-40B4-BE49-F238E27FC236}">
                <a16:creationId xmlns:a16="http://schemas.microsoft.com/office/drawing/2014/main" id="{6C062E2D-1338-4113-9E62-E209D17CC6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900"/>
              <a:t>How these “unwanted pests” arrive on our shores varies. Kudzu, for example, was introduced in the southeast in the 1930s to control erosion. The Asian longhorned beetles arrived in the 1990s as stowaways in packing crates from China.</a:t>
            </a:r>
          </a:p>
          <a:p>
            <a:r>
              <a:rPr lang="en-US" altLang="en-US" sz="900"/>
              <a:t>With the globalization of commerce and foreign travel to and from the US, the number of new invasive species from abroad is growing. </a:t>
            </a:r>
          </a:p>
          <a:p>
            <a:r>
              <a:rPr lang="en-US" altLang="en-US" sz="900"/>
              <a:t>In the US, there are 2,000 non-native plants, about 400 of which are invasives. </a:t>
            </a:r>
            <a:r>
              <a:rPr lang="en-US" altLang="en-US" sz="900" b="1"/>
              <a:t>Invasive plants now cover about 133 million acres in all ownerships nationwide and advancing at the rate of about 1.7 million acres per year. </a:t>
            </a:r>
          </a:p>
          <a:p>
            <a:r>
              <a:rPr lang="en-US" altLang="en-US" sz="900"/>
              <a:t>Unwanted plants infest millions of acres of National Forest System lands. Leafy spurge, knapweeds and starthistles, saltcedar, non-native thistles, purple loosestrife, and cheatgrass are the biggest problems. Livestock carrying capacity and wildlife habitat value is negatively impacted on sites infested by invasive weeds.</a:t>
            </a:r>
          </a:p>
          <a:p>
            <a:r>
              <a:rPr lang="en-US" altLang="en-US" sz="900" b="1"/>
              <a:t>Seventy million acres of forest in all ownerships are at serious risk of mortality from 26 different insects and diseases</a:t>
            </a:r>
            <a:r>
              <a:rPr lang="en-US" altLang="en-US" sz="900"/>
              <a:t>, including non-natives such as gypsy moth, hemlock woolly adelgid, dogwood anthracnose, beech bark disease, Asian longhorned beetle, white pine blister rust, Sudden Oak Death, and Port Orford cedar root disease.</a:t>
            </a:r>
          </a:p>
          <a:p>
            <a:r>
              <a:rPr lang="en-US" altLang="en-US" sz="900" b="1"/>
              <a:t>Non-native diseases have led to the significant decline of the American elm</a:t>
            </a:r>
            <a:r>
              <a:rPr lang="en-US" altLang="en-US" sz="900"/>
              <a:t>, once a feature of the urban landscape, the American chestnut, and the western white pine.</a:t>
            </a:r>
          </a:p>
          <a:p>
            <a:r>
              <a:rPr lang="en-US" altLang="en-US" sz="900" b="1"/>
              <a:t>Each year, weeds cost the U.S. about $13 billion. All invasive species, including invasive plants, insects and diseases, cost Americans $137 billion</a:t>
            </a:r>
            <a:r>
              <a:rPr lang="en-US" altLang="en-US" sz="900"/>
              <a:t> per year in damages and control costs.</a:t>
            </a:r>
          </a:p>
          <a:p>
            <a:r>
              <a:rPr lang="en-US" altLang="en-US" sz="900"/>
              <a:t>Non-native plants, insects, and diseases threaten the survival of native species. </a:t>
            </a:r>
            <a:r>
              <a:rPr lang="en-US" altLang="en-US" sz="900" b="1"/>
              <a:t>Scientists estimate that non-natives contribute to the decline of as much as half of all endangered species</a:t>
            </a:r>
            <a:r>
              <a:rPr lang="en-US" altLang="en-US" sz="900"/>
              <a:t>. They are the single greatest cause of loss of biodiversity in the US, second only to habitat loss.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7AF9780-BBED-408D-9DC9-A3B4C67656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AA41692-E972-4E0B-B6DA-AA50B627B572}" type="slidenum">
              <a:rPr lang="en-US" altLang="en-US" sz="1200"/>
              <a:pPr eaLnBrk="1" hangingPunct="1"/>
              <a:t>6</a:t>
            </a:fld>
            <a:endParaRPr lang="en-US" altLang="en-US" sz="1200"/>
          </a:p>
        </p:txBody>
      </p:sp>
      <p:sp>
        <p:nvSpPr>
          <p:cNvPr id="31747" name="Rectangle 2">
            <a:extLst>
              <a:ext uri="{FF2B5EF4-FFF2-40B4-BE49-F238E27FC236}">
                <a16:creationId xmlns:a16="http://schemas.microsoft.com/office/drawing/2014/main" id="{19FEE306-DA0E-4DA6-B376-AAA4F20D32D3}"/>
              </a:ext>
            </a:extLst>
          </p:cNvPr>
          <p:cNvSpPr>
            <a:spLocks noChangeArrowheads="1" noTextEdit="1"/>
          </p:cNvSpPr>
          <p:nvPr>
            <p:ph type="sldImg"/>
          </p:nvPr>
        </p:nvSpPr>
        <p:spPr>
          <a:xfrm>
            <a:off x="1162050" y="692150"/>
            <a:ext cx="4610100" cy="3457575"/>
          </a:xfrm>
          <a:ln/>
        </p:spPr>
      </p:sp>
      <p:sp>
        <p:nvSpPr>
          <p:cNvPr id="31748" name="Rectangle 3">
            <a:extLst>
              <a:ext uri="{FF2B5EF4-FFF2-40B4-BE49-F238E27FC236}">
                <a16:creationId xmlns:a16="http://schemas.microsoft.com/office/drawing/2014/main" id="{98F06283-98F3-4710-9660-B64DDF6E7D03}"/>
              </a:ext>
            </a:extLst>
          </p:cNvPr>
          <p:cNvSpPr>
            <a:spLocks noGrp="1" noChangeArrowheads="1"/>
          </p:cNvSpPr>
          <p:nvPr>
            <p:ph type="body" idx="1"/>
          </p:nvPr>
        </p:nvSpPr>
        <p:spPr>
          <a:xfrm>
            <a:off x="923925" y="4381500"/>
            <a:ext cx="5086350" cy="4146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t>The next four slides show pictures of the major invasive insect pests, diseases and pathogens afflicting forest trees, land and aquatic plants weeds, </a:t>
            </a:r>
          </a:p>
          <a:p>
            <a:pPr>
              <a:buFontTx/>
              <a:buChar char="•"/>
            </a:pPr>
            <a:r>
              <a:rPr lang="en-US" altLang="en-US" sz="1000" b="1"/>
              <a:t>Asian longhorned beetle</a:t>
            </a:r>
            <a:r>
              <a:rPr lang="en-US" altLang="en-US" sz="1000"/>
              <a:t> is a problem in </a:t>
            </a:r>
            <a:r>
              <a:rPr lang="en-US" altLang="en-US" sz="1000" b="1"/>
              <a:t>Chicago, Illinois, and New York City</a:t>
            </a:r>
            <a:r>
              <a:rPr lang="en-US" altLang="en-US" sz="1000"/>
              <a:t>. The beetle prefers maple species. </a:t>
            </a:r>
          </a:p>
          <a:p>
            <a:pPr>
              <a:buFontTx/>
              <a:buChar char="•"/>
            </a:pPr>
            <a:r>
              <a:rPr lang="en-US" altLang="en-US" sz="1000" b="1"/>
              <a:t>Hemlock woolly adelgid</a:t>
            </a:r>
            <a:r>
              <a:rPr lang="en-US" altLang="en-US" sz="1000"/>
              <a:t>, believed to be a native of Asia, is a serious pest of eastern hemlock and Carolina hemlock. In the </a:t>
            </a:r>
            <a:r>
              <a:rPr lang="en-US" altLang="en-US" sz="1000" b="1"/>
              <a:t>eastern United States</a:t>
            </a:r>
            <a:r>
              <a:rPr lang="en-US" altLang="en-US" sz="1000"/>
              <a:t>, it is present from the Smoky Mountains, north to the mid-Hudson River Valley and southern New England. Its presence in Pennsylvania has recently been reported.</a:t>
            </a:r>
          </a:p>
          <a:p>
            <a:pPr>
              <a:buFontTx/>
              <a:buChar char="•"/>
            </a:pPr>
            <a:r>
              <a:rPr lang="en-US" altLang="en-US" sz="1000" b="1"/>
              <a:t>Gypsy moth</a:t>
            </a:r>
            <a:r>
              <a:rPr lang="en-US" altLang="en-US" sz="1000"/>
              <a:t> is generally prevalent in the </a:t>
            </a:r>
            <a:r>
              <a:rPr lang="en-US" altLang="en-US" sz="1000" b="1"/>
              <a:t>East and spreading westward and southward</a:t>
            </a:r>
            <a:r>
              <a:rPr lang="en-US" altLang="en-US" sz="1000"/>
              <a:t>. </a:t>
            </a:r>
          </a:p>
          <a:p>
            <a:pPr>
              <a:buFontTx/>
              <a:buChar char="•"/>
            </a:pPr>
            <a:r>
              <a:rPr lang="en-US" altLang="en-US" sz="1000" b="1"/>
              <a:t>Emerald ash borer</a:t>
            </a:r>
            <a:r>
              <a:rPr lang="en-US" altLang="en-US" sz="1000"/>
              <a:t> is an emerging problem in </a:t>
            </a:r>
            <a:r>
              <a:rPr lang="en-US" altLang="en-US" sz="1000" b="1"/>
              <a:t>Michigan and surrounding areas.</a:t>
            </a:r>
          </a:p>
          <a:p>
            <a:endParaRPr lang="en-US" altLang="en-US" sz="1000"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1CC7D108-1F92-40B9-850C-8831160302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512D2C6-4769-4A04-BD78-7CCF657C87F7}" type="slidenum">
              <a:rPr lang="en-US" altLang="en-US" sz="1200"/>
              <a:pPr eaLnBrk="1" hangingPunct="1"/>
              <a:t>7</a:t>
            </a:fld>
            <a:endParaRPr lang="en-US" altLang="en-US" sz="1200"/>
          </a:p>
        </p:txBody>
      </p:sp>
      <p:sp>
        <p:nvSpPr>
          <p:cNvPr id="32771" name="Rectangle 2">
            <a:extLst>
              <a:ext uri="{FF2B5EF4-FFF2-40B4-BE49-F238E27FC236}">
                <a16:creationId xmlns:a16="http://schemas.microsoft.com/office/drawing/2014/main" id="{FAFBACCE-6BFA-4ED8-BE3A-F61B7B5885E8}"/>
              </a:ext>
            </a:extLst>
          </p:cNvPr>
          <p:cNvSpPr>
            <a:spLocks noChangeArrowheads="1" noTextEdit="1"/>
          </p:cNvSpPr>
          <p:nvPr>
            <p:ph type="sldImg"/>
          </p:nvPr>
        </p:nvSpPr>
        <p:spPr>
          <a:xfrm>
            <a:off x="1162050" y="692150"/>
            <a:ext cx="4610100" cy="3457575"/>
          </a:xfrm>
          <a:ln/>
        </p:spPr>
      </p:sp>
      <p:sp>
        <p:nvSpPr>
          <p:cNvPr id="32772" name="Rectangle 3">
            <a:extLst>
              <a:ext uri="{FF2B5EF4-FFF2-40B4-BE49-F238E27FC236}">
                <a16:creationId xmlns:a16="http://schemas.microsoft.com/office/drawing/2014/main" id="{5ACC56CC-1C03-4C51-A751-2BBDB3D3AD22}"/>
              </a:ext>
            </a:extLst>
          </p:cNvPr>
          <p:cNvSpPr>
            <a:spLocks noGrp="1" noChangeArrowheads="1"/>
          </p:cNvSpPr>
          <p:nvPr>
            <p:ph type="body" idx="1"/>
          </p:nvPr>
        </p:nvSpPr>
        <p:spPr>
          <a:xfrm>
            <a:off x="923925" y="4381500"/>
            <a:ext cx="5086350" cy="4146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z="1600" b="1"/>
              <a:t>Sudden Oak Death, </a:t>
            </a:r>
            <a:r>
              <a:rPr lang="en-US" altLang="en-US" sz="1600" b="1" i="1"/>
              <a:t>Phytophtera ramorum,</a:t>
            </a:r>
            <a:r>
              <a:rPr lang="en-US" altLang="en-US" sz="1600" b="1"/>
              <a:t> is confined to oak trees in California and southern Oregon, for now. </a:t>
            </a:r>
          </a:p>
          <a:p>
            <a:pPr>
              <a:buFontTx/>
              <a:buChar char="•"/>
            </a:pPr>
            <a:r>
              <a:rPr lang="en-US" altLang="en-US" sz="1600" b="1"/>
              <a:t>White pine blister rust and Port-Orford Cedar root disease occur also in the West.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8A99FF9-B1C4-4C04-81EA-B669563B0D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23793E6-55DF-4416-BE0A-C475393470EE}" type="slidenum">
              <a:rPr lang="en-US" altLang="en-US" sz="1200"/>
              <a:pPr eaLnBrk="1" hangingPunct="1"/>
              <a:t>8</a:t>
            </a:fld>
            <a:endParaRPr lang="en-US" altLang="en-US" sz="1200"/>
          </a:p>
        </p:txBody>
      </p:sp>
      <p:sp>
        <p:nvSpPr>
          <p:cNvPr id="33795" name="Rectangle 2">
            <a:extLst>
              <a:ext uri="{FF2B5EF4-FFF2-40B4-BE49-F238E27FC236}">
                <a16:creationId xmlns:a16="http://schemas.microsoft.com/office/drawing/2014/main" id="{22FFC394-BE5D-4C44-BEB1-AE153A89FF9C}"/>
              </a:ext>
            </a:extLst>
          </p:cNvPr>
          <p:cNvSpPr>
            <a:spLocks noChangeArrowheads="1" noTextEdit="1"/>
          </p:cNvSpPr>
          <p:nvPr>
            <p:ph type="sldImg"/>
          </p:nvPr>
        </p:nvSpPr>
        <p:spPr>
          <a:xfrm>
            <a:off x="1162050" y="692150"/>
            <a:ext cx="4610100" cy="3457575"/>
          </a:xfrm>
          <a:ln/>
        </p:spPr>
      </p:sp>
      <p:sp>
        <p:nvSpPr>
          <p:cNvPr id="33796" name="Rectangle 3">
            <a:extLst>
              <a:ext uri="{FF2B5EF4-FFF2-40B4-BE49-F238E27FC236}">
                <a16:creationId xmlns:a16="http://schemas.microsoft.com/office/drawing/2014/main" id="{9D1B8A40-C56A-4D79-AE7F-EF4B35FEE3FB}"/>
              </a:ext>
            </a:extLst>
          </p:cNvPr>
          <p:cNvSpPr>
            <a:spLocks noGrp="1" noChangeArrowheads="1"/>
          </p:cNvSpPr>
          <p:nvPr>
            <p:ph type="body" idx="1"/>
          </p:nvPr>
        </p:nvSpPr>
        <p:spPr>
          <a:xfrm>
            <a:off x="923925" y="4381500"/>
            <a:ext cx="5086350" cy="4146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b="1">
                <a:solidFill>
                  <a:srgbClr val="000000"/>
                </a:solidFill>
              </a:rPr>
              <a:t>Leafy spurge</a:t>
            </a:r>
            <a:r>
              <a:rPr lang="en-US" altLang="en-US">
                <a:solidFill>
                  <a:srgbClr val="000000"/>
                </a:solidFill>
              </a:rPr>
              <a:t> displaces native vegetation in prairie habitats and fields through shading and by usurping available water and nutrients and through plant toxins that prevent the growth of other plants underneath it. Leafy spurge is an aggressive invader and, once present, can completely overtake large areas of open land.</a:t>
            </a:r>
            <a:endParaRPr lang="en-US" altLang="en-US"/>
          </a:p>
          <a:p>
            <a:pPr>
              <a:buFontTx/>
              <a:buChar char="•"/>
            </a:pPr>
            <a:r>
              <a:rPr lang="en-US" altLang="en-US" b="1"/>
              <a:t>Kudzu</a:t>
            </a:r>
            <a:r>
              <a:rPr lang="en-US" altLang="en-US"/>
              <a:t> was originally imported from Japan in 1876 to landscape a garden at the Japanese Pavilion of the Philadelphia Centennial Exposition. It was later planted as forage for cows, pigs, and goats in the South. It was also promoted as cover for erosion control in gullies. The </a:t>
            </a:r>
            <a:r>
              <a:rPr lang="en-US" altLang="en-US" i="1"/>
              <a:t>distribution </a:t>
            </a:r>
            <a:r>
              <a:rPr lang="en-US" altLang="en-US"/>
              <a:t>of kudzu in the United States today extends from </a:t>
            </a:r>
            <a:r>
              <a:rPr lang="en-US" altLang="en-US" b="1"/>
              <a:t>Connecticut to Missouri and Oklahoma, south to Texas and Florida.</a:t>
            </a:r>
          </a:p>
          <a:p>
            <a:pPr>
              <a:buFontTx/>
              <a:buChar char="•"/>
            </a:pPr>
            <a:r>
              <a:rPr lang="en-US" altLang="en-US" b="1">
                <a:solidFill>
                  <a:srgbClr val="000000"/>
                </a:solidFill>
              </a:rPr>
              <a:t>Saltcedar, also known as tamarisk</a:t>
            </a:r>
            <a:r>
              <a:rPr lang="en-US" altLang="en-US">
                <a:solidFill>
                  <a:srgbClr val="000000"/>
                </a:solidFill>
              </a:rPr>
              <a:t>, is a fire-adapted species with long tap roots that allow them to intercept deep water tables and interfere with natural aquatic systems. Saltcedar occurs in the </a:t>
            </a:r>
            <a:r>
              <a:rPr lang="en-US" altLang="en-US" b="1">
                <a:solidFill>
                  <a:srgbClr val="000000"/>
                </a:solidFill>
              </a:rPr>
              <a:t>intermountain region of the western United States, throughout the Great Basin, and California and Texas.</a:t>
            </a:r>
            <a:endParaRPr lang="en-US" altLang="en-US" b="1"/>
          </a:p>
          <a:p>
            <a:pPr>
              <a:buFontTx/>
              <a:buChar char="•"/>
            </a:pPr>
            <a:r>
              <a:rPr lang="en-US" altLang="en-US" b="1"/>
              <a:t>Mile-a-minute</a:t>
            </a:r>
            <a:r>
              <a:rPr lang="en-US" altLang="en-US"/>
              <a:t> weed is currently found in </a:t>
            </a:r>
            <a:r>
              <a:rPr lang="en-US" altLang="en-US" b="1"/>
              <a:t>Pennsylvania, Maryland, Delaware, West Virginia, New York, Virginia, Ohio and Washington, D.C.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16B5CEC7-3F9D-4187-8254-479D31E9CA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imes New Roman" panose="02020603050405020304" pitchFamily="18" charset="0"/>
              </a:defRPr>
            </a:lvl1pPr>
            <a:lvl2pPr marL="742950" indent="-285750" defTabSz="928688" eaLnBrk="0" hangingPunct="0">
              <a:defRPr sz="2400">
                <a:solidFill>
                  <a:schemeClr val="tx1"/>
                </a:solidFill>
                <a:latin typeface="Times New Roman" panose="02020603050405020304" pitchFamily="18" charset="0"/>
              </a:defRPr>
            </a:lvl2pPr>
            <a:lvl3pPr marL="1143000" indent="-228600" defTabSz="928688" eaLnBrk="0" hangingPunct="0">
              <a:defRPr sz="2400">
                <a:solidFill>
                  <a:schemeClr val="tx1"/>
                </a:solidFill>
                <a:latin typeface="Times New Roman" panose="02020603050405020304" pitchFamily="18" charset="0"/>
              </a:defRPr>
            </a:lvl3pPr>
            <a:lvl4pPr marL="1600200" indent="-228600" defTabSz="928688" eaLnBrk="0" hangingPunct="0">
              <a:defRPr sz="2400">
                <a:solidFill>
                  <a:schemeClr val="tx1"/>
                </a:solidFill>
                <a:latin typeface="Times New Roman" panose="02020603050405020304" pitchFamily="18" charset="0"/>
              </a:defRPr>
            </a:lvl4pPr>
            <a:lvl5pPr marL="2057400" indent="-228600" defTabSz="928688" eaLnBrk="0" hangingPunct="0">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F1AAB05-3104-4832-8AE8-6696D0F369D5}" type="slidenum">
              <a:rPr lang="en-US" altLang="en-US" sz="1200"/>
              <a:pPr eaLnBrk="1" hangingPunct="1"/>
              <a:t>9</a:t>
            </a:fld>
            <a:endParaRPr lang="en-US" altLang="en-US" sz="1200"/>
          </a:p>
        </p:txBody>
      </p:sp>
      <p:sp>
        <p:nvSpPr>
          <p:cNvPr id="34819" name="Rectangle 2">
            <a:extLst>
              <a:ext uri="{FF2B5EF4-FFF2-40B4-BE49-F238E27FC236}">
                <a16:creationId xmlns:a16="http://schemas.microsoft.com/office/drawing/2014/main" id="{9E82FBA4-1472-44FB-8B46-6E467BE9D2A3}"/>
              </a:ext>
            </a:extLst>
          </p:cNvPr>
          <p:cNvSpPr>
            <a:spLocks noChangeArrowheads="1" noTextEdit="1"/>
          </p:cNvSpPr>
          <p:nvPr>
            <p:ph type="sldImg"/>
          </p:nvPr>
        </p:nvSpPr>
        <p:spPr>
          <a:xfrm>
            <a:off x="1162050" y="692150"/>
            <a:ext cx="4610100" cy="3457575"/>
          </a:xfrm>
          <a:ln/>
        </p:spPr>
      </p:sp>
      <p:sp>
        <p:nvSpPr>
          <p:cNvPr id="34820" name="Rectangle 3">
            <a:extLst>
              <a:ext uri="{FF2B5EF4-FFF2-40B4-BE49-F238E27FC236}">
                <a16:creationId xmlns:a16="http://schemas.microsoft.com/office/drawing/2014/main" id="{783F3319-E9B1-4F45-B66F-357E2E96BDB5}"/>
              </a:ext>
            </a:extLst>
          </p:cNvPr>
          <p:cNvSpPr>
            <a:spLocks noGrp="1" noChangeArrowheads="1"/>
          </p:cNvSpPr>
          <p:nvPr>
            <p:ph type="body" idx="1"/>
          </p:nvPr>
        </p:nvSpPr>
        <p:spPr>
          <a:xfrm>
            <a:off x="923925" y="4381500"/>
            <a:ext cx="5086350" cy="4146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z="1600" b="1"/>
              <a:t>Purple loosestrife chokes up rivers, lakes and streams.</a:t>
            </a:r>
            <a:r>
              <a:rPr lang="en-US" altLang="en-US" sz="1600"/>
              <a:t> </a:t>
            </a:r>
          </a:p>
          <a:p>
            <a:pPr>
              <a:buFontTx/>
              <a:buChar char="•"/>
            </a:pPr>
            <a:r>
              <a:rPr lang="en-US" altLang="en-US" sz="1600" b="1"/>
              <a:t>Thistles and knapweeds turn grazing lands into “NO-EAT” zones. Cattle just don’t like these weeds.</a:t>
            </a:r>
          </a:p>
          <a:p>
            <a:endParaRPr lang="en-US" altLang="en-US" sz="1600" b="1"/>
          </a:p>
          <a:p>
            <a:r>
              <a:rPr lang="en-US" altLang="en-US" sz="1600"/>
              <a:t>Over the years, the Forest Service has been taking an aggressive stance against invasive species through a combination of natural or biological control (e.g., by pitting beetles against the hemlock woolly adelgid) and chemical agents (e.g., application of GypChek, developed and patented by the Forest Service Research &amp; Development, against the gypsy moth).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id="{F86D6103-D308-4F43-85A0-089007E9B07E}"/>
              </a:ext>
            </a:extLst>
          </p:cNvPr>
          <p:cNvGrpSpPr>
            <a:grpSpLocks/>
          </p:cNvGrpSpPr>
          <p:nvPr/>
        </p:nvGrpSpPr>
        <p:grpSpPr bwMode="auto">
          <a:xfrm>
            <a:off x="0" y="0"/>
            <a:ext cx="9144000" cy="6858000"/>
            <a:chOff x="0" y="0"/>
            <a:chExt cx="5760" cy="4320"/>
          </a:xfrm>
        </p:grpSpPr>
        <p:sp>
          <p:nvSpPr>
            <p:cNvPr id="5" name="Rectangle 2">
              <a:extLst>
                <a:ext uri="{FF2B5EF4-FFF2-40B4-BE49-F238E27FC236}">
                  <a16:creationId xmlns:a16="http://schemas.microsoft.com/office/drawing/2014/main" id="{7BEDDC15-21A8-46D6-BAE6-22D47760A432}"/>
                </a:ext>
              </a:extLst>
            </p:cNvPr>
            <p:cNvSpPr>
              <a:spLocks noChangeArrowheads="1"/>
            </p:cNvSpPr>
            <p:nvPr/>
          </p:nvSpPr>
          <p:spPr bwMode="white">
            <a:xfrm>
              <a:off x="0" y="720"/>
              <a:ext cx="5760"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pPr>
                <a:defRPr/>
              </a:pPr>
              <a:endParaRPr lang="en-US"/>
            </a:p>
          </p:txBody>
        </p:sp>
        <p:sp>
          <p:nvSpPr>
            <p:cNvPr id="6" name="Rectangle 3">
              <a:extLst>
                <a:ext uri="{FF2B5EF4-FFF2-40B4-BE49-F238E27FC236}">
                  <a16:creationId xmlns:a16="http://schemas.microsoft.com/office/drawing/2014/main" id="{376C17FA-036D-48E3-B72C-426B987E0A14}"/>
                </a:ext>
              </a:extLst>
            </p:cNvPr>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defRPr/>
              </a:pPr>
              <a:endParaRPr lang="en-US"/>
            </a:p>
          </p:txBody>
        </p:sp>
        <p:pic>
          <p:nvPicPr>
            <p:cNvPr id="7" name="Picture 11" descr="URBBANND">
              <a:extLst>
                <a:ext uri="{FF2B5EF4-FFF2-40B4-BE49-F238E27FC236}">
                  <a16:creationId xmlns:a16="http://schemas.microsoft.com/office/drawing/2014/main" id="{A87CE4F8-66C6-4AD0-A03E-900F95730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24" t="8493" r="35922"/>
            <a:stretch>
              <a:fillRect/>
            </a:stretch>
          </p:blipFill>
          <p:spPr bwMode="ltGray">
            <a:xfrm>
              <a:off x="0" y="0"/>
              <a:ext cx="5760" cy="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6" name="Rectangle 4"/>
          <p:cNvSpPr>
            <a:spLocks noGrp="1" noChangeArrowheads="1"/>
          </p:cNvSpPr>
          <p:nvPr>
            <p:ph type="ctrTitle"/>
          </p:nvPr>
        </p:nvSpPr>
        <p:spPr>
          <a:xfrm>
            <a:off x="685800" y="2438400"/>
            <a:ext cx="7772400" cy="1143000"/>
          </a:xfrm>
        </p:spPr>
        <p:txBody>
          <a:bodyPr/>
          <a:lstStyle>
            <a:lvl1pPr>
              <a:defRPr/>
            </a:lvl1pPr>
          </a:lstStyle>
          <a:p>
            <a:r>
              <a:rPr lang="en-US"/>
              <a:t>Click to edit Master title style</a:t>
            </a:r>
          </a:p>
        </p:txBody>
      </p:sp>
      <p:sp>
        <p:nvSpPr>
          <p:cNvPr id="33797" name="Rectangle 5"/>
          <p:cNvSpPr>
            <a:spLocks noGrp="1" noChangeArrowheads="1"/>
          </p:cNvSpPr>
          <p:nvPr>
            <p:ph type="subTitle" idx="1"/>
          </p:nvPr>
        </p:nvSpPr>
        <p:spPr>
          <a:xfrm>
            <a:off x="1371600" y="3962400"/>
            <a:ext cx="6400800" cy="1752600"/>
          </a:xfrm>
        </p:spPr>
        <p:txBody>
          <a:bodyPr/>
          <a:lstStyle>
            <a:lvl1pPr marL="0" indent="0" algn="ctr">
              <a:buFont typeface="Wingdings" pitchFamily="2" charset="2"/>
              <a:buNone/>
              <a:defRPr/>
            </a:lvl1pPr>
          </a:lstStyle>
          <a:p>
            <a:r>
              <a:rPr lang="en-US"/>
              <a:t>Click to edit Master subtitle style</a:t>
            </a:r>
          </a:p>
        </p:txBody>
      </p:sp>
      <p:sp>
        <p:nvSpPr>
          <p:cNvPr id="8" name="Rectangle 6">
            <a:extLst>
              <a:ext uri="{FF2B5EF4-FFF2-40B4-BE49-F238E27FC236}">
                <a16:creationId xmlns:a16="http://schemas.microsoft.com/office/drawing/2014/main" id="{942137D4-E974-414A-ACB2-8F6924614684}"/>
              </a:ext>
            </a:extLst>
          </p:cNvPr>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p>
        </p:txBody>
      </p:sp>
      <p:sp>
        <p:nvSpPr>
          <p:cNvPr id="9" name="Rectangle 7">
            <a:extLst>
              <a:ext uri="{FF2B5EF4-FFF2-40B4-BE49-F238E27FC236}">
                <a16:creationId xmlns:a16="http://schemas.microsoft.com/office/drawing/2014/main" id="{20D7344E-E6FA-4E5B-BB4B-550CBF081D7B}"/>
              </a:ext>
            </a:extLst>
          </p:cNvPr>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10" name="Rectangle 8">
            <a:extLst>
              <a:ext uri="{FF2B5EF4-FFF2-40B4-BE49-F238E27FC236}">
                <a16:creationId xmlns:a16="http://schemas.microsoft.com/office/drawing/2014/main" id="{65BD31F4-7195-4E83-B400-66C7B4AEAA0E}"/>
              </a:ext>
            </a:extLst>
          </p:cNvPr>
          <p:cNvSpPr>
            <a:spLocks noGrp="1" noChangeArrowheads="1"/>
          </p:cNvSpPr>
          <p:nvPr>
            <p:ph type="sldNum" sz="quarter" idx="12"/>
          </p:nvPr>
        </p:nvSpPr>
        <p:spPr>
          <a:xfrm>
            <a:off x="6553200" y="6248400"/>
            <a:ext cx="1905000" cy="457200"/>
          </a:xfrm>
        </p:spPr>
        <p:txBody>
          <a:bodyPr/>
          <a:lstStyle>
            <a:lvl1pPr>
              <a:defRPr/>
            </a:lvl1pPr>
          </a:lstStyle>
          <a:p>
            <a:fld id="{36431AA8-6428-4D90-97F4-9D7E8A063161}" type="slidenum">
              <a:rPr lang="en-US" altLang="en-US"/>
              <a:pPr/>
              <a:t>‹#›</a:t>
            </a:fld>
            <a:endParaRPr lang="en-US" altLang="en-US"/>
          </a:p>
        </p:txBody>
      </p:sp>
    </p:spTree>
    <p:extLst>
      <p:ext uri="{BB962C8B-B14F-4D97-AF65-F5344CB8AC3E}">
        <p14:creationId xmlns:p14="http://schemas.microsoft.com/office/powerpoint/2010/main" val="194717062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8D7F7169-BFA7-480E-8823-D30991E9777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AC465234-9C3E-445F-9235-97BBB0C841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8D812F54-4395-4B88-9A89-E97A9A95406A}"/>
              </a:ext>
            </a:extLst>
          </p:cNvPr>
          <p:cNvSpPr>
            <a:spLocks noGrp="1" noChangeArrowheads="1"/>
          </p:cNvSpPr>
          <p:nvPr>
            <p:ph type="sldNum" sz="quarter" idx="12"/>
          </p:nvPr>
        </p:nvSpPr>
        <p:spPr>
          <a:ln/>
        </p:spPr>
        <p:txBody>
          <a:bodyPr/>
          <a:lstStyle>
            <a:lvl1pPr>
              <a:defRPr/>
            </a:lvl1pPr>
          </a:lstStyle>
          <a:p>
            <a:fld id="{C8DFDEDD-5830-45C0-869A-94BD06BD6142}" type="slidenum">
              <a:rPr lang="en-US" altLang="en-US"/>
              <a:pPr/>
              <a:t>‹#›</a:t>
            </a:fld>
            <a:endParaRPr lang="en-US" altLang="en-US"/>
          </a:p>
        </p:txBody>
      </p:sp>
    </p:spTree>
    <p:extLst>
      <p:ext uri="{BB962C8B-B14F-4D97-AF65-F5344CB8AC3E}">
        <p14:creationId xmlns:p14="http://schemas.microsoft.com/office/powerpoint/2010/main" val="198056988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8372FF59-E176-4239-90A3-2FB2466F50B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2C0E7689-55B9-4F24-8C79-4EB4C7CCC6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83098514-A9A4-4CBC-9D66-C9A9196E9651}"/>
              </a:ext>
            </a:extLst>
          </p:cNvPr>
          <p:cNvSpPr>
            <a:spLocks noGrp="1" noChangeArrowheads="1"/>
          </p:cNvSpPr>
          <p:nvPr>
            <p:ph type="sldNum" sz="quarter" idx="12"/>
          </p:nvPr>
        </p:nvSpPr>
        <p:spPr>
          <a:ln/>
        </p:spPr>
        <p:txBody>
          <a:bodyPr/>
          <a:lstStyle>
            <a:lvl1pPr>
              <a:defRPr/>
            </a:lvl1pPr>
          </a:lstStyle>
          <a:p>
            <a:fld id="{8B813430-83F3-45D4-9992-FD8659C8C1AF}" type="slidenum">
              <a:rPr lang="en-US" altLang="en-US"/>
              <a:pPr/>
              <a:t>‹#›</a:t>
            </a:fld>
            <a:endParaRPr lang="en-US" altLang="en-US"/>
          </a:p>
        </p:txBody>
      </p:sp>
    </p:spTree>
    <p:extLst>
      <p:ext uri="{BB962C8B-B14F-4D97-AF65-F5344CB8AC3E}">
        <p14:creationId xmlns:p14="http://schemas.microsoft.com/office/powerpoint/2010/main" val="229522973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5810EBF7-1D63-42B9-8BA0-9145946C11B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0A52F674-96E2-45A4-9D20-52D3265C62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13B9743F-DD3B-4705-A257-2E604795AE69}"/>
              </a:ext>
            </a:extLst>
          </p:cNvPr>
          <p:cNvSpPr>
            <a:spLocks noGrp="1" noChangeArrowheads="1"/>
          </p:cNvSpPr>
          <p:nvPr>
            <p:ph type="sldNum" sz="quarter" idx="12"/>
          </p:nvPr>
        </p:nvSpPr>
        <p:spPr>
          <a:ln/>
        </p:spPr>
        <p:txBody>
          <a:bodyPr/>
          <a:lstStyle>
            <a:lvl1pPr>
              <a:defRPr/>
            </a:lvl1pPr>
          </a:lstStyle>
          <a:p>
            <a:fld id="{09151B8C-C5C7-4659-A854-C8C27BDDE6F0}" type="slidenum">
              <a:rPr lang="en-US" altLang="en-US"/>
              <a:pPr/>
              <a:t>‹#›</a:t>
            </a:fld>
            <a:endParaRPr lang="en-US" altLang="en-US"/>
          </a:p>
        </p:txBody>
      </p:sp>
    </p:spTree>
    <p:extLst>
      <p:ext uri="{BB962C8B-B14F-4D97-AF65-F5344CB8AC3E}">
        <p14:creationId xmlns:p14="http://schemas.microsoft.com/office/powerpoint/2010/main" val="299668782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7">
            <a:extLst>
              <a:ext uri="{FF2B5EF4-FFF2-40B4-BE49-F238E27FC236}">
                <a16:creationId xmlns:a16="http://schemas.microsoft.com/office/drawing/2014/main" id="{B2745D11-2A7E-4731-BC19-7856999D701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CA492411-6644-4B3F-8925-52C67C8C5F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20D14D83-3BC9-41B7-BDF7-2B6F90528D44}"/>
              </a:ext>
            </a:extLst>
          </p:cNvPr>
          <p:cNvSpPr>
            <a:spLocks noGrp="1" noChangeArrowheads="1"/>
          </p:cNvSpPr>
          <p:nvPr>
            <p:ph type="sldNum" sz="quarter" idx="12"/>
          </p:nvPr>
        </p:nvSpPr>
        <p:spPr>
          <a:ln/>
        </p:spPr>
        <p:txBody>
          <a:bodyPr/>
          <a:lstStyle>
            <a:lvl1pPr>
              <a:defRPr/>
            </a:lvl1pPr>
          </a:lstStyle>
          <a:p>
            <a:fld id="{57DAD4B4-2B7A-4BE1-91FC-2EB7EA30D6EF}" type="slidenum">
              <a:rPr lang="en-US" altLang="en-US"/>
              <a:pPr/>
              <a:t>‹#›</a:t>
            </a:fld>
            <a:endParaRPr lang="en-US" altLang="en-US"/>
          </a:p>
        </p:txBody>
      </p:sp>
    </p:spTree>
    <p:extLst>
      <p:ext uri="{BB962C8B-B14F-4D97-AF65-F5344CB8AC3E}">
        <p14:creationId xmlns:p14="http://schemas.microsoft.com/office/powerpoint/2010/main" val="20798412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3918C056-B4F0-48B9-95DE-80006C6B83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90D2E5EC-FD30-4CD2-ACE9-89AC031C02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AB1A8F18-A455-4A94-8F2C-397EFC4D6408}"/>
              </a:ext>
            </a:extLst>
          </p:cNvPr>
          <p:cNvSpPr>
            <a:spLocks noGrp="1" noChangeArrowheads="1"/>
          </p:cNvSpPr>
          <p:nvPr>
            <p:ph type="sldNum" sz="quarter" idx="12"/>
          </p:nvPr>
        </p:nvSpPr>
        <p:spPr>
          <a:ln/>
        </p:spPr>
        <p:txBody>
          <a:bodyPr/>
          <a:lstStyle>
            <a:lvl1pPr>
              <a:defRPr/>
            </a:lvl1pPr>
          </a:lstStyle>
          <a:p>
            <a:fld id="{E1AA813B-B652-430B-A203-FBD13DE199E4}" type="slidenum">
              <a:rPr lang="en-US" altLang="en-US"/>
              <a:pPr/>
              <a:t>‹#›</a:t>
            </a:fld>
            <a:endParaRPr lang="en-US" altLang="en-US"/>
          </a:p>
        </p:txBody>
      </p:sp>
    </p:spTree>
    <p:extLst>
      <p:ext uri="{BB962C8B-B14F-4D97-AF65-F5344CB8AC3E}">
        <p14:creationId xmlns:p14="http://schemas.microsoft.com/office/powerpoint/2010/main" val="35569143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8CDFBD20-6939-4754-A8B8-9C1DE1C5C5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CE38CB7D-E215-42A0-B424-DDB7692303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3B4393F3-9521-470B-A790-C549445FF3A7}"/>
              </a:ext>
            </a:extLst>
          </p:cNvPr>
          <p:cNvSpPr>
            <a:spLocks noGrp="1" noChangeArrowheads="1"/>
          </p:cNvSpPr>
          <p:nvPr>
            <p:ph type="sldNum" sz="quarter" idx="12"/>
          </p:nvPr>
        </p:nvSpPr>
        <p:spPr>
          <a:ln/>
        </p:spPr>
        <p:txBody>
          <a:bodyPr/>
          <a:lstStyle>
            <a:lvl1pPr>
              <a:defRPr/>
            </a:lvl1pPr>
          </a:lstStyle>
          <a:p>
            <a:fld id="{226E97C7-F739-4908-AE11-9D3A06FF0651}" type="slidenum">
              <a:rPr lang="en-US" altLang="en-US"/>
              <a:pPr/>
              <a:t>‹#›</a:t>
            </a:fld>
            <a:endParaRPr lang="en-US" altLang="en-US"/>
          </a:p>
        </p:txBody>
      </p:sp>
    </p:spTree>
    <p:extLst>
      <p:ext uri="{BB962C8B-B14F-4D97-AF65-F5344CB8AC3E}">
        <p14:creationId xmlns:p14="http://schemas.microsoft.com/office/powerpoint/2010/main" val="210966743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3C090C67-41E2-4580-B97C-AAE89C28D68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7CF250FC-23CE-4957-B7B4-9560D6B9BD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83354226-1350-4D3A-84B0-E63CF25ECED6}"/>
              </a:ext>
            </a:extLst>
          </p:cNvPr>
          <p:cNvSpPr>
            <a:spLocks noGrp="1" noChangeArrowheads="1"/>
          </p:cNvSpPr>
          <p:nvPr>
            <p:ph type="sldNum" sz="quarter" idx="12"/>
          </p:nvPr>
        </p:nvSpPr>
        <p:spPr>
          <a:ln/>
        </p:spPr>
        <p:txBody>
          <a:bodyPr/>
          <a:lstStyle>
            <a:lvl1pPr>
              <a:defRPr/>
            </a:lvl1pPr>
          </a:lstStyle>
          <a:p>
            <a:fld id="{088BD3A1-1D98-4061-8C74-4693672B6EB9}" type="slidenum">
              <a:rPr lang="en-US" altLang="en-US"/>
              <a:pPr/>
              <a:t>‹#›</a:t>
            </a:fld>
            <a:endParaRPr lang="en-US" altLang="en-US"/>
          </a:p>
        </p:txBody>
      </p:sp>
    </p:spTree>
    <p:extLst>
      <p:ext uri="{BB962C8B-B14F-4D97-AF65-F5344CB8AC3E}">
        <p14:creationId xmlns:p14="http://schemas.microsoft.com/office/powerpoint/2010/main" val="250656357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3BA2707F-8C37-4587-A1A9-4F081533345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F77620C9-4766-48C3-94A4-C249C2C31D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13EC624A-0AEB-4DDA-A926-EA60AB76C526}"/>
              </a:ext>
            </a:extLst>
          </p:cNvPr>
          <p:cNvSpPr>
            <a:spLocks noGrp="1" noChangeArrowheads="1"/>
          </p:cNvSpPr>
          <p:nvPr>
            <p:ph type="sldNum" sz="quarter" idx="12"/>
          </p:nvPr>
        </p:nvSpPr>
        <p:spPr>
          <a:ln/>
        </p:spPr>
        <p:txBody>
          <a:bodyPr/>
          <a:lstStyle>
            <a:lvl1pPr>
              <a:defRPr/>
            </a:lvl1pPr>
          </a:lstStyle>
          <a:p>
            <a:fld id="{0FB8E855-AC0B-4E1C-ADB0-4098DFDC0C28}" type="slidenum">
              <a:rPr lang="en-US" altLang="en-US"/>
              <a:pPr/>
              <a:t>‹#›</a:t>
            </a:fld>
            <a:endParaRPr lang="en-US" altLang="en-US"/>
          </a:p>
        </p:txBody>
      </p:sp>
    </p:spTree>
    <p:extLst>
      <p:ext uri="{BB962C8B-B14F-4D97-AF65-F5344CB8AC3E}">
        <p14:creationId xmlns:p14="http://schemas.microsoft.com/office/powerpoint/2010/main" val="375489723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C1AA29CE-2DF2-4C84-AF56-7F2E525EAB9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FAB2C564-0B1D-417E-B6BD-53E30362BC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0E527089-6557-481E-A2CE-3CC3F5D385FF}"/>
              </a:ext>
            </a:extLst>
          </p:cNvPr>
          <p:cNvSpPr>
            <a:spLocks noGrp="1" noChangeArrowheads="1"/>
          </p:cNvSpPr>
          <p:nvPr>
            <p:ph type="sldNum" sz="quarter" idx="12"/>
          </p:nvPr>
        </p:nvSpPr>
        <p:spPr>
          <a:ln/>
        </p:spPr>
        <p:txBody>
          <a:bodyPr/>
          <a:lstStyle>
            <a:lvl1pPr>
              <a:defRPr/>
            </a:lvl1pPr>
          </a:lstStyle>
          <a:p>
            <a:fld id="{1DD12F97-4ADB-4D7B-B0E3-283E727AE8FD}" type="slidenum">
              <a:rPr lang="en-US" altLang="en-US"/>
              <a:pPr/>
              <a:t>‹#›</a:t>
            </a:fld>
            <a:endParaRPr lang="en-US" altLang="en-US"/>
          </a:p>
        </p:txBody>
      </p:sp>
    </p:spTree>
    <p:extLst>
      <p:ext uri="{BB962C8B-B14F-4D97-AF65-F5344CB8AC3E}">
        <p14:creationId xmlns:p14="http://schemas.microsoft.com/office/powerpoint/2010/main" val="32179736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13541C80-CD56-4DA9-B9A1-51723A8B2E3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8">
            <a:extLst>
              <a:ext uri="{FF2B5EF4-FFF2-40B4-BE49-F238E27FC236}">
                <a16:creationId xmlns:a16="http://schemas.microsoft.com/office/drawing/2014/main" id="{EA25C6DF-8E7F-4518-8453-F3A84B563A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3CA16691-926D-4637-AA24-55429124387A}"/>
              </a:ext>
            </a:extLst>
          </p:cNvPr>
          <p:cNvSpPr>
            <a:spLocks noGrp="1" noChangeArrowheads="1"/>
          </p:cNvSpPr>
          <p:nvPr>
            <p:ph type="sldNum" sz="quarter" idx="12"/>
          </p:nvPr>
        </p:nvSpPr>
        <p:spPr>
          <a:ln/>
        </p:spPr>
        <p:txBody>
          <a:bodyPr/>
          <a:lstStyle>
            <a:lvl1pPr>
              <a:defRPr/>
            </a:lvl1pPr>
          </a:lstStyle>
          <a:p>
            <a:fld id="{566B3311-EBB6-4228-980E-7CCA991EF9F5}" type="slidenum">
              <a:rPr lang="en-US" altLang="en-US"/>
              <a:pPr/>
              <a:t>‹#›</a:t>
            </a:fld>
            <a:endParaRPr lang="en-US" altLang="en-US"/>
          </a:p>
        </p:txBody>
      </p:sp>
    </p:spTree>
    <p:extLst>
      <p:ext uri="{BB962C8B-B14F-4D97-AF65-F5344CB8AC3E}">
        <p14:creationId xmlns:p14="http://schemas.microsoft.com/office/powerpoint/2010/main" val="14008157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0AAA186C-9D83-491D-A325-B6ED6CD970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CA641122-6693-4C9D-A5FE-0CBEE1E8F8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380AE17B-810F-4519-9DD7-BB6FE4051794}"/>
              </a:ext>
            </a:extLst>
          </p:cNvPr>
          <p:cNvSpPr>
            <a:spLocks noGrp="1" noChangeArrowheads="1"/>
          </p:cNvSpPr>
          <p:nvPr>
            <p:ph type="sldNum" sz="quarter" idx="12"/>
          </p:nvPr>
        </p:nvSpPr>
        <p:spPr>
          <a:ln/>
        </p:spPr>
        <p:txBody>
          <a:bodyPr/>
          <a:lstStyle>
            <a:lvl1pPr>
              <a:defRPr/>
            </a:lvl1pPr>
          </a:lstStyle>
          <a:p>
            <a:fld id="{09EB823E-259F-4463-B482-B8ABE4B3B326}" type="slidenum">
              <a:rPr lang="en-US" altLang="en-US"/>
              <a:pPr/>
              <a:t>‹#›</a:t>
            </a:fld>
            <a:endParaRPr lang="en-US" altLang="en-US"/>
          </a:p>
        </p:txBody>
      </p:sp>
    </p:spTree>
    <p:extLst>
      <p:ext uri="{BB962C8B-B14F-4D97-AF65-F5344CB8AC3E}">
        <p14:creationId xmlns:p14="http://schemas.microsoft.com/office/powerpoint/2010/main" val="37126010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7B0C70D2-F5E7-4577-B6DE-87DAA8EAB6F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F171DBC0-7825-4E66-90CA-D7DE307971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4C75A5D3-8729-4BCB-B27F-2BA711AD9BE6}"/>
              </a:ext>
            </a:extLst>
          </p:cNvPr>
          <p:cNvSpPr>
            <a:spLocks noGrp="1" noChangeArrowheads="1"/>
          </p:cNvSpPr>
          <p:nvPr>
            <p:ph type="sldNum" sz="quarter" idx="12"/>
          </p:nvPr>
        </p:nvSpPr>
        <p:spPr>
          <a:ln/>
        </p:spPr>
        <p:txBody>
          <a:bodyPr/>
          <a:lstStyle>
            <a:lvl1pPr>
              <a:defRPr/>
            </a:lvl1pPr>
          </a:lstStyle>
          <a:p>
            <a:fld id="{CE4124D4-E2D4-43FB-B144-070BE48235EF}" type="slidenum">
              <a:rPr lang="en-US" altLang="en-US"/>
              <a:pPr/>
              <a:t>‹#›</a:t>
            </a:fld>
            <a:endParaRPr lang="en-US" altLang="en-US"/>
          </a:p>
        </p:txBody>
      </p:sp>
    </p:spTree>
    <p:extLst>
      <p:ext uri="{BB962C8B-B14F-4D97-AF65-F5344CB8AC3E}">
        <p14:creationId xmlns:p14="http://schemas.microsoft.com/office/powerpoint/2010/main" val="27058403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14">
            <a:extLst>
              <a:ext uri="{FF2B5EF4-FFF2-40B4-BE49-F238E27FC236}">
                <a16:creationId xmlns:a16="http://schemas.microsoft.com/office/drawing/2014/main" id="{D7C71643-8588-4062-9ABE-E296C834A71C}"/>
              </a:ext>
            </a:extLst>
          </p:cNvPr>
          <p:cNvGrpSpPr>
            <a:grpSpLocks/>
          </p:cNvGrpSpPr>
          <p:nvPr/>
        </p:nvGrpSpPr>
        <p:grpSpPr bwMode="auto">
          <a:xfrm>
            <a:off x="0" y="0"/>
            <a:ext cx="9144000" cy="6858000"/>
            <a:chOff x="0" y="0"/>
            <a:chExt cx="5760" cy="4320"/>
          </a:xfrm>
        </p:grpSpPr>
        <p:sp>
          <p:nvSpPr>
            <p:cNvPr id="22530" name="Rectangle 2">
              <a:extLst>
                <a:ext uri="{FF2B5EF4-FFF2-40B4-BE49-F238E27FC236}">
                  <a16:creationId xmlns:a16="http://schemas.microsoft.com/office/drawing/2014/main" id="{C472FB97-4704-47A0-B8BD-C6C5C87EBB82}"/>
                </a:ext>
              </a:extLst>
            </p:cNvPr>
            <p:cNvSpPr>
              <a:spLocks noChangeArrowheads="1"/>
            </p:cNvSpPr>
            <p:nvPr/>
          </p:nvSpPr>
          <p:spPr bwMode="white">
            <a:xfrm>
              <a:off x="0" y="0"/>
              <a:ext cx="5760" cy="1200"/>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a:defRPr/>
              </a:pPr>
              <a:endParaRPr lang="en-US"/>
            </a:p>
          </p:txBody>
        </p:sp>
        <p:sp>
          <p:nvSpPr>
            <p:cNvPr id="22532" name="Rectangle 4">
              <a:extLst>
                <a:ext uri="{FF2B5EF4-FFF2-40B4-BE49-F238E27FC236}">
                  <a16:creationId xmlns:a16="http://schemas.microsoft.com/office/drawing/2014/main" id="{8B568568-DE64-458B-8CD6-A7EAEB30DF5E}"/>
                </a:ext>
              </a:extLst>
            </p:cNvPr>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defRPr/>
              </a:pPr>
              <a:endParaRPr lang="en-US"/>
            </a:p>
          </p:txBody>
        </p:sp>
        <p:pic>
          <p:nvPicPr>
            <p:cNvPr id="3082" name="Picture 10" descr="URBBANND">
              <a:extLst>
                <a:ext uri="{FF2B5EF4-FFF2-40B4-BE49-F238E27FC236}">
                  <a16:creationId xmlns:a16="http://schemas.microsoft.com/office/drawing/2014/main" id="{684B4143-CDD8-4744-B573-912DAC04795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t="66667"/>
            <a:stretch>
              <a:fillRect/>
            </a:stretch>
          </p:blipFill>
          <p:spPr bwMode="ltGray">
            <a:xfrm>
              <a:off x="0" y="0"/>
              <a:ext cx="57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3" name="Rectangle 5">
            <a:extLst>
              <a:ext uri="{FF2B5EF4-FFF2-40B4-BE49-F238E27FC236}">
                <a16:creationId xmlns:a16="http://schemas.microsoft.com/office/drawing/2014/main" id="{73E530A6-9CA0-4EE7-9748-AF665430BA49}"/>
              </a:ext>
            </a:extLst>
          </p:cNvPr>
          <p:cNvSpPr>
            <a:spLocks noGrp="1" noChangeArrowheads="1"/>
          </p:cNvSpPr>
          <p:nvPr>
            <p:ph type="title"/>
          </p:nvPr>
        </p:nvSpPr>
        <p:spPr bwMode="auto">
          <a:xfrm>
            <a:off x="685800" y="533400"/>
            <a:ext cx="7772400"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6" name="Rectangle 6">
            <a:extLst>
              <a:ext uri="{FF2B5EF4-FFF2-40B4-BE49-F238E27FC236}">
                <a16:creationId xmlns:a16="http://schemas.microsoft.com/office/drawing/2014/main" id="{D5CCD90A-DE3E-432B-9DF6-3E1F029CA5B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535" name="Rectangle 7">
            <a:extLst>
              <a:ext uri="{FF2B5EF4-FFF2-40B4-BE49-F238E27FC236}">
                <a16:creationId xmlns:a16="http://schemas.microsoft.com/office/drawing/2014/main" id="{85AEBC93-7779-42A4-8755-7E1E509C7DA5}"/>
              </a:ext>
            </a:extLst>
          </p:cNvPr>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defRPr/>
            </a:pPr>
            <a:endParaRPr lang="en-US"/>
          </a:p>
        </p:txBody>
      </p:sp>
      <p:sp>
        <p:nvSpPr>
          <p:cNvPr id="22536" name="Rectangle 8">
            <a:extLst>
              <a:ext uri="{FF2B5EF4-FFF2-40B4-BE49-F238E27FC236}">
                <a16:creationId xmlns:a16="http://schemas.microsoft.com/office/drawing/2014/main" id="{96F1BBB2-AA65-4D82-953F-26E448267E20}"/>
              </a:ext>
            </a:extLst>
          </p:cNvPr>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a:defRPr/>
            </a:pPr>
            <a:endParaRPr lang="en-US"/>
          </a:p>
        </p:txBody>
      </p:sp>
      <p:sp>
        <p:nvSpPr>
          <p:cNvPr id="22537" name="Rectangle 9">
            <a:extLst>
              <a:ext uri="{FF2B5EF4-FFF2-40B4-BE49-F238E27FC236}">
                <a16:creationId xmlns:a16="http://schemas.microsoft.com/office/drawing/2014/main" id="{1F307BB0-294A-4186-8424-2A65D251DA79}"/>
              </a:ext>
            </a:extLst>
          </p:cNvPr>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Arial Narrow" panose="020B0606020202030204" pitchFamily="34" charset="0"/>
              </a:defRPr>
            </a:lvl1pPr>
          </a:lstStyle>
          <a:p>
            <a:fld id="{7B0E63DE-1EC6-40D2-8801-E8141415CF6B}"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77"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Impact" pitchFamily="34" charset="0"/>
        </a:defRPr>
      </a:lvl2pPr>
      <a:lvl3pPr algn="l" rtl="0" eaLnBrk="0" fontAlgn="base" hangingPunct="0">
        <a:spcBef>
          <a:spcPct val="0"/>
        </a:spcBef>
        <a:spcAft>
          <a:spcPct val="0"/>
        </a:spcAft>
        <a:defRPr sz="4400">
          <a:solidFill>
            <a:schemeClr val="tx2"/>
          </a:solidFill>
          <a:latin typeface="Impact" pitchFamily="34" charset="0"/>
        </a:defRPr>
      </a:lvl3pPr>
      <a:lvl4pPr algn="l" rtl="0" eaLnBrk="0" fontAlgn="base" hangingPunct="0">
        <a:spcBef>
          <a:spcPct val="0"/>
        </a:spcBef>
        <a:spcAft>
          <a:spcPct val="0"/>
        </a:spcAft>
        <a:defRPr sz="4400">
          <a:solidFill>
            <a:schemeClr val="tx2"/>
          </a:solidFill>
          <a:latin typeface="Impact" pitchFamily="34" charset="0"/>
        </a:defRPr>
      </a:lvl4pPr>
      <a:lvl5pPr algn="l" rtl="0" eaLnBrk="0" fontAlgn="base" hangingPunct="0">
        <a:spcBef>
          <a:spcPct val="0"/>
        </a:spcBef>
        <a:spcAft>
          <a:spcPct val="0"/>
        </a:spcAft>
        <a:defRPr sz="4400">
          <a:solidFill>
            <a:schemeClr val="tx2"/>
          </a:solidFill>
          <a:latin typeface="Impact" pitchFamily="34" charset="0"/>
        </a:defRPr>
      </a:lvl5pPr>
      <a:lvl6pPr marL="457200" algn="l" rtl="0" fontAlgn="base">
        <a:spcBef>
          <a:spcPct val="0"/>
        </a:spcBef>
        <a:spcAft>
          <a:spcPct val="0"/>
        </a:spcAft>
        <a:defRPr sz="4400">
          <a:solidFill>
            <a:schemeClr val="tx2"/>
          </a:solidFill>
          <a:latin typeface="Impact" pitchFamily="34" charset="0"/>
        </a:defRPr>
      </a:lvl6pPr>
      <a:lvl7pPr marL="914400" algn="l" rtl="0" fontAlgn="base">
        <a:spcBef>
          <a:spcPct val="0"/>
        </a:spcBef>
        <a:spcAft>
          <a:spcPct val="0"/>
        </a:spcAft>
        <a:defRPr sz="4400">
          <a:solidFill>
            <a:schemeClr val="tx2"/>
          </a:solidFill>
          <a:latin typeface="Impact" pitchFamily="34" charset="0"/>
        </a:defRPr>
      </a:lvl7pPr>
      <a:lvl8pPr marL="1371600" algn="l" rtl="0" fontAlgn="base">
        <a:spcBef>
          <a:spcPct val="0"/>
        </a:spcBef>
        <a:spcAft>
          <a:spcPct val="0"/>
        </a:spcAft>
        <a:defRPr sz="4400">
          <a:solidFill>
            <a:schemeClr val="tx2"/>
          </a:solidFill>
          <a:latin typeface="Impact" pitchFamily="34" charset="0"/>
        </a:defRPr>
      </a:lvl8pPr>
      <a:lvl9pPr marL="1828800" algn="l" rtl="0" fontAlgn="base">
        <a:spcBef>
          <a:spcPct val="0"/>
        </a:spcBef>
        <a:spcAft>
          <a:spcPct val="0"/>
        </a:spcAft>
        <a:defRPr sz="4400">
          <a:solidFill>
            <a:schemeClr val="tx2"/>
          </a:solidFill>
          <a:latin typeface="Impact"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Ü"/>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30000"/>
        <a:buBlip>
          <a:blip r:embed="rId16"/>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w"/>
        <a:defRPr sz="2000">
          <a:solidFill>
            <a:schemeClr val="tx1"/>
          </a:solidFill>
          <a:latin typeface="+mn-lt"/>
        </a:defRPr>
      </a:lvl4pPr>
      <a:lvl5pPr marL="2057400" indent="-228600" algn="l" rtl="0" eaLnBrk="0" fontAlgn="base" hangingPunct="0">
        <a:spcBef>
          <a:spcPct val="20000"/>
        </a:spcBef>
        <a:spcAft>
          <a:spcPct val="0"/>
        </a:spcAft>
        <a:buSzPct val="115000"/>
        <a:buBlip>
          <a:blip r:embed="rId16"/>
        </a:buBlip>
        <a:defRPr sz="2000">
          <a:solidFill>
            <a:schemeClr val="tx1"/>
          </a:solidFill>
          <a:latin typeface="+mn-lt"/>
        </a:defRPr>
      </a:lvl5pPr>
      <a:lvl6pPr marL="2514600" indent="-228600" algn="l" rtl="0" fontAlgn="base">
        <a:spcBef>
          <a:spcPct val="20000"/>
        </a:spcBef>
        <a:spcAft>
          <a:spcPct val="0"/>
        </a:spcAft>
        <a:buSzPct val="115000"/>
        <a:buBlip>
          <a:blip r:embed="rId16"/>
        </a:buBlip>
        <a:defRPr sz="2000">
          <a:solidFill>
            <a:schemeClr val="tx1"/>
          </a:solidFill>
          <a:latin typeface="+mn-lt"/>
        </a:defRPr>
      </a:lvl6pPr>
      <a:lvl7pPr marL="2971800" indent="-228600" algn="l" rtl="0" fontAlgn="base">
        <a:spcBef>
          <a:spcPct val="20000"/>
        </a:spcBef>
        <a:spcAft>
          <a:spcPct val="0"/>
        </a:spcAft>
        <a:buSzPct val="115000"/>
        <a:buBlip>
          <a:blip r:embed="rId16"/>
        </a:buBlip>
        <a:defRPr sz="2000">
          <a:solidFill>
            <a:schemeClr val="tx1"/>
          </a:solidFill>
          <a:latin typeface="+mn-lt"/>
        </a:defRPr>
      </a:lvl7pPr>
      <a:lvl8pPr marL="3429000" indent="-228600" algn="l" rtl="0" fontAlgn="base">
        <a:spcBef>
          <a:spcPct val="20000"/>
        </a:spcBef>
        <a:spcAft>
          <a:spcPct val="0"/>
        </a:spcAft>
        <a:buSzPct val="115000"/>
        <a:buBlip>
          <a:blip r:embed="rId16"/>
        </a:buBlip>
        <a:defRPr sz="2000">
          <a:solidFill>
            <a:schemeClr val="tx1"/>
          </a:solidFill>
          <a:latin typeface="+mn-lt"/>
        </a:defRPr>
      </a:lvl8pPr>
      <a:lvl9pPr marL="3886200" indent="-228600" algn="l" rtl="0" fontAlgn="base">
        <a:spcBef>
          <a:spcPct val="20000"/>
        </a:spcBef>
        <a:spcAft>
          <a:spcPct val="0"/>
        </a:spcAft>
        <a:buSzPct val="115000"/>
        <a:buBlip>
          <a:blip r:embed="rId16"/>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8.xml"/><Relationship Id="rId7"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9.jpe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almon_river_by_Keri_evans">
            <a:extLst>
              <a:ext uri="{FF2B5EF4-FFF2-40B4-BE49-F238E27FC236}">
                <a16:creationId xmlns:a16="http://schemas.microsoft.com/office/drawing/2014/main" id="{BD295E6B-343B-40D1-BB9F-A36A4A0CA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71600"/>
            <a:ext cx="6096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a:extLst>
              <a:ext uri="{FF2B5EF4-FFF2-40B4-BE49-F238E27FC236}">
                <a16:creationId xmlns:a16="http://schemas.microsoft.com/office/drawing/2014/main" id="{A2506425-72FB-469A-AD72-5EC0A27D9249}"/>
              </a:ext>
            </a:extLst>
          </p:cNvPr>
          <p:cNvSpPr>
            <a:spLocks noGrp="1" noChangeArrowheads="1"/>
          </p:cNvSpPr>
          <p:nvPr>
            <p:ph type="title" idx="4294967295"/>
          </p:nvPr>
        </p:nvSpPr>
        <p:spPr>
          <a:xfrm>
            <a:off x="533400" y="457200"/>
            <a:ext cx="7772400" cy="1143000"/>
          </a:xfrm>
        </p:spPr>
        <p:txBody>
          <a:bodyPr/>
          <a:lstStyle/>
          <a:p>
            <a:pPr algn="ctr" eaLnBrk="1" hangingPunct="1">
              <a:defRPr/>
            </a:pPr>
            <a:r>
              <a:rPr lang="en-US" dirty="0"/>
              <a:t>Wilderness Invasive Species Plans</a:t>
            </a:r>
          </a:p>
        </p:txBody>
      </p:sp>
      <p:sp>
        <p:nvSpPr>
          <p:cNvPr id="5124" name="Rectangle 4">
            <a:extLst>
              <a:ext uri="{FF2B5EF4-FFF2-40B4-BE49-F238E27FC236}">
                <a16:creationId xmlns:a16="http://schemas.microsoft.com/office/drawing/2014/main" id="{935F9542-4849-4BCE-A442-7E48FB9E5A85}"/>
              </a:ext>
            </a:extLst>
          </p:cNvPr>
          <p:cNvSpPr>
            <a:spLocks noChangeArrowheads="1"/>
          </p:cNvSpPr>
          <p:nvPr/>
        </p:nvSpPr>
        <p:spPr bwMode="auto">
          <a:xfrm>
            <a:off x="7467600" y="5257800"/>
            <a:ext cx="9906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Arial Narrow" panose="020B0606020202030204" pitchFamily="34" charset="0"/>
                <a:cs typeface="Times New Roman" panose="02020603050405020304" pitchFamily="18" charset="0"/>
              </a:rPr>
              <a:t>Art work by</a:t>
            </a:r>
          </a:p>
          <a:p>
            <a:r>
              <a:rPr lang="en-US" altLang="en-US" sz="1200">
                <a:latin typeface="Arial Narrow" panose="020B0606020202030204" pitchFamily="34" charset="0"/>
                <a:cs typeface="Times New Roman" panose="02020603050405020304" pitchFamily="18" charset="0"/>
              </a:rPr>
              <a:t> Keri Evans,</a:t>
            </a:r>
          </a:p>
          <a:p>
            <a:r>
              <a:rPr lang="en-US" altLang="en-US" sz="1200">
                <a:latin typeface="Arial Narrow" panose="020B0606020202030204" pitchFamily="34" charset="0"/>
                <a:cs typeface="Times New Roman" panose="02020603050405020304" pitchFamily="18" charset="0"/>
              </a:rPr>
              <a:t>     2001</a:t>
            </a:r>
          </a:p>
          <a:p>
            <a:endParaRPr lang="en-US" altLang="en-US">
              <a:latin typeface="Arial Narrow" panose="020B0606020202030204" pitchFamily="34" charset="0"/>
            </a:endParaRPr>
          </a:p>
        </p:txBody>
      </p:sp>
      <p:sp>
        <p:nvSpPr>
          <p:cNvPr id="5125" name="Text Box 5">
            <a:extLst>
              <a:ext uri="{FF2B5EF4-FFF2-40B4-BE49-F238E27FC236}">
                <a16:creationId xmlns:a16="http://schemas.microsoft.com/office/drawing/2014/main" id="{667861EC-697F-4012-B41C-A38470E5B6CB}"/>
              </a:ext>
            </a:extLst>
          </p:cNvPr>
          <p:cNvSpPr txBox="1">
            <a:spLocks noChangeArrowheads="1"/>
          </p:cNvSpPr>
          <p:nvPr/>
        </p:nvSpPr>
        <p:spPr bwMode="auto">
          <a:xfrm>
            <a:off x="1524000" y="60198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800">
                <a:solidFill>
                  <a:schemeClr val="folHlink"/>
                </a:solidFill>
              </a:rPr>
              <a:t>Tommy Gionet  </a:t>
            </a:r>
            <a:r>
              <a:rPr lang="en-US" altLang="en-US" sz="2000">
                <a:solidFill>
                  <a:schemeClr val="folHlink"/>
                </a:solidFill>
              </a:rPr>
              <a:t>SCNF</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a:extLst>
              <a:ext uri="{FF2B5EF4-FFF2-40B4-BE49-F238E27FC236}">
                <a16:creationId xmlns:a16="http://schemas.microsoft.com/office/drawing/2014/main" id="{A61E1EFF-1519-4D71-A063-741D1EF4C458}"/>
              </a:ext>
            </a:extLst>
          </p:cNvPr>
          <p:cNvSpPr>
            <a:spLocks noGrp="1" noChangeArrowheads="1"/>
          </p:cNvSpPr>
          <p:nvPr>
            <p:ph type="ctrTitle"/>
          </p:nvPr>
        </p:nvSpPr>
        <p:spPr>
          <a:xfrm>
            <a:off x="685800" y="990600"/>
            <a:ext cx="7772400" cy="1828800"/>
          </a:xfrm>
        </p:spPr>
        <p:txBody>
          <a:bodyPr/>
          <a:lstStyle/>
          <a:p>
            <a:pPr algn="ctr" eaLnBrk="1" hangingPunct="1">
              <a:defRPr/>
            </a:pPr>
            <a:r>
              <a:rPr lang="en-US" sz="4000" dirty="0"/>
              <a:t>FRANK CHURCH – RIVER OF NO RETURN WILDERNESS NOXIOUS WEED MANAGEMENT PROGRAM</a:t>
            </a:r>
          </a:p>
        </p:txBody>
      </p:sp>
      <p:pic>
        <p:nvPicPr>
          <p:cNvPr id="12291" name="Picture 7" descr="r4_wild_map">
            <a:extLst>
              <a:ext uri="{FF2B5EF4-FFF2-40B4-BE49-F238E27FC236}">
                <a16:creationId xmlns:a16="http://schemas.microsoft.com/office/drawing/2014/main" id="{A5937304-9BD5-461B-AA0E-D02125F2D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743200"/>
            <a:ext cx="32131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AutoShape 9">
            <a:extLst>
              <a:ext uri="{FF2B5EF4-FFF2-40B4-BE49-F238E27FC236}">
                <a16:creationId xmlns:a16="http://schemas.microsoft.com/office/drawing/2014/main" id="{8435F52D-6996-4E1C-97B5-4D69A0567264}"/>
              </a:ext>
            </a:extLst>
          </p:cNvPr>
          <p:cNvSpPr>
            <a:spLocks noChangeArrowheads="1"/>
          </p:cNvSpPr>
          <p:nvPr/>
        </p:nvSpPr>
        <p:spPr bwMode="auto">
          <a:xfrm>
            <a:off x="6629400" y="3657600"/>
            <a:ext cx="1828800" cy="457200"/>
          </a:xfrm>
          <a:prstGeom prst="wedgeRectCallout">
            <a:avLst>
              <a:gd name="adj1" fmla="val -168403"/>
              <a:gd name="adj2" fmla="val -186806"/>
            </a:avLst>
          </a:prstGeom>
          <a:noFill/>
          <a:ln w="1905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tx2"/>
                </a:solidFill>
              </a:rPr>
              <a:t>FC-RONRW</a:t>
            </a:r>
          </a:p>
          <a:p>
            <a:pPr algn="ctr" eaLnBrk="1" hangingPunct="1"/>
            <a:endParaRPr lang="en-US" alt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36B94356-56C1-44E2-B815-AC72AA6F0768}"/>
              </a:ext>
            </a:extLst>
          </p:cNvPr>
          <p:cNvSpPr>
            <a:spLocks noGrp="1" noChangeArrowheads="1"/>
          </p:cNvSpPr>
          <p:nvPr>
            <p:ph type="title"/>
          </p:nvPr>
        </p:nvSpPr>
        <p:spPr>
          <a:xfrm>
            <a:off x="685800" y="533400"/>
            <a:ext cx="7772400" cy="838200"/>
          </a:xfrm>
        </p:spPr>
        <p:txBody>
          <a:bodyPr/>
          <a:lstStyle/>
          <a:p>
            <a:pPr eaLnBrk="1" hangingPunct="1">
              <a:defRPr/>
            </a:pPr>
            <a:r>
              <a:rPr lang="en-US" sz="4000"/>
              <a:t>1984: FC – RONRW Management Plan</a:t>
            </a:r>
          </a:p>
        </p:txBody>
      </p:sp>
      <p:sp>
        <p:nvSpPr>
          <p:cNvPr id="13315" name="Rectangle 3">
            <a:extLst>
              <a:ext uri="{FF2B5EF4-FFF2-40B4-BE49-F238E27FC236}">
                <a16:creationId xmlns:a16="http://schemas.microsoft.com/office/drawing/2014/main" id="{AC771E61-B040-42D8-B0DE-1F37D83403F3}"/>
              </a:ext>
            </a:extLst>
          </p:cNvPr>
          <p:cNvSpPr>
            <a:spLocks noGrp="1" noChangeArrowheads="1"/>
          </p:cNvSpPr>
          <p:nvPr>
            <p:ph type="body" idx="1"/>
          </p:nvPr>
        </p:nvSpPr>
        <p:spPr>
          <a:xfrm>
            <a:off x="685800" y="1524000"/>
            <a:ext cx="7772400" cy="4419600"/>
          </a:xfrm>
        </p:spPr>
        <p:txBody>
          <a:bodyPr/>
          <a:lstStyle/>
          <a:p>
            <a:pPr eaLnBrk="1" hangingPunct="1">
              <a:lnSpc>
                <a:spcPct val="80000"/>
              </a:lnSpc>
              <a:buClr>
                <a:schemeClr val="tx1"/>
              </a:buClr>
              <a:buFontTx/>
              <a:buChar char="•"/>
            </a:pPr>
            <a:r>
              <a:rPr lang="en-US" altLang="en-US" sz="2800"/>
              <a:t>Stated:  Small Patches of noxious weeds and other non-native species are present in scattered locations and, although not noticeably expanding, must be considered a serious threat to natural succession.</a:t>
            </a:r>
          </a:p>
          <a:p>
            <a:pPr eaLnBrk="1" hangingPunct="1">
              <a:lnSpc>
                <a:spcPct val="80000"/>
              </a:lnSpc>
              <a:buClr>
                <a:schemeClr val="tx1"/>
              </a:buClr>
              <a:buFontTx/>
              <a:buChar char="•"/>
            </a:pPr>
            <a:endParaRPr lang="en-US" altLang="en-US" sz="2800"/>
          </a:p>
          <a:p>
            <a:pPr eaLnBrk="1" hangingPunct="1">
              <a:lnSpc>
                <a:spcPct val="80000"/>
              </a:lnSpc>
              <a:buClr>
                <a:schemeClr val="tx1"/>
              </a:buClr>
              <a:buFontTx/>
              <a:buChar char="•"/>
            </a:pPr>
            <a:r>
              <a:rPr lang="en-US" altLang="en-US" sz="2800"/>
              <a:t> …Integrated pest management strategies and techniques will be utilized to suppress or eradicate introduced undesirable plants, animals including insects, and diseases to protect the Wilderness and/ or resources outside the Wilderness commensurate with ecological, environmental and economic values.</a:t>
            </a:r>
          </a:p>
          <a:p>
            <a:pPr eaLnBrk="1" hangingPunct="1">
              <a:lnSpc>
                <a:spcPct val="80000"/>
              </a:lnSpc>
              <a:buFont typeface="Wingdings" panose="05000000000000000000" pitchFamily="2" charset="2"/>
              <a:buNone/>
            </a:pPr>
            <a:endParaRPr lang="en-US" altLang="en-US" sz="280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F6CF31B6-8304-4AEA-90D6-18F195DF6383}"/>
              </a:ext>
            </a:extLst>
          </p:cNvPr>
          <p:cNvSpPr>
            <a:spLocks noGrp="1" noChangeArrowheads="1"/>
          </p:cNvSpPr>
          <p:nvPr>
            <p:ph type="title"/>
          </p:nvPr>
        </p:nvSpPr>
        <p:spPr>
          <a:xfrm>
            <a:off x="685800" y="533400"/>
            <a:ext cx="7772400" cy="762000"/>
          </a:xfrm>
        </p:spPr>
        <p:txBody>
          <a:bodyPr/>
          <a:lstStyle/>
          <a:p>
            <a:pPr algn="ctr" eaLnBrk="1" hangingPunct="1">
              <a:defRPr/>
            </a:pPr>
            <a:r>
              <a:rPr lang="en-US" sz="3600"/>
              <a:t>FC-RONRW INVASIVE SPECIES PLANNING</a:t>
            </a:r>
            <a:endParaRPr lang="en-US" sz="2800"/>
          </a:p>
        </p:txBody>
      </p:sp>
      <p:sp>
        <p:nvSpPr>
          <p:cNvPr id="14339" name="Rectangle 3">
            <a:extLst>
              <a:ext uri="{FF2B5EF4-FFF2-40B4-BE49-F238E27FC236}">
                <a16:creationId xmlns:a16="http://schemas.microsoft.com/office/drawing/2014/main" id="{09287C14-C837-4FE2-ABDE-D8E3D63D7634}"/>
              </a:ext>
            </a:extLst>
          </p:cNvPr>
          <p:cNvSpPr>
            <a:spLocks noGrp="1" noChangeArrowheads="1"/>
          </p:cNvSpPr>
          <p:nvPr>
            <p:ph type="body" idx="1"/>
          </p:nvPr>
        </p:nvSpPr>
        <p:spPr>
          <a:xfrm>
            <a:off x="685800" y="1295400"/>
            <a:ext cx="7772400" cy="4953000"/>
          </a:xfrm>
        </p:spPr>
        <p:txBody>
          <a:bodyPr/>
          <a:lstStyle/>
          <a:p>
            <a:pPr eaLnBrk="1" hangingPunct="1">
              <a:lnSpc>
                <a:spcPct val="90000"/>
              </a:lnSpc>
              <a:buClr>
                <a:schemeClr val="tx1"/>
              </a:buClr>
              <a:buFontTx/>
              <a:buChar char="•"/>
            </a:pPr>
            <a:r>
              <a:rPr lang="en-US" altLang="en-US" sz="2800"/>
              <a:t>1984 to the early 90’s Invasive Species Management was basically limited to the mechanical treatment (hand pulling and grubbing) of noxious weeds (spotted knapweed) along travel corridors and river systems.</a:t>
            </a:r>
          </a:p>
          <a:p>
            <a:pPr eaLnBrk="1" hangingPunct="1">
              <a:lnSpc>
                <a:spcPct val="90000"/>
              </a:lnSpc>
              <a:buClr>
                <a:schemeClr val="tx1"/>
              </a:buClr>
              <a:buFontTx/>
              <a:buChar char="•"/>
            </a:pPr>
            <a:r>
              <a:rPr lang="en-US" altLang="en-US" sz="2800"/>
              <a:t>During this time Invasive Species Management (particularly noxious weed management) was becoming a national priority for land managers.</a:t>
            </a:r>
          </a:p>
          <a:p>
            <a:pPr eaLnBrk="1" hangingPunct="1">
              <a:lnSpc>
                <a:spcPct val="90000"/>
              </a:lnSpc>
              <a:buClr>
                <a:schemeClr val="tx1"/>
              </a:buClr>
              <a:buFontTx/>
              <a:buChar char="•"/>
            </a:pPr>
            <a:r>
              <a:rPr lang="en-US" altLang="en-US" sz="2800"/>
              <a:t>1991 USDA, FS began the FC-RONRW Management Plan Revision process.</a:t>
            </a:r>
          </a:p>
          <a:p>
            <a:pPr eaLnBrk="1" hangingPunct="1">
              <a:lnSpc>
                <a:spcPct val="90000"/>
              </a:lnSpc>
              <a:buClr>
                <a:schemeClr val="tx1"/>
              </a:buClr>
              <a:buFontTx/>
              <a:buChar char="•"/>
            </a:pPr>
            <a:r>
              <a:rPr lang="en-US" altLang="en-US" sz="2800"/>
              <a:t>1994 FS initiated official scoping under NEPA and held several public meetings.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99FF46CE-2EAE-4DB7-99C3-5A4D68BDF0DC}"/>
              </a:ext>
            </a:extLst>
          </p:cNvPr>
          <p:cNvSpPr>
            <a:spLocks noGrp="1" noChangeArrowheads="1"/>
          </p:cNvSpPr>
          <p:nvPr>
            <p:ph type="title"/>
          </p:nvPr>
        </p:nvSpPr>
        <p:spPr>
          <a:xfrm>
            <a:off x="685800" y="533400"/>
            <a:ext cx="7772400" cy="762000"/>
          </a:xfrm>
        </p:spPr>
        <p:txBody>
          <a:bodyPr/>
          <a:lstStyle/>
          <a:p>
            <a:pPr algn="ctr" eaLnBrk="1" hangingPunct="1">
              <a:defRPr/>
            </a:pPr>
            <a:r>
              <a:rPr lang="en-US" sz="3600" dirty="0"/>
              <a:t>FC-RONRW INVASIVE SPECIES PLANNING </a:t>
            </a:r>
          </a:p>
        </p:txBody>
      </p:sp>
      <p:sp>
        <p:nvSpPr>
          <p:cNvPr id="15363" name="Rectangle 3">
            <a:extLst>
              <a:ext uri="{FF2B5EF4-FFF2-40B4-BE49-F238E27FC236}">
                <a16:creationId xmlns:a16="http://schemas.microsoft.com/office/drawing/2014/main" id="{E9B4DCC4-F543-461D-9CEB-82F9F0CFA656}"/>
              </a:ext>
            </a:extLst>
          </p:cNvPr>
          <p:cNvSpPr>
            <a:spLocks noGrp="1" noChangeArrowheads="1"/>
          </p:cNvSpPr>
          <p:nvPr>
            <p:ph type="body" sz="half" idx="1"/>
          </p:nvPr>
        </p:nvSpPr>
        <p:spPr>
          <a:xfrm>
            <a:off x="381000" y="3124200"/>
            <a:ext cx="5943600" cy="3352800"/>
          </a:xfrm>
        </p:spPr>
        <p:txBody>
          <a:bodyPr/>
          <a:lstStyle/>
          <a:p>
            <a:pPr eaLnBrk="1" hangingPunct="1">
              <a:buClr>
                <a:schemeClr val="tx1"/>
              </a:buClr>
              <a:buFontTx/>
              <a:buChar char="•"/>
            </a:pPr>
            <a:r>
              <a:rPr lang="en-US" altLang="en-US" sz="2800"/>
              <a:t>By late 1998 the noxious weed management portion of the FC-RONRW Mgmt. Plan was separated from the plan as a whole and an EIS was prepared addressing just noxious weed management issues.</a:t>
            </a:r>
            <a:endParaRPr lang="en-US" altLang="en-US" sz="3000"/>
          </a:p>
        </p:txBody>
      </p:sp>
      <p:pic>
        <p:nvPicPr>
          <p:cNvPr id="15364" name="Picture 4" descr="P1010048">
            <a:extLst>
              <a:ext uri="{FF2B5EF4-FFF2-40B4-BE49-F238E27FC236}">
                <a16:creationId xmlns:a16="http://schemas.microsoft.com/office/drawing/2014/main" id="{9500A42B-96F9-4EFF-B4C0-65BB0F0675B5}"/>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48400" y="3429000"/>
            <a:ext cx="2619375" cy="3048000"/>
          </a:xfrm>
          <a:noFill/>
        </p:spPr>
      </p:pic>
      <p:sp>
        <p:nvSpPr>
          <p:cNvPr id="15365" name="Text Box 6">
            <a:extLst>
              <a:ext uri="{FF2B5EF4-FFF2-40B4-BE49-F238E27FC236}">
                <a16:creationId xmlns:a16="http://schemas.microsoft.com/office/drawing/2014/main" id="{D22370B6-F1B3-46B0-85A0-CD1B33FB6328}"/>
              </a:ext>
            </a:extLst>
          </p:cNvPr>
          <p:cNvSpPr txBox="1">
            <a:spLocks noChangeArrowheads="1"/>
          </p:cNvSpPr>
          <p:nvPr/>
        </p:nvSpPr>
        <p:spPr bwMode="auto">
          <a:xfrm>
            <a:off x="381000" y="1524000"/>
            <a:ext cx="8534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tx1"/>
              </a:buClr>
              <a:buSzPct val="80000"/>
              <a:buFontTx/>
              <a:buChar char="•"/>
            </a:pPr>
            <a:r>
              <a:rPr lang="en-US" altLang="en-US" sz="2800">
                <a:latin typeface="Arial Narrow" panose="020B0606020202030204" pitchFamily="34" charset="0"/>
              </a:rPr>
              <a:t> 1994 Rush Skeletonweed (</a:t>
            </a:r>
            <a:r>
              <a:rPr lang="en-US" altLang="en-US" sz="2800" i="1">
                <a:latin typeface="Arial Narrow" panose="020B0606020202030204" pitchFamily="34" charset="0"/>
              </a:rPr>
              <a:t>Chondrilla juncea) </a:t>
            </a:r>
            <a:r>
              <a:rPr lang="en-US" altLang="en-US" sz="2800">
                <a:latin typeface="Arial Narrow" panose="020B0606020202030204" pitchFamily="34" charset="0"/>
              </a:rPr>
              <a:t>was first found in the FC-RONRW in the Mackay Bar Area and along the Middle Fork of the Salmon River in 1995</a:t>
            </a:r>
            <a:endParaRPr lang="en-US" altLang="en-US" sz="2800" i="1">
              <a:latin typeface="Arial Narrow" panose="020B0606020202030204" pitchFamily="34" charset="0"/>
            </a:endParaRPr>
          </a:p>
          <a:p>
            <a:pPr eaLnBrk="1" hangingPunct="1"/>
            <a:endParaRPr lang="en-US" altLang="en-US" sz="2800">
              <a:latin typeface="Arial Narrow" panose="020B060602020203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2CE3772C-7329-40CA-9925-C558E35D5DD3}"/>
              </a:ext>
            </a:extLst>
          </p:cNvPr>
          <p:cNvSpPr>
            <a:spLocks noGrp="1" noChangeArrowheads="1"/>
          </p:cNvSpPr>
          <p:nvPr>
            <p:ph type="title"/>
          </p:nvPr>
        </p:nvSpPr>
        <p:spPr>
          <a:xfrm>
            <a:off x="0" y="533400"/>
            <a:ext cx="9144000" cy="1143000"/>
          </a:xfrm>
        </p:spPr>
        <p:txBody>
          <a:bodyPr/>
          <a:lstStyle/>
          <a:p>
            <a:pPr eaLnBrk="1" hangingPunct="1">
              <a:defRPr/>
            </a:pPr>
            <a:r>
              <a:rPr lang="en-US" dirty="0"/>
              <a:t>1999    EIS, </a:t>
            </a:r>
            <a:br>
              <a:rPr lang="en-US" dirty="0"/>
            </a:br>
            <a:r>
              <a:rPr lang="en-US" dirty="0"/>
              <a:t>FC-RONRW NOXIOUS WEED TREATMENTS</a:t>
            </a:r>
          </a:p>
        </p:txBody>
      </p:sp>
      <p:sp>
        <p:nvSpPr>
          <p:cNvPr id="16387" name="Rectangle 3">
            <a:extLst>
              <a:ext uri="{FF2B5EF4-FFF2-40B4-BE49-F238E27FC236}">
                <a16:creationId xmlns:a16="http://schemas.microsoft.com/office/drawing/2014/main" id="{14A466D7-4E72-4CB4-A32C-5D6628B2ECDC}"/>
              </a:ext>
            </a:extLst>
          </p:cNvPr>
          <p:cNvSpPr>
            <a:spLocks noGrp="1" noChangeArrowheads="1"/>
          </p:cNvSpPr>
          <p:nvPr>
            <p:ph type="body" sz="half" idx="1"/>
          </p:nvPr>
        </p:nvSpPr>
        <p:spPr>
          <a:xfrm>
            <a:off x="228600" y="1752600"/>
            <a:ext cx="5181600" cy="4114800"/>
          </a:xfrm>
        </p:spPr>
        <p:txBody>
          <a:bodyPr/>
          <a:lstStyle/>
          <a:p>
            <a:pPr eaLnBrk="1" hangingPunct="1">
              <a:lnSpc>
                <a:spcPct val="90000"/>
              </a:lnSpc>
              <a:buClr>
                <a:schemeClr val="tx1"/>
              </a:buClr>
              <a:buFontTx/>
              <a:buChar char="•"/>
            </a:pPr>
            <a:r>
              <a:rPr lang="en-US" altLang="en-US" sz="2400" b="1"/>
              <a:t>1999 EIS authorized integrated weed management in the wilderness, including herbicides.</a:t>
            </a:r>
          </a:p>
          <a:p>
            <a:pPr eaLnBrk="1" hangingPunct="1">
              <a:lnSpc>
                <a:spcPct val="90000"/>
              </a:lnSpc>
              <a:buClr>
                <a:schemeClr val="tx1"/>
              </a:buClr>
              <a:buFontTx/>
              <a:buChar char="•"/>
            </a:pPr>
            <a:r>
              <a:rPr lang="en-US" altLang="en-US" sz="2400" b="1"/>
              <a:t>Herbicide treatments began in spring of 2000.</a:t>
            </a:r>
          </a:p>
          <a:p>
            <a:pPr eaLnBrk="1" hangingPunct="1">
              <a:lnSpc>
                <a:spcPct val="90000"/>
              </a:lnSpc>
              <a:buClr>
                <a:schemeClr val="tx1"/>
              </a:buClr>
              <a:buFontTx/>
              <a:buChar char="•"/>
            </a:pPr>
            <a:r>
              <a:rPr lang="en-US" altLang="en-US" sz="2400" b="1"/>
              <a:t>Adaptive management allows for the inventory, analysis and treatment of new sites.</a:t>
            </a:r>
          </a:p>
          <a:p>
            <a:pPr eaLnBrk="1" hangingPunct="1">
              <a:lnSpc>
                <a:spcPct val="90000"/>
              </a:lnSpc>
              <a:buClr>
                <a:schemeClr val="tx1"/>
              </a:buClr>
              <a:buFontTx/>
              <a:buChar char="•"/>
            </a:pPr>
            <a:r>
              <a:rPr lang="en-US" altLang="en-US" sz="2400" b="1"/>
              <a:t>1999 ROD is an </a:t>
            </a:r>
            <a:r>
              <a:rPr lang="en-US" altLang="en-US" sz="2400" b="1" u="sng"/>
              <a:t>interim</a:t>
            </a:r>
            <a:r>
              <a:rPr lang="en-US" altLang="en-US" sz="2400" b="1"/>
              <a:t> weed treatment decision until finalization of “Inclusive” FC-RONR Wilderness Plan. </a:t>
            </a:r>
          </a:p>
        </p:txBody>
      </p:sp>
      <p:pic>
        <p:nvPicPr>
          <p:cNvPr id="16388" name="Picture 4" descr="eis_cover">
            <a:extLst>
              <a:ext uri="{FF2B5EF4-FFF2-40B4-BE49-F238E27FC236}">
                <a16:creationId xmlns:a16="http://schemas.microsoft.com/office/drawing/2014/main" id="{230132D2-24E6-4BF0-93A3-D02F90F0ADE0}"/>
              </a:ext>
            </a:extLst>
          </p:cNvPr>
          <p:cNvPicPr>
            <a:picLocks noChangeAspect="1" noChangeArrowheads="1"/>
          </p:cNvPicPr>
          <p:nvPr>
            <p:ph type="clipArt" sz="half" idx="2"/>
          </p:nvPr>
        </p:nvPicPr>
        <p:blipFill>
          <a:blip r:embed="rId3">
            <a:lum bright="-6000" contrast="8000"/>
            <a:extLst>
              <a:ext uri="{28A0092B-C50C-407E-A947-70E740481C1C}">
                <a14:useLocalDpi xmlns:a14="http://schemas.microsoft.com/office/drawing/2010/main" val="0"/>
              </a:ext>
            </a:extLst>
          </a:blip>
          <a:srcRect/>
          <a:stretch>
            <a:fillRect/>
          </a:stretch>
        </p:blipFill>
        <p:spPr>
          <a:xfrm>
            <a:off x="5511800" y="2514600"/>
            <a:ext cx="3632200" cy="4343400"/>
          </a:xfrm>
          <a:noFill/>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69EBA4B3-DD26-44C8-A42A-1C7F7263144B}"/>
              </a:ext>
            </a:extLst>
          </p:cNvPr>
          <p:cNvSpPr>
            <a:spLocks noGrp="1" noChangeArrowheads="1"/>
          </p:cNvSpPr>
          <p:nvPr>
            <p:ph type="title"/>
          </p:nvPr>
        </p:nvSpPr>
        <p:spPr/>
        <p:txBody>
          <a:bodyPr/>
          <a:lstStyle/>
          <a:p>
            <a:pPr algn="ctr" eaLnBrk="1" hangingPunct="1">
              <a:defRPr/>
            </a:pPr>
            <a:r>
              <a:rPr lang="en-US" sz="3600" dirty="0"/>
              <a:t>FC-RONRW INVASIVE SPECIES PLANNING </a:t>
            </a:r>
            <a:r>
              <a:rPr lang="en-US" sz="2800" dirty="0"/>
              <a:t>(continued)</a:t>
            </a:r>
          </a:p>
        </p:txBody>
      </p:sp>
      <p:sp>
        <p:nvSpPr>
          <p:cNvPr id="17411" name="Rectangle 3">
            <a:extLst>
              <a:ext uri="{FF2B5EF4-FFF2-40B4-BE49-F238E27FC236}">
                <a16:creationId xmlns:a16="http://schemas.microsoft.com/office/drawing/2014/main" id="{2E0C1DF8-C3A5-43D6-A525-4535726AAEDE}"/>
              </a:ext>
            </a:extLst>
          </p:cNvPr>
          <p:cNvSpPr>
            <a:spLocks noGrp="1" noChangeArrowheads="1"/>
          </p:cNvSpPr>
          <p:nvPr>
            <p:ph type="body" idx="1"/>
          </p:nvPr>
        </p:nvSpPr>
        <p:spPr/>
        <p:txBody>
          <a:bodyPr/>
          <a:lstStyle/>
          <a:p>
            <a:pPr eaLnBrk="1" hangingPunct="1">
              <a:buClr>
                <a:schemeClr val="tx1"/>
              </a:buClr>
              <a:buFontTx/>
              <a:buChar char="•"/>
            </a:pPr>
            <a:r>
              <a:rPr lang="en-US" altLang="en-US"/>
              <a:t>1999 ROD &amp; EIS only provided interim direction until the FC-RONRW Mgmt. Plan was implemented.</a:t>
            </a:r>
          </a:p>
          <a:p>
            <a:pPr eaLnBrk="1" hangingPunct="1">
              <a:buClr>
                <a:schemeClr val="tx1"/>
              </a:buClr>
              <a:buFontTx/>
              <a:buChar char="•"/>
            </a:pPr>
            <a:r>
              <a:rPr lang="en-US" altLang="en-US"/>
              <a:t>November 2003 the FC-RONRW Mgmt Plan was signed.</a:t>
            </a:r>
          </a:p>
          <a:p>
            <a:pPr eaLnBrk="1" hangingPunct="1">
              <a:buClr>
                <a:schemeClr val="tx1"/>
              </a:buClr>
              <a:buFontTx/>
              <a:buChar char="•"/>
            </a:pPr>
            <a:r>
              <a:rPr lang="en-US" altLang="en-US"/>
              <a:t>Work began on a  Draft Supplemental EIS for FC-RONRW Noxious Weed Treatment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a:extLst>
              <a:ext uri="{FF2B5EF4-FFF2-40B4-BE49-F238E27FC236}">
                <a16:creationId xmlns:a16="http://schemas.microsoft.com/office/drawing/2014/main" id="{1ED3CC35-2AF0-4E48-BD4F-60C9FB43882F}"/>
              </a:ext>
            </a:extLst>
          </p:cNvPr>
          <p:cNvSpPr>
            <a:spLocks noGrp="1" noChangeArrowheads="1"/>
          </p:cNvSpPr>
          <p:nvPr>
            <p:ph type="body" idx="1"/>
          </p:nvPr>
        </p:nvSpPr>
        <p:spPr>
          <a:xfrm>
            <a:off x="685800" y="1524000"/>
            <a:ext cx="7772400" cy="4572000"/>
          </a:xfrm>
        </p:spPr>
        <p:txBody>
          <a:bodyPr/>
          <a:lstStyle/>
          <a:p>
            <a:pPr eaLnBrk="1" hangingPunct="1">
              <a:buClr>
                <a:schemeClr val="tx1"/>
              </a:buClr>
              <a:buFontTx/>
              <a:buChar char="•"/>
            </a:pPr>
            <a:r>
              <a:rPr lang="en-US" altLang="en-US" dirty="0"/>
              <a:t>That’s what the Frank Church – River of No Return Wilderness managers have done, and are doing with respect to noxious weed management.</a:t>
            </a:r>
          </a:p>
          <a:p>
            <a:pPr algn="ctr" eaLnBrk="1" hangingPunct="1">
              <a:buClr>
                <a:schemeClr val="tx1"/>
              </a:buClr>
              <a:buFontTx/>
              <a:buChar char="•"/>
            </a:pPr>
            <a:r>
              <a:rPr lang="en-US" altLang="en-US" dirty="0">
                <a:solidFill>
                  <a:schemeClr val="folHlink"/>
                </a:solidFill>
              </a:rPr>
              <a:t>NOW</a:t>
            </a:r>
          </a:p>
          <a:p>
            <a:pPr eaLnBrk="1" hangingPunct="1">
              <a:buClr>
                <a:schemeClr val="tx1"/>
              </a:buClr>
              <a:buFontTx/>
              <a:buChar char="•"/>
            </a:pPr>
            <a:r>
              <a:rPr lang="en-US" altLang="en-US" dirty="0"/>
              <a:t>What can you do with respect to </a:t>
            </a:r>
            <a:r>
              <a:rPr lang="en-US" altLang="en-US" dirty="0">
                <a:solidFill>
                  <a:schemeClr val="folHlink"/>
                </a:solidFill>
              </a:rPr>
              <a:t>Invasive Species Management</a:t>
            </a:r>
            <a:r>
              <a:rPr lang="en-US" altLang="en-US" dirty="0"/>
              <a:t> for your Wilderness Area.</a:t>
            </a:r>
          </a:p>
        </p:txBody>
      </p:sp>
      <p:sp>
        <p:nvSpPr>
          <p:cNvPr id="2" name="Title 1">
            <a:extLst>
              <a:ext uri="{FF2B5EF4-FFF2-40B4-BE49-F238E27FC236}">
                <a16:creationId xmlns:a16="http://schemas.microsoft.com/office/drawing/2014/main" id="{AEFA0633-3A57-45CD-99D0-D85EBE24E573}"/>
              </a:ext>
            </a:extLst>
          </p:cNvPr>
          <p:cNvSpPr>
            <a:spLocks noGrp="1"/>
          </p:cNvSpPr>
          <p:nvPr>
            <p:ph type="title"/>
          </p:nvPr>
        </p:nvSpPr>
        <p:spPr/>
        <p:txBody>
          <a:bodyPr/>
          <a:lstStyle/>
          <a:p>
            <a:r>
              <a:rPr lang="en-US" dirty="0"/>
              <a:t>Frank Church – River of No Return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Effect transition="in" filter="box(in)">
                                      <p:cBhvr>
                                        <p:cTn id="7" dur="500"/>
                                        <p:tgtEl>
                                          <p:spTgt spid="215043">
                                            <p:txEl>
                                              <p:pRg st="0" end="0"/>
                                            </p:txEl>
                                          </p:spTgt>
                                        </p:tgtEl>
                                      </p:cBhvr>
                                    </p:animEffect>
                                  </p:childTnLst>
                                </p:cTn>
                              </p:par>
                            </p:childTnLst>
                          </p:cTn>
                        </p:par>
                        <p:par>
                          <p:cTn id="8" fill="hold" nodeType="afterGroup">
                            <p:stCondLst>
                              <p:cond delay="500"/>
                            </p:stCondLst>
                            <p:childTnLst>
                              <p:par>
                                <p:cTn id="9" presetID="4" presetClass="entr" presetSubtype="16" fill="hold" grpId="0" nodeType="afterEffect">
                                  <p:stCondLst>
                                    <p:cond delay="5000"/>
                                  </p:stCondLst>
                                  <p:childTnLst>
                                    <p:set>
                                      <p:cBhvr>
                                        <p:cTn id="10" dur="1" fill="hold">
                                          <p:stCondLst>
                                            <p:cond delay="0"/>
                                          </p:stCondLst>
                                        </p:cTn>
                                        <p:tgtEl>
                                          <p:spTgt spid="215043">
                                            <p:txEl>
                                              <p:pRg st="1" end="1"/>
                                            </p:txEl>
                                          </p:spTgt>
                                        </p:tgtEl>
                                        <p:attrNameLst>
                                          <p:attrName>style.visibility</p:attrName>
                                        </p:attrNameLst>
                                      </p:cBhvr>
                                      <p:to>
                                        <p:strVal val="visible"/>
                                      </p:to>
                                    </p:set>
                                    <p:animEffect transition="in" filter="box(in)">
                                      <p:cBhvr>
                                        <p:cTn id="11" dur="500"/>
                                        <p:tgtEl>
                                          <p:spTgt spid="215043">
                                            <p:txEl>
                                              <p:pRg st="1" end="1"/>
                                            </p:txEl>
                                          </p:spTgt>
                                        </p:tgtEl>
                                      </p:cBhvr>
                                    </p:animEffect>
                                  </p:childTnLst>
                                </p:cTn>
                              </p:par>
                            </p:childTnLst>
                          </p:cTn>
                        </p:par>
                        <p:par>
                          <p:cTn id="12" fill="hold" nodeType="afterGroup">
                            <p:stCondLst>
                              <p:cond delay="6000"/>
                            </p:stCondLst>
                            <p:childTnLst>
                              <p:par>
                                <p:cTn id="13" presetID="4" presetClass="entr" presetSubtype="16" fill="hold" grpId="0" nodeType="afterEffect">
                                  <p:stCondLst>
                                    <p:cond delay="2000"/>
                                  </p:stCondLst>
                                  <p:childTnLst>
                                    <p:set>
                                      <p:cBhvr>
                                        <p:cTn id="14" dur="1" fill="hold">
                                          <p:stCondLst>
                                            <p:cond delay="0"/>
                                          </p:stCondLst>
                                        </p:cTn>
                                        <p:tgtEl>
                                          <p:spTgt spid="215043">
                                            <p:txEl>
                                              <p:pRg st="2" end="2"/>
                                            </p:txEl>
                                          </p:spTgt>
                                        </p:tgtEl>
                                        <p:attrNameLst>
                                          <p:attrName>style.visibility</p:attrName>
                                        </p:attrNameLst>
                                      </p:cBhvr>
                                      <p:to>
                                        <p:strVal val="visible"/>
                                      </p:to>
                                    </p:set>
                                    <p:animEffect transition="in" filter="box(in)">
                                      <p:cBhvr>
                                        <p:cTn id="15" dur="500"/>
                                        <p:tgtEl>
                                          <p:spTgt spid="215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4EAD0CAB-9E17-409A-9D5D-A83124A23A9C}"/>
              </a:ext>
            </a:extLst>
          </p:cNvPr>
          <p:cNvSpPr>
            <a:spLocks noGrp="1" noChangeArrowheads="1"/>
          </p:cNvSpPr>
          <p:nvPr>
            <p:ph type="title"/>
          </p:nvPr>
        </p:nvSpPr>
        <p:spPr/>
        <p:txBody>
          <a:bodyPr/>
          <a:lstStyle/>
          <a:p>
            <a:pPr algn="ctr" eaLnBrk="1" hangingPunct="1">
              <a:defRPr/>
            </a:pPr>
            <a:r>
              <a:rPr lang="en-US" dirty="0"/>
              <a:t>What does my plan need to do ?</a:t>
            </a:r>
          </a:p>
        </p:txBody>
      </p:sp>
      <p:sp>
        <p:nvSpPr>
          <p:cNvPr id="19459" name="Rectangle 3">
            <a:extLst>
              <a:ext uri="{FF2B5EF4-FFF2-40B4-BE49-F238E27FC236}">
                <a16:creationId xmlns:a16="http://schemas.microsoft.com/office/drawing/2014/main" id="{D39FAB26-8A94-4E58-AFB2-62C9728AA918}"/>
              </a:ext>
            </a:extLst>
          </p:cNvPr>
          <p:cNvSpPr>
            <a:spLocks noGrp="1" noChangeArrowheads="1"/>
          </p:cNvSpPr>
          <p:nvPr>
            <p:ph type="body" sz="half" idx="1"/>
          </p:nvPr>
        </p:nvSpPr>
        <p:spPr>
          <a:xfrm>
            <a:off x="457200" y="1752600"/>
            <a:ext cx="4343400" cy="4114800"/>
          </a:xfrm>
        </p:spPr>
        <p:txBody>
          <a:bodyPr/>
          <a:lstStyle/>
          <a:p>
            <a:pPr eaLnBrk="1" hangingPunct="1">
              <a:buClr>
                <a:schemeClr val="tx1"/>
              </a:buClr>
              <a:buFontTx/>
              <a:buChar char="•"/>
            </a:pPr>
            <a:r>
              <a:rPr lang="en-US" altLang="en-US" sz="2800"/>
              <a:t>Improve our </a:t>
            </a:r>
            <a:r>
              <a:rPr lang="en-US" altLang="en-US" sz="2800">
                <a:solidFill>
                  <a:schemeClr val="folHlink"/>
                </a:solidFill>
              </a:rPr>
              <a:t>understanding of</a:t>
            </a:r>
            <a:r>
              <a:rPr lang="en-US" altLang="en-US" sz="2800"/>
              <a:t> and </a:t>
            </a:r>
            <a:r>
              <a:rPr lang="en-US" altLang="en-US" sz="2800">
                <a:solidFill>
                  <a:schemeClr val="folHlink"/>
                </a:solidFill>
              </a:rPr>
              <a:t>ability to</a:t>
            </a:r>
            <a:r>
              <a:rPr lang="en-US" altLang="en-US" sz="2800"/>
              <a:t> </a:t>
            </a:r>
            <a:r>
              <a:rPr lang="en-US" altLang="en-US" sz="2800">
                <a:solidFill>
                  <a:schemeClr val="folHlink"/>
                </a:solidFill>
              </a:rPr>
              <a:t>MINIMIZE</a:t>
            </a:r>
            <a:r>
              <a:rPr lang="en-US" altLang="en-US" sz="2800"/>
              <a:t> the impacts of invasive plant, animal (</a:t>
            </a:r>
            <a:r>
              <a:rPr lang="en-US" altLang="en-US" sz="2800" i="1"/>
              <a:t>vertebrate</a:t>
            </a:r>
            <a:r>
              <a:rPr lang="en-US" altLang="en-US" sz="2800"/>
              <a:t> and </a:t>
            </a:r>
            <a:r>
              <a:rPr lang="en-US" altLang="en-US" sz="2800" i="1"/>
              <a:t>invertebrate</a:t>
            </a:r>
            <a:r>
              <a:rPr lang="en-US" altLang="en-US" sz="2800"/>
              <a:t> ) and pathogen species to the Wilderness, in both the terrestrial and aquatic habitats.</a:t>
            </a:r>
          </a:p>
        </p:txBody>
      </p:sp>
      <p:pic>
        <p:nvPicPr>
          <p:cNvPr id="19460" name="Picture 4" descr="sierraclub08">
            <a:extLst>
              <a:ext uri="{FF2B5EF4-FFF2-40B4-BE49-F238E27FC236}">
                <a16:creationId xmlns:a16="http://schemas.microsoft.com/office/drawing/2014/main" id="{FBB7E03F-756C-4136-9C84-F33F0CF3A0E0}"/>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2590800"/>
            <a:ext cx="3962400" cy="2390775"/>
          </a:xfrm>
          <a:noFill/>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75FD1CF7-657C-4ADA-8824-B12DB40C1AF3}"/>
              </a:ext>
            </a:extLst>
          </p:cNvPr>
          <p:cNvSpPr>
            <a:spLocks noGrp="1" noChangeArrowheads="1"/>
          </p:cNvSpPr>
          <p:nvPr>
            <p:ph type="title"/>
          </p:nvPr>
        </p:nvSpPr>
        <p:spPr>
          <a:xfrm>
            <a:off x="685800" y="533400"/>
            <a:ext cx="7772400" cy="838200"/>
          </a:xfrm>
        </p:spPr>
        <p:txBody>
          <a:bodyPr/>
          <a:lstStyle/>
          <a:p>
            <a:pPr algn="ctr" eaLnBrk="1" hangingPunct="1">
              <a:defRPr/>
            </a:pPr>
            <a:r>
              <a:rPr lang="en-US"/>
              <a:t>A Plan</a:t>
            </a:r>
          </a:p>
        </p:txBody>
      </p:sp>
      <p:sp>
        <p:nvSpPr>
          <p:cNvPr id="20483" name="Rectangle 3">
            <a:extLst>
              <a:ext uri="{FF2B5EF4-FFF2-40B4-BE49-F238E27FC236}">
                <a16:creationId xmlns:a16="http://schemas.microsoft.com/office/drawing/2014/main" id="{6B515574-50FA-4634-AA69-C2B3BA6A28D6}"/>
              </a:ext>
            </a:extLst>
          </p:cNvPr>
          <p:cNvSpPr>
            <a:spLocks noGrp="1" noChangeArrowheads="1"/>
          </p:cNvSpPr>
          <p:nvPr>
            <p:ph type="body" sz="half" idx="1"/>
          </p:nvPr>
        </p:nvSpPr>
        <p:spPr>
          <a:xfrm>
            <a:off x="457200" y="1600200"/>
            <a:ext cx="5486400" cy="4800600"/>
          </a:xfrm>
        </p:spPr>
        <p:txBody>
          <a:bodyPr/>
          <a:lstStyle/>
          <a:p>
            <a:pPr eaLnBrk="1" hangingPunct="1">
              <a:buClr>
                <a:schemeClr val="tx1"/>
              </a:buClr>
              <a:buFontTx/>
              <a:buChar char="•"/>
            </a:pPr>
            <a:r>
              <a:rPr lang="en-US" altLang="en-US"/>
              <a:t>Understand the introduction, spread and distribution of invasive species within the Wilderness.</a:t>
            </a:r>
          </a:p>
          <a:p>
            <a:pPr eaLnBrk="1" hangingPunct="1">
              <a:buClr>
                <a:schemeClr val="tx1"/>
              </a:buClr>
              <a:buFontTx/>
              <a:buChar char="•"/>
            </a:pPr>
            <a:r>
              <a:rPr lang="en-US" altLang="en-US"/>
              <a:t>Understand the effects of these species on Wilderness values.</a:t>
            </a:r>
          </a:p>
          <a:p>
            <a:pPr eaLnBrk="1" hangingPunct="1">
              <a:buClr>
                <a:schemeClr val="tx1"/>
              </a:buClr>
              <a:buFontTx/>
              <a:buChar char="•"/>
            </a:pPr>
            <a:r>
              <a:rPr lang="en-US" altLang="en-US"/>
              <a:t>Identify and evaluate management options and their consequences.</a:t>
            </a:r>
          </a:p>
        </p:txBody>
      </p:sp>
      <p:pic>
        <p:nvPicPr>
          <p:cNvPr id="20484" name="Picture 4" descr="P1010033">
            <a:extLst>
              <a:ext uri="{FF2B5EF4-FFF2-40B4-BE49-F238E27FC236}">
                <a16:creationId xmlns:a16="http://schemas.microsoft.com/office/drawing/2014/main" id="{6CEA985D-6924-4D37-8634-16B2CBDCAC2B}"/>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19800" y="2667000"/>
            <a:ext cx="2800350" cy="3733800"/>
          </a:xfrm>
          <a:no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F44C42E9-70D7-49D1-B683-864DBCE8E535}"/>
              </a:ext>
            </a:extLst>
          </p:cNvPr>
          <p:cNvSpPr>
            <a:spLocks noGrp="1" noChangeArrowheads="1"/>
          </p:cNvSpPr>
          <p:nvPr>
            <p:ph type="title"/>
          </p:nvPr>
        </p:nvSpPr>
        <p:spPr>
          <a:xfrm>
            <a:off x="685800" y="533400"/>
            <a:ext cx="7772400" cy="762000"/>
          </a:xfrm>
        </p:spPr>
        <p:txBody>
          <a:bodyPr/>
          <a:lstStyle/>
          <a:p>
            <a:pPr algn="ctr" eaLnBrk="1" hangingPunct="1">
              <a:defRPr/>
            </a:pPr>
            <a:r>
              <a:rPr lang="en-US" dirty="0"/>
              <a:t>Balance</a:t>
            </a:r>
          </a:p>
        </p:txBody>
      </p:sp>
      <p:sp>
        <p:nvSpPr>
          <p:cNvPr id="21507" name="Rectangle 3">
            <a:extLst>
              <a:ext uri="{FF2B5EF4-FFF2-40B4-BE49-F238E27FC236}">
                <a16:creationId xmlns:a16="http://schemas.microsoft.com/office/drawing/2014/main" id="{A249ED96-FE1E-4977-8E17-6B119F4604A5}"/>
              </a:ext>
            </a:extLst>
          </p:cNvPr>
          <p:cNvSpPr>
            <a:spLocks noGrp="1" noChangeArrowheads="1"/>
          </p:cNvSpPr>
          <p:nvPr>
            <p:ph type="body" sz="half" idx="1"/>
          </p:nvPr>
        </p:nvSpPr>
        <p:spPr>
          <a:xfrm>
            <a:off x="457200" y="3657600"/>
            <a:ext cx="8686800" cy="3048000"/>
          </a:xfrm>
        </p:spPr>
        <p:txBody>
          <a:bodyPr/>
          <a:lstStyle/>
          <a:p>
            <a:pPr eaLnBrk="1" hangingPunct="1">
              <a:buClr>
                <a:schemeClr val="tx1"/>
              </a:buClr>
              <a:buFontTx/>
              <a:buChar char="•"/>
            </a:pPr>
            <a:r>
              <a:rPr lang="en-US" altLang="en-US"/>
              <a:t>Maintaining natural conditions while preserving its untrammeled character.</a:t>
            </a:r>
          </a:p>
          <a:p>
            <a:pPr eaLnBrk="1" hangingPunct="1">
              <a:buClr>
                <a:schemeClr val="tx1"/>
              </a:buClr>
              <a:buFontTx/>
              <a:buChar char="•"/>
            </a:pPr>
            <a:r>
              <a:rPr lang="en-US" altLang="en-US"/>
              <a:t> Weigh the various risks and benefits, both ecological and social, when choosing an appropriate management strategy.</a:t>
            </a:r>
          </a:p>
        </p:txBody>
      </p:sp>
      <p:sp>
        <p:nvSpPr>
          <p:cNvPr id="21510" name="Rectangle 8">
            <a:extLst>
              <a:ext uri="{FF2B5EF4-FFF2-40B4-BE49-F238E27FC236}">
                <a16:creationId xmlns:a16="http://schemas.microsoft.com/office/drawing/2014/main" id="{03CA1DBD-E141-4D35-931F-482554410D6B}"/>
              </a:ext>
            </a:extLst>
          </p:cNvPr>
          <p:cNvSpPr>
            <a:spLocks noChangeArrowheads="1"/>
          </p:cNvSpPr>
          <p:nvPr/>
        </p:nvSpPr>
        <p:spPr bwMode="auto">
          <a:xfrm>
            <a:off x="533400" y="1219200"/>
            <a:ext cx="52578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tx1"/>
              </a:buClr>
              <a:buSzPct val="80000"/>
              <a:buFontTx/>
              <a:buChar char="•"/>
            </a:pPr>
            <a:r>
              <a:rPr lang="en-US" altLang="en-US" sz="3200">
                <a:latin typeface="Arial Narrow" panose="020B0606020202030204" pitchFamily="34" charset="0"/>
              </a:rPr>
              <a:t>We balance both mandates by choosing the least obtrusive action (i.e., the minimum tool) to accomplish management objectives.</a:t>
            </a:r>
          </a:p>
        </p:txBody>
      </p:sp>
      <p:pic>
        <p:nvPicPr>
          <p:cNvPr id="21508" name="Picture 4" descr="P1010017">
            <a:extLst>
              <a:ext uri="{FF2B5EF4-FFF2-40B4-BE49-F238E27FC236}">
                <a16:creationId xmlns:a16="http://schemas.microsoft.com/office/drawing/2014/main" id="{F4938A7E-61FC-4664-8D48-EB0492DC070E}"/>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19800" y="1143000"/>
            <a:ext cx="2895600" cy="2171700"/>
          </a:xfrm>
          <a:noFill/>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F1F755D-EC2D-4261-A33E-18FFB3A97E06}"/>
              </a:ext>
            </a:extLst>
          </p:cNvPr>
          <p:cNvSpPr>
            <a:spLocks noGrp="1" noChangeArrowheads="1"/>
          </p:cNvSpPr>
          <p:nvPr>
            <p:ph type="title"/>
          </p:nvPr>
        </p:nvSpPr>
        <p:spPr>
          <a:xfrm>
            <a:off x="609600" y="0"/>
            <a:ext cx="7772400" cy="1143000"/>
          </a:xfrm>
        </p:spPr>
        <p:txBody>
          <a:bodyPr/>
          <a:lstStyle/>
          <a:p>
            <a:pPr eaLnBrk="1" hangingPunct="1">
              <a:defRPr/>
            </a:pPr>
            <a:r>
              <a:rPr lang="en-US" sz="4800" dirty="0"/>
              <a:t>Goals</a:t>
            </a:r>
          </a:p>
        </p:txBody>
      </p:sp>
      <p:sp>
        <p:nvSpPr>
          <p:cNvPr id="6147" name="Rectangle 3">
            <a:extLst>
              <a:ext uri="{FF2B5EF4-FFF2-40B4-BE49-F238E27FC236}">
                <a16:creationId xmlns:a16="http://schemas.microsoft.com/office/drawing/2014/main" id="{A6DA9825-9D17-422A-8678-9C10A2A3E479}"/>
              </a:ext>
            </a:extLst>
          </p:cNvPr>
          <p:cNvSpPr>
            <a:spLocks noGrp="1" noChangeArrowheads="1"/>
          </p:cNvSpPr>
          <p:nvPr>
            <p:ph type="body" idx="1"/>
          </p:nvPr>
        </p:nvSpPr>
        <p:spPr>
          <a:xfrm>
            <a:off x="457200" y="1143000"/>
            <a:ext cx="6248400" cy="2057400"/>
          </a:xfrm>
        </p:spPr>
        <p:txBody>
          <a:bodyPr/>
          <a:lstStyle/>
          <a:p>
            <a:pPr algn="ctr" eaLnBrk="1" hangingPunct="1">
              <a:buFont typeface="Wingdings" panose="05000000000000000000" pitchFamily="2" charset="2"/>
              <a:buNone/>
            </a:pPr>
            <a:r>
              <a:rPr lang="en-US" altLang="en-US">
                <a:solidFill>
                  <a:schemeClr val="folHlink"/>
                </a:solidFill>
                <a:cs typeface="Times New Roman" panose="02020603050405020304" pitchFamily="18" charset="0"/>
              </a:rPr>
              <a:t>Manage Wilderness Areas to Standard</a:t>
            </a:r>
            <a:endParaRPr lang="en-US" altLang="en-US" b="1">
              <a:solidFill>
                <a:schemeClr val="folHlink"/>
              </a:solidFill>
              <a:cs typeface="Times New Roman" panose="02020603050405020304" pitchFamily="18" charset="0"/>
            </a:endParaRPr>
          </a:p>
          <a:p>
            <a:pPr eaLnBrk="1" hangingPunct="1">
              <a:buClr>
                <a:schemeClr val="tx1"/>
              </a:buClr>
              <a:buFontTx/>
              <a:buChar char="•"/>
            </a:pPr>
            <a:r>
              <a:rPr lang="en-US" altLang="en-US" sz="2800">
                <a:cs typeface="Times New Roman" panose="02020603050405020304" pitchFamily="18" charset="0"/>
              </a:rPr>
              <a:t>Satisfy  NFRW–WD Primary Output # 2</a:t>
            </a:r>
          </a:p>
          <a:p>
            <a:pPr eaLnBrk="1" hangingPunct="1">
              <a:buClr>
                <a:schemeClr val="tx1"/>
              </a:buClr>
              <a:buFontTx/>
              <a:buChar char="•"/>
            </a:pPr>
            <a:r>
              <a:rPr lang="en-US" altLang="en-US" sz="2800">
                <a:cs typeface="Times New Roman" panose="02020603050405020304" pitchFamily="18" charset="0"/>
              </a:rPr>
              <a:t>Number of wildernesses which successfully treated for noxious/ invasive plants.</a:t>
            </a:r>
          </a:p>
        </p:txBody>
      </p:sp>
      <p:sp>
        <p:nvSpPr>
          <p:cNvPr id="6151" name="Text Box 7">
            <a:extLst>
              <a:ext uri="{FF2B5EF4-FFF2-40B4-BE49-F238E27FC236}">
                <a16:creationId xmlns:a16="http://schemas.microsoft.com/office/drawing/2014/main" id="{DC8A8522-FAC8-4168-9CAF-A990339FECD5}"/>
              </a:ext>
            </a:extLst>
          </p:cNvPr>
          <p:cNvSpPr txBox="1">
            <a:spLocks noChangeArrowheads="1"/>
          </p:cNvSpPr>
          <p:nvPr/>
        </p:nvSpPr>
        <p:spPr bwMode="auto">
          <a:xfrm>
            <a:off x="457200" y="3581400"/>
            <a:ext cx="59436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solidFill>
                  <a:schemeClr val="folHlink"/>
                </a:solidFill>
                <a:latin typeface="Arial Narrow" panose="020B0606020202030204" pitchFamily="34" charset="0"/>
              </a:rPr>
              <a:t>Invasive Species Management</a:t>
            </a:r>
          </a:p>
          <a:p>
            <a:pPr eaLnBrk="1" hangingPunct="1"/>
            <a:r>
              <a:rPr lang="en-US" altLang="en-US" sz="2800">
                <a:latin typeface="Arial Narrow" panose="020B0606020202030204" pitchFamily="34" charset="0"/>
              </a:rPr>
              <a:t>“</a:t>
            </a:r>
            <a:r>
              <a:rPr lang="en-US" altLang="en-US" sz="2800" i="1">
                <a:latin typeface="Arial Narrow" panose="020B0606020202030204" pitchFamily="34" charset="0"/>
              </a:rPr>
              <a:t>Reduce, minimize, or eliminate the potential for introduction, establishment, spread, and impact of invasive species across all landscapes and ownerships</a:t>
            </a:r>
            <a:r>
              <a:rPr lang="en-US" altLang="en-US" sz="2800">
                <a:latin typeface="Arial Narrow" panose="020B0606020202030204" pitchFamily="34" charset="0"/>
              </a:rPr>
              <a:t>.”</a:t>
            </a:r>
          </a:p>
          <a:p>
            <a:pPr eaLnBrk="1" hangingPunct="1"/>
            <a:endParaRPr lang="en-US" altLang="en-US" sz="2800">
              <a:latin typeface="Arial Narrow" panose="020B0606020202030204" pitchFamily="34" charset="0"/>
            </a:endParaRPr>
          </a:p>
        </p:txBody>
      </p:sp>
      <p:pic>
        <p:nvPicPr>
          <p:cNvPr id="6148" name="Picture 4" descr="P1010051">
            <a:extLst>
              <a:ext uri="{FF2B5EF4-FFF2-40B4-BE49-F238E27FC236}">
                <a16:creationId xmlns:a16="http://schemas.microsoft.com/office/drawing/2014/main" id="{8BE1388E-16CA-4843-BBFA-AD9AC1243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8138" y="2362200"/>
            <a:ext cx="235743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a:extLst>
              <a:ext uri="{FF2B5EF4-FFF2-40B4-BE49-F238E27FC236}">
                <a16:creationId xmlns:a16="http://schemas.microsoft.com/office/drawing/2014/main" id="{6B19E131-EFBD-4503-9EC8-21AFE8302901}"/>
              </a:ext>
            </a:extLst>
          </p:cNvPr>
          <p:cNvSpPr txBox="1">
            <a:spLocks noChangeArrowheads="1"/>
          </p:cNvSpPr>
          <p:nvPr/>
        </p:nvSpPr>
        <p:spPr bwMode="auto">
          <a:xfrm>
            <a:off x="6629400" y="6019800"/>
            <a:ext cx="2667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600"/>
              <a:t>Main Salmon River near Sheep Creek</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A4A7D4E0-C2C7-4E9E-BA8A-5CD036262BC5}"/>
              </a:ext>
            </a:extLst>
          </p:cNvPr>
          <p:cNvSpPr>
            <a:spLocks noGrp="1" noChangeArrowheads="1"/>
          </p:cNvSpPr>
          <p:nvPr>
            <p:ph type="title"/>
          </p:nvPr>
        </p:nvSpPr>
        <p:spPr>
          <a:xfrm>
            <a:off x="685800" y="304800"/>
            <a:ext cx="7772400" cy="1143000"/>
          </a:xfrm>
        </p:spPr>
        <p:txBody>
          <a:bodyPr/>
          <a:lstStyle/>
          <a:p>
            <a:pPr algn="ctr" eaLnBrk="1" hangingPunct="1">
              <a:defRPr/>
            </a:pPr>
            <a:r>
              <a:rPr lang="en-US" sz="4000"/>
              <a:t>National Strategy and Implementation Plan</a:t>
            </a:r>
          </a:p>
        </p:txBody>
      </p:sp>
      <p:sp>
        <p:nvSpPr>
          <p:cNvPr id="22531" name="Rectangle 3">
            <a:extLst>
              <a:ext uri="{FF2B5EF4-FFF2-40B4-BE49-F238E27FC236}">
                <a16:creationId xmlns:a16="http://schemas.microsoft.com/office/drawing/2014/main" id="{BD315AE1-ADC2-409C-A3C2-AEBFEDFD15AD}"/>
              </a:ext>
            </a:extLst>
          </p:cNvPr>
          <p:cNvSpPr>
            <a:spLocks noGrp="1" noChangeArrowheads="1"/>
          </p:cNvSpPr>
          <p:nvPr>
            <p:ph type="body" idx="1"/>
          </p:nvPr>
        </p:nvSpPr>
        <p:spPr>
          <a:xfrm>
            <a:off x="685800" y="1447800"/>
            <a:ext cx="7772400" cy="4953000"/>
          </a:xfrm>
        </p:spPr>
        <p:txBody>
          <a:bodyPr/>
          <a:lstStyle/>
          <a:p>
            <a:pPr marL="990600" lvl="1" indent="-533400" eaLnBrk="1" hangingPunct="1">
              <a:buSzPct val="75000"/>
              <a:buFont typeface="Wingdings" panose="05000000000000000000" pitchFamily="2" charset="2"/>
              <a:buNone/>
            </a:pPr>
            <a:r>
              <a:rPr lang="en-US" altLang="en-US" sz="3200" i="1">
                <a:solidFill>
                  <a:schemeClr val="folHlink"/>
                </a:solidFill>
              </a:rPr>
              <a:t>Program Elements</a:t>
            </a:r>
          </a:p>
          <a:p>
            <a:pPr marL="990600" lvl="1" indent="-533400" eaLnBrk="1" hangingPunct="1">
              <a:buSzPct val="75000"/>
              <a:buFont typeface="Wingdings" panose="05000000000000000000" pitchFamily="2" charset="2"/>
              <a:buChar char="Ø"/>
            </a:pPr>
            <a:r>
              <a:rPr lang="en-US" altLang="en-US" i="1">
                <a:solidFill>
                  <a:schemeClr val="folHlink"/>
                </a:solidFill>
              </a:rPr>
              <a:t>Prevention</a:t>
            </a:r>
            <a:r>
              <a:rPr lang="en-US" altLang="en-US"/>
              <a:t> – Keep out invasive species.</a:t>
            </a:r>
          </a:p>
          <a:p>
            <a:pPr marL="990600" lvl="1" indent="-533400" eaLnBrk="1" hangingPunct="1">
              <a:buSzPct val="75000"/>
              <a:buFont typeface="Wingdings" panose="05000000000000000000" pitchFamily="2" charset="2"/>
              <a:buChar char="Ø"/>
            </a:pPr>
            <a:r>
              <a:rPr lang="en-US" altLang="en-US" i="1">
                <a:solidFill>
                  <a:schemeClr val="folHlink"/>
                </a:solidFill>
              </a:rPr>
              <a:t>Early Detection and Rapid Response</a:t>
            </a:r>
            <a:r>
              <a:rPr lang="en-US" altLang="en-US"/>
              <a:t> – Detect and eradicate invasive species to stop them from spreading. </a:t>
            </a:r>
          </a:p>
          <a:p>
            <a:pPr marL="990600" lvl="1" indent="-533400" eaLnBrk="1" hangingPunct="1">
              <a:buSzPct val="75000"/>
              <a:buFont typeface="Wingdings" panose="05000000000000000000" pitchFamily="2" charset="2"/>
              <a:buChar char="Ø"/>
            </a:pPr>
            <a:r>
              <a:rPr lang="en-US" altLang="en-US" i="1">
                <a:solidFill>
                  <a:schemeClr val="folHlink"/>
                </a:solidFill>
              </a:rPr>
              <a:t>Control and Management</a:t>
            </a:r>
            <a:r>
              <a:rPr lang="en-US" altLang="en-US"/>
              <a:t> – Apply integrated control techniques to manage the problem.</a:t>
            </a:r>
          </a:p>
          <a:p>
            <a:pPr marL="990600" lvl="1" indent="-533400" eaLnBrk="1" hangingPunct="1">
              <a:buSzPct val="75000"/>
              <a:buFont typeface="Wingdings" panose="05000000000000000000" pitchFamily="2" charset="2"/>
              <a:buChar char="Ø"/>
            </a:pPr>
            <a:r>
              <a:rPr lang="en-US" altLang="en-US" i="1">
                <a:solidFill>
                  <a:schemeClr val="folHlink"/>
                </a:solidFill>
              </a:rPr>
              <a:t>Rehabilitation and Restoration</a:t>
            </a:r>
            <a:r>
              <a:rPr lang="en-US" altLang="en-US" i="1"/>
              <a:t> </a:t>
            </a:r>
            <a:r>
              <a:rPr lang="en-US" altLang="en-US"/>
              <a:t>– Heal, minimize, or reverse the harmful effects from invasive species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a:extLst>
              <a:ext uri="{FF2B5EF4-FFF2-40B4-BE49-F238E27FC236}">
                <a16:creationId xmlns:a16="http://schemas.microsoft.com/office/drawing/2014/main" id="{5607EAFB-F294-4580-ABC7-C415A42DEFB1}"/>
              </a:ext>
            </a:extLst>
          </p:cNvPr>
          <p:cNvSpPr>
            <a:spLocks noGrp="1" noChangeArrowheads="1"/>
          </p:cNvSpPr>
          <p:nvPr>
            <p:ph type="title"/>
          </p:nvPr>
        </p:nvSpPr>
        <p:spPr/>
        <p:txBody>
          <a:bodyPr/>
          <a:lstStyle/>
          <a:p>
            <a:pPr algn="ctr" eaLnBrk="1" hangingPunct="1">
              <a:defRPr/>
            </a:pPr>
            <a:r>
              <a:rPr lang="en-US" sz="4000"/>
              <a:t>Guiding  Principles - Foundation</a:t>
            </a:r>
            <a:br>
              <a:rPr lang="en-US" sz="4000"/>
            </a:br>
            <a:r>
              <a:rPr lang="en-US" sz="4000"/>
              <a:t>for the National Strategy</a:t>
            </a:r>
          </a:p>
        </p:txBody>
      </p:sp>
      <p:sp>
        <p:nvSpPr>
          <p:cNvPr id="23555" name="Rectangle 3">
            <a:extLst>
              <a:ext uri="{FF2B5EF4-FFF2-40B4-BE49-F238E27FC236}">
                <a16:creationId xmlns:a16="http://schemas.microsoft.com/office/drawing/2014/main" id="{0670DC2A-FD47-43D8-A263-302FBC952FE3}"/>
              </a:ext>
            </a:extLst>
          </p:cNvPr>
          <p:cNvSpPr>
            <a:spLocks noGrp="1" noChangeArrowheads="1"/>
          </p:cNvSpPr>
          <p:nvPr>
            <p:ph type="body" idx="1"/>
          </p:nvPr>
        </p:nvSpPr>
        <p:spPr>
          <a:xfrm>
            <a:off x="685800" y="1752600"/>
            <a:ext cx="7772400" cy="4724400"/>
          </a:xfrm>
        </p:spPr>
        <p:txBody>
          <a:bodyPr/>
          <a:lstStyle/>
          <a:p>
            <a:pPr eaLnBrk="1" hangingPunct="1">
              <a:lnSpc>
                <a:spcPct val="90000"/>
              </a:lnSpc>
              <a:buClr>
                <a:schemeClr val="tx1"/>
              </a:buClr>
              <a:buFontTx/>
              <a:buChar char="•"/>
            </a:pPr>
            <a:r>
              <a:rPr lang="en-US" altLang="en-US" sz="3000"/>
              <a:t>All aspects of the national strategy will include direction to implement an invasive species management program through these guiding principles:</a:t>
            </a:r>
          </a:p>
          <a:p>
            <a:pPr lvl="1" eaLnBrk="1" hangingPunct="1">
              <a:lnSpc>
                <a:spcPct val="90000"/>
              </a:lnSpc>
            </a:pPr>
            <a:r>
              <a:rPr lang="en-US" altLang="en-US"/>
              <a:t>Science-based </a:t>
            </a:r>
            <a:r>
              <a:rPr lang="en-US" altLang="en-US" b="1" i="1">
                <a:solidFill>
                  <a:schemeClr val="folHlink"/>
                </a:solidFill>
              </a:rPr>
              <a:t>prioritization</a:t>
            </a:r>
            <a:r>
              <a:rPr lang="en-US" altLang="en-US" b="1" i="1"/>
              <a:t> </a:t>
            </a:r>
            <a:r>
              <a:rPr lang="en-US" altLang="en-US"/>
              <a:t>of invasive species problems,</a:t>
            </a:r>
          </a:p>
          <a:p>
            <a:pPr lvl="1" eaLnBrk="1" hangingPunct="1">
              <a:lnSpc>
                <a:spcPct val="90000"/>
              </a:lnSpc>
            </a:pPr>
            <a:r>
              <a:rPr lang="en-US" altLang="en-US"/>
              <a:t>Enhanced </a:t>
            </a:r>
            <a:r>
              <a:rPr lang="en-US" altLang="en-US" b="1" i="1">
                <a:solidFill>
                  <a:schemeClr val="folHlink"/>
                </a:solidFill>
              </a:rPr>
              <a:t>collaboration</a:t>
            </a:r>
            <a:r>
              <a:rPr lang="en-US" altLang="en-US" b="1" i="1"/>
              <a:t> </a:t>
            </a:r>
            <a:r>
              <a:rPr lang="en-US" altLang="en-US"/>
              <a:t>on the solutions to those problems, and</a:t>
            </a:r>
          </a:p>
          <a:p>
            <a:pPr lvl="1" eaLnBrk="1" hangingPunct="1">
              <a:lnSpc>
                <a:spcPct val="90000"/>
              </a:lnSpc>
            </a:pPr>
            <a:r>
              <a:rPr lang="en-US" altLang="en-US"/>
              <a:t>An improved system of </a:t>
            </a:r>
            <a:r>
              <a:rPr lang="en-US" altLang="en-US" b="1" i="1">
                <a:solidFill>
                  <a:schemeClr val="folHlink"/>
                </a:solidFill>
              </a:rPr>
              <a:t>accountability</a:t>
            </a:r>
            <a:r>
              <a:rPr lang="en-US" altLang="en-US" b="1" i="1"/>
              <a:t> </a:t>
            </a:r>
            <a:r>
              <a:rPr lang="en-US" altLang="en-US"/>
              <a:t>that ensures the most efficient use of limited resources at all levels of the organization.</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6" name="Rectangle 4">
            <a:extLst>
              <a:ext uri="{FF2B5EF4-FFF2-40B4-BE49-F238E27FC236}">
                <a16:creationId xmlns:a16="http://schemas.microsoft.com/office/drawing/2014/main" id="{D6EB2D04-D8F6-44C7-90B2-19A4C62B3261}"/>
              </a:ext>
            </a:extLst>
          </p:cNvPr>
          <p:cNvSpPr>
            <a:spLocks noGrp="1" noChangeArrowheads="1"/>
          </p:cNvSpPr>
          <p:nvPr>
            <p:ph type="title"/>
          </p:nvPr>
        </p:nvSpPr>
        <p:spPr/>
        <p:txBody>
          <a:bodyPr/>
          <a:lstStyle/>
          <a:p>
            <a:pPr algn="r" eaLnBrk="1" hangingPunct="1">
              <a:defRPr/>
            </a:pPr>
            <a:r>
              <a:rPr lang="en-US"/>
              <a:t>QUESTIONS ?</a:t>
            </a:r>
          </a:p>
        </p:txBody>
      </p:sp>
      <p:pic>
        <p:nvPicPr>
          <p:cNvPr id="24579" name="Picture 22" descr="National Strategy FINAL COVER">
            <a:extLst>
              <a:ext uri="{FF2B5EF4-FFF2-40B4-BE49-F238E27FC236}">
                <a16:creationId xmlns:a16="http://schemas.microsoft.com/office/drawing/2014/main" id="{48777822-D681-43E5-B01D-5EAC6669316C}"/>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600" y="685800"/>
            <a:ext cx="3943350" cy="5105400"/>
          </a:xfrm>
          <a:noFill/>
          <a:ln w="28575">
            <a:solidFill>
              <a:srgbClr val="000000"/>
            </a:solidFill>
            <a:miter lim="800000"/>
            <a:headEnd/>
            <a:tailEnd/>
          </a:ln>
        </p:spPr>
      </p:pic>
      <p:sp>
        <p:nvSpPr>
          <p:cNvPr id="24580" name="Rectangle 24">
            <a:extLst>
              <a:ext uri="{FF2B5EF4-FFF2-40B4-BE49-F238E27FC236}">
                <a16:creationId xmlns:a16="http://schemas.microsoft.com/office/drawing/2014/main" id="{3CCC38BC-37D9-46C8-83F8-3DE4803985B4}"/>
              </a:ext>
            </a:extLst>
          </p:cNvPr>
          <p:cNvSpPr>
            <a:spLocks noChangeArrowheads="1"/>
          </p:cNvSpPr>
          <p:nvPr/>
        </p:nvSpPr>
        <p:spPr bwMode="auto">
          <a:xfrm>
            <a:off x="228600" y="60198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tx2"/>
                </a:solidFill>
              </a:rPr>
              <a:t>http://www.fs.fed.us/foresthealth/publications/Invasive_Species.pdf</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082CE7B3-1638-4274-BDEC-6AD4E8B30733}"/>
              </a:ext>
            </a:extLst>
          </p:cNvPr>
          <p:cNvSpPr>
            <a:spLocks noGrp="1" noChangeArrowheads="1"/>
          </p:cNvSpPr>
          <p:nvPr>
            <p:ph type="title"/>
          </p:nvPr>
        </p:nvSpPr>
        <p:spPr/>
        <p:txBody>
          <a:bodyPr/>
          <a:lstStyle/>
          <a:p>
            <a:pPr eaLnBrk="1" hangingPunct="1">
              <a:defRPr/>
            </a:pPr>
            <a:r>
              <a:rPr lang="en-US" dirty="0"/>
              <a:t>Session Goals</a:t>
            </a:r>
          </a:p>
        </p:txBody>
      </p:sp>
      <p:sp>
        <p:nvSpPr>
          <p:cNvPr id="7171" name="Rectangle 3">
            <a:extLst>
              <a:ext uri="{FF2B5EF4-FFF2-40B4-BE49-F238E27FC236}">
                <a16:creationId xmlns:a16="http://schemas.microsoft.com/office/drawing/2014/main" id="{A526AF51-EA68-4597-AEBC-5EDBA1D92B02}"/>
              </a:ext>
            </a:extLst>
          </p:cNvPr>
          <p:cNvSpPr>
            <a:spLocks noGrp="1" noChangeArrowheads="1"/>
          </p:cNvSpPr>
          <p:nvPr>
            <p:ph type="body" sz="half" idx="1"/>
          </p:nvPr>
        </p:nvSpPr>
        <p:spPr>
          <a:xfrm>
            <a:off x="685800" y="1981200"/>
            <a:ext cx="7239000" cy="2133600"/>
          </a:xfrm>
        </p:spPr>
        <p:txBody>
          <a:bodyPr/>
          <a:lstStyle/>
          <a:p>
            <a:pPr eaLnBrk="1" hangingPunct="1">
              <a:buClr>
                <a:schemeClr val="tx1"/>
              </a:buClr>
              <a:buFontTx/>
              <a:buChar char="•"/>
            </a:pPr>
            <a:r>
              <a:rPr lang="en-US" altLang="en-US"/>
              <a:t>Provide you with a template and instruction with respect to establishing a successful </a:t>
            </a:r>
            <a:r>
              <a:rPr lang="en-US" altLang="en-US" b="1">
                <a:solidFill>
                  <a:schemeClr val="hlink"/>
                </a:solidFill>
              </a:rPr>
              <a:t>Invasive Species Plan</a:t>
            </a:r>
            <a:r>
              <a:rPr lang="en-US" altLang="en-US"/>
              <a:t>  for your Wilderness Area</a:t>
            </a:r>
          </a:p>
        </p:txBody>
      </p:sp>
      <p:pic>
        <p:nvPicPr>
          <p:cNvPr id="7172" name="Picture 10">
            <a:extLst>
              <a:ext uri="{FF2B5EF4-FFF2-40B4-BE49-F238E27FC236}">
                <a16:creationId xmlns:a16="http://schemas.microsoft.com/office/drawing/2014/main" id="{4EC62EE0-C22C-4D42-BE4E-67753ED5890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60045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F8FE7746-A97F-46A6-B2E4-D81E0F7B8F10}"/>
              </a:ext>
            </a:extLst>
          </p:cNvPr>
          <p:cNvSpPr>
            <a:spLocks noGrp="1" noChangeArrowheads="1"/>
          </p:cNvSpPr>
          <p:nvPr>
            <p:ph type="title"/>
          </p:nvPr>
        </p:nvSpPr>
        <p:spPr/>
        <p:txBody>
          <a:bodyPr/>
          <a:lstStyle/>
          <a:p>
            <a:pPr algn="ctr" eaLnBrk="1" hangingPunct="1">
              <a:defRPr/>
            </a:pPr>
            <a:r>
              <a:rPr lang="en-US" sz="4000"/>
              <a:t>Why are we worried about Invasive Species in the Wilderness ?</a:t>
            </a:r>
          </a:p>
        </p:txBody>
      </p:sp>
      <p:sp>
        <p:nvSpPr>
          <p:cNvPr id="235523" name="Rectangle 3">
            <a:extLst>
              <a:ext uri="{FF2B5EF4-FFF2-40B4-BE49-F238E27FC236}">
                <a16:creationId xmlns:a16="http://schemas.microsoft.com/office/drawing/2014/main" id="{B999F3C1-DBD7-4C72-B011-2BE53FBFE2FD}"/>
              </a:ext>
            </a:extLst>
          </p:cNvPr>
          <p:cNvSpPr>
            <a:spLocks noGrp="1" noChangeArrowheads="1"/>
          </p:cNvSpPr>
          <p:nvPr>
            <p:ph type="body" idx="1"/>
          </p:nvPr>
        </p:nvSpPr>
        <p:spPr/>
        <p:txBody>
          <a:bodyPr/>
          <a:lstStyle/>
          <a:p>
            <a:pPr eaLnBrk="1" hangingPunct="1">
              <a:buClr>
                <a:schemeClr val="tx1"/>
              </a:buClr>
              <a:buFontTx/>
              <a:buChar char="•"/>
            </a:pPr>
            <a:r>
              <a:rPr lang="en-US" altLang="en-US" b="1"/>
              <a:t>The Wilderness Act</a:t>
            </a:r>
          </a:p>
          <a:p>
            <a:pPr eaLnBrk="1" hangingPunct="1">
              <a:buClr>
                <a:schemeClr val="tx1"/>
              </a:buClr>
              <a:buFontTx/>
              <a:buChar char="•"/>
            </a:pPr>
            <a:r>
              <a:rPr lang="en-US" altLang="en-US" b="1"/>
              <a:t>wilderness</a:t>
            </a:r>
          </a:p>
          <a:p>
            <a:pPr eaLnBrk="1" hangingPunct="1">
              <a:buClr>
                <a:schemeClr val="tx1"/>
              </a:buClr>
              <a:buFontTx/>
              <a:buChar char="•"/>
            </a:pPr>
            <a:r>
              <a:rPr lang="en-US" altLang="en-US" b="1"/>
              <a:t>Impacts </a:t>
            </a:r>
          </a:p>
          <a:p>
            <a:pPr eaLnBrk="1" hangingPunct="1">
              <a:buClr>
                <a:schemeClr val="tx1"/>
              </a:buClr>
              <a:buFontTx/>
              <a:buChar char="•"/>
            </a:pPr>
            <a:r>
              <a:rPr lang="en-US" altLang="en-US" b="1"/>
              <a:t>Invasive Species Executive Order 13112  (1999) </a:t>
            </a:r>
          </a:p>
          <a:p>
            <a:pPr eaLnBrk="1" hangingPunct="1">
              <a:buClr>
                <a:schemeClr val="tx1"/>
              </a:buClr>
              <a:buFontTx/>
              <a:buChar char="•"/>
            </a:pPr>
            <a:r>
              <a:rPr lang="en-US" altLang="en-US" b="1"/>
              <a:t>USFS Strategic Plan (2004)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23">
                                            <p:txEl>
                                              <p:pRg st="0" end="0"/>
                                            </p:txEl>
                                          </p:spTgt>
                                        </p:tgtEl>
                                        <p:attrNameLst>
                                          <p:attrName>style.visibility</p:attrName>
                                        </p:attrNameLst>
                                      </p:cBhvr>
                                      <p:to>
                                        <p:strVal val="visible"/>
                                      </p:to>
                                    </p:set>
                                    <p:animEffect transition="in" filter="blinds(horizontal)">
                                      <p:cBhvr>
                                        <p:cTn id="7" dur="500"/>
                                        <p:tgtEl>
                                          <p:spTgt spid="235523">
                                            <p:txEl>
                                              <p:pRg st="0" end="0"/>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10000"/>
                                  </p:stCondLst>
                                  <p:childTnLst>
                                    <p:set>
                                      <p:cBhvr>
                                        <p:cTn id="10" dur="1" fill="hold">
                                          <p:stCondLst>
                                            <p:cond delay="0"/>
                                          </p:stCondLst>
                                        </p:cTn>
                                        <p:tgtEl>
                                          <p:spTgt spid="235523">
                                            <p:txEl>
                                              <p:pRg st="1" end="1"/>
                                            </p:txEl>
                                          </p:spTgt>
                                        </p:tgtEl>
                                        <p:attrNameLst>
                                          <p:attrName>style.visibility</p:attrName>
                                        </p:attrNameLst>
                                      </p:cBhvr>
                                      <p:to>
                                        <p:strVal val="visible"/>
                                      </p:to>
                                    </p:set>
                                    <p:animEffect transition="in" filter="blinds(horizontal)">
                                      <p:cBhvr>
                                        <p:cTn id="11" dur="500"/>
                                        <p:tgtEl>
                                          <p:spTgt spid="235523">
                                            <p:txEl>
                                              <p:pRg st="1" end="1"/>
                                            </p:txEl>
                                          </p:spTgt>
                                        </p:tgtEl>
                                      </p:cBhvr>
                                    </p:animEffect>
                                  </p:childTnLst>
                                </p:cTn>
                              </p:par>
                            </p:childTnLst>
                          </p:cTn>
                        </p:par>
                        <p:par>
                          <p:cTn id="12" fill="hold" nodeType="afterGroup">
                            <p:stCondLst>
                              <p:cond delay="11000"/>
                            </p:stCondLst>
                            <p:childTnLst>
                              <p:par>
                                <p:cTn id="13" presetID="3" presetClass="entr" presetSubtype="10" fill="hold" grpId="0" nodeType="afterEffect">
                                  <p:stCondLst>
                                    <p:cond delay="10000"/>
                                  </p:stCondLst>
                                  <p:childTnLst>
                                    <p:set>
                                      <p:cBhvr>
                                        <p:cTn id="14" dur="1" fill="hold">
                                          <p:stCondLst>
                                            <p:cond delay="0"/>
                                          </p:stCondLst>
                                        </p:cTn>
                                        <p:tgtEl>
                                          <p:spTgt spid="235523">
                                            <p:txEl>
                                              <p:pRg st="2" end="2"/>
                                            </p:txEl>
                                          </p:spTgt>
                                        </p:tgtEl>
                                        <p:attrNameLst>
                                          <p:attrName>style.visibility</p:attrName>
                                        </p:attrNameLst>
                                      </p:cBhvr>
                                      <p:to>
                                        <p:strVal val="visible"/>
                                      </p:to>
                                    </p:set>
                                    <p:animEffect transition="in" filter="blinds(horizontal)">
                                      <p:cBhvr>
                                        <p:cTn id="15" dur="500"/>
                                        <p:tgtEl>
                                          <p:spTgt spid="235523">
                                            <p:txEl>
                                              <p:pRg st="2" end="2"/>
                                            </p:txEl>
                                          </p:spTgt>
                                        </p:tgtEl>
                                      </p:cBhvr>
                                    </p:animEffect>
                                  </p:childTnLst>
                                </p:cTn>
                              </p:par>
                            </p:childTnLst>
                          </p:cTn>
                        </p:par>
                        <p:par>
                          <p:cTn id="16" fill="hold" nodeType="afterGroup">
                            <p:stCondLst>
                              <p:cond delay="21500"/>
                            </p:stCondLst>
                            <p:childTnLst>
                              <p:par>
                                <p:cTn id="17" presetID="3" presetClass="entr" presetSubtype="10" fill="hold" grpId="0" nodeType="afterEffect">
                                  <p:stCondLst>
                                    <p:cond delay="10000"/>
                                  </p:stCondLst>
                                  <p:childTnLst>
                                    <p:set>
                                      <p:cBhvr>
                                        <p:cTn id="18" dur="1" fill="hold">
                                          <p:stCondLst>
                                            <p:cond delay="0"/>
                                          </p:stCondLst>
                                        </p:cTn>
                                        <p:tgtEl>
                                          <p:spTgt spid="235523">
                                            <p:txEl>
                                              <p:pRg st="3" end="3"/>
                                            </p:txEl>
                                          </p:spTgt>
                                        </p:tgtEl>
                                        <p:attrNameLst>
                                          <p:attrName>style.visibility</p:attrName>
                                        </p:attrNameLst>
                                      </p:cBhvr>
                                      <p:to>
                                        <p:strVal val="visible"/>
                                      </p:to>
                                    </p:set>
                                    <p:animEffect transition="in" filter="blinds(horizontal)">
                                      <p:cBhvr>
                                        <p:cTn id="19" dur="500"/>
                                        <p:tgtEl>
                                          <p:spTgt spid="235523">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35523">
                                            <p:txEl>
                                              <p:pRg st="4" end="4"/>
                                            </p:txEl>
                                          </p:spTgt>
                                        </p:tgtEl>
                                        <p:attrNameLst>
                                          <p:attrName>style.visibility</p:attrName>
                                        </p:attrNameLst>
                                      </p:cBhvr>
                                      <p:to>
                                        <p:strVal val="visible"/>
                                      </p:to>
                                    </p:set>
                                    <p:animEffect transition="in" filter="blinds(horizontal)">
                                      <p:cBhvr>
                                        <p:cTn id="24" dur="500"/>
                                        <p:tgtEl>
                                          <p:spTgt spid="2355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a:extLst>
              <a:ext uri="{FF2B5EF4-FFF2-40B4-BE49-F238E27FC236}">
                <a16:creationId xmlns:a16="http://schemas.microsoft.com/office/drawing/2014/main" id="{BF922DBC-A3AE-4085-A171-7EF3F2A58F1A}"/>
              </a:ext>
            </a:extLst>
          </p:cNvPr>
          <p:cNvSpPr>
            <a:spLocks noGrp="1" noChangeArrowheads="1"/>
          </p:cNvSpPr>
          <p:nvPr>
            <p:ph type="title"/>
          </p:nvPr>
        </p:nvSpPr>
        <p:spPr>
          <a:xfrm>
            <a:off x="228600" y="0"/>
            <a:ext cx="8001000" cy="1143000"/>
          </a:xfrm>
        </p:spPr>
        <p:txBody>
          <a:bodyPr/>
          <a:lstStyle/>
          <a:p>
            <a:pPr eaLnBrk="1" hangingPunct="1">
              <a:defRPr/>
            </a:pPr>
            <a:r>
              <a:rPr lang="en-US" b="1" i="1">
                <a:solidFill>
                  <a:srgbClr val="E88AD8"/>
                </a:solidFill>
                <a:latin typeface="Berlin Sans FB Demi" pitchFamily="34" charset="0"/>
                <a:cs typeface="Times New Roman" pitchFamily="18" charset="0"/>
              </a:rPr>
              <a:t>Invasive Species</a:t>
            </a:r>
          </a:p>
        </p:txBody>
      </p:sp>
      <p:sp>
        <p:nvSpPr>
          <p:cNvPr id="9219" name="Rectangle 3">
            <a:extLst>
              <a:ext uri="{FF2B5EF4-FFF2-40B4-BE49-F238E27FC236}">
                <a16:creationId xmlns:a16="http://schemas.microsoft.com/office/drawing/2014/main" id="{B6A28E48-C7B6-4310-8C9F-C26FEE2ECE60}"/>
              </a:ext>
            </a:extLst>
          </p:cNvPr>
          <p:cNvSpPr>
            <a:spLocks noGrp="1" noChangeArrowheads="1"/>
          </p:cNvSpPr>
          <p:nvPr>
            <p:ph type="body" idx="1"/>
          </p:nvPr>
        </p:nvSpPr>
        <p:spPr>
          <a:xfrm>
            <a:off x="381000" y="1219200"/>
            <a:ext cx="7772400" cy="5257800"/>
          </a:xfrm>
        </p:spPr>
        <p:txBody>
          <a:bodyPr/>
          <a:lstStyle/>
          <a:p>
            <a:pPr eaLnBrk="1" hangingPunct="1">
              <a:lnSpc>
                <a:spcPct val="90000"/>
              </a:lnSpc>
              <a:buFont typeface="Wingdings" panose="05000000000000000000" pitchFamily="2" charset="2"/>
              <a:buNone/>
            </a:pPr>
            <a:r>
              <a:rPr lang="en-US" altLang="en-US" sz="2800">
                <a:cs typeface="Times New Roman" panose="02020603050405020304" pitchFamily="18" charset="0"/>
              </a:rPr>
              <a:t>	Invasive species have been characterized as a catastrophic wildfire in slow motion. "Thousands of invasive plants, insects, fish, mollusks, crustaceans, pathogens, mammals, birds, reptiles, and amphibians have infested hundreds of millions of acres of land and water across the Nation, causing massive disruptions in ecosystem function, reducing biodiversity, and degrading ecosystem health in our Nation’s forests, prairies, mountains, wetlands, rivers, and oceans. Invasive organisms affect the health of not only the Nation’s forests and rangelands but also of wildlife, livestock, fish, and humans.</a:t>
            </a:r>
            <a:endParaRPr lang="en-US" altLang="en-US" sz="280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id="{342F66EC-95B8-4B74-BF10-AC21B9198ACD}"/>
              </a:ext>
            </a:extLst>
          </p:cNvPr>
          <p:cNvSpPr>
            <a:spLocks noGrp="1" noChangeArrowheads="1"/>
          </p:cNvSpPr>
          <p:nvPr>
            <p:ph type="title"/>
          </p:nvPr>
        </p:nvSpPr>
        <p:spPr>
          <a:xfrm>
            <a:off x="381000" y="430213"/>
            <a:ext cx="5181600" cy="909637"/>
          </a:xfrm>
        </p:spPr>
        <p:txBody>
          <a:bodyPr/>
          <a:lstStyle/>
          <a:p>
            <a:pPr eaLnBrk="1" hangingPunct="1">
              <a:defRPr/>
            </a:pPr>
            <a:r>
              <a:rPr lang="en-US" dirty="0">
                <a:latin typeface="Verdana" pitchFamily="34" charset="0"/>
              </a:rPr>
              <a:t>Invasive Species  </a:t>
            </a:r>
          </a:p>
        </p:txBody>
      </p:sp>
      <p:grpSp>
        <p:nvGrpSpPr>
          <p:cNvPr id="10243" name="Group 3" descr="Major Invasive Insects&#10;Asian Linghorned Beetle&#10;Hemlock woolly adelgid&#10;Gypsy Moth&#10;Emerald ash borer">
            <a:extLst>
              <a:ext uri="{FF2B5EF4-FFF2-40B4-BE49-F238E27FC236}">
                <a16:creationId xmlns:a16="http://schemas.microsoft.com/office/drawing/2014/main" id="{603A87C5-6C1B-4B27-8D13-962102668661}"/>
              </a:ext>
            </a:extLst>
          </p:cNvPr>
          <p:cNvGrpSpPr>
            <a:grpSpLocks/>
          </p:cNvGrpSpPr>
          <p:nvPr/>
        </p:nvGrpSpPr>
        <p:grpSpPr bwMode="auto">
          <a:xfrm>
            <a:off x="609600" y="1676400"/>
            <a:ext cx="8001000" cy="4495800"/>
            <a:chOff x="576" y="1056"/>
            <a:chExt cx="5040" cy="2832"/>
          </a:xfrm>
        </p:grpSpPr>
        <p:pic>
          <p:nvPicPr>
            <p:cNvPr id="10244" name="Picture 4" descr="albfig">
              <a:extLst>
                <a:ext uri="{FF2B5EF4-FFF2-40B4-BE49-F238E27FC236}">
                  <a16:creationId xmlns:a16="http://schemas.microsoft.com/office/drawing/2014/main" id="{D6D95256-B593-459F-BABF-D13D70400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 y="1056"/>
              <a:ext cx="1728"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b]hemlockwoollyadelgidbeetle">
              <a:extLst>
                <a:ext uri="{FF2B5EF4-FFF2-40B4-BE49-F238E27FC236}">
                  <a16:creationId xmlns:a16="http://schemas.microsoft.com/office/drawing/2014/main" id="{4A09E167-56A2-4A67-8CAB-8E48351AED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1056"/>
              <a:ext cx="1776" cy="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gypsymoth">
              <a:extLst>
                <a:ext uri="{FF2B5EF4-FFF2-40B4-BE49-F238E27FC236}">
                  <a16:creationId xmlns:a16="http://schemas.microsoft.com/office/drawing/2014/main" id="{74F4DC5E-D141-43F0-86E3-8FFEB6C855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 y="2544"/>
              <a:ext cx="1728"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adultemraldashborer">
              <a:extLst>
                <a:ext uri="{FF2B5EF4-FFF2-40B4-BE49-F238E27FC236}">
                  <a16:creationId xmlns:a16="http://schemas.microsoft.com/office/drawing/2014/main" id="{0F59526E-974F-4661-95B9-0FFD13AE38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0" y="2544"/>
              <a:ext cx="1728"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8">
              <a:extLst>
                <a:ext uri="{FF2B5EF4-FFF2-40B4-BE49-F238E27FC236}">
                  <a16:creationId xmlns:a16="http://schemas.microsoft.com/office/drawing/2014/main" id="{788C93D4-9749-49FA-A704-56C02B0B89A0}"/>
                </a:ext>
              </a:extLst>
            </p:cNvPr>
            <p:cNvSpPr txBox="1">
              <a:spLocks noChangeArrowheads="1"/>
            </p:cNvSpPr>
            <p:nvPr/>
          </p:nvSpPr>
          <p:spPr bwMode="auto">
            <a:xfrm>
              <a:off x="1920" y="2256"/>
              <a:ext cx="14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400" b="1">
                  <a:solidFill>
                    <a:schemeClr val="tx2"/>
                  </a:solidFill>
                  <a:latin typeface="Arial" panose="020B0604020202020204" pitchFamily="34" charset="0"/>
                </a:rPr>
                <a:t>Asian longhorned beetle</a:t>
              </a:r>
            </a:p>
          </p:txBody>
        </p:sp>
        <p:sp>
          <p:nvSpPr>
            <p:cNvPr id="10249" name="Text Box 9">
              <a:extLst>
                <a:ext uri="{FF2B5EF4-FFF2-40B4-BE49-F238E27FC236}">
                  <a16:creationId xmlns:a16="http://schemas.microsoft.com/office/drawing/2014/main" id="{8091403F-C631-415B-A1E5-6D8A8EEC6E2E}"/>
                </a:ext>
              </a:extLst>
            </p:cNvPr>
            <p:cNvSpPr txBox="1">
              <a:spLocks noChangeArrowheads="1"/>
            </p:cNvSpPr>
            <p:nvPr/>
          </p:nvSpPr>
          <p:spPr bwMode="auto">
            <a:xfrm>
              <a:off x="3792" y="2256"/>
              <a:ext cx="14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400" b="1">
                  <a:solidFill>
                    <a:schemeClr val="tx2"/>
                  </a:solidFill>
                  <a:latin typeface="Arial" panose="020B0604020202020204" pitchFamily="34" charset="0"/>
                </a:rPr>
                <a:t>Hemlock woolly adelgid</a:t>
              </a:r>
            </a:p>
          </p:txBody>
        </p:sp>
        <p:sp>
          <p:nvSpPr>
            <p:cNvPr id="10250" name="Text Box 10">
              <a:extLst>
                <a:ext uri="{FF2B5EF4-FFF2-40B4-BE49-F238E27FC236}">
                  <a16:creationId xmlns:a16="http://schemas.microsoft.com/office/drawing/2014/main" id="{AB2EC9C8-D4CE-4C4B-A65B-CCCBC07C3D5A}"/>
                </a:ext>
              </a:extLst>
            </p:cNvPr>
            <p:cNvSpPr txBox="1">
              <a:spLocks noChangeArrowheads="1"/>
            </p:cNvSpPr>
            <p:nvPr/>
          </p:nvSpPr>
          <p:spPr bwMode="auto">
            <a:xfrm>
              <a:off x="1968" y="3696"/>
              <a:ext cx="8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400" b="1">
                  <a:solidFill>
                    <a:schemeClr val="tx2"/>
                  </a:solidFill>
                  <a:latin typeface="Arial" panose="020B0604020202020204" pitchFamily="34" charset="0"/>
                </a:rPr>
                <a:t>Gypsy moth</a:t>
              </a:r>
            </a:p>
          </p:txBody>
        </p:sp>
        <p:sp>
          <p:nvSpPr>
            <p:cNvPr id="10251" name="Text Box 11">
              <a:extLst>
                <a:ext uri="{FF2B5EF4-FFF2-40B4-BE49-F238E27FC236}">
                  <a16:creationId xmlns:a16="http://schemas.microsoft.com/office/drawing/2014/main" id="{F2AAEBBC-F9DB-4208-841A-3C233BBEC083}"/>
                </a:ext>
              </a:extLst>
            </p:cNvPr>
            <p:cNvSpPr txBox="1">
              <a:spLocks noChangeArrowheads="1"/>
            </p:cNvSpPr>
            <p:nvPr/>
          </p:nvSpPr>
          <p:spPr bwMode="auto">
            <a:xfrm>
              <a:off x="3792" y="3648"/>
              <a:ext cx="11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400" b="1">
                  <a:solidFill>
                    <a:schemeClr val="tx2"/>
                  </a:solidFill>
                  <a:latin typeface="Arial" panose="020B0604020202020204" pitchFamily="34" charset="0"/>
                </a:rPr>
                <a:t>Emerald ash borer</a:t>
              </a:r>
            </a:p>
          </p:txBody>
        </p:sp>
        <p:sp>
          <p:nvSpPr>
            <p:cNvPr id="10252" name="Text Box 12">
              <a:extLst>
                <a:ext uri="{FF2B5EF4-FFF2-40B4-BE49-F238E27FC236}">
                  <a16:creationId xmlns:a16="http://schemas.microsoft.com/office/drawing/2014/main" id="{98B94AB9-DBD1-45CF-BA21-4D30AAFAA407}"/>
                </a:ext>
              </a:extLst>
            </p:cNvPr>
            <p:cNvSpPr txBox="1">
              <a:spLocks noChangeArrowheads="1"/>
            </p:cNvSpPr>
            <p:nvPr/>
          </p:nvSpPr>
          <p:spPr bwMode="auto">
            <a:xfrm>
              <a:off x="576" y="1056"/>
              <a:ext cx="1152"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000">
                  <a:solidFill>
                    <a:schemeClr val="tx2"/>
                  </a:solidFill>
                  <a:latin typeface="Verdana" panose="020B0604030504040204" pitchFamily="34" charset="0"/>
                </a:rPr>
                <a:t>Major</a:t>
              </a:r>
            </a:p>
            <a:p>
              <a:pPr eaLnBrk="1" hangingPunct="1">
                <a:spcBef>
                  <a:spcPct val="50000"/>
                </a:spcBef>
              </a:pPr>
              <a:r>
                <a:rPr lang="en-US" altLang="en-US" sz="3000">
                  <a:solidFill>
                    <a:schemeClr val="tx2"/>
                  </a:solidFill>
                  <a:latin typeface="Verdana" panose="020B0604030504040204" pitchFamily="34" charset="0"/>
                </a:rPr>
                <a:t>Invasive</a:t>
              </a:r>
            </a:p>
            <a:p>
              <a:pPr eaLnBrk="1" hangingPunct="1">
                <a:spcBef>
                  <a:spcPct val="50000"/>
                </a:spcBef>
              </a:pPr>
              <a:r>
                <a:rPr lang="en-US" altLang="en-US" sz="3000">
                  <a:solidFill>
                    <a:schemeClr val="tx2"/>
                  </a:solidFill>
                  <a:latin typeface="Verdana" panose="020B0604030504040204" pitchFamily="34" charset="0"/>
                </a:rPr>
                <a:t>Insects</a:t>
              </a:r>
            </a:p>
          </p:txBody>
        </p:sp>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a:extLst>
              <a:ext uri="{FF2B5EF4-FFF2-40B4-BE49-F238E27FC236}">
                <a16:creationId xmlns:a16="http://schemas.microsoft.com/office/drawing/2014/main" id="{3C4738E1-314B-4071-AD58-EF499CABB6BF}"/>
              </a:ext>
            </a:extLst>
          </p:cNvPr>
          <p:cNvSpPr>
            <a:spLocks noGrp="1" noChangeArrowheads="1"/>
          </p:cNvSpPr>
          <p:nvPr>
            <p:ph type="title"/>
          </p:nvPr>
        </p:nvSpPr>
        <p:spPr>
          <a:xfrm>
            <a:off x="0" y="609600"/>
            <a:ext cx="6324600" cy="909638"/>
          </a:xfrm>
        </p:spPr>
        <p:txBody>
          <a:bodyPr lIns="0" rIns="0"/>
          <a:lstStyle/>
          <a:p>
            <a:pPr eaLnBrk="1" hangingPunct="1">
              <a:defRPr/>
            </a:pPr>
            <a:r>
              <a:rPr lang="en-US" dirty="0">
                <a:latin typeface="Verdana" pitchFamily="34" charset="0"/>
              </a:rPr>
              <a:t>Invasive Species </a:t>
            </a:r>
          </a:p>
        </p:txBody>
      </p:sp>
      <p:sp>
        <p:nvSpPr>
          <p:cNvPr id="11269" name="Text Box 5">
            <a:extLst>
              <a:ext uri="{FF2B5EF4-FFF2-40B4-BE49-F238E27FC236}">
                <a16:creationId xmlns:a16="http://schemas.microsoft.com/office/drawing/2014/main" id="{851EF9C5-CD9D-4BE0-AE5D-4CD09E57DA81}"/>
              </a:ext>
            </a:extLst>
          </p:cNvPr>
          <p:cNvSpPr txBox="1">
            <a:spLocks noChangeArrowheads="1"/>
          </p:cNvSpPr>
          <p:nvPr/>
        </p:nvSpPr>
        <p:spPr bwMode="auto">
          <a:xfrm>
            <a:off x="762000" y="1828800"/>
            <a:ext cx="5562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3000">
                <a:solidFill>
                  <a:schemeClr val="tx2"/>
                </a:solidFill>
                <a:latin typeface="Verdana" panose="020B0604030504040204" pitchFamily="34" charset="0"/>
              </a:rPr>
              <a:t>Diseases and pathogens</a:t>
            </a:r>
          </a:p>
        </p:txBody>
      </p:sp>
      <p:grpSp>
        <p:nvGrpSpPr>
          <p:cNvPr id="11270" name="Group 6" descr="Sudden Oak Death (SOD) Canker&#10;White pine blister rust&#10;Port-orford Cedar Root Disease">
            <a:extLst>
              <a:ext uri="{FF2B5EF4-FFF2-40B4-BE49-F238E27FC236}">
                <a16:creationId xmlns:a16="http://schemas.microsoft.com/office/drawing/2014/main" id="{7FCEDE81-19EA-4778-9A5C-2FB3FB20BED1}"/>
              </a:ext>
            </a:extLst>
          </p:cNvPr>
          <p:cNvGrpSpPr>
            <a:grpSpLocks/>
          </p:cNvGrpSpPr>
          <p:nvPr/>
        </p:nvGrpSpPr>
        <p:grpSpPr bwMode="auto">
          <a:xfrm>
            <a:off x="381000" y="1981200"/>
            <a:ext cx="7981950" cy="3997325"/>
            <a:chOff x="528" y="1200"/>
            <a:chExt cx="4815" cy="2041"/>
          </a:xfrm>
        </p:grpSpPr>
        <p:grpSp>
          <p:nvGrpSpPr>
            <p:cNvPr id="11271" name="Group 7">
              <a:extLst>
                <a:ext uri="{FF2B5EF4-FFF2-40B4-BE49-F238E27FC236}">
                  <a16:creationId xmlns:a16="http://schemas.microsoft.com/office/drawing/2014/main" id="{3416CF80-2B35-4FCE-A33E-1F9EA261640A}"/>
                </a:ext>
              </a:extLst>
            </p:cNvPr>
            <p:cNvGrpSpPr>
              <a:grpSpLocks/>
            </p:cNvGrpSpPr>
            <p:nvPr/>
          </p:nvGrpSpPr>
          <p:grpSpPr bwMode="auto">
            <a:xfrm>
              <a:off x="2448" y="1855"/>
              <a:ext cx="1492" cy="1275"/>
              <a:chOff x="2448" y="1855"/>
              <a:chExt cx="1492" cy="1275"/>
            </a:xfrm>
          </p:grpSpPr>
          <p:pic>
            <p:nvPicPr>
              <p:cNvPr id="11278" name="Picture 8" descr="SOD">
                <a:extLst>
                  <a:ext uri="{FF2B5EF4-FFF2-40B4-BE49-F238E27FC236}">
                    <a16:creationId xmlns:a16="http://schemas.microsoft.com/office/drawing/2014/main" id="{FABF45C6-8387-4820-AC6E-27EF91B82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 y="1855"/>
                <a:ext cx="1458" cy="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Text Box 9">
                <a:extLst>
                  <a:ext uri="{FF2B5EF4-FFF2-40B4-BE49-F238E27FC236}">
                    <a16:creationId xmlns:a16="http://schemas.microsoft.com/office/drawing/2014/main" id="{59466048-E183-48C6-BFF1-6C5C97C631CF}"/>
                  </a:ext>
                </a:extLst>
              </p:cNvPr>
              <p:cNvSpPr txBox="1">
                <a:spLocks noChangeArrowheads="1"/>
              </p:cNvSpPr>
              <p:nvPr/>
            </p:nvSpPr>
            <p:spPr bwMode="auto">
              <a:xfrm>
                <a:off x="2448" y="2975"/>
                <a:ext cx="12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1400" b="1">
                    <a:solidFill>
                      <a:schemeClr val="tx2"/>
                    </a:solidFill>
                    <a:latin typeface="Arial" panose="020B0604020202020204" pitchFamily="34" charset="0"/>
                  </a:rPr>
                  <a:t>White pine blister rust</a:t>
                </a:r>
              </a:p>
            </p:txBody>
          </p:sp>
        </p:grpSp>
        <p:grpSp>
          <p:nvGrpSpPr>
            <p:cNvPr id="11272" name="Group 10">
              <a:extLst>
                <a:ext uri="{FF2B5EF4-FFF2-40B4-BE49-F238E27FC236}">
                  <a16:creationId xmlns:a16="http://schemas.microsoft.com/office/drawing/2014/main" id="{DC2049A3-1F37-4D91-9FA7-FD53150CC41B}"/>
                </a:ext>
              </a:extLst>
            </p:cNvPr>
            <p:cNvGrpSpPr>
              <a:grpSpLocks/>
            </p:cNvGrpSpPr>
            <p:nvPr/>
          </p:nvGrpSpPr>
          <p:grpSpPr bwMode="auto">
            <a:xfrm>
              <a:off x="528" y="1855"/>
              <a:ext cx="1818" cy="1275"/>
              <a:chOff x="528" y="1855"/>
              <a:chExt cx="1818" cy="1275"/>
            </a:xfrm>
          </p:grpSpPr>
          <p:sp>
            <p:nvSpPr>
              <p:cNvPr id="11276" name="Text Box 11">
                <a:extLst>
                  <a:ext uri="{FF2B5EF4-FFF2-40B4-BE49-F238E27FC236}">
                    <a16:creationId xmlns:a16="http://schemas.microsoft.com/office/drawing/2014/main" id="{6439410C-DBA1-42B4-9E18-AE6CC00DB6F3}"/>
                  </a:ext>
                </a:extLst>
              </p:cNvPr>
              <p:cNvSpPr txBox="1">
                <a:spLocks noChangeArrowheads="1"/>
              </p:cNvSpPr>
              <p:nvPr/>
            </p:nvSpPr>
            <p:spPr bwMode="auto">
              <a:xfrm>
                <a:off x="528" y="2975"/>
                <a:ext cx="176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1400" b="1">
                    <a:solidFill>
                      <a:schemeClr val="tx2"/>
                    </a:solidFill>
                    <a:latin typeface="Arial" panose="020B0604020202020204" pitchFamily="34" charset="0"/>
                  </a:rPr>
                  <a:t>Sudden Oak Death (SOD) canker</a:t>
                </a:r>
              </a:p>
            </p:txBody>
          </p:sp>
          <p:pic>
            <p:nvPicPr>
              <p:cNvPr id="11277" name="Picture 12" descr="wpineblisterrust">
                <a:extLst>
                  <a:ext uri="{FF2B5EF4-FFF2-40B4-BE49-F238E27FC236}">
                    <a16:creationId xmlns:a16="http://schemas.microsoft.com/office/drawing/2014/main" id="{952BA3FB-AF3E-4C81-ACB5-7319793597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 y="1855"/>
                <a:ext cx="1632" cy="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73" name="Group 13">
              <a:extLst>
                <a:ext uri="{FF2B5EF4-FFF2-40B4-BE49-F238E27FC236}">
                  <a16:creationId xmlns:a16="http://schemas.microsoft.com/office/drawing/2014/main" id="{D6775C4C-8485-4896-99BE-E680FD75F49D}"/>
                </a:ext>
              </a:extLst>
            </p:cNvPr>
            <p:cNvGrpSpPr>
              <a:grpSpLocks/>
            </p:cNvGrpSpPr>
            <p:nvPr/>
          </p:nvGrpSpPr>
          <p:grpSpPr bwMode="auto">
            <a:xfrm>
              <a:off x="4080" y="1200"/>
              <a:ext cx="1263" cy="2041"/>
              <a:chOff x="4080" y="1200"/>
              <a:chExt cx="1263" cy="2041"/>
            </a:xfrm>
          </p:grpSpPr>
          <p:sp>
            <p:nvSpPr>
              <p:cNvPr id="11274" name="Text Box 14">
                <a:extLst>
                  <a:ext uri="{FF2B5EF4-FFF2-40B4-BE49-F238E27FC236}">
                    <a16:creationId xmlns:a16="http://schemas.microsoft.com/office/drawing/2014/main" id="{CA18CE11-1BDD-4B02-BBA0-588233F126D4}"/>
                  </a:ext>
                </a:extLst>
              </p:cNvPr>
              <p:cNvSpPr txBox="1">
                <a:spLocks noChangeArrowheads="1"/>
              </p:cNvSpPr>
              <p:nvPr/>
            </p:nvSpPr>
            <p:spPr bwMode="auto">
              <a:xfrm>
                <a:off x="4080" y="2977"/>
                <a:ext cx="1245"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1400" b="1">
                    <a:solidFill>
                      <a:schemeClr val="tx2"/>
                    </a:solidFill>
                    <a:latin typeface="Arial" panose="020B0604020202020204" pitchFamily="34" charset="0"/>
                  </a:rPr>
                  <a:t>Port–Orford cedar</a:t>
                </a:r>
                <a:br>
                  <a:rPr lang="en-US" altLang="en-US" sz="1400" b="1">
                    <a:solidFill>
                      <a:schemeClr val="tx2"/>
                    </a:solidFill>
                    <a:latin typeface="Arial" panose="020B0604020202020204" pitchFamily="34" charset="0"/>
                  </a:rPr>
                </a:br>
                <a:r>
                  <a:rPr lang="en-US" altLang="en-US" sz="1400" b="1">
                    <a:solidFill>
                      <a:schemeClr val="tx2"/>
                    </a:solidFill>
                    <a:latin typeface="Arial" panose="020B0604020202020204" pitchFamily="34" charset="0"/>
                  </a:rPr>
                  <a:t>root disease</a:t>
                </a:r>
              </a:p>
            </p:txBody>
          </p:sp>
          <p:pic>
            <p:nvPicPr>
              <p:cNvPr id="11275" name="Picture 15" descr="port-orford cedar">
                <a:extLst>
                  <a:ext uri="{FF2B5EF4-FFF2-40B4-BE49-F238E27FC236}">
                    <a16:creationId xmlns:a16="http://schemas.microsoft.com/office/drawing/2014/main" id="{BCD4AFC7-3054-40DD-B39F-CA33B5D8B2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8" y="1200"/>
                <a:ext cx="1215" cy="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5C48FD67-768E-4097-AF39-4188A533C189}"/>
              </a:ext>
            </a:extLst>
          </p:cNvPr>
          <p:cNvSpPr>
            <a:spLocks noGrp="1" noChangeArrowheads="1"/>
          </p:cNvSpPr>
          <p:nvPr>
            <p:ph type="title"/>
          </p:nvPr>
        </p:nvSpPr>
        <p:spPr>
          <a:xfrm>
            <a:off x="457200" y="0"/>
            <a:ext cx="4648200" cy="1139825"/>
          </a:xfrm>
        </p:spPr>
        <p:txBody>
          <a:bodyPr/>
          <a:lstStyle/>
          <a:p>
            <a:pPr eaLnBrk="1" hangingPunct="1">
              <a:defRPr/>
            </a:pPr>
            <a:r>
              <a:rPr lang="en-US" dirty="0"/>
              <a:t>Invasive </a:t>
            </a:r>
            <a:r>
              <a:rPr lang="en-US" dirty="0">
                <a:latin typeface="Verdana" pitchFamily="34" charset="0"/>
              </a:rPr>
              <a:t>Species   </a:t>
            </a:r>
          </a:p>
        </p:txBody>
      </p:sp>
      <p:sp>
        <p:nvSpPr>
          <p:cNvPr id="1031" name="Text Box 8">
            <a:extLst>
              <a:ext uri="{FF2B5EF4-FFF2-40B4-BE49-F238E27FC236}">
                <a16:creationId xmlns:a16="http://schemas.microsoft.com/office/drawing/2014/main" id="{1C538120-218F-4D55-AAD4-2C1D4F2F8FDB}"/>
              </a:ext>
            </a:extLst>
          </p:cNvPr>
          <p:cNvSpPr txBox="1">
            <a:spLocks noChangeArrowheads="1"/>
          </p:cNvSpPr>
          <p:nvPr/>
        </p:nvSpPr>
        <p:spPr bwMode="auto">
          <a:xfrm>
            <a:off x="533400" y="1371600"/>
            <a:ext cx="67786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3000">
                <a:solidFill>
                  <a:schemeClr val="tx2"/>
                </a:solidFill>
                <a:latin typeface="Arial" panose="020B0604020202020204" pitchFamily="34" charset="0"/>
              </a:rPr>
              <a:t>Plants (including aquatics and wetland)</a:t>
            </a:r>
          </a:p>
        </p:txBody>
      </p:sp>
      <p:grpSp>
        <p:nvGrpSpPr>
          <p:cNvPr id="1032" name="Group 9" descr="Leafy Spurge&#10;Kudzu&#10;Salt Cedar&#10;Mile-a-Minute">
            <a:extLst>
              <a:ext uri="{FF2B5EF4-FFF2-40B4-BE49-F238E27FC236}">
                <a16:creationId xmlns:a16="http://schemas.microsoft.com/office/drawing/2014/main" id="{4A3165B0-D005-4832-95CE-BAA199C20760}"/>
              </a:ext>
            </a:extLst>
          </p:cNvPr>
          <p:cNvGrpSpPr>
            <a:grpSpLocks/>
          </p:cNvGrpSpPr>
          <p:nvPr/>
        </p:nvGrpSpPr>
        <p:grpSpPr bwMode="auto">
          <a:xfrm>
            <a:off x="685800" y="2209800"/>
            <a:ext cx="7650163" cy="3733800"/>
            <a:chOff x="432" y="1392"/>
            <a:chExt cx="4819" cy="2352"/>
          </a:xfrm>
        </p:grpSpPr>
        <p:pic>
          <p:nvPicPr>
            <p:cNvPr id="1033" name="Picture 10" descr="leafyspurgeimagesgoogle">
              <a:extLst>
                <a:ext uri="{FF2B5EF4-FFF2-40B4-BE49-F238E27FC236}">
                  <a16:creationId xmlns:a16="http://schemas.microsoft.com/office/drawing/2014/main" id="{390A7C88-D17F-469B-9E86-CE237365E5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 y="1902"/>
              <a:ext cx="932" cy="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kudzu_infestation_in_summer">
              <a:extLst>
                <a:ext uri="{FF2B5EF4-FFF2-40B4-BE49-F238E27FC236}">
                  <a16:creationId xmlns:a16="http://schemas.microsoft.com/office/drawing/2014/main" id="{294268E9-1E97-4914-8EA7-E513B1F5F8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2" y="1392"/>
              <a:ext cx="1068" cy="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2" descr="mileaminute">
              <a:extLst>
                <a:ext uri="{FF2B5EF4-FFF2-40B4-BE49-F238E27FC236}">
                  <a16:creationId xmlns:a16="http://schemas.microsoft.com/office/drawing/2014/main" id="{7A2E32A6-3924-4F6E-B0D7-83F03362EB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4" y="1536"/>
              <a:ext cx="1027" cy="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3">
              <a:extLst>
                <a:ext uri="{FF2B5EF4-FFF2-40B4-BE49-F238E27FC236}">
                  <a16:creationId xmlns:a16="http://schemas.microsoft.com/office/drawing/2014/main" id="{DAED1358-475A-47A5-A67D-D7EB796FF47D}"/>
                </a:ext>
              </a:extLst>
            </p:cNvPr>
            <p:cNvSpPr txBox="1">
              <a:spLocks noChangeArrowheads="1"/>
            </p:cNvSpPr>
            <p:nvPr/>
          </p:nvSpPr>
          <p:spPr bwMode="auto">
            <a:xfrm>
              <a:off x="432" y="3552"/>
              <a:ext cx="8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1400" b="1">
                  <a:solidFill>
                    <a:schemeClr val="tx2"/>
                  </a:solidFill>
                  <a:latin typeface="Arial" panose="020B0604020202020204" pitchFamily="34" charset="0"/>
                </a:rPr>
                <a:t>Leafy spurge</a:t>
              </a:r>
            </a:p>
          </p:txBody>
        </p:sp>
        <p:sp>
          <p:nvSpPr>
            <p:cNvPr id="1037" name="Text Box 14">
              <a:extLst>
                <a:ext uri="{FF2B5EF4-FFF2-40B4-BE49-F238E27FC236}">
                  <a16:creationId xmlns:a16="http://schemas.microsoft.com/office/drawing/2014/main" id="{2CDC1332-7787-47BF-BBB8-CD44D22D1F48}"/>
                </a:ext>
              </a:extLst>
            </p:cNvPr>
            <p:cNvSpPr txBox="1">
              <a:spLocks noChangeArrowheads="1"/>
            </p:cNvSpPr>
            <p:nvPr/>
          </p:nvSpPr>
          <p:spPr bwMode="auto">
            <a:xfrm>
              <a:off x="2880" y="3552"/>
              <a:ext cx="61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1400" b="1">
                  <a:solidFill>
                    <a:schemeClr val="tx2"/>
                  </a:solidFill>
                  <a:latin typeface="Arial" panose="020B0604020202020204" pitchFamily="34" charset="0"/>
                </a:rPr>
                <a:t>Saltcedar</a:t>
              </a:r>
            </a:p>
          </p:txBody>
        </p:sp>
        <p:sp>
          <p:nvSpPr>
            <p:cNvPr id="1038" name="Text Box 15">
              <a:extLst>
                <a:ext uri="{FF2B5EF4-FFF2-40B4-BE49-F238E27FC236}">
                  <a16:creationId xmlns:a16="http://schemas.microsoft.com/office/drawing/2014/main" id="{48B08C02-9D23-440A-96ED-B70F5AC5459F}"/>
                </a:ext>
              </a:extLst>
            </p:cNvPr>
            <p:cNvSpPr txBox="1">
              <a:spLocks noChangeArrowheads="1"/>
            </p:cNvSpPr>
            <p:nvPr/>
          </p:nvSpPr>
          <p:spPr bwMode="auto">
            <a:xfrm>
              <a:off x="1632" y="3552"/>
              <a:ext cx="45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1400" b="1">
                  <a:solidFill>
                    <a:schemeClr val="tx2"/>
                  </a:solidFill>
                  <a:latin typeface="Arial" panose="020B0604020202020204" pitchFamily="34" charset="0"/>
                </a:rPr>
                <a:t>Kudzu</a:t>
              </a:r>
            </a:p>
          </p:txBody>
        </p:sp>
        <p:sp>
          <p:nvSpPr>
            <p:cNvPr id="1039" name="Text Box 16">
              <a:extLst>
                <a:ext uri="{FF2B5EF4-FFF2-40B4-BE49-F238E27FC236}">
                  <a16:creationId xmlns:a16="http://schemas.microsoft.com/office/drawing/2014/main" id="{3B065E78-0F0C-427E-AC6C-64D47366FC79}"/>
                </a:ext>
              </a:extLst>
            </p:cNvPr>
            <p:cNvSpPr txBox="1">
              <a:spLocks noChangeArrowheads="1"/>
            </p:cNvSpPr>
            <p:nvPr/>
          </p:nvSpPr>
          <p:spPr bwMode="auto">
            <a:xfrm>
              <a:off x="4224" y="3552"/>
              <a:ext cx="8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1400" b="1">
                  <a:solidFill>
                    <a:schemeClr val="tx2"/>
                  </a:solidFill>
                  <a:latin typeface="Arial" panose="020B0604020202020204" pitchFamily="34" charset="0"/>
                </a:rPr>
                <a:t>Mile-a-Minute</a:t>
              </a:r>
            </a:p>
          </p:txBody>
        </p:sp>
        <p:graphicFrame>
          <p:nvGraphicFramePr>
            <p:cNvPr id="1026" name="Object 17">
              <a:extLst>
                <a:ext uri="{FF2B5EF4-FFF2-40B4-BE49-F238E27FC236}">
                  <a16:creationId xmlns:a16="http://schemas.microsoft.com/office/drawing/2014/main" id="{F0878228-1DEE-4BB3-845C-7BC80A423762}"/>
                </a:ext>
              </a:extLst>
            </p:cNvPr>
            <p:cNvGraphicFramePr>
              <a:graphicFrameLocks noChangeAspect="1"/>
            </p:cNvGraphicFramePr>
            <p:nvPr/>
          </p:nvGraphicFramePr>
          <p:xfrm>
            <a:off x="2880" y="1553"/>
            <a:ext cx="1133" cy="1962"/>
          </p:xfrm>
          <a:graphic>
            <a:graphicData uri="http://schemas.openxmlformats.org/presentationml/2006/ole">
              <mc:AlternateContent xmlns:mc="http://schemas.openxmlformats.org/markup-compatibility/2006">
                <mc:Choice xmlns:v="urn:schemas-microsoft-com:vml" Requires="v">
                  <p:oleObj spid="_x0000_s1043" name="Photo Editor Photo" r:id="rId7" imgW="1905266" imgH="2847619" progId="MSPhotoEd.3">
                    <p:embed/>
                  </p:oleObj>
                </mc:Choice>
                <mc:Fallback>
                  <p:oleObj name="Photo Editor Photo" r:id="rId7" imgW="1905266" imgH="2847619" progId="MSPhotoEd.3">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0" y="1553"/>
                          <a:ext cx="1133" cy="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3954" name="Rectangle 2">
            <a:extLst>
              <a:ext uri="{FF2B5EF4-FFF2-40B4-BE49-F238E27FC236}">
                <a16:creationId xmlns:a16="http://schemas.microsoft.com/office/drawing/2014/main" id="{DD461B5E-8FAD-4B44-8B9F-7270844D16BF}"/>
              </a:ext>
            </a:extLst>
          </p:cNvPr>
          <p:cNvSpPr>
            <a:spLocks noGrp="1" noChangeArrowheads="1"/>
          </p:cNvSpPr>
          <p:nvPr>
            <p:ph type="title"/>
          </p:nvPr>
        </p:nvSpPr>
        <p:spPr>
          <a:xfrm>
            <a:off x="0" y="457200"/>
            <a:ext cx="6469063" cy="909638"/>
          </a:xfrm>
        </p:spPr>
        <p:txBody>
          <a:bodyPr/>
          <a:lstStyle/>
          <a:p>
            <a:pPr eaLnBrk="1" hangingPunct="1">
              <a:defRPr/>
            </a:pPr>
            <a:r>
              <a:rPr lang="en-US" dirty="0">
                <a:latin typeface="Verdana" pitchFamily="34" charset="0"/>
              </a:rPr>
              <a:t>Invasive Species    </a:t>
            </a:r>
          </a:p>
        </p:txBody>
      </p:sp>
      <p:grpSp>
        <p:nvGrpSpPr>
          <p:cNvPr id="2053" name="Group 4" descr="Plants (Including Aquatics and wetland)&#10;Purple loosestrife&#10;Yellow starthistle&#10;Spotted Knapweed">
            <a:extLst>
              <a:ext uri="{FF2B5EF4-FFF2-40B4-BE49-F238E27FC236}">
                <a16:creationId xmlns:a16="http://schemas.microsoft.com/office/drawing/2014/main" id="{742779A2-048F-437A-8725-4366CDA72813}"/>
              </a:ext>
            </a:extLst>
          </p:cNvPr>
          <p:cNvGrpSpPr>
            <a:grpSpLocks/>
          </p:cNvGrpSpPr>
          <p:nvPr/>
        </p:nvGrpSpPr>
        <p:grpSpPr bwMode="auto">
          <a:xfrm>
            <a:off x="838200" y="1447800"/>
            <a:ext cx="8020050" cy="4276725"/>
            <a:chOff x="576" y="906"/>
            <a:chExt cx="5052" cy="2694"/>
          </a:xfrm>
        </p:grpSpPr>
        <p:graphicFrame>
          <p:nvGraphicFramePr>
            <p:cNvPr id="2050" name="Object 5">
              <a:extLst>
                <a:ext uri="{FF2B5EF4-FFF2-40B4-BE49-F238E27FC236}">
                  <a16:creationId xmlns:a16="http://schemas.microsoft.com/office/drawing/2014/main" id="{7E4D235A-162D-4886-ADAC-200755162CFA}"/>
                </a:ext>
              </a:extLst>
            </p:cNvPr>
            <p:cNvGraphicFramePr>
              <a:graphicFrameLocks noChangeAspect="1"/>
            </p:cNvGraphicFramePr>
            <p:nvPr/>
          </p:nvGraphicFramePr>
          <p:xfrm>
            <a:off x="4176" y="1392"/>
            <a:ext cx="1452" cy="1998"/>
          </p:xfrm>
          <a:graphic>
            <a:graphicData uri="http://schemas.openxmlformats.org/presentationml/2006/ole">
              <mc:AlternateContent xmlns:mc="http://schemas.openxmlformats.org/markup-compatibility/2006">
                <mc:Choice xmlns:v="urn:schemas-microsoft-com:vml" Requires="v">
                  <p:oleObj spid="_x0000_s2061" name="Image" r:id="rId4" imgW="2305372" imgH="3172268" progId="Photoshop.Image.3">
                    <p:embed/>
                  </p:oleObj>
                </mc:Choice>
                <mc:Fallback>
                  <p:oleObj name="Image" r:id="rId4" imgW="2305372" imgH="3172268" progId="Photoshop.Image.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6" y="1392"/>
                          <a:ext cx="1452" cy="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54" name="Picture 6" descr="yellowstarthistle">
              <a:extLst>
                <a:ext uri="{FF2B5EF4-FFF2-40B4-BE49-F238E27FC236}">
                  <a16:creationId xmlns:a16="http://schemas.microsoft.com/office/drawing/2014/main" id="{162B8177-3A76-4BE2-8DC3-7A1E6605E7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 y="1392"/>
              <a:ext cx="1366" cy="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7">
              <a:extLst>
                <a:ext uri="{FF2B5EF4-FFF2-40B4-BE49-F238E27FC236}">
                  <a16:creationId xmlns:a16="http://schemas.microsoft.com/office/drawing/2014/main" id="{C2D04FBF-28E5-4A27-8124-89E80F8BA6A9}"/>
                </a:ext>
              </a:extLst>
            </p:cNvPr>
            <p:cNvSpPr txBox="1">
              <a:spLocks noChangeArrowheads="1"/>
            </p:cNvSpPr>
            <p:nvPr/>
          </p:nvSpPr>
          <p:spPr bwMode="auto">
            <a:xfrm>
              <a:off x="576" y="906"/>
              <a:ext cx="486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3000">
                  <a:solidFill>
                    <a:schemeClr val="tx2"/>
                  </a:solidFill>
                  <a:latin typeface="Verdana" panose="020B0604030504040204" pitchFamily="34" charset="0"/>
                </a:rPr>
                <a:t>Plants (including aquatics and wetland)</a:t>
              </a:r>
            </a:p>
          </p:txBody>
        </p:sp>
        <p:pic>
          <p:nvPicPr>
            <p:cNvPr id="2056" name="Picture 8" descr="purpleloosestrifednr">
              <a:extLst>
                <a:ext uri="{FF2B5EF4-FFF2-40B4-BE49-F238E27FC236}">
                  <a16:creationId xmlns:a16="http://schemas.microsoft.com/office/drawing/2014/main" id="{7ADAA88E-0689-4677-A3A3-140672E591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 y="1392"/>
              <a:ext cx="1776" cy="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 Box 9">
              <a:extLst>
                <a:ext uri="{FF2B5EF4-FFF2-40B4-BE49-F238E27FC236}">
                  <a16:creationId xmlns:a16="http://schemas.microsoft.com/office/drawing/2014/main" id="{16E114FF-9217-48B8-A818-1554679AC6C5}"/>
                </a:ext>
              </a:extLst>
            </p:cNvPr>
            <p:cNvSpPr txBox="1">
              <a:spLocks noChangeArrowheads="1"/>
            </p:cNvSpPr>
            <p:nvPr/>
          </p:nvSpPr>
          <p:spPr bwMode="auto">
            <a:xfrm>
              <a:off x="576" y="2640"/>
              <a:ext cx="10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1400" b="1">
                  <a:solidFill>
                    <a:schemeClr val="tx2"/>
                  </a:solidFill>
                  <a:latin typeface="Arial" panose="020B0604020202020204" pitchFamily="34" charset="0"/>
                </a:rPr>
                <a:t>Purple loosestrife</a:t>
              </a:r>
            </a:p>
          </p:txBody>
        </p:sp>
        <p:sp>
          <p:nvSpPr>
            <p:cNvPr id="2058" name="Text Box 10">
              <a:extLst>
                <a:ext uri="{FF2B5EF4-FFF2-40B4-BE49-F238E27FC236}">
                  <a16:creationId xmlns:a16="http://schemas.microsoft.com/office/drawing/2014/main" id="{7A6413AD-3744-4AC3-B82A-2A24229BCAE6}"/>
                </a:ext>
              </a:extLst>
            </p:cNvPr>
            <p:cNvSpPr txBox="1">
              <a:spLocks noChangeArrowheads="1"/>
            </p:cNvSpPr>
            <p:nvPr/>
          </p:nvSpPr>
          <p:spPr bwMode="auto">
            <a:xfrm>
              <a:off x="2544" y="3408"/>
              <a:ext cx="10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1400" b="1">
                  <a:solidFill>
                    <a:schemeClr val="tx2"/>
                  </a:solidFill>
                  <a:latin typeface="Arial" panose="020B0604020202020204" pitchFamily="34" charset="0"/>
                </a:rPr>
                <a:t>Yellow starthistle</a:t>
              </a:r>
            </a:p>
          </p:txBody>
        </p:sp>
        <p:sp>
          <p:nvSpPr>
            <p:cNvPr id="2059" name="Text Box 11">
              <a:extLst>
                <a:ext uri="{FF2B5EF4-FFF2-40B4-BE49-F238E27FC236}">
                  <a16:creationId xmlns:a16="http://schemas.microsoft.com/office/drawing/2014/main" id="{C79673AB-B524-47CA-A7A7-EE76C6865052}"/>
                </a:ext>
              </a:extLst>
            </p:cNvPr>
            <p:cNvSpPr txBox="1">
              <a:spLocks noChangeArrowheads="1"/>
            </p:cNvSpPr>
            <p:nvPr/>
          </p:nvSpPr>
          <p:spPr bwMode="auto">
            <a:xfrm>
              <a:off x="4128" y="3408"/>
              <a:ext cx="110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1400" b="1">
                  <a:solidFill>
                    <a:schemeClr val="tx2"/>
                  </a:solidFill>
                  <a:latin typeface="Arial" panose="020B0604020202020204" pitchFamily="34" charset="0"/>
                </a:rPr>
                <a:t>Spotted knapweed</a:t>
              </a:r>
            </a:p>
          </p:txBody>
        </p:sp>
      </p:grpSp>
    </p:spTree>
  </p:cSld>
  <p:clrMapOvr>
    <a:masterClrMapping/>
  </p:clrMapOvr>
  <p:transition/>
</p:sld>
</file>

<file path=ppt/theme/theme1.xml><?xml version="1.0" encoding="utf-8"?>
<a:theme xmlns:a="http://schemas.openxmlformats.org/drawingml/2006/main" name="Construction">
  <a:themeElements>
    <a:clrScheme name="Construction 4">
      <a:dk1>
        <a:srgbClr val="000000"/>
      </a:dk1>
      <a:lt1>
        <a:srgbClr val="EAE8E2"/>
      </a:lt1>
      <a:dk2>
        <a:srgbClr val="783A34"/>
      </a:dk2>
      <a:lt2>
        <a:srgbClr val="FFCC99"/>
      </a:lt2>
      <a:accent1>
        <a:srgbClr val="83AAAD"/>
      </a:accent1>
      <a:accent2>
        <a:srgbClr val="A06766"/>
      </a:accent2>
      <a:accent3>
        <a:srgbClr val="BEAEAE"/>
      </a:accent3>
      <a:accent4>
        <a:srgbClr val="C8C6C1"/>
      </a:accent4>
      <a:accent5>
        <a:srgbClr val="C1D2D3"/>
      </a:accent5>
      <a:accent6>
        <a:srgbClr val="915D5C"/>
      </a:accent6>
      <a:hlink>
        <a:srgbClr val="FFFFCC"/>
      </a:hlink>
      <a:folHlink>
        <a:srgbClr val="CC9900"/>
      </a:folHlink>
    </a:clrScheme>
    <a:fontScheme name="Construction">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nstruction 2">
        <a:dk1>
          <a:srgbClr val="333333"/>
        </a:dk1>
        <a:lt1>
          <a:srgbClr val="FFFFFF"/>
        </a:lt1>
        <a:dk2>
          <a:srgbClr val="B75E31"/>
        </a:dk2>
        <a:lt2>
          <a:srgbClr val="463828"/>
        </a:lt2>
        <a:accent1>
          <a:srgbClr val="E09F98"/>
        </a:accent1>
        <a:accent2>
          <a:srgbClr val="E4D8CA"/>
        </a:accent2>
        <a:accent3>
          <a:srgbClr val="FFFFFF"/>
        </a:accent3>
        <a:accent4>
          <a:srgbClr val="2A2A2A"/>
        </a:accent4>
        <a:accent5>
          <a:srgbClr val="EDCDCA"/>
        </a:accent5>
        <a:accent6>
          <a:srgbClr val="CFC4B7"/>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onstruction 3">
        <a:dk1>
          <a:srgbClr val="333333"/>
        </a:dk1>
        <a:lt1>
          <a:srgbClr val="FFFFFF"/>
        </a:lt1>
        <a:dk2>
          <a:srgbClr val="4D4D4D"/>
        </a:dk2>
        <a:lt2>
          <a:srgbClr val="000000"/>
        </a:lt2>
        <a:accent1>
          <a:srgbClr val="C0C0C0"/>
        </a:accent1>
        <a:accent2>
          <a:srgbClr val="DDDDDD"/>
        </a:accent2>
        <a:accent3>
          <a:srgbClr val="FFFFFF"/>
        </a:accent3>
        <a:accent4>
          <a:srgbClr val="2A2A2A"/>
        </a:accent4>
        <a:accent5>
          <a:srgbClr val="DCDCDC"/>
        </a:accent5>
        <a:accent6>
          <a:srgbClr val="C8C8C8"/>
        </a:accent6>
        <a:hlink>
          <a:srgbClr val="808080"/>
        </a:hlink>
        <a:folHlink>
          <a:srgbClr val="B2B2B2"/>
        </a:folHlink>
      </a:clrScheme>
      <a:clrMap bg1="lt1" tx1="dk1" bg2="lt2" tx2="dk2" accent1="accent1" accent2="accent2" accent3="accent3" accent4="accent4" accent5="accent5" accent6="accent6" hlink="hlink" folHlink="folHlink"/>
    </a:extraClrScheme>
    <a:extraClrScheme>
      <a:clrScheme name="Construction 4">
        <a:dk1>
          <a:srgbClr val="000000"/>
        </a:dk1>
        <a:lt1>
          <a:srgbClr val="EAE8E2"/>
        </a:lt1>
        <a:dk2>
          <a:srgbClr val="783A34"/>
        </a:dk2>
        <a:lt2>
          <a:srgbClr val="FFCC99"/>
        </a:lt2>
        <a:accent1>
          <a:srgbClr val="83AAAD"/>
        </a:accent1>
        <a:accent2>
          <a:srgbClr val="A06766"/>
        </a:accent2>
        <a:accent3>
          <a:srgbClr val="BEAEAE"/>
        </a:accent3>
        <a:accent4>
          <a:srgbClr val="C8C6C1"/>
        </a:accent4>
        <a:accent5>
          <a:srgbClr val="C1D2D3"/>
        </a:accent5>
        <a:accent6>
          <a:srgbClr val="915D5C"/>
        </a:accent6>
        <a:hlink>
          <a:srgbClr val="FFFFCC"/>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6125</TotalTime>
  <Words>2951</Words>
  <Application>Microsoft Office PowerPoint</Application>
  <PresentationFormat>On-screen Show (4:3)</PresentationFormat>
  <Paragraphs>213</Paragraphs>
  <Slides>22</Slides>
  <Notes>22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33" baseType="lpstr">
      <vt:lpstr>Times New Roman</vt:lpstr>
      <vt:lpstr>Arial</vt:lpstr>
      <vt:lpstr>Impact</vt:lpstr>
      <vt:lpstr>Arial Narrow</vt:lpstr>
      <vt:lpstr>Wingdings</vt:lpstr>
      <vt:lpstr>Berlin Sans FB Demi</vt:lpstr>
      <vt:lpstr>Verdana</vt:lpstr>
      <vt:lpstr>Symbol</vt:lpstr>
      <vt:lpstr>Construction</vt:lpstr>
      <vt:lpstr>Microsoft Photo Editor 3.0 Photo</vt:lpstr>
      <vt:lpstr>Adobe Photoshop Image</vt:lpstr>
      <vt:lpstr>Wilderness Invasive Species Plans</vt:lpstr>
      <vt:lpstr>Goals</vt:lpstr>
      <vt:lpstr>Session Goals</vt:lpstr>
      <vt:lpstr>Why are we worried about Invasive Species in the Wilderness ?</vt:lpstr>
      <vt:lpstr>Invasive Species</vt:lpstr>
      <vt:lpstr>Invasive Species  </vt:lpstr>
      <vt:lpstr>Invasive Species </vt:lpstr>
      <vt:lpstr>Invasive Species   </vt:lpstr>
      <vt:lpstr>Invasive Species    </vt:lpstr>
      <vt:lpstr>FRANK CHURCH – RIVER OF NO RETURN WILDERNESS NOXIOUS WEED MANAGEMENT PROGRAM</vt:lpstr>
      <vt:lpstr>1984: FC – RONRW Management Plan</vt:lpstr>
      <vt:lpstr>FC-RONRW INVASIVE SPECIES PLANNING</vt:lpstr>
      <vt:lpstr>FC-RONRW INVASIVE SPECIES PLANNING </vt:lpstr>
      <vt:lpstr>1999    EIS,  FC-RONRW NOXIOUS WEED TREATMENTS</vt:lpstr>
      <vt:lpstr>FC-RONRW INVASIVE SPECIES PLANNING (continued)</vt:lpstr>
      <vt:lpstr>Frank Church – River of No Return</vt:lpstr>
      <vt:lpstr>What does my plan need to do ?</vt:lpstr>
      <vt:lpstr>A Plan</vt:lpstr>
      <vt:lpstr>Balance</vt:lpstr>
      <vt:lpstr>National Strategy and Implementation Plan</vt:lpstr>
      <vt:lpstr>Guiding  Principles - Foundation for the National Strategy</vt:lpstr>
      <vt:lpstr>QUESTIONS ?</vt:lpstr>
    </vt:vector>
  </TitlesOfParts>
  <Company>USDA 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Wilderness Invasive Species Plans</dc:title>
  <dc:subject>invasive species management</dc:subject>
  <dc:creator>Tommy Gionet</dc:creator>
  <cp:keywords>Invasive, Noxious</cp:keywords>
  <cp:lastModifiedBy>Teresa Franklin</cp:lastModifiedBy>
  <cp:revision>125</cp:revision>
  <cp:lastPrinted>1601-01-01T00:00:00Z</cp:lastPrinted>
  <dcterms:created xsi:type="dcterms:W3CDTF">2003-06-12T23:01:09Z</dcterms:created>
  <dcterms:modified xsi:type="dcterms:W3CDTF">2020-05-01T16:52:03Z</dcterms:modified>
  <cp:category>Wilderness</cp:category>
</cp:coreProperties>
</file>