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7" r:id="rId4"/>
    <p:sldId id="278" r:id="rId5"/>
    <p:sldId id="301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300" r:id="rId14"/>
    <p:sldId id="287" r:id="rId15"/>
    <p:sldId id="274" r:id="rId16"/>
    <p:sldId id="273" r:id="rId17"/>
    <p:sldId id="297" r:id="rId18"/>
    <p:sldId id="275" r:id="rId19"/>
    <p:sldId id="276" r:id="rId20"/>
    <p:sldId id="299" r:id="rId21"/>
    <p:sldId id="268" r:id="rId22"/>
    <p:sldId id="289" r:id="rId23"/>
    <p:sldId id="291" r:id="rId24"/>
    <p:sldId id="293" r:id="rId25"/>
    <p:sldId id="302" r:id="rId26"/>
    <p:sldId id="303" r:id="rId27"/>
    <p:sldId id="304" r:id="rId28"/>
    <p:sldId id="306" r:id="rId29"/>
    <p:sldId id="270" r:id="rId30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0000"/>
    <a:srgbClr val="33CC33"/>
    <a:srgbClr val="00FF00"/>
    <a:srgbClr val="695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9000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EB8901B9-D10F-4F6D-B26F-88E207BB44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D400FA59-C106-48AA-B04C-5C61DB2D78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F04B7A08-6E28-4525-BCA2-B0C546A62A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A4CEBB35-1058-4627-A72C-98A283F63D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A229557-DF1B-47D1-AA34-3447473879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DEB3861-7923-4AD2-A40B-D02C2C5C8F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BB932E-1389-42BC-B2C5-A5E465D30C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4DCA3235-E395-46E1-BABF-01664628FB9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E05B7B8-6C81-4237-8255-92336A72B1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56BF7EB-873D-4AE9-8F60-0758FF7A14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BEF74E4-0A29-49CD-A0AC-EFB3FC807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64FD23-9D31-484F-BA7F-54CBEB21B9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C0D1096-15C4-482E-8144-43E6AC5A2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35B85A9-3E36-4FAF-AD88-2AB1869B6F7E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113BA51-557F-4ACC-AC2F-02DED08D3C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5BBDE62-58AF-4498-A0C3-7963E970C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34366A1-605D-4C47-81FE-7E6DA6851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85615C7-2D16-49CE-AB8B-67DE385B1B4A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D4B77E6-F529-45F5-96E6-BEFA98BFF5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9358C7D-E118-44D0-9996-27856BA1F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6F98953-F900-4EF2-A780-A5DDA6807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CC25BC3-CC2D-402E-9378-AE57156BCCDF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3DC952F-B138-4839-A2B7-D612314677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4E12DF6-AFB8-458B-8CF4-D51A375F7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4D7C668-DD63-4E00-B346-9294FAF51E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2D9DAA1-40D1-47C6-8F5D-0003E256C0C5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A3F31E4-943D-4DB3-B2A7-509594A070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ECF28AB-037D-45DE-88A1-B097AA6B4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0000F38-7B22-4C0E-9CAC-791651F88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6D5A082-1C42-4BC1-8505-2DA072C3FD10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5A55794-6A71-4492-8B43-1340B1CE41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784B09E-A574-4BDA-85C5-A13DDB3F3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CFE2C44-8D5B-4E6C-8EFD-D786E2A0E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852DF8-5B27-4936-A7D0-7C61A048EC64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88B14BD-1306-4170-97B1-09D2E7D58C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57FD3AA-510A-4091-BD31-D25DA29AE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A2B09FD-948C-4C5B-9DB5-673B25C7B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A7F3228-9972-4355-B4B5-B99348F0E029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2F3C3FD-9626-458D-8CD2-4D93DFC463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52056E9-BC08-4F3A-8F42-FD645054F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DD6FF7D-4AC3-4F50-8955-41476A9178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62B94A5-94BF-44B5-B464-7678E1D868BB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ED7DED3-A4BA-47F8-BD4C-C0C5ED3B18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0AA5781-CCFD-47F3-BB2A-4D3CB4BB0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64EAF07-A02F-4774-83B2-C46D2BD47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0ECF016-600C-4649-9498-FCBD8275EA65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902728C-80F1-46F8-B49D-A490F710E6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AE246BA-44A6-4944-8FC8-C7D191EFD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30D6BEC-0115-4A4A-BF88-2E09CF315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3FE5C5A-4BAC-4D12-B717-6E3855D9AA9E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5EDC7D-BD61-4DA1-A69E-A9F723A2E9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5F4B766-3599-4209-8793-C8329D214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6212280-70B7-4754-B03B-37D915980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A5284B8-7D98-4A55-B886-A3BCB0678C1C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E5367F4-ED24-4355-9EA5-6E0322B566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2AB3E9B-0694-4A3A-BB36-37B7F2849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BFAA320-89C0-44A7-A5BB-88B8222EB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4A0801-9056-48A6-A903-BEFC614CF6D9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12C534A-EB88-4DDA-953A-B04058498C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9F4F32F-802B-4815-AAD1-BA58A0D62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03DB867-EA5C-4443-A086-0D90B13DA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848CB20-10D9-47DA-B556-E36475D9DB7D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47C0A76-1F0C-4C2B-A1A7-7B4CD12E3B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6F86723-B30B-42E0-BBD4-7779F5D82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5ED56FC-B260-4932-9CC7-01A8247EF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45526C0-A8B0-495A-AFE7-414C0950F269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F8A0191-0CCF-4DFA-B1BC-5078E9B114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FFF4D9B-72F8-4885-8A4D-883B1A1CB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2B2E808-2DB3-4F22-8E6C-428DB7EB1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4647BE1-9286-45F8-978F-66CE25D63FCC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3CEBEC5-B5B6-4DA0-9301-D0538D4E33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DDA560E7-C22B-4578-BAC9-9A4015F83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F72E8E3-7D68-4F6B-A287-7542557B0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19B67BA-8A05-4617-9C55-B1BFA8993C1A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855FD83-6888-4E4E-8E05-9AF6439728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E94E202-768C-45D5-9098-BF83A9368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AE35A3F-AC54-4927-ADDA-A41523A75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9F4F88A-7DFD-4AFD-84B2-491E18300C20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B818DE2-9473-4A96-8B43-AC14AD9493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B2F5590B-AB93-4AAD-8DA5-CA2F55C2B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FE1C730-0C8C-4840-9856-DEFE8829D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2C1D8A0-009A-4BF8-AC63-2292A88B0986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DC785E5-76D4-4D81-903B-8526EACF35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B6F027E-3710-4F32-AE85-73FC41186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67D4FCD-95D1-4448-A047-0E70F44B6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A839EF-1956-414B-BB66-5A3673073E58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9F28D87-2BDC-4958-A92E-83FA995BEE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F0C4FED-BADD-4D68-90A8-F7DAA3CA3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2BFBD44-7452-4DFC-881A-23F0576BD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2EE94F8-30B2-4D10-8D42-77B203A1AD6B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8EC3C4E-49E3-417B-866B-C9C8F83F1F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000E55F-EA6A-464B-9E96-E883AF2DE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8A650EB-CC1D-4F77-B49A-009F4E0D30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B05F40B-DE8F-4561-9EF9-BBA6D24C55C0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9AE7EA0-90E1-4B83-BB8C-B4578AD121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B436997-2B99-41D0-A817-5C49468E1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DEFA385-B581-4F54-ACCF-FE248037D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9A6B6E0-A0B3-4D49-B9B9-83097D8095EA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A2CB8DB-C178-4C25-B86B-5360A578AD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BABA9EA-7ACB-4356-BAE3-BD848B325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FE3DE49-4662-4893-BE01-0EE2493E4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C7D50F7-CCC4-4DB0-9817-C45892536DA9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E1D9485-623F-437C-9257-420C0070A1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C3F62A8-5FED-489F-89FC-C3118A3D6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7B1C265-1862-4CA7-9372-29EE5C556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FEA5DB1-36E4-4BD2-AF1D-49A476B963AA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15DED92-9A06-47E5-90A4-0B0642BF8B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2C446E6-BEE3-40AB-BEE0-FEFF8E762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5B776BA-020E-4AC2-A591-8B77E9085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BCB9EEA-4390-4F66-985A-F4C7121B5A0F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5913F92-645F-4F7A-8EAB-384A37CDE0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0A971F8-4525-4BF8-861F-CED93D552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6B0B70B-3680-4BB0-9C44-0946E442D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9C94376-5625-43F2-8F94-9213DFF1B2F8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3D6D037-B3AA-4D4B-A6D3-A086E8CA91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38A5EFC-644F-4221-810F-3588DA4BD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ED7567F-F3BB-4B99-BD8F-49DC20356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F35A991-4B6D-4B2C-9AA0-AC2DA8C0952C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99F67BB-5F8E-4951-BABC-4E9CE73589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21BF2AE-A4D1-4F5C-8457-C90BD010F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1A24862-4A5A-4825-9686-F11874C02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90C526B-A7FC-44A9-AEC9-AB4C5DDE6255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24AAF25-F398-4036-B8F4-CDEF99EE08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4934AA6-F78A-4C36-9638-B35F572E1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32EC64B-2D45-41B6-A0CF-DD452F3F9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E19AF57-7181-4776-8857-9F0769E248E5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E1B3091-957F-4D49-AF79-735A9BA715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65970C5-6576-4ED6-A7CA-E99D120E2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E946CA40-9B42-4801-8B94-6F064A293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63E7E22-504C-4A16-8DEC-5CF263B2D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111FBB3-ECBC-4307-8304-57A415B9D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D959-65AB-441F-B3CF-6565FD568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8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5267E22-5784-43D2-A342-7DCD0B47B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8C24DCA-4DA1-431F-B04D-872B1243C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DA8DBF4-0F20-4EF9-861F-1B323A2C0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CB8FC-2559-4179-8451-B01047262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4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6C3987C-95BA-4199-B6E5-FD088991F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ECF8288-4B79-49A1-9E4C-9F34FF6BB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735E32F-04A6-42D2-A406-F8ACF6D0D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A3025-2296-44DF-8BA5-5781990A7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07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6929F85-5AEC-4AED-9A3F-BC0AE0E5F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C31B16E-13FC-4BFA-A165-CDFF14AD7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B28587C8-5225-4344-AACD-9FA0325A2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93750-4C2B-45BE-9555-1B46AB0C9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75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043DBBE-2CD7-40FB-909B-91E60F210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E8932A1-5347-4C70-90F2-183A836CB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8D06DFEC-2ECA-4836-9DB6-4B33C1572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61411-2AF8-4DAB-9BC3-A6D82A164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14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82B26C5-763D-49A6-9DD2-92567E923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04E9EF1-73AE-4119-81A8-ED80AF92A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803FFC95-2FFB-4C16-8CAC-84F1CA3BE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7C2A5-D8C4-4668-85B5-69D35381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6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5D603AF-D95B-410A-81F7-9223B3269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80502AE-FFD5-463E-9BD1-BFC10068A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CCF4B939-1D27-4F2B-8C46-F94C95FDB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478A3-FA08-4F48-B09B-316053E51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7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930A25C-FC6F-4505-9C39-A61799B87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BB8CA88-47C0-43DE-8196-02CA57F45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1B0546A-E96F-4905-821F-9AC7AAB07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AB5D2-B575-4D63-9232-210CABA3E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08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643E092-7185-48D5-9921-8D32F8802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DEF5446-D164-45D8-BDE7-37ABD24FE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60A3007A-102F-40C6-88BC-7DFB89E40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E8E02-671A-452A-83D2-B76F7872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13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285B33A-FB60-425E-B6C1-B52EC0AB3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B18D49E-B3DC-4BE6-B906-254F2559D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C61C868-9EAF-4D51-AB2E-2A40FDC4A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0C4FE-D848-4089-8B4C-86A4BDC52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97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23EFC65-BD10-415C-84A8-552C3EDEC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969A0EB8-9DFB-4D66-9B09-34F4DCAE0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F9251BDE-2B27-4746-9F7C-829C96666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EF36B-2052-4A12-8FFF-8FD660981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6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4EBCB6A-3555-45A3-806A-6F549C141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0962C5E8-C2C4-46B1-A993-72DF5DDD8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6113941-7800-4785-90B0-28484ACA2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E4D08-B21A-45E9-915C-2BA5F822B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45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2DD965D0-3CEE-4DFB-91DA-32D3A0C8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FD239A0-4D06-45B6-B91B-E0A3014E8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D2B3FF70-0B96-437A-9193-3B1DA0BA4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D6878-65E1-4EB5-9616-E181C3BA7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44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0562781-603F-4D4E-AF1C-867DD5FD0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FBB3B7B-7876-431A-A136-A51251670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626C399-08C3-4B3E-9D4A-E89D0060B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C0EBD-3671-4E09-BE4C-5059CAC11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72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3E05E78-22B7-4445-AC48-022E166FB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282EE4D-E5CD-4226-8296-2DEA3138F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D22C96D8-330C-46F2-845D-EF255EE23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B72B9-8A18-4CFD-B4C6-FFDCDEA93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0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6B5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65D7609-B004-4303-80B6-484CB90DFFC1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E6B5A19D-7303-4E66-80B5-AE2EDC9BA00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1D0A5060-9A9D-44F1-9EAD-1EC35686F8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3A656F7D-C860-4E11-A273-4CFEA415C5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38E729ED-E641-49D8-99BE-57D61396FCE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5B4C0182-B636-4A0A-AD2C-DF58274346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421EEF79-E13E-4082-A6C3-B1BED322B66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313E3F1A-0E07-46A0-A852-B15FD83BE7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28A2B8B2-F23E-4FB5-B4EC-84B9DDE5243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F5D745E4-C95A-48CD-9AB4-187985D33F5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A44DE090-327C-4276-A979-835E00704C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>
              <a:extLst>
                <a:ext uri="{FF2B5EF4-FFF2-40B4-BE49-F238E27FC236}">
                  <a16:creationId xmlns:a16="http://schemas.microsoft.com/office/drawing/2014/main" id="{76F0E344-5163-4C45-A158-593DD83650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650092D1-23C0-4270-B6C7-40D5725869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A1DCD5BC-7B55-484C-BF63-8EA681E163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B812CCB3-FD2E-416F-956E-2ED5CA8C84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A5EF8E6D-ADAA-40C3-B9C6-193D7083E47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4" name="Rectangle 18">
            <a:extLst>
              <a:ext uri="{FF2B5EF4-FFF2-40B4-BE49-F238E27FC236}">
                <a16:creationId xmlns:a16="http://schemas.microsoft.com/office/drawing/2014/main" id="{67CA352A-EC61-44D2-9AD8-C1D65570F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8DB0C8CD-D8B4-4CB4-A113-707436B5A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9A133330-80BD-4EBA-9E64-6475B1A139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2FB1A97E-3AF3-42A1-9BC6-708D96C063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6885341-5580-4877-B173-37DE822C66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B976B679-E522-48CD-B6EE-81C60C725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3" descr="fs_shield_3d">
            <a:extLst>
              <a:ext uri="{FF2B5EF4-FFF2-40B4-BE49-F238E27FC236}">
                <a16:creationId xmlns:a16="http://schemas.microsoft.com/office/drawing/2014/main" id="{DB7113F4-DF18-44A2-A49E-BBDDDEF1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1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>
            <a:extLst>
              <a:ext uri="{FF2B5EF4-FFF2-40B4-BE49-F238E27FC236}">
                <a16:creationId xmlns:a16="http://schemas.microsoft.com/office/drawing/2014/main" id="{927AD081-740A-4BE0-8CB9-9A4E1AF679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13.jpeg"/><Relationship Id="rId9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40E0EE6-C795-412C-9635-267DA8526A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848600" cy="2667000"/>
          </a:xfrm>
          <a:effectLst>
            <a:outerShdw dist="56796" dir="1593903" algn="ctr" rotWithShape="0">
              <a:schemeClr val="accent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Paleontological Resource Management: An Overview</a:t>
            </a:r>
          </a:p>
        </p:txBody>
      </p:sp>
      <p:pic>
        <p:nvPicPr>
          <p:cNvPr id="2054" name="Picture 4" descr="Outline of a person holding a dinosaur on a leash, with the USDA Forest Service logo overlaid on the image ">
            <a:extLst>
              <a:ext uri="{FF2B5EF4-FFF2-40B4-BE49-F238E27FC236}">
                <a16:creationId xmlns:a16="http://schemas.microsoft.com/office/drawing/2014/main" id="{FF313DF9-DC0C-4898-B027-55F17E20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791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41CC533D-9F68-46EB-9168-7A68D00D41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  <a:effectLst>
            <a:outerShdw dist="35921" dir="2700000" algn="ctr" rotWithShape="0">
              <a:srgbClr val="69572B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Barbara A. Beasley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North Zone Paleontologist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308-432-0351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/>
              <a:t>babeasley@fs.fed.us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2C26A3-3F87-44C3-9B50-0A4A8B92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EB8C5-90BE-4B60-8173-70ED6649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238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CB168C2-1AF0-44B2-96E9-79E699FEE265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1567AC5-4573-48FD-87B6-DD8E0C408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Collection Policy: Invertebrates</a:t>
            </a:r>
          </a:p>
        </p:txBody>
      </p:sp>
      <p:grpSp>
        <p:nvGrpSpPr>
          <p:cNvPr id="11270" name="Group 11" descr="A lobster fossil">
            <a:extLst>
              <a:ext uri="{FF2B5EF4-FFF2-40B4-BE49-F238E27FC236}">
                <a16:creationId xmlns:a16="http://schemas.microsoft.com/office/drawing/2014/main" id="{CF53DD30-7585-46D2-9E38-3113ABE5541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066800"/>
            <a:ext cx="7086600" cy="1271588"/>
            <a:chOff x="1056" y="576"/>
            <a:chExt cx="4464" cy="801"/>
          </a:xfrm>
        </p:grpSpPr>
        <p:pic>
          <p:nvPicPr>
            <p:cNvPr id="11275" name="Picture 4" descr="Lobster_montana">
              <a:extLst>
                <a:ext uri="{FF2B5EF4-FFF2-40B4-BE49-F238E27FC236}">
                  <a16:creationId xmlns:a16="http://schemas.microsoft.com/office/drawing/2014/main" id="{A00649D4-E3D8-4720-90F4-21582054C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576"/>
              <a:ext cx="2640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7">
              <a:extLst>
                <a:ext uri="{FF2B5EF4-FFF2-40B4-BE49-F238E27FC236}">
                  <a16:creationId xmlns:a16="http://schemas.microsoft.com/office/drawing/2014/main" id="{724AF6C3-28BD-4A2E-ACE1-A846119B4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768"/>
              <a:ext cx="182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Lobster- Montana</a:t>
              </a:r>
            </a:p>
          </p:txBody>
        </p:sp>
      </p:grp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870AD89-0962-49BF-A1D7-97F553BB80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14600"/>
            <a:ext cx="83820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Permit not required for personal, hobby, and noncommercial collecting: </a:t>
            </a:r>
          </a:p>
          <a:p>
            <a:pPr eaLnBrk="1" hangingPunct="1">
              <a:defRPr/>
            </a:pPr>
            <a:r>
              <a:rPr lang="en-US" sz="2800"/>
              <a:t>Permit required for research.</a:t>
            </a:r>
          </a:p>
          <a:p>
            <a:pPr eaLnBrk="1" hangingPunct="1">
              <a:defRPr/>
            </a:pPr>
            <a:r>
              <a:rPr lang="en-US" sz="2800"/>
              <a:t>Permits </a:t>
            </a:r>
            <a:r>
              <a:rPr lang="en-US" sz="3600"/>
              <a:t>not</a:t>
            </a:r>
            <a:r>
              <a:rPr lang="en-US" sz="2800"/>
              <a:t> issued for commercial purposes (includes bartering).</a:t>
            </a:r>
          </a:p>
          <a:p>
            <a:pPr eaLnBrk="1" hangingPunct="1">
              <a:defRPr/>
            </a:pPr>
            <a:r>
              <a:rPr lang="en-US" sz="2800"/>
              <a:t>Federal Property</a:t>
            </a:r>
          </a:p>
        </p:txBody>
      </p:sp>
      <p:pic>
        <p:nvPicPr>
          <p:cNvPr id="11272" name="Picture 12" descr="Illustration of an invertebrate animal">
            <a:extLst>
              <a:ext uri="{FF2B5EF4-FFF2-40B4-BE49-F238E27FC236}">
                <a16:creationId xmlns:a16="http://schemas.microsoft.com/office/drawing/2014/main" id="{27433C85-2CA8-4E3A-A61A-54A29E951945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791200"/>
            <a:ext cx="2143125" cy="84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7601119-3EBE-4D3F-80EE-5670F2F6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2698492-53D1-4F8E-B7D7-FA0BF09C3146}" type="slidenum">
              <a:rPr lang="en-US" altLang="en-US"/>
              <a:pPr/>
              <a:t>10</a:t>
            </a:fld>
            <a:endParaRPr lang="en-US" altLang="en-US"/>
          </a:p>
        </p:txBody>
      </p:sp>
      <p:grpSp>
        <p:nvGrpSpPr>
          <p:cNvPr id="11271" name="Group 14" descr="A sea lily fossil">
            <a:extLst>
              <a:ext uri="{FF2B5EF4-FFF2-40B4-BE49-F238E27FC236}">
                <a16:creationId xmlns:a16="http://schemas.microsoft.com/office/drawing/2014/main" id="{58ACE7FE-5754-4CAF-BC5C-A2584576F34A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419600"/>
            <a:ext cx="3148013" cy="2438400"/>
            <a:chOff x="3696" y="2784"/>
            <a:chExt cx="1983" cy="1536"/>
          </a:xfrm>
        </p:grpSpPr>
        <p:pic>
          <p:nvPicPr>
            <p:cNvPr id="11273" name="Picture 6" descr="cccs50b[1]">
              <a:extLst>
                <a:ext uri="{FF2B5EF4-FFF2-40B4-BE49-F238E27FC236}">
                  <a16:creationId xmlns:a16="http://schemas.microsoft.com/office/drawing/2014/main" id="{8F2C39F4-7053-4A3E-AD91-D3A2AE954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2784"/>
              <a:ext cx="99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9">
              <a:extLst>
                <a:ext uri="{FF2B5EF4-FFF2-40B4-BE49-F238E27FC236}">
                  <a16:creationId xmlns:a16="http://schemas.microsoft.com/office/drawing/2014/main" id="{18C050AE-88FB-43CE-8EAE-A4B844B1C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552"/>
              <a:ext cx="81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Crinoid (Sea Lily)</a:t>
              </a:r>
            </a:p>
          </p:txBody>
        </p:sp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DBBFF7E-B677-4C73-9E42-E44CDAC4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DD48BD9-61DB-43CD-A37E-F25AA3240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Vertebrates</a:t>
            </a:r>
          </a:p>
        </p:txBody>
      </p:sp>
      <p:pic>
        <p:nvPicPr>
          <p:cNvPr id="12294" name="Picture 6" descr="Illustration of a fish">
            <a:extLst>
              <a:ext uri="{FF2B5EF4-FFF2-40B4-BE49-F238E27FC236}">
                <a16:creationId xmlns:a16="http://schemas.microsoft.com/office/drawing/2014/main" id="{79BA4FC8-5DFA-4416-BD0C-5F9D261FA5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171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9" name="Group 26" descr="Fossilized eggs set in rock">
            <a:extLst>
              <a:ext uri="{FF2B5EF4-FFF2-40B4-BE49-F238E27FC236}">
                <a16:creationId xmlns:a16="http://schemas.microsoft.com/office/drawing/2014/main" id="{D8DF4F58-4AB5-4056-98C8-3D6C0788570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0"/>
            <a:ext cx="3886200" cy="1973263"/>
            <a:chOff x="3312" y="0"/>
            <a:chExt cx="2448" cy="1243"/>
          </a:xfrm>
        </p:grpSpPr>
        <p:pic>
          <p:nvPicPr>
            <p:cNvPr id="12300" name="Picture 23" descr="dinosaur nest">
              <a:extLst>
                <a:ext uri="{FF2B5EF4-FFF2-40B4-BE49-F238E27FC236}">
                  <a16:creationId xmlns:a16="http://schemas.microsoft.com/office/drawing/2014/main" id="{85EC5BFA-53C7-48B0-81ED-002E6EDD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0"/>
              <a:ext cx="1344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25">
              <a:extLst>
                <a:ext uri="{FF2B5EF4-FFF2-40B4-BE49-F238E27FC236}">
                  <a16:creationId xmlns:a16="http://schemas.microsoft.com/office/drawing/2014/main" id="{D6446CB2-C791-45D0-ACEA-B4D036372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912"/>
              <a:ext cx="124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Dinosaur Nest</a:t>
              </a:r>
            </a:p>
          </p:txBody>
        </p:sp>
      </p:grp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8E09E42-ACBD-4FBB-8433-F7F5EECBB0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343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Animals with an internal skeleton. Includes:</a:t>
            </a:r>
          </a:p>
          <a:p>
            <a:pPr lvl="1" eaLnBrk="1" hangingPunct="1">
              <a:defRPr/>
            </a:pPr>
            <a:r>
              <a:rPr lang="en-US" sz="2000"/>
              <a:t> trace fossils </a:t>
            </a:r>
          </a:p>
          <a:p>
            <a:pPr lvl="1" eaLnBrk="1" hangingPunct="1">
              <a:defRPr/>
            </a:pPr>
            <a:r>
              <a:rPr lang="en-US" sz="2000"/>
              <a:t> imprints, impressions,       molds &amp; casts</a:t>
            </a:r>
          </a:p>
          <a:p>
            <a:pPr lvl="1" eaLnBrk="1" hangingPunct="1">
              <a:defRPr/>
            </a:pPr>
            <a:r>
              <a:rPr lang="en-US" sz="2000"/>
              <a:t>nests, skin, poop, etc.</a:t>
            </a:r>
          </a:p>
          <a:p>
            <a:pPr eaLnBrk="1" hangingPunct="1">
              <a:defRPr/>
            </a:pPr>
            <a:r>
              <a:rPr lang="en-US" sz="2400"/>
              <a:t>Rarest in fossil record</a:t>
            </a:r>
          </a:p>
          <a:p>
            <a:pPr eaLnBrk="1" hangingPunct="1">
              <a:defRPr/>
            </a:pPr>
            <a:r>
              <a:rPr lang="en-US" sz="2400"/>
              <a:t>Most sought after by all types of collectors.</a:t>
            </a:r>
          </a:p>
        </p:txBody>
      </p:sp>
      <p:grpSp>
        <p:nvGrpSpPr>
          <p:cNvPr id="12297" name="Group 29" descr="Top and bottom view of a tortoise shell">
            <a:extLst>
              <a:ext uri="{FF2B5EF4-FFF2-40B4-BE49-F238E27FC236}">
                <a16:creationId xmlns:a16="http://schemas.microsoft.com/office/drawing/2014/main" id="{045F1E12-BFA4-4730-8BEB-FCEE99D388E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828800"/>
            <a:ext cx="2149475" cy="2971800"/>
            <a:chOff x="2880" y="1152"/>
            <a:chExt cx="1354" cy="1872"/>
          </a:xfrm>
        </p:grpSpPr>
        <p:pic>
          <p:nvPicPr>
            <p:cNvPr id="12304" name="Picture 16" descr="turt1thm">
              <a:extLst>
                <a:ext uri="{FF2B5EF4-FFF2-40B4-BE49-F238E27FC236}">
                  <a16:creationId xmlns:a16="http://schemas.microsoft.com/office/drawing/2014/main" id="{E09A4533-FE30-4315-8F49-557ACE897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52"/>
              <a:ext cx="135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9">
              <a:extLst>
                <a:ext uri="{FF2B5EF4-FFF2-40B4-BE49-F238E27FC236}">
                  <a16:creationId xmlns:a16="http://schemas.microsoft.com/office/drawing/2014/main" id="{4B7369E0-0C1F-4950-94CC-E2C2B0882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968"/>
              <a:ext cx="7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Tortoise</a:t>
              </a:r>
            </a:p>
          </p:txBody>
        </p:sp>
      </p:grpSp>
      <p:grpSp>
        <p:nvGrpSpPr>
          <p:cNvPr id="12298" name="Group 30" descr="A person standing in front of a skeleton and a fossil display ">
            <a:extLst>
              <a:ext uri="{FF2B5EF4-FFF2-40B4-BE49-F238E27FC236}">
                <a16:creationId xmlns:a16="http://schemas.microsoft.com/office/drawing/2014/main" id="{AAD84EA8-358A-4B23-A87D-7FBA92557188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133600"/>
            <a:ext cx="2133600" cy="4303713"/>
            <a:chOff x="4416" y="1344"/>
            <a:chExt cx="1344" cy="2711"/>
          </a:xfrm>
        </p:grpSpPr>
        <p:pic>
          <p:nvPicPr>
            <p:cNvPr id="12302" name="Picture 20" descr="Ruppert and Bear">
              <a:extLst>
                <a:ext uri="{FF2B5EF4-FFF2-40B4-BE49-F238E27FC236}">
                  <a16:creationId xmlns:a16="http://schemas.microsoft.com/office/drawing/2014/main" id="{A459B24B-9774-4453-B0FA-D1C145337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0" t="11267" r="-1765"/>
            <a:stretch>
              <a:fillRect/>
            </a:stretch>
          </p:blipFill>
          <p:spPr bwMode="auto">
            <a:xfrm>
              <a:off x="4480" y="1344"/>
              <a:ext cx="128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21">
              <a:extLst>
                <a:ext uri="{FF2B5EF4-FFF2-40B4-BE49-F238E27FC236}">
                  <a16:creationId xmlns:a16="http://schemas.microsoft.com/office/drawing/2014/main" id="{08FF3937-8D23-432C-B22E-DBE38AF88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648"/>
              <a:ext cx="1344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/>
                <a:t>USFS SA Tucson Fossil Show</a:t>
              </a:r>
            </a:p>
          </p:txBody>
        </p:sp>
      </p:grpSp>
      <p:grpSp>
        <p:nvGrpSpPr>
          <p:cNvPr id="12296" name="Group 27" descr="A fish skeleton">
            <a:extLst>
              <a:ext uri="{FF2B5EF4-FFF2-40B4-BE49-F238E27FC236}">
                <a16:creationId xmlns:a16="http://schemas.microsoft.com/office/drawing/2014/main" id="{1469C6A5-4C1B-4680-BEB5-49F3DDFFB5C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953000"/>
            <a:ext cx="3733800" cy="1509713"/>
            <a:chOff x="1632" y="3120"/>
            <a:chExt cx="2352" cy="951"/>
          </a:xfrm>
        </p:grpSpPr>
        <p:pic>
          <p:nvPicPr>
            <p:cNvPr id="12306" name="Picture 14" descr="fhsu-xi2">
              <a:extLst>
                <a:ext uri="{FF2B5EF4-FFF2-40B4-BE49-F238E27FC236}">
                  <a16:creationId xmlns:a16="http://schemas.microsoft.com/office/drawing/2014/main" id="{D8B10064-AAE2-41B5-9F55-7BB1E9F4C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20"/>
              <a:ext cx="2352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18">
              <a:extLst>
                <a:ext uri="{FF2B5EF4-FFF2-40B4-BE49-F238E27FC236}">
                  <a16:creationId xmlns:a16="http://schemas.microsoft.com/office/drawing/2014/main" id="{73ECF5D7-6DFA-459F-8752-A3441B30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840"/>
              <a:ext cx="211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Xiphactinus  15 foot carp</a:t>
              </a:r>
            </a:p>
          </p:txBody>
        </p:sp>
      </p:grpSp>
      <p:grpSp>
        <p:nvGrpSpPr>
          <p:cNvPr id="12295" name="Group 28" descr="An animal skull">
            <a:extLst>
              <a:ext uri="{FF2B5EF4-FFF2-40B4-BE49-F238E27FC236}">
                <a16:creationId xmlns:a16="http://schemas.microsoft.com/office/drawing/2014/main" id="{EB8B7E71-5319-4EB6-8A9B-8A92DE043730}"/>
              </a:ext>
            </a:extLst>
          </p:cNvPr>
          <p:cNvGrpSpPr>
            <a:grpSpLocks/>
          </p:cNvGrpSpPr>
          <p:nvPr/>
        </p:nvGrpSpPr>
        <p:grpSpPr bwMode="auto">
          <a:xfrm>
            <a:off x="0" y="5029200"/>
            <a:ext cx="2057400" cy="1828800"/>
            <a:chOff x="0" y="3168"/>
            <a:chExt cx="1296" cy="1152"/>
          </a:xfrm>
        </p:grpSpPr>
        <p:pic>
          <p:nvPicPr>
            <p:cNvPr id="12308" name="Picture 5" descr="oreo1b[1]">
              <a:extLst>
                <a:ext uri="{FF2B5EF4-FFF2-40B4-BE49-F238E27FC236}">
                  <a16:creationId xmlns:a16="http://schemas.microsoft.com/office/drawing/2014/main" id="{DAA3A3A5-2D18-42F1-BA21-2A2F56E93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68"/>
              <a:ext cx="1104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Text Box 12">
              <a:extLst>
                <a:ext uri="{FF2B5EF4-FFF2-40B4-BE49-F238E27FC236}">
                  <a16:creationId xmlns:a16="http://schemas.microsoft.com/office/drawing/2014/main" id="{83BD9042-01AE-45E3-8C29-12D8A403C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916"/>
              <a:ext cx="129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Oreodont, Extinct “sheep”</a:t>
              </a:r>
            </a:p>
          </p:txBody>
        </p:sp>
      </p:grp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2D152E07-7A62-4689-801D-257510DF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51561C77-88C3-47EA-8D86-5F65C675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CDFE0BE-84C4-4929-ACAB-3729FFE10180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9C64613-049B-4F7D-B517-1932BC1A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Collection Policy:</a:t>
            </a:r>
            <a:br>
              <a:rPr lang="en-US" dirty="0"/>
            </a:br>
            <a:r>
              <a:rPr lang="en-US" dirty="0"/>
              <a:t>Vertebrates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E9CC521-2639-4431-9F4C-1759630C7E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Permit required:</a:t>
            </a:r>
          </a:p>
          <a:p>
            <a:pPr lvl="1" eaLnBrk="1" hangingPunct="1">
              <a:defRPr/>
            </a:pPr>
            <a:r>
              <a:rPr lang="en-US" sz="2000"/>
              <a:t> to collect, duplicate, disturb, or excavate (36 CFR 261.9 a, b, </a:t>
            </a:r>
            <a:r>
              <a:rPr lang="en-US" sz="3200">
                <a:solidFill>
                  <a:srgbClr val="FF0000"/>
                </a:solidFill>
              </a:rPr>
              <a:t>i</a:t>
            </a:r>
            <a:r>
              <a:rPr lang="en-US" sz="2000"/>
              <a:t>, &amp; j). </a:t>
            </a:r>
          </a:p>
          <a:p>
            <a:pPr eaLnBrk="1" hangingPunct="1">
              <a:defRPr/>
            </a:pPr>
            <a:r>
              <a:rPr lang="en-US" sz="2400"/>
              <a:t>Permits not issued for hobby &amp;/or commercial uses</a:t>
            </a:r>
          </a:p>
          <a:p>
            <a:pPr lvl="1" eaLnBrk="1" hangingPunct="1">
              <a:defRPr/>
            </a:pPr>
            <a:r>
              <a:rPr lang="en-US" sz="2000"/>
              <a:t>casting, molding, etc</a:t>
            </a:r>
          </a:p>
          <a:p>
            <a:pPr eaLnBrk="1" hangingPunct="1">
              <a:defRPr/>
            </a:pPr>
            <a:r>
              <a:rPr lang="en-US" sz="2400"/>
              <a:t>Permits issued to institutions w/ repository:</a:t>
            </a:r>
          </a:p>
          <a:p>
            <a:pPr lvl="1" eaLnBrk="1" hangingPunct="1">
              <a:defRPr/>
            </a:pPr>
            <a:r>
              <a:rPr lang="en-US" sz="2000"/>
              <a:t> w/qualified paleontologists </a:t>
            </a:r>
          </a:p>
          <a:p>
            <a:pPr lvl="1" eaLnBrk="1" hangingPunct="1">
              <a:defRPr/>
            </a:pPr>
            <a:r>
              <a:rPr lang="en-US" sz="2000"/>
              <a:t>accepted research projects</a:t>
            </a:r>
          </a:p>
          <a:p>
            <a:pPr eaLnBrk="1" hangingPunct="1">
              <a:defRPr/>
            </a:pPr>
            <a:r>
              <a:rPr lang="en-US" sz="2400"/>
              <a:t>Personal collection prohibited, includes FS employees</a:t>
            </a:r>
          </a:p>
          <a:p>
            <a:pPr eaLnBrk="1" hangingPunct="1">
              <a:defRPr/>
            </a:pPr>
            <a:r>
              <a:rPr lang="en-US" sz="2400"/>
              <a:t>Federal Property</a:t>
            </a:r>
          </a:p>
        </p:txBody>
      </p:sp>
      <p:pic>
        <p:nvPicPr>
          <p:cNvPr id="46088" name="Picture 8" descr="Animation of a T. rex">
            <a:extLst>
              <a:ext uri="{FF2B5EF4-FFF2-40B4-BE49-F238E27FC236}">
                <a16:creationId xmlns:a16="http://schemas.microsoft.com/office/drawing/2014/main" id="{E08E1ED7-2386-42CD-96CE-7712D1BCDBBC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715000"/>
            <a:ext cx="14287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4" descr="Illustration of a bone">
            <a:extLst>
              <a:ext uri="{FF2B5EF4-FFF2-40B4-BE49-F238E27FC236}">
                <a16:creationId xmlns:a16="http://schemas.microsoft.com/office/drawing/2014/main" id="{E6C9B169-EA00-433B-9527-42D314E2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101">
            <a:off x="914400" y="228600"/>
            <a:ext cx="857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Group 13" descr="A shark tooth">
            <a:extLst>
              <a:ext uri="{FF2B5EF4-FFF2-40B4-BE49-F238E27FC236}">
                <a16:creationId xmlns:a16="http://schemas.microsoft.com/office/drawing/2014/main" id="{7198B28A-AC9B-4019-A5AB-9E8290B7C1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3276600"/>
            <a:ext cx="914400" cy="1670584"/>
            <a:chOff x="3792" y="0"/>
            <a:chExt cx="672" cy="1174"/>
          </a:xfrm>
        </p:grpSpPr>
        <p:pic>
          <p:nvPicPr>
            <p:cNvPr id="13321" name="Picture 14" descr="angustidenstn[1]">
              <a:extLst>
                <a:ext uri="{FF2B5EF4-FFF2-40B4-BE49-F238E27FC236}">
                  <a16:creationId xmlns:a16="http://schemas.microsoft.com/office/drawing/2014/main" id="{D0317368-E319-4423-B036-DF2D9F886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30C07"/>
                </a:clrFrom>
                <a:clrTo>
                  <a:srgbClr val="030C07">
                    <a:alpha val="0"/>
                  </a:srgbClr>
                </a:clrTo>
              </a:clrChange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0"/>
              <a:ext cx="497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15">
              <a:extLst>
                <a:ext uri="{FF2B5EF4-FFF2-40B4-BE49-F238E27FC236}">
                  <a16:creationId xmlns:a16="http://schemas.microsoft.com/office/drawing/2014/main" id="{64F9CA4A-336E-4BD2-9C78-E81B67FE3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20"/>
              <a:ext cx="672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latin typeface="Arial" panose="020B0604020202020204" pitchFamily="34" charset="0"/>
                </a:rPr>
                <a:t>Shark tooth</a:t>
              </a:r>
            </a:p>
          </p:txBody>
        </p:sp>
      </p:grp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3CFFC10-833E-49A1-A67C-20359567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977B99B-2A8E-4369-8F07-679863F4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CD8E538-A242-4F12-8BF9-FFF4B6425966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731 C 0.09584 0.0375 0.1533 0.04791 0.19705 0.0456 C 0.24063 0.04375 0.27032 0.02361 0.29983 0.01551 C 0.32935 0.0074 0.35209 -0.00139 0.37431 -0.00255 C 0.39653 -0.00348 0.40938 0.01203 0.43351 0.00949 C 0.45747 0.00694 0.49254 -0.00672 0.51876 -0.01667 C 0.54566 -0.02639 0.56754 -0.03936 0.59376 -0.0507 C 0.61997 -0.06158 0.65261 -0.07014 0.67796 -0.08241 C 0.7033 -0.09514 0.72327 -0.10602 0.74636 -0.12454 C 0.76945 -0.14306 0.79306 -0.16898 0.81667 -0.19445 " pathEditMode="relative" rAng="0" ptsTypes="aaaaaaaaaA">
                                      <p:cBhvr>
                                        <p:cTn id="14" dur="7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6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20A253B0-B3AA-4F1D-9DE0-15DDABEE0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89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Ichnofossils</a:t>
            </a:r>
          </a:p>
        </p:txBody>
      </p:sp>
      <p:sp>
        <p:nvSpPr>
          <p:cNvPr id="117781" name="Rectangle 21">
            <a:extLst>
              <a:ext uri="{FF2B5EF4-FFF2-40B4-BE49-F238E27FC236}">
                <a16:creationId xmlns:a16="http://schemas.microsoft.com/office/drawing/2014/main" id="{C1B46571-1EB4-40E1-9AFE-F00C813A8B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914400"/>
            <a:ext cx="42672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Record of behavior</a:t>
            </a:r>
          </a:p>
          <a:p>
            <a:pPr lvl="1" eaLnBrk="1" hangingPunct="1">
              <a:defRPr/>
            </a:pPr>
            <a:r>
              <a:rPr lang="en-US" sz="2000"/>
              <a:t>Trails, </a:t>
            </a:r>
          </a:p>
          <a:p>
            <a:pPr lvl="1" eaLnBrk="1" hangingPunct="1">
              <a:defRPr/>
            </a:pPr>
            <a:r>
              <a:rPr lang="en-US" sz="2000"/>
              <a:t>Tracks, </a:t>
            </a:r>
          </a:p>
          <a:p>
            <a:pPr lvl="1" eaLnBrk="1" hangingPunct="1">
              <a:defRPr/>
            </a:pPr>
            <a:r>
              <a:rPr lang="en-US" sz="2000"/>
              <a:t>Burrows, </a:t>
            </a:r>
          </a:p>
          <a:p>
            <a:pPr lvl="1" eaLnBrk="1" hangingPunct="1">
              <a:defRPr/>
            </a:pPr>
            <a:r>
              <a:rPr lang="en-US" sz="2000"/>
              <a:t>Resting Places, </a:t>
            </a:r>
          </a:p>
          <a:p>
            <a:pPr lvl="1" eaLnBrk="1" hangingPunct="1">
              <a:defRPr/>
            </a:pPr>
            <a:r>
              <a:rPr lang="en-US" sz="2000"/>
              <a:t>Feeding, </a:t>
            </a:r>
          </a:p>
          <a:p>
            <a:pPr lvl="1" eaLnBrk="1" hangingPunct="1">
              <a:defRPr/>
            </a:pPr>
            <a:r>
              <a:rPr lang="en-US" sz="2000"/>
              <a:t>Predation (tooth marks)</a:t>
            </a:r>
          </a:p>
        </p:txBody>
      </p:sp>
      <p:grpSp>
        <p:nvGrpSpPr>
          <p:cNvPr id="14344" name="Group 27" descr="Fossilized feces ">
            <a:extLst>
              <a:ext uri="{FF2B5EF4-FFF2-40B4-BE49-F238E27FC236}">
                <a16:creationId xmlns:a16="http://schemas.microsoft.com/office/drawing/2014/main" id="{3786C9F8-93E4-4C17-8550-B70FC31F88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533400"/>
            <a:ext cx="1219200" cy="3154363"/>
            <a:chOff x="144" y="2256"/>
            <a:chExt cx="745" cy="1737"/>
          </a:xfrm>
        </p:grpSpPr>
        <p:pic>
          <p:nvPicPr>
            <p:cNvPr id="14351" name="Picture 10" descr="turtle-shit[1]">
              <a:extLst>
                <a:ext uri="{FF2B5EF4-FFF2-40B4-BE49-F238E27FC236}">
                  <a16:creationId xmlns:a16="http://schemas.microsoft.com/office/drawing/2014/main" id="{9F1A2C66-1A48-47D9-9205-D3F615397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56"/>
              <a:ext cx="74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 Box 12">
              <a:extLst>
                <a:ext uri="{FF2B5EF4-FFF2-40B4-BE49-F238E27FC236}">
                  <a16:creationId xmlns:a16="http://schemas.microsoft.com/office/drawing/2014/main" id="{A1C2BD5E-BCAC-4BF7-A64A-5D1CE76B9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92"/>
              <a:ext cx="577" cy="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Feces</a:t>
              </a:r>
            </a:p>
          </p:txBody>
        </p:sp>
      </p:grpSp>
      <p:grpSp>
        <p:nvGrpSpPr>
          <p:cNvPr id="14346" name="Group 44" descr="A foot wearing a hiking boot on top of a fossilized dinosaur track">
            <a:extLst>
              <a:ext uri="{FF2B5EF4-FFF2-40B4-BE49-F238E27FC236}">
                <a16:creationId xmlns:a16="http://schemas.microsoft.com/office/drawing/2014/main" id="{E7A222F4-63F7-443B-898C-A04A6FB54915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57200"/>
            <a:ext cx="2971800" cy="2609850"/>
            <a:chOff x="3648" y="240"/>
            <a:chExt cx="1872" cy="1644"/>
          </a:xfrm>
        </p:grpSpPr>
        <p:pic>
          <p:nvPicPr>
            <p:cNvPr id="14347" name="Picture 42" descr="ygpFD51">
              <a:extLst>
                <a:ext uri="{FF2B5EF4-FFF2-40B4-BE49-F238E27FC236}">
                  <a16:creationId xmlns:a16="http://schemas.microsoft.com/office/drawing/2014/main" id="{F27C96CB-E4CB-42F5-A6E9-E334FBA5B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80"/>
              <a:ext cx="1872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43">
              <a:extLst>
                <a:ext uri="{FF2B5EF4-FFF2-40B4-BE49-F238E27FC236}">
                  <a16:creationId xmlns:a16="http://schemas.microsoft.com/office/drawing/2014/main" id="{56E8CBA0-A233-4503-9162-23F678E70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40"/>
              <a:ext cx="144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Dinosaur Track</a:t>
              </a:r>
            </a:p>
          </p:txBody>
        </p:sp>
      </p:grpSp>
      <p:grpSp>
        <p:nvGrpSpPr>
          <p:cNvPr id="14343" name="Group 25" descr="A piece of rock with wavy patterns ">
            <a:extLst>
              <a:ext uri="{FF2B5EF4-FFF2-40B4-BE49-F238E27FC236}">
                <a16:creationId xmlns:a16="http://schemas.microsoft.com/office/drawing/2014/main" id="{BCD8E509-1903-4A5D-97BE-93913EA5CE7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2133600" cy="2763838"/>
            <a:chOff x="0" y="432"/>
            <a:chExt cx="1126" cy="1660"/>
          </a:xfrm>
        </p:grpSpPr>
        <p:pic>
          <p:nvPicPr>
            <p:cNvPr id="14353" name="Picture 4" descr="worm_burrows">
              <a:extLst>
                <a:ext uri="{FF2B5EF4-FFF2-40B4-BE49-F238E27FC236}">
                  <a16:creationId xmlns:a16="http://schemas.microsoft.com/office/drawing/2014/main" id="{229373EF-2CFE-4722-B893-AFB4722C8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112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 Box 9">
              <a:extLst>
                <a:ext uri="{FF2B5EF4-FFF2-40B4-BE49-F238E27FC236}">
                  <a16:creationId xmlns:a16="http://schemas.microsoft.com/office/drawing/2014/main" id="{1B15D9F1-653A-487F-9D43-F289B936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872"/>
              <a:ext cx="1056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Worm Trails</a:t>
              </a:r>
            </a:p>
          </p:txBody>
        </p:sp>
      </p:grpSp>
      <p:grpSp>
        <p:nvGrpSpPr>
          <p:cNvPr id="14345" name="Group 36" descr="Deep scratches in a rock">
            <a:extLst>
              <a:ext uri="{FF2B5EF4-FFF2-40B4-BE49-F238E27FC236}">
                <a16:creationId xmlns:a16="http://schemas.microsoft.com/office/drawing/2014/main" id="{D4010749-800E-43D8-8DE2-97A72B8E360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733800"/>
            <a:ext cx="3124200" cy="2533650"/>
            <a:chOff x="3120" y="816"/>
            <a:chExt cx="1200" cy="1066"/>
          </a:xfrm>
        </p:grpSpPr>
        <p:pic>
          <p:nvPicPr>
            <p:cNvPr id="14349" name="Picture 30" descr="OF13c">
              <a:extLst>
                <a:ext uri="{FF2B5EF4-FFF2-40B4-BE49-F238E27FC236}">
                  <a16:creationId xmlns:a16="http://schemas.microsoft.com/office/drawing/2014/main" id="{3F7F62D4-E185-448A-A1E2-FCCE004FA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12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35">
              <a:extLst>
                <a:ext uri="{FF2B5EF4-FFF2-40B4-BE49-F238E27FC236}">
                  <a16:creationId xmlns:a16="http://schemas.microsoft.com/office/drawing/2014/main" id="{134B5DD4-8F46-4C8B-8896-C196A63FC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728"/>
              <a:ext cx="1152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Tooth Marks</a:t>
              </a:r>
            </a:p>
          </p:txBody>
        </p:sp>
      </p:grp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C71E6D50-1A18-40F8-A831-75405AD2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grpSp>
        <p:nvGrpSpPr>
          <p:cNvPr id="14342" name="Group 26" descr="Black and white photo of a person using a hand tool on a geologic feature">
            <a:extLst>
              <a:ext uri="{FF2B5EF4-FFF2-40B4-BE49-F238E27FC236}">
                <a16:creationId xmlns:a16="http://schemas.microsoft.com/office/drawing/2014/main" id="{0125832E-0875-4B69-826A-A5FC5312768B}"/>
              </a:ext>
            </a:extLst>
          </p:cNvPr>
          <p:cNvGrpSpPr>
            <a:grpSpLocks/>
          </p:cNvGrpSpPr>
          <p:nvPr/>
        </p:nvGrpSpPr>
        <p:grpSpPr bwMode="auto">
          <a:xfrm>
            <a:off x="6123432" y="3199023"/>
            <a:ext cx="2590800" cy="3467100"/>
            <a:chOff x="4486" y="0"/>
            <a:chExt cx="1274" cy="1754"/>
          </a:xfrm>
        </p:grpSpPr>
        <p:pic>
          <p:nvPicPr>
            <p:cNvPr id="14355" name="Picture 6" descr="devil's_corkscrew_photo">
              <a:extLst>
                <a:ext uri="{FF2B5EF4-FFF2-40B4-BE49-F238E27FC236}">
                  <a16:creationId xmlns:a16="http://schemas.microsoft.com/office/drawing/2014/main" id="{6613DC1E-E666-42D2-97A8-E4D378B23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" y="0"/>
              <a:ext cx="127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Text Box 8">
              <a:extLst>
                <a:ext uri="{FF2B5EF4-FFF2-40B4-BE49-F238E27FC236}">
                  <a16:creationId xmlns:a16="http://schemas.microsoft.com/office/drawing/2014/main" id="{C01A103B-DBF9-4777-B55B-CB805DE22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584"/>
              <a:ext cx="1200" cy="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latin typeface="Arial" panose="020B0604020202020204" pitchFamily="34" charset="0"/>
                </a:rPr>
                <a:t>Beaver Burrow</a:t>
              </a:r>
            </a:p>
          </p:txBody>
        </p:sp>
      </p:grpSp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E952F099-F02F-4ADB-8741-B1888C2D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82A236A-DC09-4081-970B-07DBB334004E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C6C9DA1-97B2-41F5-8A8E-C238F8FB9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/>
              <a:t>Collection Policy:  Ichnofossils</a:t>
            </a:r>
            <a:br>
              <a:rPr lang="en-US"/>
            </a:br>
            <a:r>
              <a:rPr lang="en-US"/>
              <a:t> </a:t>
            </a:r>
            <a:r>
              <a:rPr lang="en-US" sz="2400" b="1"/>
              <a:t>Records Behavior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243F4251-13BE-437F-B368-743635BFA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800">
                <a:effectLst/>
              </a:rPr>
              <a:t>Can be fossil plant, invertebrate or vertebrate</a:t>
            </a:r>
          </a:p>
          <a:p>
            <a:pPr eaLnBrk="1" hangingPunct="1"/>
            <a:r>
              <a:rPr lang="en-US" altLang="en-US" sz="2800">
                <a:effectLst/>
              </a:rPr>
              <a:t>Permit not required for hobby collection of invertebrates (minimal ground disturbance)</a:t>
            </a:r>
          </a:p>
          <a:p>
            <a:pPr eaLnBrk="1" hangingPunct="1"/>
            <a:r>
              <a:rPr lang="en-US" altLang="en-US" sz="2800">
                <a:effectLst/>
              </a:rPr>
              <a:t>Permit required for vertebrate collection</a:t>
            </a:r>
          </a:p>
          <a:p>
            <a:pPr eaLnBrk="1" hangingPunct="1"/>
            <a:r>
              <a:rPr lang="en-US" altLang="en-US" sz="2800">
                <a:effectLst/>
              </a:rPr>
              <a:t>Permit required for research on any paleontological resource</a:t>
            </a:r>
          </a:p>
          <a:p>
            <a:pPr eaLnBrk="1" hangingPunct="1"/>
            <a:endParaRPr lang="en-US" altLang="en-US">
              <a:effectLst/>
            </a:endParaRPr>
          </a:p>
        </p:txBody>
      </p:sp>
      <p:pic>
        <p:nvPicPr>
          <p:cNvPr id="15366" name="Picture 6" descr="footprint">
            <a:extLst>
              <a:ext uri="{FF2B5EF4-FFF2-40B4-BE49-F238E27FC236}">
                <a16:creationId xmlns:a16="http://schemas.microsoft.com/office/drawing/2014/main" id="{C11B72F9-62F1-4022-BA3E-014E58CC1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C4EF46-275C-4673-A1D2-4BB9CBB0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3932E7-3051-4602-B890-659BEA68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2720D4C-3727-4C86-AF03-3A14462207C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E335732E-5A4D-4D03-BA7A-70E93B851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Paleontology?  </a:t>
            </a:r>
            <a:br>
              <a:rPr lang="en-US" sz="4000"/>
            </a:br>
            <a:r>
              <a:rPr lang="en-US" sz="3600"/>
              <a:t>Another program to fund!?!</a:t>
            </a:r>
            <a:r>
              <a:rPr lang="en-US" sz="4000"/>
              <a:t> 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A17F48AB-B2F4-43FF-9D33-28B5122CC0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95400"/>
            <a:ext cx="5105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</a:rPr>
              <a:t>Non renewable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</a:rPr>
              <a:t>Only record of life on Earth 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</a:rPr>
              <a:t>Accountable Federal Property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</a:rPr>
              <a:t>Multiple values: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Scientific 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Educational 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Recreational 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Commercial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Aesthetic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Black Market 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</a:rPr>
              <a:t>Natural resource enjoyed by many.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6390" name="Picture 10" descr="A person presenting an object to a group of childern">
            <a:extLst>
              <a:ext uri="{FF2B5EF4-FFF2-40B4-BE49-F238E27FC236}">
                <a16:creationId xmlns:a16="http://schemas.microsoft.com/office/drawing/2014/main" id="{B1A6BDE6-9C4B-40F9-9B71-ABEC17DDC4D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30289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11">
            <a:extLst>
              <a:ext uri="{FF2B5EF4-FFF2-40B4-BE49-F238E27FC236}">
                <a16:creationId xmlns:a16="http://schemas.microsoft.com/office/drawing/2014/main" id="{58AC9CD2-0E57-4E38-9362-7DB344FC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281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Grade Class Chadron, NE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64515D3-F827-4668-9121-16541FCF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80DBE60-E4AE-44A5-9A35-A765D25B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62C0-AB8F-465B-8305-272CC2613DFA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430D8D1-67CA-4343-AFEB-F998A5719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Why manage paleontological resources?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40E7198-E7F2-4A41-9F14-CB12602CE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In accordance with Sec. 101(b)(4) of NEPA (42 USC § 4331)……</a:t>
            </a:r>
            <a:br>
              <a:rPr lang="en-US" sz="2000"/>
            </a:br>
            <a:endParaRPr lang="en-US" sz="20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/>
              <a:t>   “… it is the continuing responsibility of the Federal Government …to improve and coordinate Federal plans, functions, programs, and resources to…preserve important historic, cultural, and natural aspects of our national heritage…”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/>
          </a:p>
          <a:p>
            <a:pPr eaLnBrk="1" hangingPunct="1">
              <a:defRPr/>
            </a:pPr>
            <a:r>
              <a:rPr lang="en-US" sz="2000"/>
              <a:t>Federal Property</a:t>
            </a:r>
          </a:p>
          <a:p>
            <a:pPr eaLnBrk="1" hangingPunct="1">
              <a:defRPr/>
            </a:pPr>
            <a:r>
              <a:rPr lang="en-US" sz="2000"/>
              <a:t>Finite Extinct Resource</a:t>
            </a:r>
          </a:p>
          <a:p>
            <a:pPr eaLnBrk="1" hangingPunct="1">
              <a:defRPr/>
            </a:pPr>
            <a:r>
              <a:rPr lang="en-US" sz="2000"/>
              <a:t>Sought After by Public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EFCAD-8433-46B1-86E3-D9DD8507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0356-620B-4937-BB21-14A3EF44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C67D491-9971-48CC-9376-6D66846C4CF4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D7F5D01-83CB-46D6-9C55-8DF48314F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Too Bureaucratic?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1641B1E-405E-4C1D-B6F5-CFD2339FDC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57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/>
              <a:t>Google Search: Type: “Fossils for Sale”</a:t>
            </a:r>
          </a:p>
          <a:p>
            <a:pPr lvl="1" eaLnBrk="1" hangingPunct="1">
              <a:defRPr/>
            </a:pPr>
            <a:r>
              <a:rPr lang="en-US" sz="2400" b="1"/>
              <a:t>1,350,000 web sites (3x since 2003)</a:t>
            </a:r>
          </a:p>
          <a:p>
            <a:pPr eaLnBrk="1" hangingPunct="1">
              <a:defRPr/>
            </a:pPr>
            <a:r>
              <a:rPr lang="en-US" sz="2400" b="1"/>
              <a:t>Nebraska NF</a:t>
            </a:r>
          </a:p>
          <a:p>
            <a:pPr lvl="1" eaLnBrk="1" hangingPunct="1">
              <a:defRPr/>
            </a:pPr>
            <a:r>
              <a:rPr lang="en-US" sz="2000" b="1"/>
              <a:t>Oglala NG since 1992, 500 sites- </a:t>
            </a:r>
            <a:r>
              <a:rPr lang="en-US" sz="2000" b="1">
                <a:solidFill>
                  <a:schemeClr val="hlink"/>
                </a:solidFill>
              </a:rPr>
              <a:t>20% shows unauthorized collecting</a:t>
            </a:r>
          </a:p>
          <a:p>
            <a:pPr lvl="1" eaLnBrk="1" hangingPunct="1">
              <a:defRPr/>
            </a:pPr>
            <a:r>
              <a:rPr lang="en-US" sz="2000" b="1"/>
              <a:t>8 fossil theft cases since 1996</a:t>
            </a:r>
          </a:p>
          <a:p>
            <a:pPr lvl="1" eaLnBrk="1" hangingPunct="1">
              <a:defRPr/>
            </a:pPr>
            <a:r>
              <a:rPr lang="en-US" sz="2000" b="1"/>
              <a:t>Avg 10 reports of unauthorized collecting/year</a:t>
            </a:r>
          </a:p>
        </p:txBody>
      </p:sp>
      <p:grpSp>
        <p:nvGrpSpPr>
          <p:cNvPr id="18438" name="Group 9" descr="Person taking a picture of a hole in the ground ">
            <a:extLst>
              <a:ext uri="{FF2B5EF4-FFF2-40B4-BE49-F238E27FC236}">
                <a16:creationId xmlns:a16="http://schemas.microsoft.com/office/drawing/2014/main" id="{F1ECA476-7E9F-4E75-8F1B-A00AC7F8B336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524000"/>
            <a:ext cx="4038600" cy="3841750"/>
            <a:chOff x="2928" y="960"/>
            <a:chExt cx="2544" cy="2420"/>
          </a:xfrm>
        </p:grpSpPr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7038EA86-66D9-4A2E-A01F-423998130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976"/>
              <a:ext cx="244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LEO documenting a fossil theft, Oglala NG</a:t>
              </a:r>
            </a:p>
          </p:txBody>
        </p:sp>
        <p:pic>
          <p:nvPicPr>
            <p:cNvPr id="18440" name="Picture 8" descr="DSCN0962">
              <a:extLst>
                <a:ext uri="{FF2B5EF4-FFF2-40B4-BE49-F238E27FC236}">
                  <a16:creationId xmlns:a16="http://schemas.microsoft.com/office/drawing/2014/main" id="{FDA7A77B-457D-44F6-B8DB-E16097DD0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60"/>
              <a:ext cx="2544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330CE67-6750-4BA8-9CAC-6567F348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8D6378B-7A29-4C0A-AB22-85F9329C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25C2E75-59E0-4D83-A0DA-536340A5685D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FE1847E7-055D-40E2-8F64-6ABB4BBDE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Authorities for Management of Fossil Resources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58C3A3D-7617-46DF-9A30-F31D0CA46A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Laws </a:t>
            </a:r>
          </a:p>
          <a:p>
            <a:pPr lvl="1" eaLnBrk="1" hangingPunct="1">
              <a:defRPr/>
            </a:pPr>
            <a:r>
              <a:rPr lang="en-US"/>
              <a:t>Organic Act of 1897</a:t>
            </a:r>
          </a:p>
          <a:p>
            <a:pPr lvl="1" eaLnBrk="1" hangingPunct="1">
              <a:defRPr/>
            </a:pPr>
            <a:r>
              <a:rPr lang="en-US"/>
              <a:t>Forest Planning Act</a:t>
            </a:r>
          </a:p>
          <a:p>
            <a:pPr lvl="1" eaLnBrk="1" hangingPunct="1">
              <a:defRPr/>
            </a:pPr>
            <a:r>
              <a:rPr lang="en-US"/>
              <a:t>Federal Cave Resources Protection Act</a:t>
            </a:r>
          </a:p>
          <a:p>
            <a:pPr lvl="1" eaLnBrk="1" hangingPunct="1">
              <a:defRPr/>
            </a:pPr>
            <a:r>
              <a:rPr lang="en-US"/>
              <a:t>Archeological Resources Protection Act</a:t>
            </a:r>
          </a:p>
          <a:p>
            <a:pPr lvl="1" eaLnBrk="1" hangingPunct="1">
              <a:defRPr/>
            </a:pPr>
            <a:r>
              <a:rPr lang="en-US"/>
              <a:t>18 U.S.C. 641 Property18 U.S.C. 1361</a:t>
            </a:r>
          </a:p>
          <a:p>
            <a:pPr lvl="1" eaLnBrk="1" hangingPunct="1">
              <a:defRPr/>
            </a:pPr>
            <a:r>
              <a:rPr lang="en-US"/>
              <a:t>Depredation</a:t>
            </a:r>
          </a:p>
          <a:p>
            <a:pPr eaLnBrk="1" hangingPunct="1">
              <a:defRPr/>
            </a:pPr>
            <a:r>
              <a:rPr lang="en-US" sz="2800"/>
              <a:t>Regulations</a:t>
            </a:r>
          </a:p>
          <a:p>
            <a:pPr lvl="1" eaLnBrk="1" hangingPunct="1">
              <a:defRPr/>
            </a:pPr>
            <a:r>
              <a:rPr lang="en-US"/>
              <a:t>36 CFR 261.9(a,b,</a:t>
            </a:r>
            <a:r>
              <a:rPr lang="en-US" sz="3600">
                <a:solidFill>
                  <a:srgbClr val="FF0000"/>
                </a:solidFill>
              </a:rPr>
              <a:t>i</a:t>
            </a:r>
            <a:r>
              <a:rPr lang="en-US"/>
              <a:t>, j)</a:t>
            </a:r>
          </a:p>
          <a:p>
            <a:pPr lvl="1" eaLnBrk="1" hangingPunct="1">
              <a:defRPr/>
            </a:pPr>
            <a:r>
              <a:rPr lang="en-US"/>
              <a:t>36 CFR 251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8E9BB62-1883-4E47-B087-1EEE205C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542F3AD-1A24-40EF-B588-55955878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0DD1DBB-BD1C-470C-BEFE-DF549397E123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4D24A8F6-D233-4352-B7CF-AA6F7072D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Forest Service Administrative Policies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D69C7820-DCA4-44C1-AA2E-2AEA71256F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5720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</a:rPr>
              <a:t>FS Manual 2860:  Policy - Hobby Mineral and Fossil Collecting allowed (on hold)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</a:rPr>
              <a:t>FS Manual 2700:  Special Use Permit required for: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Collecting fossil vertebrates, 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Collecting significant fossil nonvertebrate resources, &amp; </a:t>
            </a:r>
          </a:p>
          <a:p>
            <a:pPr lvl="1" eaLnBrk="1" hangingPunct="1">
              <a:defRPr/>
            </a:pPr>
            <a:r>
              <a:rPr lang="en-US" sz="2000">
                <a:solidFill>
                  <a:srgbClr val="FFFFFF"/>
                </a:solidFill>
              </a:rPr>
              <a:t>Creating ground disturbance.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486" name="Group 17" descr="A fossilized tree stump in the ground">
            <a:extLst>
              <a:ext uri="{FF2B5EF4-FFF2-40B4-BE49-F238E27FC236}">
                <a16:creationId xmlns:a16="http://schemas.microsoft.com/office/drawing/2014/main" id="{83F9225F-FB6E-4A6A-AB25-60F4D067350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00200"/>
            <a:ext cx="3398838" cy="4938713"/>
            <a:chOff x="489" y="1008"/>
            <a:chExt cx="2141" cy="3111"/>
          </a:xfrm>
        </p:grpSpPr>
        <p:pic>
          <p:nvPicPr>
            <p:cNvPr id="20487" name="Picture 15" descr="Watford_stump">
              <a:extLst>
                <a:ext uri="{FF2B5EF4-FFF2-40B4-BE49-F238E27FC236}">
                  <a16:creationId xmlns:a16="http://schemas.microsoft.com/office/drawing/2014/main" id="{920FD542-D030-455B-A2A7-144BD4E02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1008"/>
              <a:ext cx="2141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16">
              <a:extLst>
                <a:ext uri="{FF2B5EF4-FFF2-40B4-BE49-F238E27FC236}">
                  <a16:creationId xmlns:a16="http://schemas.microsoft.com/office/drawing/2014/main" id="{BA01752A-F60D-4A41-BB89-22D4F8094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888"/>
              <a:ext cx="13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Fossil Tree- DPG</a:t>
              </a:r>
            </a:p>
          </p:txBody>
        </p:sp>
      </p:grp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30856E7-7061-4B8B-B6B4-1C1C5010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23A7ED7-11E4-4EC8-AE43-233D5EBF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5E1AB3A-7CF9-41DD-BF05-22A4FA7E97DE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1A74F943-D7C2-4299-B71B-903186256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Objectives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5440539-8CCA-44A6-8361-24786462E6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FFFFFF"/>
                </a:solidFill>
              </a:rPr>
              <a:t>Describe fossils &amp; collection policy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FFFF"/>
                </a:solidFill>
              </a:rPr>
              <a:t>Describe FS paleo program 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FFFF"/>
                </a:solidFill>
              </a:rPr>
              <a:t>Identify and locate paleo authorities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FFFF"/>
                </a:solidFill>
              </a:rPr>
              <a:t>Identify tools for management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FFFF"/>
                </a:solidFill>
              </a:rPr>
              <a:t>Know paleo contacts</a:t>
            </a:r>
          </a:p>
          <a:p>
            <a:pPr eaLnBrk="1" hangingPunct="1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3078" name="Picture 11" descr="A group of people working at an archaeological site, with equipment scattered around on the ground">
            <a:extLst>
              <a:ext uri="{FF2B5EF4-FFF2-40B4-BE49-F238E27FC236}">
                <a16:creationId xmlns:a16="http://schemas.microsoft.com/office/drawing/2014/main" id="{4650E47C-6AB4-49E0-BAFC-8E691182280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3434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12">
            <a:extLst>
              <a:ext uri="{FF2B5EF4-FFF2-40B4-BE49-F238E27FC236}">
                <a16:creationId xmlns:a16="http://schemas.microsoft.com/office/drawing/2014/main" id="{080B5061-4628-4DCB-B21B-337234AC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4114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Picketwire Sauropod P.I.T Project, Comanche NG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8061F4C-7FEC-43B3-A237-E787F472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AF2231A-8E54-4982-AD63-5DD7FFD2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A1D070D-D180-4F2F-89B9-BA843266AE59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>
            <a:extLst>
              <a:ext uri="{FF2B5EF4-FFF2-40B4-BE49-F238E27FC236}">
                <a16:creationId xmlns:a16="http://schemas.microsoft.com/office/drawing/2014/main" id="{D3630F62-F0C1-42F9-9A0F-E3912FDE0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Management Tools</a:t>
            </a:r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00D0C518-7F7A-47B2-9B28-B6EF928B5F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Administrative </a:t>
            </a:r>
          </a:p>
          <a:p>
            <a:pPr lvl="1" eaLnBrk="1" hangingPunct="1">
              <a:defRPr/>
            </a:pPr>
            <a:r>
              <a:rPr lang="en-US"/>
              <a:t>Forest Plans</a:t>
            </a:r>
          </a:p>
          <a:p>
            <a:pPr lvl="1" eaLnBrk="1" hangingPunct="1">
              <a:defRPr/>
            </a:pPr>
            <a:r>
              <a:rPr lang="en-US"/>
              <a:t>Paleontological Resource Appendices</a:t>
            </a:r>
          </a:p>
          <a:p>
            <a:pPr lvl="1" eaLnBrk="1" hangingPunct="1">
              <a:defRPr/>
            </a:pPr>
            <a:r>
              <a:rPr lang="en-US"/>
              <a:t>FSM 2860 (draft)</a:t>
            </a:r>
          </a:p>
          <a:p>
            <a:pPr lvl="1" eaLnBrk="1" hangingPunct="1">
              <a:defRPr/>
            </a:pPr>
            <a:r>
              <a:rPr lang="en-US"/>
              <a:t>Repository Agreements</a:t>
            </a:r>
          </a:p>
        </p:txBody>
      </p:sp>
      <p:sp>
        <p:nvSpPr>
          <p:cNvPr id="109576" name="Rectangle 8">
            <a:extLst>
              <a:ext uri="{FF2B5EF4-FFF2-40B4-BE49-F238E27FC236}">
                <a16:creationId xmlns:a16="http://schemas.microsoft.com/office/drawing/2014/main" id="{694EAC70-3DB4-46BC-952C-375981E193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On-the-ground</a:t>
            </a:r>
          </a:p>
          <a:p>
            <a:pPr lvl="1" eaLnBrk="1" hangingPunct="1">
              <a:defRPr/>
            </a:pPr>
            <a:r>
              <a:rPr lang="en-US"/>
              <a:t>Special Use Permit</a:t>
            </a:r>
          </a:p>
          <a:p>
            <a:pPr lvl="1" eaLnBrk="1" hangingPunct="1">
              <a:defRPr/>
            </a:pPr>
            <a:r>
              <a:rPr lang="en-US"/>
              <a:t>Fossil Yield Potential Classification (FYPC)</a:t>
            </a:r>
          </a:p>
          <a:p>
            <a:pPr lvl="1" eaLnBrk="1" hangingPunct="1">
              <a:defRPr/>
            </a:pPr>
            <a:r>
              <a:rPr lang="en-US"/>
              <a:t>Significance Criteria</a:t>
            </a:r>
          </a:p>
          <a:p>
            <a:pPr lvl="1" eaLnBrk="1" hangingPunct="1">
              <a:defRPr/>
            </a:pPr>
            <a:r>
              <a:rPr lang="en-US"/>
              <a:t>Paleo Database</a:t>
            </a:r>
          </a:p>
          <a:p>
            <a:pPr lvl="1" eaLnBrk="1" hangingPunct="1">
              <a:defRPr/>
            </a:pPr>
            <a:r>
              <a:rPr lang="en-US"/>
              <a:t>GIS</a:t>
            </a:r>
          </a:p>
          <a:p>
            <a:pPr lvl="1" eaLnBrk="1" hangingPunct="1">
              <a:defRPr/>
            </a:pPr>
            <a:endParaRPr lang="en-US"/>
          </a:p>
          <a:p>
            <a:pPr lvl="1" eaLnBrk="1" hangingPunct="1">
              <a:defRPr/>
            </a:pPr>
            <a:endParaRPr lang="en-US"/>
          </a:p>
          <a:p>
            <a:pPr lvl="1" eaLnBrk="1" hangingPunct="1"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A3583-9AAE-4F12-B16C-73797A9A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7D896-A709-4A8B-AE8B-9D90519F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780E265-553A-45EB-9349-FDDC00C8FD45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3021B74-517F-4F39-9E48-DC0526A70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/>
              <a:t>Curation Agreements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6182C6D-A1F5-4FE8-B549-D83C7647BD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343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Collection is just tip of iceberg</a:t>
            </a:r>
          </a:p>
          <a:p>
            <a:pPr eaLnBrk="1" hangingPunct="1">
              <a:defRPr/>
            </a:pPr>
            <a:r>
              <a:rPr lang="en-US" sz="2800"/>
              <a:t>Federal Property</a:t>
            </a:r>
          </a:p>
          <a:p>
            <a:pPr eaLnBrk="1" hangingPunct="1">
              <a:defRPr/>
            </a:pPr>
            <a:r>
              <a:rPr lang="en-US" sz="2800"/>
              <a:t>For long term care in fossil repository.</a:t>
            </a:r>
          </a:p>
          <a:p>
            <a:pPr eaLnBrk="1" hangingPunct="1">
              <a:defRPr/>
            </a:pPr>
            <a:r>
              <a:rPr lang="en-US" sz="2800"/>
              <a:t>Part of authorizing instrument:</a:t>
            </a:r>
            <a:r>
              <a:rPr lang="en-US" sz="2800" b="1"/>
              <a:t>  	</a:t>
            </a:r>
          </a:p>
          <a:p>
            <a:pPr lvl="1" eaLnBrk="1" hangingPunct="1">
              <a:defRPr/>
            </a:pPr>
            <a:r>
              <a:rPr lang="en-US" sz="2400"/>
              <a:t>SUP “Umbrella”, </a:t>
            </a:r>
          </a:p>
          <a:p>
            <a:pPr lvl="2" eaLnBrk="1" hangingPunct="1">
              <a:defRPr/>
            </a:pPr>
            <a:r>
              <a:rPr lang="en-US" sz="2000"/>
              <a:t>CCS,</a:t>
            </a:r>
          </a:p>
          <a:p>
            <a:pPr lvl="2" eaLnBrk="1" hangingPunct="1">
              <a:defRPr/>
            </a:pPr>
            <a:r>
              <a:rPr lang="en-US" sz="2000"/>
              <a:t>PA, and/or</a:t>
            </a:r>
          </a:p>
          <a:p>
            <a:pPr lvl="2" eaLnBrk="1" hangingPunct="1">
              <a:defRPr/>
            </a:pPr>
            <a:r>
              <a:rPr lang="en-US" sz="2000"/>
              <a:t>MOU</a:t>
            </a:r>
          </a:p>
        </p:txBody>
      </p:sp>
      <p:pic>
        <p:nvPicPr>
          <p:cNvPr id="22534" name="Picture 5" descr="Shelves filled with fossils in trays ">
            <a:extLst>
              <a:ext uri="{FF2B5EF4-FFF2-40B4-BE49-F238E27FC236}">
                <a16:creationId xmlns:a16="http://schemas.microsoft.com/office/drawing/2014/main" id="{709802A6-6418-436B-91E5-F5501EE8055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76400"/>
            <a:ext cx="4343400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44C32805-B423-4755-B5F5-F74E699FB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81600"/>
            <a:ext cx="4343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Fossil curation at the Museum of Geology Collections, South Dakota School of Mines &amp; Technology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05F32B-627A-427B-81C4-9F29AC65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CBF8DD9-1645-45C5-B21C-DD9A820A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81BD86B-DB48-4AA7-B577-96BAEE3AC062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6DA0E8F-DE62-4FA7-9632-42BDF62BB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Fossil Yield Potential Classification (FYPC)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F4C2034-FEE2-42EB-8022-491B163E4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 geologic unit is assigned a FYPC # between 1-5 (5 is fossil rich).</a:t>
            </a:r>
          </a:p>
          <a:p>
            <a:pPr eaLnBrk="1" hangingPunct="1">
              <a:defRPr/>
            </a:pPr>
            <a:r>
              <a:rPr lang="en-US"/>
              <a:t>Classification dependent upon “fossil richness”.</a:t>
            </a:r>
          </a:p>
          <a:p>
            <a:pPr eaLnBrk="1" hangingPunct="1">
              <a:defRPr/>
            </a:pPr>
            <a:r>
              <a:rPr lang="en-US"/>
              <a:t>Model is designed to be fine-tuned.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7982-0909-4374-AC0D-62021CBC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C6B6-B428-4C2D-9A04-195A4233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42FBBDD-31E6-4050-9256-233C16D0FDCE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31">
            <a:extLst>
              <a:ext uri="{FF2B5EF4-FFF2-40B4-BE49-F238E27FC236}">
                <a16:creationId xmlns:a16="http://schemas.microsoft.com/office/drawing/2014/main" id="{D6FD0273-9094-468B-B945-9179F60B93D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295400" y="381000"/>
            <a:ext cx="6618288" cy="6413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Fossil-bearing Rock Layers on National Forest System Lands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(exclusive of Alaska and Hawaii)</a:t>
            </a:r>
          </a:p>
        </p:txBody>
      </p:sp>
      <p:pic>
        <p:nvPicPr>
          <p:cNvPr id="24580" name="Picture 2" descr="Map of the United States showing bedrock layers and Thunder Basin NG">
            <a:extLst>
              <a:ext uri="{FF2B5EF4-FFF2-40B4-BE49-F238E27FC236}">
                <a16:creationId xmlns:a16="http://schemas.microsoft.com/office/drawing/2014/main" id="{01F8F52E-15BA-4E8A-A5FA-53DCF6DB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33" descr="Thunder Basin NG boundary ">
            <a:extLst>
              <a:ext uri="{FF2B5EF4-FFF2-40B4-BE49-F238E27FC236}">
                <a16:creationId xmlns:a16="http://schemas.microsoft.com/office/drawing/2014/main" id="{FBDC5E74-D4B0-4D31-AAE3-AD8EE416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09800"/>
            <a:ext cx="381000" cy="457200"/>
          </a:xfrm>
          <a:prstGeom prst="rect">
            <a:avLst/>
          </a:prstGeom>
          <a:noFill/>
          <a:ln w="57150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9D7263B3-D04C-4D69-B6C4-852D6A36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150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 u="sng" dirty="0">
                <a:latin typeface="Comic Sans MS" panose="030F0702030302020204" pitchFamily="66" charset="0"/>
              </a:rPr>
              <a:t>Bedrock Legend</a:t>
            </a:r>
          </a:p>
        </p:txBody>
      </p:sp>
      <p:grpSp>
        <p:nvGrpSpPr>
          <p:cNvPr id="24582" name="Group 4" descr="Map legend ">
            <a:extLst>
              <a:ext uri="{FF2B5EF4-FFF2-40B4-BE49-F238E27FC236}">
                <a16:creationId xmlns:a16="http://schemas.microsoft.com/office/drawing/2014/main" id="{13B6D3AE-57A4-41AE-AD75-EEB1C3D14DE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0"/>
            <a:ext cx="3594100" cy="1143000"/>
            <a:chOff x="144" y="3456"/>
            <a:chExt cx="2264" cy="720"/>
          </a:xfrm>
        </p:grpSpPr>
        <p:grpSp>
          <p:nvGrpSpPr>
            <p:cNvPr id="24588" name="Group 5">
              <a:extLst>
                <a:ext uri="{FF2B5EF4-FFF2-40B4-BE49-F238E27FC236}">
                  <a16:creationId xmlns:a16="http://schemas.microsoft.com/office/drawing/2014/main" id="{0DEB0F00-5C47-47D8-8609-E28DF2DEE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504"/>
              <a:ext cx="2168" cy="619"/>
              <a:chOff x="1872" y="2400"/>
              <a:chExt cx="2168" cy="619"/>
            </a:xfrm>
          </p:grpSpPr>
          <p:sp>
            <p:nvSpPr>
              <p:cNvPr id="24590" name="Rectangle 6">
                <a:extLst>
                  <a:ext uri="{FF2B5EF4-FFF2-40B4-BE49-F238E27FC236}">
                    <a16:creationId xmlns:a16="http://schemas.microsoft.com/office/drawing/2014/main" id="{ED233A58-1523-44A2-B488-9BC966191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38"/>
                <a:ext cx="144" cy="48"/>
              </a:xfrm>
              <a:prstGeom prst="rect">
                <a:avLst/>
              </a:prstGeom>
              <a:solidFill>
                <a:srgbClr val="FFFFA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1" name="Rectangle 7">
                <a:extLst>
                  <a:ext uri="{FF2B5EF4-FFF2-40B4-BE49-F238E27FC236}">
                    <a16:creationId xmlns:a16="http://schemas.microsoft.com/office/drawing/2014/main" id="{A29A2DA6-B586-4536-AB18-58A3DC8FE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534"/>
                <a:ext cx="144" cy="48"/>
              </a:xfrm>
              <a:prstGeom prst="rect">
                <a:avLst/>
              </a:prstGeom>
              <a:solidFill>
                <a:srgbClr val="B4783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2" name="Rectangle 8">
                <a:extLst>
                  <a:ext uri="{FF2B5EF4-FFF2-40B4-BE49-F238E27FC236}">
                    <a16:creationId xmlns:a16="http://schemas.microsoft.com/office/drawing/2014/main" id="{BF371546-7F20-427E-A763-89E74743D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630"/>
                <a:ext cx="144" cy="48"/>
              </a:xfrm>
              <a:prstGeom prst="rect">
                <a:avLst/>
              </a:prstGeom>
              <a:solidFill>
                <a:srgbClr val="D8B18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3" name="Rectangle 9">
                <a:extLst>
                  <a:ext uri="{FF2B5EF4-FFF2-40B4-BE49-F238E27FC236}">
                    <a16:creationId xmlns:a16="http://schemas.microsoft.com/office/drawing/2014/main" id="{4569A170-9519-4714-8FB8-ED934BAF9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726"/>
                <a:ext cx="144" cy="4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4" name="Text Box 10">
                <a:extLst>
                  <a:ext uri="{FF2B5EF4-FFF2-40B4-BE49-F238E27FC236}">
                    <a16:creationId xmlns:a16="http://schemas.microsoft.com/office/drawing/2014/main" id="{45EB9EE2-4B03-484F-A3A9-D88995122E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400"/>
                <a:ext cx="74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Quaternary Deposits</a:t>
                </a:r>
              </a:p>
            </p:txBody>
          </p:sp>
          <p:sp>
            <p:nvSpPr>
              <p:cNvPr id="24595" name="Text Box 11" descr="Map legend">
                <a:extLst>
                  <a:ext uri="{FF2B5EF4-FFF2-40B4-BE49-F238E27FC236}">
                    <a16:creationId xmlns:a16="http://schemas.microsoft.com/office/drawing/2014/main" id="{EDD3DCFF-83E7-445A-9E3B-DC4DC3761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493"/>
                <a:ext cx="37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 dirty="0">
                    <a:latin typeface="Comic Sans MS" panose="030F0702030302020204" pitchFamily="66" charset="0"/>
                  </a:rPr>
                  <a:t>Neogene</a:t>
                </a:r>
              </a:p>
            </p:txBody>
          </p:sp>
          <p:sp>
            <p:nvSpPr>
              <p:cNvPr id="24596" name="Text Box 12">
                <a:extLst>
                  <a:ext uri="{FF2B5EF4-FFF2-40B4-BE49-F238E27FC236}">
                    <a16:creationId xmlns:a16="http://schemas.microsoft.com/office/drawing/2014/main" id="{A4886147-75E0-406F-9CF3-E8EC39F1E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585"/>
                <a:ext cx="40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Paleogene</a:t>
                </a:r>
              </a:p>
            </p:txBody>
          </p:sp>
          <p:sp>
            <p:nvSpPr>
              <p:cNvPr id="24597" name="Text Box 13">
                <a:extLst>
                  <a:ext uri="{FF2B5EF4-FFF2-40B4-BE49-F238E27FC236}">
                    <a16:creationId xmlns:a16="http://schemas.microsoft.com/office/drawing/2014/main" id="{A48A9289-7DBC-4EF4-9E07-CC5CA88BC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688"/>
                <a:ext cx="84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Cretaceous and Tertiary</a:t>
                </a:r>
              </a:p>
            </p:txBody>
          </p:sp>
          <p:sp>
            <p:nvSpPr>
              <p:cNvPr id="24598" name="Text Box 14">
                <a:extLst>
                  <a:ext uri="{FF2B5EF4-FFF2-40B4-BE49-F238E27FC236}">
                    <a16:creationId xmlns:a16="http://schemas.microsoft.com/office/drawing/2014/main" id="{6AF595A9-FD44-4E32-A1E0-09E84C569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786"/>
                <a:ext cx="45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Cretaceous</a:t>
                </a:r>
              </a:p>
            </p:txBody>
          </p:sp>
          <p:sp>
            <p:nvSpPr>
              <p:cNvPr id="24599" name="Text Box 15">
                <a:extLst>
                  <a:ext uri="{FF2B5EF4-FFF2-40B4-BE49-F238E27FC236}">
                    <a16:creationId xmlns:a16="http://schemas.microsoft.com/office/drawing/2014/main" id="{66071A0D-0D34-4237-BD44-8A4F495F11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878"/>
                <a:ext cx="39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Mesozoic</a:t>
                </a:r>
              </a:p>
            </p:txBody>
          </p:sp>
          <p:sp>
            <p:nvSpPr>
              <p:cNvPr id="24600" name="Rectangle 16">
                <a:extLst>
                  <a:ext uri="{FF2B5EF4-FFF2-40B4-BE49-F238E27FC236}">
                    <a16:creationId xmlns:a16="http://schemas.microsoft.com/office/drawing/2014/main" id="{CC2B9111-4B3A-42E9-824E-B3E350D7F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822"/>
                <a:ext cx="144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1" name="Rectangle 17">
                <a:extLst>
                  <a:ext uri="{FF2B5EF4-FFF2-40B4-BE49-F238E27FC236}">
                    <a16:creationId xmlns:a16="http://schemas.microsoft.com/office/drawing/2014/main" id="{33525DB3-F737-4A8B-ADDF-AF001362C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2" y="2918"/>
                <a:ext cx="144" cy="4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2" name="Rectangle 18">
                <a:extLst>
                  <a:ext uri="{FF2B5EF4-FFF2-40B4-BE49-F238E27FC236}">
                    <a16:creationId xmlns:a16="http://schemas.microsoft.com/office/drawing/2014/main" id="{DE14D88B-9DA2-4FC1-B6BC-BF7DC2D05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438"/>
                <a:ext cx="144" cy="48"/>
              </a:xfrm>
              <a:prstGeom prst="rect">
                <a:avLst/>
              </a:prstGeom>
              <a:solidFill>
                <a:srgbClr val="5DFFB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3" name="Rectangle 19">
                <a:extLst>
                  <a:ext uri="{FF2B5EF4-FFF2-40B4-BE49-F238E27FC236}">
                    <a16:creationId xmlns:a16="http://schemas.microsoft.com/office/drawing/2014/main" id="{5E001505-4EC6-4523-A63B-9697DD78E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34"/>
                <a:ext cx="144" cy="48"/>
              </a:xfrm>
              <a:prstGeom prst="rect">
                <a:avLst/>
              </a:prstGeom>
              <a:solidFill>
                <a:srgbClr val="9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4" name="Rectangle 20">
                <a:extLst>
                  <a:ext uri="{FF2B5EF4-FFF2-40B4-BE49-F238E27FC236}">
                    <a16:creationId xmlns:a16="http://schemas.microsoft.com/office/drawing/2014/main" id="{1DE94AC8-75CF-456F-9B34-CD6ED8625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630"/>
                <a:ext cx="144" cy="4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5" name="Text Box 21">
                <a:extLst>
                  <a:ext uri="{FF2B5EF4-FFF2-40B4-BE49-F238E27FC236}">
                    <a16:creationId xmlns:a16="http://schemas.microsoft.com/office/drawing/2014/main" id="{F605DE5A-C524-4EDB-BCE7-54A9FD7AE2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400"/>
                <a:ext cx="64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Triassic/Jurassic</a:t>
                </a:r>
              </a:p>
            </p:txBody>
          </p:sp>
          <p:sp>
            <p:nvSpPr>
              <p:cNvPr id="24606" name="Text Box 22">
                <a:extLst>
                  <a:ext uri="{FF2B5EF4-FFF2-40B4-BE49-F238E27FC236}">
                    <a16:creationId xmlns:a16="http://schemas.microsoft.com/office/drawing/2014/main" id="{A5593998-98E7-4711-9053-73F9510620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498"/>
                <a:ext cx="6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Paleozoic/Mesozoic</a:t>
                </a:r>
              </a:p>
            </p:txBody>
          </p:sp>
          <p:sp>
            <p:nvSpPr>
              <p:cNvPr id="24607" name="Text Box 23">
                <a:extLst>
                  <a:ext uri="{FF2B5EF4-FFF2-40B4-BE49-F238E27FC236}">
                    <a16:creationId xmlns:a16="http://schemas.microsoft.com/office/drawing/2014/main" id="{DA68F9D1-5DA6-4F49-8690-232A9074F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596"/>
                <a:ext cx="78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Pennsylvanian/Permian</a:t>
                </a:r>
              </a:p>
            </p:txBody>
          </p:sp>
          <p:sp>
            <p:nvSpPr>
              <p:cNvPr id="24608" name="Rectangle 24">
                <a:extLst>
                  <a:ext uri="{FF2B5EF4-FFF2-40B4-BE49-F238E27FC236}">
                    <a16:creationId xmlns:a16="http://schemas.microsoft.com/office/drawing/2014/main" id="{872ECCDC-D257-4501-B30C-C568D925C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726"/>
                <a:ext cx="144" cy="48"/>
              </a:xfrm>
              <a:prstGeom prst="rect">
                <a:avLst/>
              </a:prstGeom>
              <a:solidFill>
                <a:srgbClr val="00C2B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09" name="Rectangle 25">
                <a:extLst>
                  <a:ext uri="{FF2B5EF4-FFF2-40B4-BE49-F238E27FC236}">
                    <a16:creationId xmlns:a16="http://schemas.microsoft.com/office/drawing/2014/main" id="{AC2BDBAC-70BE-4883-9BDB-F601F5112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822"/>
                <a:ext cx="144" cy="4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0" name="Rectangle 26">
                <a:extLst>
                  <a:ext uri="{FF2B5EF4-FFF2-40B4-BE49-F238E27FC236}">
                    <a16:creationId xmlns:a16="http://schemas.microsoft.com/office/drawing/2014/main" id="{F4C7FDDB-B40C-4EB6-AE47-AE96F6778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918"/>
                <a:ext cx="144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1" name="Text Box 27">
                <a:extLst>
                  <a:ext uri="{FF2B5EF4-FFF2-40B4-BE49-F238E27FC236}">
                    <a16:creationId xmlns:a16="http://schemas.microsoft.com/office/drawing/2014/main" id="{56D77291-2082-4B0F-82B7-BE0E09C93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688"/>
                <a:ext cx="3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Paleozoic</a:t>
                </a:r>
              </a:p>
            </p:txBody>
          </p:sp>
          <p:sp>
            <p:nvSpPr>
              <p:cNvPr id="24612" name="Text Box 28">
                <a:extLst>
                  <a:ext uri="{FF2B5EF4-FFF2-40B4-BE49-F238E27FC236}">
                    <a16:creationId xmlns:a16="http://schemas.microsoft.com/office/drawing/2014/main" id="{57B2EF27-DF78-4BB5-BC6B-76B3E7149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786"/>
                <a:ext cx="106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Silurian/Devonian/Mississippian</a:t>
                </a:r>
              </a:p>
            </p:txBody>
          </p:sp>
          <p:sp>
            <p:nvSpPr>
              <p:cNvPr id="24613" name="Text Box 29">
                <a:extLst>
                  <a:ext uri="{FF2B5EF4-FFF2-40B4-BE49-F238E27FC236}">
                    <a16:creationId xmlns:a16="http://schemas.microsoft.com/office/drawing/2014/main" id="{18097E5E-52D4-4BB3-B7A7-97A660F65C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884"/>
                <a:ext cx="74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latin typeface="Comic Sans MS" panose="030F0702030302020204" pitchFamily="66" charset="0"/>
                  </a:rPr>
                  <a:t>Cambrian/Ordovician</a:t>
                </a:r>
              </a:p>
            </p:txBody>
          </p:sp>
        </p:grpSp>
        <p:sp>
          <p:nvSpPr>
            <p:cNvPr id="24589" name="Rectangle 30">
              <a:extLst>
                <a:ext uri="{FF2B5EF4-FFF2-40B4-BE49-F238E27FC236}">
                  <a16:creationId xmlns:a16="http://schemas.microsoft.com/office/drawing/2014/main" id="{268872C1-8361-46D1-B5F1-E8689D9B3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456"/>
              <a:ext cx="225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586" name="Rectangle 34" descr="Thunder Basin NG boundary ">
            <a:extLst>
              <a:ext uri="{FF2B5EF4-FFF2-40B4-BE49-F238E27FC236}">
                <a16:creationId xmlns:a16="http://schemas.microsoft.com/office/drawing/2014/main" id="{703B9DA5-836B-4539-A591-7AB18349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638800"/>
            <a:ext cx="685800" cy="457200"/>
          </a:xfrm>
          <a:prstGeom prst="rect">
            <a:avLst/>
          </a:prstGeom>
          <a:noFill/>
          <a:ln w="28575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7" name="Text Box 35">
            <a:extLst>
              <a:ext uri="{FF2B5EF4-FFF2-40B4-BE49-F238E27FC236}">
                <a16:creationId xmlns:a16="http://schemas.microsoft.com/office/drawing/2014/main" id="{221CCC8C-738B-45FF-9A63-A59F4BF1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562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Thunder Basin NG</a:t>
            </a:r>
          </a:p>
        </p:txBody>
      </p:sp>
      <p:sp>
        <p:nvSpPr>
          <p:cNvPr id="24584" name="Text Box 32">
            <a:extLst>
              <a:ext uri="{FF2B5EF4-FFF2-40B4-BE49-F238E27FC236}">
                <a16:creationId xmlns:a16="http://schemas.microsoft.com/office/drawing/2014/main" id="{88990958-0F57-4C9E-BF52-3F1D671C3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1722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Times New Roman" panose="02020603050405020304" pitchFamily="18" charset="0"/>
              </a:rPr>
              <a:t>- geology taken from J. C. Reed, Jr. and C. A. Bush, 2001.  </a:t>
            </a:r>
          </a:p>
          <a:p>
            <a:pPr eaLnBrk="1" hangingPunct="1"/>
            <a:r>
              <a:rPr lang="en-US" altLang="en-US" sz="800">
                <a:latin typeface="Times New Roman" panose="02020603050405020304" pitchFamily="18" charset="0"/>
              </a:rPr>
              <a:t>  generalized Geologic Map of the Conterminous United  </a:t>
            </a:r>
          </a:p>
          <a:p>
            <a:pPr eaLnBrk="1" hangingPunct="1"/>
            <a:r>
              <a:rPr lang="en-US" altLang="en-US" sz="800">
                <a:latin typeface="Times New Roman" panose="02020603050405020304" pitchFamily="18" charset="0"/>
              </a:rPr>
              <a:t>  States </a:t>
            </a:r>
            <a:r>
              <a:rPr lang="en-US" altLang="en-US" sz="800" i="1">
                <a:latin typeface="Times New Roman" panose="02020603050405020304" pitchFamily="18" charset="0"/>
              </a:rPr>
              <a:t>edition:</a:t>
            </a:r>
            <a:r>
              <a:rPr lang="en-US" altLang="en-US" sz="800">
                <a:latin typeface="Times New Roman" panose="02020603050405020304" pitchFamily="18" charset="0"/>
              </a:rPr>
              <a:t> 1.0, United States Geological Survey. </a:t>
            </a:r>
          </a:p>
          <a:p>
            <a:pPr eaLnBrk="1" hangingPunct="1"/>
            <a:endParaRPr lang="en-US" altLang="en-US" sz="800">
              <a:latin typeface="Times New Roman" panose="02020603050405020304" pitchFamily="18" charset="0"/>
            </a:endParaRP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29EBBF0B-7662-4FF7-B6B2-7BF8A597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F6D60CA8-0066-4787-8494-21919DB0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7C67A21-40F9-4E31-8E8B-E39C21289966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>
            <a:extLst>
              <a:ext uri="{FF2B5EF4-FFF2-40B4-BE49-F238E27FC236}">
                <a16:creationId xmlns:a16="http://schemas.microsoft.com/office/drawing/2014/main" id="{BF72EF2C-36B7-4E14-9591-6E746FAF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3048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3200">
                <a:latin typeface="Arial" panose="020B0604020202020204" pitchFamily="34" charset="0"/>
              </a:rPr>
              <a:t>Geology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62770EB6-B3E7-4148-9960-1D50EB859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2895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/>
              <a:t>Fossil Yield Potential Classification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2D30C942-7E3B-4A21-BDA6-FED1B1E05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Thunder Basin National Grassland</a:t>
            </a:r>
          </a:p>
        </p:txBody>
      </p:sp>
      <p:pic>
        <p:nvPicPr>
          <p:cNvPr id="53250" name="Picture 2" descr="A map of Thunder Basin National Grassland showing geologic units">
            <a:extLst>
              <a:ext uri="{FF2B5EF4-FFF2-40B4-BE49-F238E27FC236}">
                <a16:creationId xmlns:a16="http://schemas.microsoft.com/office/drawing/2014/main" id="{98FD5E50-9C94-4E3E-A32A-E076997B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295400"/>
            <a:ext cx="4762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A map of Thunder Basin National Grassland showing geologic units and fossil yield potential classification ">
            <a:extLst>
              <a:ext uri="{FF2B5EF4-FFF2-40B4-BE49-F238E27FC236}">
                <a16:creationId xmlns:a16="http://schemas.microsoft.com/office/drawing/2014/main" id="{8F1D0722-5543-44C4-8663-5D950871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8085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3FB95EF-02DE-49B2-A9B8-0EAD5A81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133A980-B249-4D67-8CB3-8C4106FD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55DD39E-644F-4FC7-BC30-87CA6D217E5D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1" grpId="1"/>
      <p:bldP spid="532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597DD28-F01A-4612-816A-647F12297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Who do you Call?</a:t>
            </a:r>
            <a:br>
              <a:rPr lang="en-US" sz="4000"/>
            </a:br>
            <a:r>
              <a:rPr lang="en-US" sz="4000"/>
              <a:t>P.A.G.!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9B089C0-0D37-46B5-8117-0D907D37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Paleontological Advisory Group (PAG)</a:t>
            </a:r>
          </a:p>
          <a:p>
            <a:pPr lvl="1" eaLnBrk="1" hangingPunct="1">
              <a:defRPr/>
            </a:pPr>
            <a:r>
              <a:rPr lang="en-US"/>
              <a:t>Each regional geologist is the PAG coordinator for that region</a:t>
            </a:r>
          </a:p>
          <a:p>
            <a:pPr lvl="1" eaLnBrk="1" hangingPunct="1">
              <a:defRPr/>
            </a:pPr>
            <a:r>
              <a:rPr lang="en-US"/>
              <a:t>FS Zone Paleontologists located </a:t>
            </a:r>
          </a:p>
          <a:p>
            <a:pPr lvl="2" eaLnBrk="1" hangingPunct="1">
              <a:defRPr/>
            </a:pPr>
            <a:r>
              <a:rPr lang="en-US" sz="2800"/>
              <a:t>Bruce Schumacher-Comanche NG</a:t>
            </a:r>
          </a:p>
          <a:p>
            <a:pPr lvl="2" eaLnBrk="1" hangingPunct="1">
              <a:defRPr/>
            </a:pPr>
            <a:r>
              <a:rPr lang="en-US" sz="2800"/>
              <a:t>Barb Beasley-Nebraska National Forest</a:t>
            </a:r>
          </a:p>
          <a:p>
            <a:pPr lvl="1" eaLnBrk="1" hangingPunct="1">
              <a:defRPr/>
            </a:pPr>
            <a:r>
              <a:rPr lang="en-US"/>
              <a:t>WO Paleontology Program Leader</a:t>
            </a:r>
          </a:p>
          <a:p>
            <a:pPr lvl="2" eaLnBrk="1" hangingPunct="1">
              <a:defRPr/>
            </a:pPr>
            <a:r>
              <a:rPr lang="en-US" sz="2800"/>
              <a:t>Vacant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8A02B-DDDC-42CB-BE54-F63407BE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92044-D8A1-41E7-9C38-3245573D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3027363-BBB9-4678-BE3D-366F822D80FF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EB578083-A62B-4137-B899-2CED15C2D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SUMMARY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79C2BF7-568F-46F1-A22B-C3B09D8B4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What is a fossil?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What are the 4 fossil types?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What are the collection policies?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Plants?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Invertebrates?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Vertebrates?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Ichnofossils?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What is paleo policy?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Who do you call?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00AE0-4CE3-4AE0-B5BF-9A470715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8EF18-9426-47A6-978F-B29E0C78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C2F7B8D-130F-4CA6-B272-6C088CBD310B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>
            <a:extLst>
              <a:ext uri="{FF2B5EF4-FFF2-40B4-BE49-F238E27FC236}">
                <a16:creationId xmlns:a16="http://schemas.microsoft.com/office/drawing/2014/main" id="{18E73040-0DF8-47BC-8E03-C4783D063C3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ASSESSMENT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FCFE9584-225E-4A04-96E1-756D0438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A904B18C-3E14-4C71-B1A5-44487987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F68C850-617B-4474-AE8F-9FCE0155E0D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5207" name="Text Box 39">
            <a:extLst>
              <a:ext uri="{FF2B5EF4-FFF2-40B4-BE49-F238E27FC236}">
                <a16:creationId xmlns:a16="http://schemas.microsoft.com/office/drawing/2014/main" id="{0E6B8917-4E81-479A-A0B9-531F453A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4800"/>
            <a:ext cx="1905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</a:rPr>
              <a:t>P</a:t>
            </a:r>
          </a:p>
        </p:txBody>
      </p:sp>
      <p:sp>
        <p:nvSpPr>
          <p:cNvPr id="135197" name="Text Box 29">
            <a:extLst>
              <a:ext uri="{FF2B5EF4-FFF2-40B4-BE49-F238E27FC236}">
                <a16:creationId xmlns:a16="http://schemas.microsoft.com/office/drawing/2014/main" id="{FC895AD1-5B49-4D3F-9840-C0D28E3C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86000"/>
            <a:ext cx="2209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hlink"/>
                </a:solidFill>
              </a:rPr>
              <a:t>Vertebrate Cast</a:t>
            </a:r>
            <a:r>
              <a:rPr lang="en-US" altLang="en-US" sz="96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35198" name="Text Box 30">
            <a:extLst>
              <a:ext uri="{FF2B5EF4-FFF2-40B4-BE49-F238E27FC236}">
                <a16:creationId xmlns:a16="http://schemas.microsoft.com/office/drawing/2014/main" id="{FDF21156-4A9F-41C7-BAD6-601DAB84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76800"/>
            <a:ext cx="2743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</a:rPr>
              <a:t>INV</a:t>
            </a:r>
          </a:p>
        </p:txBody>
      </p:sp>
      <p:sp>
        <p:nvSpPr>
          <p:cNvPr id="135200" name="Text Box 32">
            <a:extLst>
              <a:ext uri="{FF2B5EF4-FFF2-40B4-BE49-F238E27FC236}">
                <a16:creationId xmlns:a16="http://schemas.microsoft.com/office/drawing/2014/main" id="{F6D56B2F-5AF5-42AD-ACB4-676BBFD5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68850"/>
            <a:ext cx="2209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35201" name="Text Box 33">
            <a:extLst>
              <a:ext uri="{FF2B5EF4-FFF2-40B4-BE49-F238E27FC236}">
                <a16:creationId xmlns:a16="http://schemas.microsoft.com/office/drawing/2014/main" id="{4EFC6C71-65DB-47C2-AD26-62D28316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00600"/>
            <a:ext cx="1752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</a:rPr>
              <a:t>P</a:t>
            </a:r>
          </a:p>
        </p:txBody>
      </p:sp>
      <p:sp>
        <p:nvSpPr>
          <p:cNvPr id="135205" name="Text Box 37">
            <a:extLst>
              <a:ext uri="{FF2B5EF4-FFF2-40B4-BE49-F238E27FC236}">
                <a16:creationId xmlns:a16="http://schemas.microsoft.com/office/drawing/2014/main" id="{1473FCF8-9F5B-4EF3-AF09-6CA1FF71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2286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</a:rPr>
              <a:t>V,T</a:t>
            </a:r>
          </a:p>
        </p:txBody>
      </p:sp>
      <p:sp>
        <p:nvSpPr>
          <p:cNvPr id="135196" name="Text Box 28">
            <a:extLst>
              <a:ext uri="{FF2B5EF4-FFF2-40B4-BE49-F238E27FC236}">
                <a16:creationId xmlns:a16="http://schemas.microsoft.com/office/drawing/2014/main" id="{C2DBE9BC-D822-4C3C-ACFE-953996AC1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2590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</a:rPr>
              <a:t>INV</a:t>
            </a:r>
          </a:p>
        </p:txBody>
      </p:sp>
      <p:pic>
        <p:nvPicPr>
          <p:cNvPr id="28684" name="Picture 9" descr="A fossilized shell">
            <a:extLst>
              <a:ext uri="{FF2B5EF4-FFF2-40B4-BE49-F238E27FC236}">
                <a16:creationId xmlns:a16="http://schemas.microsoft.com/office/drawing/2014/main" id="{E3E10FC4-6D68-4FDB-A0DA-BAB4E9ADAE5A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4301" r="19354" b="9677"/>
          <a:stretch>
            <a:fillRect/>
          </a:stretch>
        </p:blipFill>
        <p:spPr>
          <a:xfrm>
            <a:off x="228600" y="2544763"/>
            <a:ext cx="2362200" cy="205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1" descr="Opalized wood">
            <a:extLst>
              <a:ext uri="{FF2B5EF4-FFF2-40B4-BE49-F238E27FC236}">
                <a16:creationId xmlns:a16="http://schemas.microsoft.com/office/drawing/2014/main" id="{F6BB81EB-0DC3-4F00-8992-3588D45F84CE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648200"/>
            <a:ext cx="27432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3" descr="A piece of limestone with fossils inlaid ">
            <a:extLst>
              <a:ext uri="{FF2B5EF4-FFF2-40B4-BE49-F238E27FC236}">
                <a16:creationId xmlns:a16="http://schemas.microsoft.com/office/drawing/2014/main" id="{9F48DCBC-1CA0-4B80-8D82-E7A01D70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286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6" descr="A cast of a dog">
            <a:extLst>
              <a:ext uri="{FF2B5EF4-FFF2-40B4-BE49-F238E27FC236}">
                <a16:creationId xmlns:a16="http://schemas.microsoft.com/office/drawing/2014/main" id="{5C414A47-5DD3-4899-BC07-F57E5DA0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3048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38" descr="A fossilized stump">
            <a:extLst>
              <a:ext uri="{FF2B5EF4-FFF2-40B4-BE49-F238E27FC236}">
                <a16:creationId xmlns:a16="http://schemas.microsoft.com/office/drawing/2014/main" id="{E1F13D1B-BF0C-4940-9183-2668CC87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3"/>
          <a:stretch>
            <a:fillRect/>
          </a:stretch>
        </p:blipFill>
        <p:spPr bwMode="auto">
          <a:xfrm>
            <a:off x="6934200" y="22225"/>
            <a:ext cx="21717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9" name="Text Box 31">
            <a:extLst>
              <a:ext uri="{FF2B5EF4-FFF2-40B4-BE49-F238E27FC236}">
                <a16:creationId xmlns:a16="http://schemas.microsoft.com/office/drawing/2014/main" id="{B38936F7-54E1-4EE7-9E18-2C26EEA2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752600"/>
            <a:ext cx="2514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</a:rPr>
              <a:t>V</a:t>
            </a:r>
          </a:p>
        </p:txBody>
      </p:sp>
      <p:pic>
        <p:nvPicPr>
          <p:cNvPr id="28690" name="Picture 48" descr="A skull">
            <a:extLst>
              <a:ext uri="{FF2B5EF4-FFF2-40B4-BE49-F238E27FC236}">
                <a16:creationId xmlns:a16="http://schemas.microsoft.com/office/drawing/2014/main" id="{2AB57FCF-4C7D-4A2A-BD4F-ADBC7BFB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5" r="10843" b="35744"/>
          <a:stretch>
            <a:fillRect/>
          </a:stretch>
        </p:blipFill>
        <p:spPr bwMode="auto">
          <a:xfrm>
            <a:off x="3200400" y="4572000"/>
            <a:ext cx="2590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51" descr="An imprint of a dinosaur track">
            <a:extLst>
              <a:ext uri="{FF2B5EF4-FFF2-40B4-BE49-F238E27FC236}">
                <a16:creationId xmlns:a16="http://schemas.microsoft.com/office/drawing/2014/main" id="{70AB7B39-8380-4D08-AC04-931EEF4D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52" descr="A view of a palate of a skull">
            <a:extLst>
              <a:ext uri="{FF2B5EF4-FFF2-40B4-BE49-F238E27FC236}">
                <a16:creationId xmlns:a16="http://schemas.microsoft.com/office/drawing/2014/main" id="{05DA6F67-65F9-4C20-8E9C-AB80F20D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1854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07" grpId="0"/>
      <p:bldP spid="135197" grpId="0"/>
      <p:bldP spid="135198" grpId="0"/>
      <p:bldP spid="135200" grpId="0"/>
      <p:bldP spid="135201" grpId="0"/>
      <p:bldP spid="135205" grpId="0"/>
      <p:bldP spid="135196" grpId="0"/>
      <p:bldP spid="1351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DA4B6F7-40E4-4AC1-A183-A3C2463A6B9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Minerals Decision Making</a:t>
            </a:r>
          </a:p>
        </p:txBody>
      </p:sp>
      <p:pic>
        <p:nvPicPr>
          <p:cNvPr id="29700" name="Picture 4" descr="A set of teeth">
            <a:extLst>
              <a:ext uri="{FF2B5EF4-FFF2-40B4-BE49-F238E27FC236}">
                <a16:creationId xmlns:a16="http://schemas.microsoft.com/office/drawing/2014/main" id="{7CB89890-A458-4571-86B3-7941E90A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8956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 fossilized pine cone">
            <a:extLst>
              <a:ext uri="{FF2B5EF4-FFF2-40B4-BE49-F238E27FC236}">
                <a16:creationId xmlns:a16="http://schemas.microsoft.com/office/drawing/2014/main" id="{046B7803-4C79-43E6-8B99-CBDE3E31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406"/>
              </a:clrFrom>
              <a:clrTo>
                <a:srgbClr val="0404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12329" r="16339" b="8218"/>
          <a:stretch>
            <a:fillRect/>
          </a:stretch>
        </p:blipFill>
        <p:spPr bwMode="auto">
          <a:xfrm>
            <a:off x="3733800" y="1524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Fossilized eggs set in rock ">
            <a:extLst>
              <a:ext uri="{FF2B5EF4-FFF2-40B4-BE49-F238E27FC236}">
                <a16:creationId xmlns:a16="http://schemas.microsoft.com/office/drawing/2014/main" id="{ABDBFC40-6A63-4464-87F8-01C5A2E8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3999" b="4750"/>
          <a:stretch>
            <a:fillRect/>
          </a:stretch>
        </p:blipFill>
        <p:spPr bwMode="auto">
          <a:xfrm>
            <a:off x="6248400" y="1524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Imprint of a flower">
            <a:extLst>
              <a:ext uri="{FF2B5EF4-FFF2-40B4-BE49-F238E27FC236}">
                <a16:creationId xmlns:a16="http://schemas.microsoft.com/office/drawing/2014/main" id="{8C712C65-984B-48B1-98F2-53CD8396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 descr="A piece of obsidian">
            <a:extLst>
              <a:ext uri="{FF2B5EF4-FFF2-40B4-BE49-F238E27FC236}">
                <a16:creationId xmlns:a16="http://schemas.microsoft.com/office/drawing/2014/main" id="{6A4DF7B9-BFE1-45EE-B0A5-CE796E80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8956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Opalized wood pieces ">
            <a:extLst>
              <a:ext uri="{FF2B5EF4-FFF2-40B4-BE49-F238E27FC236}">
                <a16:creationId xmlns:a16="http://schemas.microsoft.com/office/drawing/2014/main" id="{AABF93A3-F496-4143-B57D-47907298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Image of a prairie dog wearing a helmet and holding a weapon">
            <a:extLst>
              <a:ext uri="{FF2B5EF4-FFF2-40B4-BE49-F238E27FC236}">
                <a16:creationId xmlns:a16="http://schemas.microsoft.com/office/drawing/2014/main" id="{CFD4B885-B06B-4339-ADEA-5E12ED0A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36073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C7850B6-3E1F-4A27-8AA5-C86355CA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ECCFE8D-7249-4C0D-9F5F-81CEDF86D8B4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4">
            <a:extLst>
              <a:ext uri="{FF2B5EF4-FFF2-40B4-BE49-F238E27FC236}">
                <a16:creationId xmlns:a16="http://schemas.microsoft.com/office/drawing/2014/main" id="{E119B62A-E4AE-4137-A8BA-7E54DFA8876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441700" y="358775"/>
            <a:ext cx="2414588" cy="5794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17B6239E-EFD8-4959-A8DE-949A4A07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7326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When Calvin dreams…….</a:t>
            </a:r>
          </a:p>
        </p:txBody>
      </p:sp>
      <p:pic>
        <p:nvPicPr>
          <p:cNvPr id="30726" name="Picture 5" descr="Cartoon of a boy sitting at a desk with a clock displayed above him">
            <a:extLst>
              <a:ext uri="{FF2B5EF4-FFF2-40B4-BE49-F238E27FC236}">
                <a16:creationId xmlns:a16="http://schemas.microsoft.com/office/drawing/2014/main" id="{85663BA6-4C53-43F5-9A17-FDB73448D6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>
            <a:extLst>
              <a:ext uri="{FF2B5EF4-FFF2-40B4-BE49-F238E27FC236}">
                <a16:creationId xmlns:a16="http://schemas.microsoft.com/office/drawing/2014/main" id="{6BFA50A5-9F4C-4E5A-9866-A76476F7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371600"/>
            <a:ext cx="4953000" cy="44319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USDA Forest Service Minerals and Geology Management Web Pages: </a:t>
            </a:r>
          </a:p>
          <a:p>
            <a:pPr eaLnBrk="1" hangingPunct="1"/>
            <a:endParaRPr lang="en-US" altLang="en-US" sz="2200" dirty="0">
              <a:solidFill>
                <a:schemeClr val="tx2">
                  <a:lumMod val="20000"/>
                  <a:lumOff val="80000"/>
                </a:schemeClr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http://www.fs.fed.us/geology</a:t>
            </a:r>
          </a:p>
          <a:p>
            <a:pPr eaLnBrk="1" hangingPunct="1"/>
            <a:endParaRPr lang="en-US" altLang="en-US" sz="2400" dirty="0">
              <a:solidFill>
                <a:schemeClr val="tx2">
                  <a:lumMod val="20000"/>
                  <a:lumOff val="80000"/>
                </a:schemeClr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http://fsweb.wo.fs.fed.us/mgm</a:t>
            </a:r>
          </a:p>
          <a:p>
            <a:pPr eaLnBrk="1" hangingPunct="1"/>
            <a:endParaRPr lang="en-US" altLang="en-US" sz="2400" dirty="0">
              <a:solidFill>
                <a:schemeClr val="tx2">
                  <a:lumMod val="20000"/>
                  <a:lumOff val="80000"/>
                </a:schemeClr>
              </a:solidFill>
              <a:latin typeface="Helvetica" panose="020B0604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tx2">
                  <a:lumMod val="20000"/>
                  <a:lumOff val="80000"/>
                </a:schemeClr>
              </a:solidFill>
              <a:latin typeface="Helvetica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Barb Beasley</a:t>
            </a:r>
          </a:p>
          <a:p>
            <a:pPr eaLnBrk="1" hangingPunct="1"/>
            <a:r>
              <a:rPr lang="en-US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North Zone Paleontologist</a:t>
            </a:r>
          </a:p>
          <a:p>
            <a:pPr eaLnBrk="1" hangingPunct="1"/>
            <a:r>
              <a:rPr lang="en-US" altLang="en-US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308-432-0351</a:t>
            </a:r>
          </a:p>
          <a:p>
            <a:pPr eaLnBrk="1" hangingPunct="1"/>
            <a:endParaRPr lang="en-US" alt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B9B02CE-6ACD-41C8-B9DF-8561F9C2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B9BF880-B80F-474C-A82F-C6C03D78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B917421-609E-4672-A575-9E32C8932ADA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138E490-271A-4A93-B0A0-00BF16854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What is Paleontology?</a:t>
            </a: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8C7E284-10BF-4093-BAC6-28621720D8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038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/>
              <a:t>  Paleontology is the study of plants and animals that have lived throughout geologic history.</a:t>
            </a:r>
            <a:endParaRPr lang="en-US" sz="2800"/>
          </a:p>
        </p:txBody>
      </p:sp>
      <p:pic>
        <p:nvPicPr>
          <p:cNvPr id="36873" name="Picture 9" descr="Camarasaurus">
            <a:extLst>
              <a:ext uri="{FF2B5EF4-FFF2-40B4-BE49-F238E27FC236}">
                <a16:creationId xmlns:a16="http://schemas.microsoft.com/office/drawing/2014/main" id="{72651BCB-34BF-4421-B94F-0CB432750BD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209800"/>
            <a:ext cx="4724400" cy="308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A group of people">
            <a:extLst>
              <a:ext uri="{FF2B5EF4-FFF2-40B4-BE49-F238E27FC236}">
                <a16:creationId xmlns:a16="http://schemas.microsoft.com/office/drawing/2014/main" id="{0A45E6C3-CFFA-44EF-8193-6B3252B66CB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95400"/>
            <a:ext cx="37719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3DAB8FDE-FD56-4273-AAAC-4662FD99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DF39716-0417-41D5-9560-52A94CEA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459D522-231A-46E9-928D-5F4E2220910A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A345BD6-7FE2-43C8-9DC0-9DD1400CA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FS Paleontological Resource Definition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A2C04F7-988D-4E87-9362-85DF30F8F4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Any evidence of fossilized remains of multicellular invertebrate and vertebrate animals and multicellular plants, including imprints thereof.</a:t>
            </a:r>
          </a:p>
          <a:p>
            <a:pPr eaLnBrk="1" hangingPunct="1">
              <a:defRPr/>
            </a:pPr>
            <a:r>
              <a:rPr lang="en-US"/>
              <a:t>Organic fuel resources are excluded</a:t>
            </a:r>
          </a:p>
          <a:p>
            <a:pPr lvl="1" eaLnBrk="1" hangingPunct="1">
              <a:defRPr/>
            </a:pPr>
            <a:r>
              <a:rPr lang="en-US"/>
              <a:t>FS is one of the few agencies that has a regulatory definition!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E800DAD-1BA8-4432-AB2D-658BDD5A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9AB524E-66B2-43B4-9119-D1193BC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A64ECC0-EFA8-4315-AA12-B1CCD4DA8B1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63F4C28-5710-486D-BF12-0F21C066A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36 CFR 261.9(i)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C5E1304-E6D8-4242-9B2D-30F747170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/>
              <a:t>“Excavating, damaging, or removing any </a:t>
            </a:r>
            <a:r>
              <a:rPr lang="en-US" sz="3600" b="1"/>
              <a:t>vertebrate</a:t>
            </a:r>
            <a:r>
              <a:rPr lang="en-US"/>
              <a:t> fossil or removing any paleontological resource for commercial purposes without a special use authorization.”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Therefore need to know fossil types.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C1EB3-26A7-4C5A-B634-8B61133C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640DA-A896-4AD1-B4CF-759D2726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1501DE1-8172-4FBE-BB9A-50AE207E6DE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5EFAE05-B210-43F5-855A-48E1371D0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4 Major Types of Fossils*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24C59D9-D304-4EC2-9FAE-E10929DFF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/>
              <a:t>Plants</a:t>
            </a:r>
            <a:r>
              <a:rPr lang="en-US"/>
              <a:t> and any plant parts (petrified wood).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/>
              <a:t>Invertebrates</a:t>
            </a:r>
            <a:r>
              <a:rPr lang="en-US"/>
              <a:t>- animals with external “skeleton”.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/>
              <a:t>Vertebrates</a:t>
            </a:r>
            <a:r>
              <a:rPr lang="en-US"/>
              <a:t>- animals with internal skeleton.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/>
              <a:t>Ichnofossils</a:t>
            </a:r>
            <a:r>
              <a:rPr lang="en-US"/>
              <a:t> (trace fossils) – behavior: tracks, trails, burrows, etc.</a:t>
            </a:r>
          </a:p>
        </p:txBody>
      </p:sp>
      <p:sp>
        <p:nvSpPr>
          <p:cNvPr id="7174" name="Text Box 4">
            <a:extLst>
              <a:ext uri="{FF2B5EF4-FFF2-40B4-BE49-F238E27FC236}">
                <a16:creationId xmlns:a16="http://schemas.microsoft.com/office/drawing/2014/main" id="{1D1504A3-6EE0-47BC-AC2B-EDB4BE72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*</a:t>
            </a:r>
            <a:r>
              <a:rPr lang="en-US" altLang="en-US" sz="2400" b="1">
                <a:latin typeface="Arial" panose="020B0604020202020204" pitchFamily="34" charset="0"/>
              </a:rPr>
              <a:t> Includes imprints, impressions, and natural molds and casts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413309-D069-49B9-B868-42F85B83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7654F-2FDD-40FD-9803-A83A1E5A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64760BB-44C3-4E65-865A-1C588B877404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A0A5549-2B05-4C11-802B-23F4F6637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/>
              <a:t>Plant Fossils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D8458A-B6BA-41E6-9316-57DA00CB42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876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Every part of a plant has fossilized.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Seeds, leaves, bark, roots, flowers, fruit, &amp; pollen!</a:t>
            </a:r>
            <a:endParaRPr lang="en-US" sz="2400" b="1"/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grpSp>
        <p:nvGrpSpPr>
          <p:cNvPr id="2" name="Group 23" descr="A palm frond fossil">
            <a:extLst>
              <a:ext uri="{FF2B5EF4-FFF2-40B4-BE49-F238E27FC236}">
                <a16:creationId xmlns:a16="http://schemas.microsoft.com/office/drawing/2014/main" id="{246B2D17-51E6-4B00-8AAB-D2E51FD1CF4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04800"/>
            <a:ext cx="1828800" cy="2884488"/>
            <a:chOff x="4512" y="192"/>
            <a:chExt cx="1152" cy="1817"/>
          </a:xfrm>
        </p:grpSpPr>
        <p:pic>
          <p:nvPicPr>
            <p:cNvPr id="8215" name="Picture 5" descr="palms[1]">
              <a:extLst>
                <a:ext uri="{FF2B5EF4-FFF2-40B4-BE49-F238E27FC236}">
                  <a16:creationId xmlns:a16="http://schemas.microsoft.com/office/drawing/2014/main" id="{820C04EB-535F-44A6-8052-67B83093C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92"/>
              <a:ext cx="1104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Text Box 6">
              <a:extLst>
                <a:ext uri="{FF2B5EF4-FFF2-40B4-BE49-F238E27FC236}">
                  <a16:creationId xmlns:a16="http://schemas.microsoft.com/office/drawing/2014/main" id="{37A435C5-9FF3-4B4B-984A-74FA54A19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776"/>
              <a:ext cx="115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rgbClr val="FFFFFF"/>
                  </a:solidFill>
                  <a:latin typeface="Arial" panose="020B0604020202020204" pitchFamily="34" charset="0"/>
                </a:rPr>
                <a:t>Palm Frond</a:t>
              </a:r>
            </a:p>
          </p:txBody>
        </p:sp>
      </p:grpSp>
      <p:grpSp>
        <p:nvGrpSpPr>
          <p:cNvPr id="3" name="Group 25" descr="Person sitting on a large fossilized stump">
            <a:extLst>
              <a:ext uri="{FF2B5EF4-FFF2-40B4-BE49-F238E27FC236}">
                <a16:creationId xmlns:a16="http://schemas.microsoft.com/office/drawing/2014/main" id="{47A3A6C5-D53F-4E78-AC85-EECB2D0EBDFE}"/>
              </a:ext>
            </a:extLst>
          </p:cNvPr>
          <p:cNvGrpSpPr>
            <a:grpSpLocks/>
          </p:cNvGrpSpPr>
          <p:nvPr/>
        </p:nvGrpSpPr>
        <p:grpSpPr bwMode="auto">
          <a:xfrm>
            <a:off x="5898221" y="3865175"/>
            <a:ext cx="3048000" cy="2582863"/>
            <a:chOff x="3840" y="2544"/>
            <a:chExt cx="1728" cy="1627"/>
          </a:xfrm>
        </p:grpSpPr>
        <p:pic>
          <p:nvPicPr>
            <p:cNvPr id="8213" name="Picture 4" descr="MESTUMP[1]">
              <a:extLst>
                <a:ext uri="{FF2B5EF4-FFF2-40B4-BE49-F238E27FC236}">
                  <a16:creationId xmlns:a16="http://schemas.microsoft.com/office/drawing/2014/main" id="{238998DF-2108-4FE7-924B-A6A7BC547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18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44"/>
              <a:ext cx="1680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8">
              <a:extLst>
                <a:ext uri="{FF2B5EF4-FFF2-40B4-BE49-F238E27FC236}">
                  <a16:creationId xmlns:a16="http://schemas.microsoft.com/office/drawing/2014/main" id="{3B8C5696-D351-4771-B9BA-00F34A585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96"/>
              <a:ext cx="1728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latin typeface="Arial" panose="020B0604020202020204" pitchFamily="34" charset="0"/>
                </a:rPr>
                <a:t>Cypress Stump,     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en-US" dirty="0">
                  <a:latin typeface="Arial" panose="020B0604020202020204" pitchFamily="34" charset="0"/>
                </a:rPr>
                <a:t>Dakota Prairie Grasslands</a:t>
              </a:r>
            </a:p>
          </p:txBody>
        </p:sp>
      </p:grpSp>
      <p:grpSp>
        <p:nvGrpSpPr>
          <p:cNvPr id="4" name="Group 27" descr="Imprint of a flower">
            <a:extLst>
              <a:ext uri="{FF2B5EF4-FFF2-40B4-BE49-F238E27FC236}">
                <a16:creationId xmlns:a16="http://schemas.microsoft.com/office/drawing/2014/main" id="{5B46EA08-7392-443E-9EE5-99CD97D1531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876800"/>
            <a:ext cx="2257425" cy="1885950"/>
            <a:chOff x="96" y="3072"/>
            <a:chExt cx="1422" cy="1188"/>
          </a:xfrm>
        </p:grpSpPr>
        <p:sp>
          <p:nvSpPr>
            <p:cNvPr id="8211" name="Text Box 14">
              <a:extLst>
                <a:ext uri="{FF2B5EF4-FFF2-40B4-BE49-F238E27FC236}">
                  <a16:creationId xmlns:a16="http://schemas.microsoft.com/office/drawing/2014/main" id="{6B17C842-4EBB-4A68-B6B5-187DC6B62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072"/>
              <a:ext cx="105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 Flower</a:t>
              </a:r>
            </a:p>
          </p:txBody>
        </p:sp>
        <p:pic>
          <p:nvPicPr>
            <p:cNvPr id="8212" name="Picture 15" descr="fossil flower Burke">
              <a:extLst>
                <a:ext uri="{FF2B5EF4-FFF2-40B4-BE49-F238E27FC236}">
                  <a16:creationId xmlns:a16="http://schemas.microsoft.com/office/drawing/2014/main" id="{0A2AC4A4-97A3-49F3-B8AB-D65D88046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12"/>
              <a:ext cx="1422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1" name="Group 33" descr="A fossilized seed within a rock">
            <a:extLst>
              <a:ext uri="{FF2B5EF4-FFF2-40B4-BE49-F238E27FC236}">
                <a16:creationId xmlns:a16="http://schemas.microsoft.com/office/drawing/2014/main" id="{DD6E1A57-65FA-4804-8AB4-E52DF22AEB5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95600"/>
            <a:ext cx="4114800" cy="1905000"/>
            <a:chOff x="255" y="1847"/>
            <a:chExt cx="2592" cy="1200"/>
          </a:xfrm>
        </p:grpSpPr>
        <p:pic>
          <p:nvPicPr>
            <p:cNvPr id="8209" name="Picture 20" descr="DSCN0056">
              <a:extLst>
                <a:ext uri="{FF2B5EF4-FFF2-40B4-BE49-F238E27FC236}">
                  <a16:creationId xmlns:a16="http://schemas.microsoft.com/office/drawing/2014/main" id="{E02ECA2B-F89A-4BD8-863F-5EABC12AB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" y="1847"/>
              <a:ext cx="91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Text Box 21">
              <a:extLst>
                <a:ext uri="{FF2B5EF4-FFF2-40B4-BE49-F238E27FC236}">
                  <a16:creationId xmlns:a16="http://schemas.microsoft.com/office/drawing/2014/main" id="{A9C05CA9-53ED-4C1F-A57E-1AEFEABCF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160"/>
              <a:ext cx="1695" cy="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Seed from DPG</a:t>
              </a:r>
            </a:p>
          </p:txBody>
        </p:sp>
      </p:grpSp>
      <p:grpSp>
        <p:nvGrpSpPr>
          <p:cNvPr id="6" name="Group 24" descr="Black and white photo of a fig fossil with a ruler next to it">
            <a:extLst>
              <a:ext uri="{FF2B5EF4-FFF2-40B4-BE49-F238E27FC236}">
                <a16:creationId xmlns:a16="http://schemas.microsoft.com/office/drawing/2014/main" id="{C793C732-0683-42BA-B243-0938AD913A97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143000"/>
            <a:ext cx="1524000" cy="2341563"/>
            <a:chOff x="3168" y="624"/>
            <a:chExt cx="816" cy="1195"/>
          </a:xfrm>
        </p:grpSpPr>
        <p:pic>
          <p:nvPicPr>
            <p:cNvPr id="8207" name="Picture 19">
              <a:extLst>
                <a:ext uri="{FF2B5EF4-FFF2-40B4-BE49-F238E27FC236}">
                  <a16:creationId xmlns:a16="http://schemas.microsoft.com/office/drawing/2014/main" id="{37725DDE-B2FF-46E9-9E08-C61724172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2" r="56783" b="15414"/>
            <a:stretch>
              <a:fillRect/>
            </a:stretch>
          </p:blipFill>
          <p:spPr bwMode="auto">
            <a:xfrm>
              <a:off x="3216" y="624"/>
              <a:ext cx="72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 Box 22">
              <a:extLst>
                <a:ext uri="{FF2B5EF4-FFF2-40B4-BE49-F238E27FC236}">
                  <a16:creationId xmlns:a16="http://schemas.microsoft.com/office/drawing/2014/main" id="{E646BE97-467B-40F1-9F1A-12D91FD4E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632"/>
              <a:ext cx="816" cy="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latin typeface="Arial" panose="020B0604020202020204" pitchFamily="34" charset="0"/>
                </a:rPr>
                <a:t>Fig</a:t>
              </a:r>
            </a:p>
          </p:txBody>
        </p:sp>
      </p:grpSp>
      <p:grpSp>
        <p:nvGrpSpPr>
          <p:cNvPr id="7" name="Group 32" descr="Pollen">
            <a:extLst>
              <a:ext uri="{FF2B5EF4-FFF2-40B4-BE49-F238E27FC236}">
                <a16:creationId xmlns:a16="http://schemas.microsoft.com/office/drawing/2014/main" id="{768AACAA-CF77-4473-A82A-E35596FC4B0A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962400"/>
            <a:ext cx="2971800" cy="2444750"/>
            <a:chOff x="1680" y="2496"/>
            <a:chExt cx="1872" cy="1540"/>
          </a:xfrm>
        </p:grpSpPr>
        <p:pic>
          <p:nvPicPr>
            <p:cNvPr id="8205" name="Picture 29" descr="pollen_grains">
              <a:extLst>
                <a:ext uri="{FF2B5EF4-FFF2-40B4-BE49-F238E27FC236}">
                  <a16:creationId xmlns:a16="http://schemas.microsoft.com/office/drawing/2014/main" id="{87C72DCB-0FCF-4EFF-85C6-4CC1DF835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880"/>
              <a:ext cx="1724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31">
              <a:extLst>
                <a:ext uri="{FF2B5EF4-FFF2-40B4-BE49-F238E27FC236}">
                  <a16:creationId xmlns:a16="http://schemas.microsoft.com/office/drawing/2014/main" id="{E0E2AD72-C436-4A1A-A528-653A15F46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496"/>
              <a:ext cx="1872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Pollen: Sunflower (sm) and Cactus (lg)</a:t>
              </a:r>
            </a:p>
          </p:txBody>
        </p:sp>
      </p:grp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26AB1038-8696-4671-8423-E022196A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25" name="Slide Number Placeholder 7">
            <a:extLst>
              <a:ext uri="{FF2B5EF4-FFF2-40B4-BE49-F238E27FC236}">
                <a16:creationId xmlns:a16="http://schemas.microsoft.com/office/drawing/2014/main" id="{E335B4C4-8DE4-415A-BC74-156B42C4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70AAB94-C210-4223-B27A-2709FB427EF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CF45ED0-B95B-4140-9261-D52498BDA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Collection Policy:</a:t>
            </a:r>
            <a:br>
              <a:rPr lang="en-US"/>
            </a:br>
            <a:r>
              <a:rPr lang="en-US"/>
              <a:t>Plants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9E17A1A-DB5B-43F9-B5F1-5DF20EE28D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Petrified wood:</a:t>
            </a:r>
          </a:p>
          <a:p>
            <a:pPr lvl="1" eaLnBrk="1" hangingPunct="1">
              <a:defRPr/>
            </a:pPr>
            <a:r>
              <a:rPr lang="en-US" sz="2400"/>
              <a:t>Federal Property</a:t>
            </a:r>
          </a:p>
          <a:p>
            <a:pPr lvl="1" eaLnBrk="1" hangingPunct="1">
              <a:defRPr/>
            </a:pPr>
            <a:r>
              <a:rPr lang="en-US"/>
              <a:t>Personal noncommercial collection allowed.</a:t>
            </a:r>
          </a:p>
          <a:p>
            <a:pPr lvl="2" eaLnBrk="1" hangingPunct="1">
              <a:defRPr/>
            </a:pPr>
            <a:r>
              <a:rPr lang="en-US" sz="2800"/>
              <a:t>Free use permit may be issued.</a:t>
            </a:r>
          </a:p>
          <a:p>
            <a:pPr lvl="3" eaLnBrk="1" hangingPunct="1">
              <a:defRPr/>
            </a:pPr>
            <a:r>
              <a:rPr lang="en-US"/>
              <a:t>Minerals Materials Permit issued for commercial uses.</a:t>
            </a:r>
          </a:p>
          <a:p>
            <a:pPr eaLnBrk="1" hangingPunct="1">
              <a:defRPr/>
            </a:pPr>
            <a:r>
              <a:rPr lang="en-US" sz="2800"/>
              <a:t>Research requires a permit.</a:t>
            </a:r>
          </a:p>
          <a:p>
            <a:pPr eaLnBrk="1" hangingPunct="1">
              <a:defRPr/>
            </a:pPr>
            <a:r>
              <a:rPr lang="en-US" sz="2800"/>
              <a:t>25 lbs/day and up to 250 lbs/yr.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5A9C37FC-3EA4-49DF-A5D1-9F465BE9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2286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i="1">
                <a:solidFill>
                  <a:schemeClr val="hlink"/>
                </a:solidFill>
                <a:latin typeface="Arial" panose="020B0604020202020204" pitchFamily="34" charset="0"/>
              </a:rPr>
              <a:t>R1 only</a:t>
            </a:r>
          </a:p>
        </p:txBody>
      </p:sp>
      <p:pic>
        <p:nvPicPr>
          <p:cNvPr id="9225" name="Picture 17" descr="Cross-section of a fossilized pine cone">
            <a:extLst>
              <a:ext uri="{FF2B5EF4-FFF2-40B4-BE49-F238E27FC236}">
                <a16:creationId xmlns:a16="http://schemas.microsoft.com/office/drawing/2014/main" id="{529BF9E8-4A80-461D-AF08-F3A0C18C936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000201"/>
              </a:clrFrom>
              <a:clrTo>
                <a:srgbClr val="0002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4425" y="838200"/>
            <a:ext cx="1362075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15" descr="A fossilized pine cone">
            <a:extLst>
              <a:ext uri="{FF2B5EF4-FFF2-40B4-BE49-F238E27FC236}">
                <a16:creationId xmlns:a16="http://schemas.microsoft.com/office/drawing/2014/main" id="{179187BA-9D49-445D-A53D-0EFD57C0D97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030409"/>
              </a:clrFrom>
              <a:clrTo>
                <a:srgbClr val="0304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9990" r="14285" b="10094"/>
          <a:stretch>
            <a:fillRect/>
          </a:stretch>
        </p:blipFill>
        <p:spPr>
          <a:xfrm>
            <a:off x="7620000" y="914400"/>
            <a:ext cx="1295400" cy="123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13">
            <a:extLst>
              <a:ext uri="{FF2B5EF4-FFF2-40B4-BE49-F238E27FC236}">
                <a16:creationId xmlns:a16="http://schemas.microsoft.com/office/drawing/2014/main" id="{CE9E414B-DCB4-4069-8E6C-263B0ABC7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09800"/>
            <a:ext cx="1371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</a:rPr>
              <a:t>Pine Cones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08F353FD-F0B6-4507-A976-31CD9118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8827FE8-07DA-4DEF-8A6C-AC34C1C2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99AC9D7-E140-4795-BECC-E53B504C4351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892825E-3B23-45A8-A7EC-5C042F7F0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Invertebrates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F173F60-8C2A-407A-9CAC-A36913D71B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828800"/>
            <a:ext cx="7543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Hard shell (skeleton) on outside</a:t>
            </a:r>
          </a:p>
          <a:p>
            <a:pPr eaLnBrk="1" hangingPunct="1">
              <a:defRPr/>
            </a:pPr>
            <a:r>
              <a:rPr lang="en-US"/>
              <a:t>Often well preserved</a:t>
            </a:r>
          </a:p>
          <a:p>
            <a:pPr eaLnBrk="1" hangingPunct="1">
              <a:defRPr/>
            </a:pPr>
            <a:r>
              <a:rPr lang="en-US"/>
              <a:t>Wide variety (extinct &amp; extant)</a:t>
            </a:r>
          </a:p>
        </p:txBody>
      </p:sp>
      <p:grpSp>
        <p:nvGrpSpPr>
          <p:cNvPr id="2" name="Group 17" descr="An ant in amber">
            <a:extLst>
              <a:ext uri="{FF2B5EF4-FFF2-40B4-BE49-F238E27FC236}">
                <a16:creationId xmlns:a16="http://schemas.microsoft.com/office/drawing/2014/main" id="{37F80ED4-6508-4B44-BB17-80F821AD07A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0"/>
            <a:ext cx="2643188" cy="1600200"/>
            <a:chOff x="48" y="0"/>
            <a:chExt cx="1665" cy="1008"/>
          </a:xfrm>
        </p:grpSpPr>
        <p:pic>
          <p:nvPicPr>
            <p:cNvPr id="10256" name="Picture 8" descr="acant02b[1]">
              <a:extLst>
                <a:ext uri="{FF2B5EF4-FFF2-40B4-BE49-F238E27FC236}">
                  <a16:creationId xmlns:a16="http://schemas.microsoft.com/office/drawing/2014/main" id="{FB2875FA-65CC-4E39-8D6B-4E49196A4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84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ext Box 9">
              <a:extLst>
                <a:ext uri="{FF2B5EF4-FFF2-40B4-BE49-F238E27FC236}">
                  <a16:creationId xmlns:a16="http://schemas.microsoft.com/office/drawing/2014/main" id="{21386B8E-C4AD-4A20-90A1-D62940576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528"/>
              <a:ext cx="81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Ant in Amber</a:t>
              </a:r>
            </a:p>
          </p:txBody>
        </p:sp>
      </p:grpSp>
      <p:grpSp>
        <p:nvGrpSpPr>
          <p:cNvPr id="3" name="Group 16" descr="An ammonite fossil">
            <a:extLst>
              <a:ext uri="{FF2B5EF4-FFF2-40B4-BE49-F238E27FC236}">
                <a16:creationId xmlns:a16="http://schemas.microsoft.com/office/drawing/2014/main" id="{C73C412A-E7A2-44D8-B471-BB2F1A2A381F}"/>
              </a:ext>
            </a:extLst>
          </p:cNvPr>
          <p:cNvGrpSpPr>
            <a:grpSpLocks/>
          </p:cNvGrpSpPr>
          <p:nvPr/>
        </p:nvGrpSpPr>
        <p:grpSpPr bwMode="auto">
          <a:xfrm>
            <a:off x="0" y="4171950"/>
            <a:ext cx="5105400" cy="2686050"/>
            <a:chOff x="0" y="2628"/>
            <a:chExt cx="3216" cy="1692"/>
          </a:xfrm>
        </p:grpSpPr>
        <p:pic>
          <p:nvPicPr>
            <p:cNvPr id="10254" name="Picture 6" descr="a24s[1]">
              <a:extLst>
                <a:ext uri="{FF2B5EF4-FFF2-40B4-BE49-F238E27FC236}">
                  <a16:creationId xmlns:a16="http://schemas.microsoft.com/office/drawing/2014/main" id="{F1626204-160F-4534-96DA-523BA2DD0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28"/>
              <a:ext cx="1920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 Box 10">
              <a:extLst>
                <a:ext uri="{FF2B5EF4-FFF2-40B4-BE49-F238E27FC236}">
                  <a16:creationId xmlns:a16="http://schemas.microsoft.com/office/drawing/2014/main" id="{B27E64C1-022F-4825-B223-A2D61B42E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688"/>
              <a:ext cx="1296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Ammonite, Extinct Mollusc</a:t>
              </a:r>
            </a:p>
          </p:txBody>
        </p:sp>
      </p:grpSp>
      <p:grpSp>
        <p:nvGrpSpPr>
          <p:cNvPr id="4" name="Group 18" descr="A piece of rock with snail shells in it">
            <a:extLst>
              <a:ext uri="{FF2B5EF4-FFF2-40B4-BE49-F238E27FC236}">
                <a16:creationId xmlns:a16="http://schemas.microsoft.com/office/drawing/2014/main" id="{22D91A4F-7AA8-464E-8326-6D9C3364843D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0"/>
            <a:ext cx="2209800" cy="2271713"/>
            <a:chOff x="4368" y="0"/>
            <a:chExt cx="1392" cy="1431"/>
          </a:xfrm>
        </p:grpSpPr>
        <p:pic>
          <p:nvPicPr>
            <p:cNvPr id="10252" name="Picture 4" descr="turritella[1]">
              <a:extLst>
                <a:ext uri="{FF2B5EF4-FFF2-40B4-BE49-F238E27FC236}">
                  <a16:creationId xmlns:a16="http://schemas.microsoft.com/office/drawing/2014/main" id="{DEC6208C-FCE3-4F67-9D3D-96FC2A935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0"/>
              <a:ext cx="1392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11">
              <a:extLst>
                <a:ext uri="{FF2B5EF4-FFF2-40B4-BE49-F238E27FC236}">
                  <a16:creationId xmlns:a16="http://schemas.microsoft.com/office/drawing/2014/main" id="{2A93482A-147A-4BD4-84B1-3DAE8D47C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200"/>
              <a:ext cx="67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Snails</a:t>
              </a:r>
            </a:p>
          </p:txBody>
        </p:sp>
      </p:grpSp>
      <p:grpSp>
        <p:nvGrpSpPr>
          <p:cNvPr id="5" name="Group 15" descr="A piece of rock with clam shells in it">
            <a:extLst>
              <a:ext uri="{FF2B5EF4-FFF2-40B4-BE49-F238E27FC236}">
                <a16:creationId xmlns:a16="http://schemas.microsoft.com/office/drawing/2014/main" id="{D5695845-7C49-440A-AC43-71A9424CFEE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038600"/>
            <a:ext cx="3200400" cy="2819400"/>
            <a:chOff x="3696" y="2544"/>
            <a:chExt cx="2016" cy="1776"/>
          </a:xfrm>
        </p:grpSpPr>
        <p:sp>
          <p:nvSpPr>
            <p:cNvPr id="10250" name="Text Box 12">
              <a:extLst>
                <a:ext uri="{FF2B5EF4-FFF2-40B4-BE49-F238E27FC236}">
                  <a16:creationId xmlns:a16="http://schemas.microsoft.com/office/drawing/2014/main" id="{7A69210B-1078-4023-9B72-BEE63F262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4089"/>
              <a:ext cx="62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Clams</a:t>
              </a:r>
            </a:p>
          </p:txBody>
        </p:sp>
        <p:pic>
          <p:nvPicPr>
            <p:cNvPr id="10251" name="Picture 13" descr="biv-hand">
              <a:extLst>
                <a:ext uri="{FF2B5EF4-FFF2-40B4-BE49-F238E27FC236}">
                  <a16:creationId xmlns:a16="http://schemas.microsoft.com/office/drawing/2014/main" id="{FBDC740A-C14F-4465-B88C-DF9DD29BA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544"/>
              <a:ext cx="2016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F1BA1A88-9E73-466E-9D8E-537F13B1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Minerals Decision Making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CC90AD5-BEB9-4C3E-A64C-6F7D94C1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27EA2F3-68F9-46B9-AAB9-AC0BBC5F566E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 advAuto="0"/>
    </p:bldLst>
  </p:timing>
</p:sld>
</file>

<file path=ppt/theme/theme1.xml><?xml version="1.0" encoding="utf-8"?>
<a:theme xmlns:a="http://schemas.openxmlformats.org/drawingml/2006/main" name="Cliff">
  <a:themeElements>
    <a:clrScheme name="Cliff 6">
      <a:dk1>
        <a:srgbClr val="B8A47C"/>
      </a:dk1>
      <a:lt1>
        <a:srgbClr val="FFFFFF"/>
      </a:lt1>
      <a:dk2>
        <a:srgbClr val="A68A58"/>
      </a:dk2>
      <a:lt2>
        <a:srgbClr val="DAD79C"/>
      </a:lt2>
      <a:accent1>
        <a:srgbClr val="816B35"/>
      </a:accent1>
      <a:accent2>
        <a:srgbClr val="FFCC00"/>
      </a:accent2>
      <a:accent3>
        <a:srgbClr val="D0C4B4"/>
      </a:accent3>
      <a:accent4>
        <a:srgbClr val="DADADA"/>
      </a:accent4>
      <a:accent5>
        <a:srgbClr val="C1BAAE"/>
      </a:accent5>
      <a:accent6>
        <a:srgbClr val="E7B900"/>
      </a:accent6>
      <a:hlink>
        <a:srgbClr val="0066CC"/>
      </a:hlink>
      <a:folHlink>
        <a:srgbClr val="009900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1355</Words>
  <Application>Microsoft Office PowerPoint</Application>
  <PresentationFormat>On-screen Show (4:3)</PresentationFormat>
  <Paragraphs>326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Verdana</vt:lpstr>
      <vt:lpstr>Arial</vt:lpstr>
      <vt:lpstr>Wingdings</vt:lpstr>
      <vt:lpstr>Times New Roman</vt:lpstr>
      <vt:lpstr>Comic Sans MS</vt:lpstr>
      <vt:lpstr>Helvetica</vt:lpstr>
      <vt:lpstr>Cliff</vt:lpstr>
      <vt:lpstr>Paleontological Resource Management: An Overview</vt:lpstr>
      <vt:lpstr>Objectives</vt:lpstr>
      <vt:lpstr>What is Paleontology?</vt:lpstr>
      <vt:lpstr>FS Paleontological Resource Definition</vt:lpstr>
      <vt:lpstr>36 CFR 261.9(i)</vt:lpstr>
      <vt:lpstr>4 Major Types of Fossils*</vt:lpstr>
      <vt:lpstr>Plant Fossils</vt:lpstr>
      <vt:lpstr>Collection Policy: Plants</vt:lpstr>
      <vt:lpstr>Invertebrates</vt:lpstr>
      <vt:lpstr>Collection Policy: Invertebrates</vt:lpstr>
      <vt:lpstr>Vertebrates</vt:lpstr>
      <vt:lpstr>Collection Policy: Vertebrates</vt:lpstr>
      <vt:lpstr>Ichnofossils</vt:lpstr>
      <vt:lpstr>Collection Policy:  Ichnofossils  Records Behavior</vt:lpstr>
      <vt:lpstr>Paleontology?   Another program to fund!?! </vt:lpstr>
      <vt:lpstr>Why manage paleontological resources?</vt:lpstr>
      <vt:lpstr>Too Bureaucratic?</vt:lpstr>
      <vt:lpstr>Authorities for Management of Fossil Resources</vt:lpstr>
      <vt:lpstr>Forest Service Administrative Policies</vt:lpstr>
      <vt:lpstr>Management Tools</vt:lpstr>
      <vt:lpstr>Curation Agreements</vt:lpstr>
      <vt:lpstr>Fossil Yield Potential Classification (FYPC)</vt:lpstr>
      <vt:lpstr>Fossil-bearing Rock Layers on National Forest System Lands                                 (exclusive of Alaska and Hawaii)</vt:lpstr>
      <vt:lpstr>Thunder Basin National Grassland</vt:lpstr>
      <vt:lpstr>Who do you Call? P.A.G.!</vt:lpstr>
      <vt:lpstr>SUMMARY</vt:lpstr>
      <vt:lpstr>ASSESSMENT</vt:lpstr>
      <vt:lpstr>Minerals Decision Making</vt:lpstr>
      <vt:lpstr>Questions?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Paleontological Resource Management: An Overview</dc:title>
  <dc:creator>Sky Gennette</dc:creator>
  <cp:lastModifiedBy>Sky Gennette</cp:lastModifiedBy>
  <cp:revision>76</cp:revision>
  <dcterms:created xsi:type="dcterms:W3CDTF">2005-11-15T18:32:55Z</dcterms:created>
  <dcterms:modified xsi:type="dcterms:W3CDTF">2020-06-05T21:45:33Z</dcterms:modified>
</cp:coreProperties>
</file>