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8" r:id="rId3"/>
    <p:sldId id="262" r:id="rId4"/>
    <p:sldId id="263" r:id="rId5"/>
    <p:sldId id="264" r:id="rId6"/>
    <p:sldId id="265" r:id="rId7"/>
    <p:sldId id="268" r:id="rId8"/>
    <p:sldId id="266" r:id="rId9"/>
    <p:sldId id="270" r:id="rId10"/>
    <p:sldId id="271" r:id="rId11"/>
    <p:sldId id="273" r:id="rId12"/>
    <p:sldId id="272" r:id="rId13"/>
    <p:sldId id="274" r:id="rId14"/>
    <p:sldId id="277" r:id="rId15"/>
    <p:sldId id="275" r:id="rId16"/>
    <p:sldId id="276" r:id="rId17"/>
    <p:sldId id="278" r:id="rId18"/>
    <p:sldId id="27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zabeth L Boerke" initials="EL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9875" autoAdjust="0"/>
  </p:normalViewPr>
  <p:slideViewPr>
    <p:cSldViewPr>
      <p:cViewPr varScale="1">
        <p:scale>
          <a:sx n="65" d="100"/>
          <a:sy n="65" d="100"/>
        </p:scale>
        <p:origin x="1320" y="580"/>
      </p:cViewPr>
      <p:guideLst>
        <p:guide orient="horz" pos="2160"/>
        <p:guide pos="2880"/>
      </p:guideLst>
    </p:cSldViewPr>
  </p:slideViewPr>
  <p:outlineViewPr>
    <p:cViewPr>
      <p:scale>
        <a:sx n="33" d="100"/>
        <a:sy n="33" d="100"/>
      </p:scale>
      <p:origin x="0" y="-44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B5A09C-3D39-4F09-81B2-560567F242D4}" type="datetimeFigureOut">
              <a:rPr lang="en-US" smtClean="0"/>
              <a:t>5/19/2020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951594-3211-4078-9BB5-F3E06B29BC42}" type="slidenum">
              <a:rPr lang="en-US" smtClean="0"/>
              <a:t>‹#›</a:t>
            </a:fld>
            <a:endParaRPr lang="en-US"/>
          </a:p>
        </p:txBody>
      </p:sp>
    </p:spTree>
    <p:extLst>
      <p:ext uri="{BB962C8B-B14F-4D97-AF65-F5344CB8AC3E}">
        <p14:creationId xmlns:p14="http://schemas.microsoft.com/office/powerpoint/2010/main" val="2687648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would like to give you a brief orientation</a:t>
            </a:r>
            <a:r>
              <a:rPr lang="en-US" baseline="0" dirty="0"/>
              <a:t> to North Cascades National Park Service Complex. We are located in northwest Washington and our north boundary abuts the US/Canadian border.</a:t>
            </a:r>
            <a:endParaRPr lang="en-US" dirty="0"/>
          </a:p>
        </p:txBody>
      </p:sp>
      <p:sp>
        <p:nvSpPr>
          <p:cNvPr id="4" name="Slide Number Placeholder 3"/>
          <p:cNvSpPr>
            <a:spLocks noGrp="1"/>
          </p:cNvSpPr>
          <p:nvPr>
            <p:ph type="sldNum" sz="quarter" idx="10"/>
          </p:nvPr>
        </p:nvSpPr>
        <p:spPr/>
        <p:txBody>
          <a:bodyPr/>
          <a:lstStyle/>
          <a:p>
            <a:fld id="{AA951594-3211-4078-9BB5-F3E06B29BC42}" type="slidenum">
              <a:rPr lang="en-US" smtClean="0"/>
              <a:t>2</a:t>
            </a:fld>
            <a:endParaRPr lang="en-US"/>
          </a:p>
        </p:txBody>
      </p:sp>
    </p:spTree>
    <p:extLst>
      <p:ext uri="{BB962C8B-B14F-4D97-AF65-F5344CB8AC3E}">
        <p14:creationId xmlns:p14="http://schemas.microsoft.com/office/powerpoint/2010/main" val="2048014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My</a:t>
            </a:r>
            <a:r>
              <a:rPr lang="en-US" baseline="0" dirty="0"/>
              <a:t> second example is that of a Wolverine Study that started in 2007 as a general research project to learn more about wolverine distribution and ecology. The study was an international collaboration between Dr. Keith </a:t>
            </a:r>
            <a:r>
              <a:rPr lang="en-US" baseline="0" dirty="0" err="1"/>
              <a:t>Aubry</a:t>
            </a:r>
            <a:r>
              <a:rPr lang="en-US" baseline="0" dirty="0"/>
              <a:t> of the USFS and researchers in British Columbia. </a:t>
            </a:r>
            <a:endParaRPr lang="en-US" dirty="0"/>
          </a:p>
          <a:p>
            <a:endParaRPr lang="en-US" dirty="0"/>
          </a:p>
        </p:txBody>
      </p:sp>
      <p:sp>
        <p:nvSpPr>
          <p:cNvPr id="4" name="Slide Number Placeholder 3"/>
          <p:cNvSpPr>
            <a:spLocks noGrp="1"/>
          </p:cNvSpPr>
          <p:nvPr>
            <p:ph type="sldNum" sz="quarter" idx="10"/>
          </p:nvPr>
        </p:nvSpPr>
        <p:spPr/>
        <p:txBody>
          <a:bodyPr/>
          <a:lstStyle/>
          <a:p>
            <a:fld id="{AA951594-3211-4078-9BB5-F3E06B29BC42}" type="slidenum">
              <a:rPr lang="en-US" smtClean="0"/>
              <a:t>12</a:t>
            </a:fld>
            <a:endParaRPr lang="en-US"/>
          </a:p>
        </p:txBody>
      </p:sp>
    </p:spTree>
    <p:extLst>
      <p:ext uri="{BB962C8B-B14F-4D97-AF65-F5344CB8AC3E}">
        <p14:creationId xmlns:p14="http://schemas.microsoft.com/office/powerpoint/2010/main" val="754938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a:t>
            </a:r>
            <a:r>
              <a:rPr lang="en-US" baseline="0" dirty="0"/>
              <a:t> in the study, US Forest Service biologists had captured and radio collared wolverines and the map on the right gives you an idea of their  movements across the landscape. Each colored line on the map represents a different individual.  North Cascades NP is in the lower left of the photo. All individuals were captured east of North Cascades.</a:t>
            </a:r>
            <a:endParaRPr lang="en-US" dirty="0"/>
          </a:p>
        </p:txBody>
      </p:sp>
      <p:sp>
        <p:nvSpPr>
          <p:cNvPr id="4" name="Slide Number Placeholder 3"/>
          <p:cNvSpPr>
            <a:spLocks noGrp="1"/>
          </p:cNvSpPr>
          <p:nvPr>
            <p:ph type="sldNum" sz="quarter" idx="10"/>
          </p:nvPr>
        </p:nvSpPr>
        <p:spPr/>
        <p:txBody>
          <a:bodyPr/>
          <a:lstStyle/>
          <a:p>
            <a:fld id="{AA951594-3211-4078-9BB5-F3E06B29BC42}" type="slidenum">
              <a:rPr lang="en-US" smtClean="0"/>
              <a:t>13</a:t>
            </a:fld>
            <a:endParaRPr lang="en-US"/>
          </a:p>
        </p:txBody>
      </p:sp>
    </p:spTree>
    <p:extLst>
      <p:ext uri="{BB962C8B-B14F-4D97-AF65-F5344CB8AC3E}">
        <p14:creationId xmlns:p14="http://schemas.microsoft.com/office/powerpoint/2010/main" val="462071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North Cascades, the</a:t>
            </a:r>
            <a:r>
              <a:rPr lang="en-US" baseline="0" dirty="0"/>
              <a:t> first application for a research permit was just to install some cameras – without bait stations. As more was learned about the activities of the wolverine, the research methodology evolved from satellite tracking of radio collars to the possibility of landing a helicopter in Wilderness if denning activity was indicated. Each year we re-examined the research permit and developed recommendations for wilderness activities.</a:t>
            </a:r>
            <a:endParaRPr lang="en-US" dirty="0"/>
          </a:p>
        </p:txBody>
      </p:sp>
      <p:sp>
        <p:nvSpPr>
          <p:cNvPr id="4" name="Slide Number Placeholder 3"/>
          <p:cNvSpPr>
            <a:spLocks noGrp="1"/>
          </p:cNvSpPr>
          <p:nvPr>
            <p:ph type="sldNum" sz="quarter" idx="10"/>
          </p:nvPr>
        </p:nvSpPr>
        <p:spPr/>
        <p:txBody>
          <a:bodyPr/>
          <a:lstStyle/>
          <a:p>
            <a:fld id="{AA951594-3211-4078-9BB5-F3E06B29BC42}" type="slidenum">
              <a:rPr lang="en-US" smtClean="0"/>
              <a:t>14</a:t>
            </a:fld>
            <a:endParaRPr lang="en-US"/>
          </a:p>
        </p:txBody>
      </p:sp>
    </p:spTree>
    <p:extLst>
      <p:ext uri="{BB962C8B-B14F-4D97-AF65-F5344CB8AC3E}">
        <p14:creationId xmlns:p14="http://schemas.microsoft.com/office/powerpoint/2010/main" val="2292215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Cascades is of course a little different than the other parks.</a:t>
            </a:r>
            <a:r>
              <a:rPr lang="en-US" baseline="0" dirty="0"/>
              <a:t> Although we are going to try not to slip into our park slang, we thought we would start by giving a few of our acronyms – in case we slip. First – we are a Complex – 3 park units managed as one. </a:t>
            </a:r>
            <a:endParaRPr lang="en-US" dirty="0"/>
          </a:p>
        </p:txBody>
      </p:sp>
      <p:sp>
        <p:nvSpPr>
          <p:cNvPr id="4" name="Slide Number Placeholder 3"/>
          <p:cNvSpPr>
            <a:spLocks noGrp="1"/>
          </p:cNvSpPr>
          <p:nvPr>
            <p:ph type="sldNum" sz="quarter" idx="10"/>
          </p:nvPr>
        </p:nvSpPr>
        <p:spPr/>
        <p:txBody>
          <a:bodyPr/>
          <a:lstStyle/>
          <a:p>
            <a:fld id="{72DD1B05-B7C7-400F-9B61-686106242BF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70193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D1B05-B7C7-400F-9B61-686106242BF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156901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Park Service has an</a:t>
            </a:r>
            <a:r>
              <a:rPr lang="en-US" baseline="0" dirty="0"/>
              <a:t> on-line Research and Collection Permit Process that all proposed research must by submitted through.</a:t>
            </a:r>
            <a:endParaRPr lang="en-US" dirty="0"/>
          </a:p>
        </p:txBody>
      </p:sp>
      <p:sp>
        <p:nvSpPr>
          <p:cNvPr id="4" name="Slide Number Placeholder 3"/>
          <p:cNvSpPr>
            <a:spLocks noGrp="1"/>
          </p:cNvSpPr>
          <p:nvPr>
            <p:ph type="sldNum" sz="quarter" idx="10"/>
          </p:nvPr>
        </p:nvSpPr>
        <p:spPr/>
        <p:txBody>
          <a:bodyPr/>
          <a:lstStyle/>
          <a:p>
            <a:fld id="{AA951594-3211-4078-9BB5-F3E06B29BC42}" type="slidenum">
              <a:rPr lang="en-US" smtClean="0"/>
              <a:t>5</a:t>
            </a:fld>
            <a:endParaRPr lang="en-US"/>
          </a:p>
        </p:txBody>
      </p:sp>
    </p:spTree>
    <p:extLst>
      <p:ext uri="{BB962C8B-B14F-4D97-AF65-F5344CB8AC3E}">
        <p14:creationId xmlns:p14="http://schemas.microsoft.com/office/powerpoint/2010/main" val="1390497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the Research</a:t>
            </a:r>
            <a:r>
              <a:rPr lang="en-US" sz="1200" kern="1200" baseline="0" dirty="0">
                <a:solidFill>
                  <a:schemeClr val="tx1"/>
                </a:solidFill>
                <a:effectLst/>
                <a:latin typeface="+mn-lt"/>
                <a:ea typeface="+mn-ea"/>
                <a:cs typeface="+mn-cs"/>
              </a:rPr>
              <a:t> application has been completed, the park Research Coordinator &amp; Curator are notified. They begin the review process in North Cascades by an initial review to determine if the application is complete and meets the basic conditions. Then the application is circulated to a subject matter expert. If they feel it is a valid proposal, then the Research Coordinator consults with the Environmental Compliance Specialist to determine if the project needs to be submitted to the interdisciplinary team (IDT) for review. </a:t>
            </a:r>
            <a:r>
              <a:rPr lang="en-US" sz="1200" kern="1200" baseline="0" dirty="0">
                <a:solidFill>
                  <a:srgbClr val="C00000"/>
                </a:solidFill>
                <a:effectLst/>
                <a:latin typeface="+mn-lt"/>
                <a:ea typeface="+mn-ea"/>
                <a:cs typeface="+mn-cs"/>
              </a:rPr>
              <a:t>This deliberation considers whether the project is in Wilderness, whether cultural resource concerns exist, whether there is potential to impact listed species, and in general, whether or not there could be environmental impacts from the proposed research and whether or not it is controversial. According to Director’s Order 12 (handbook), a research permit may fall under a CE which requires no documentation if it has “</a:t>
            </a:r>
            <a:r>
              <a:rPr lang="en-US" dirty="0"/>
              <a:t>no potential for environmental impact” but requires documentation if it does have a potential to</a:t>
            </a:r>
            <a:r>
              <a:rPr lang="en-US" baseline="0" dirty="0"/>
              <a:t> impact the environment</a:t>
            </a:r>
            <a:r>
              <a:rPr lang="en-US" sz="1200" kern="1200" baseline="0" dirty="0">
                <a:solidFill>
                  <a:srgbClr val="C00000"/>
                </a:solidFill>
                <a:effectLst/>
                <a:latin typeface="+mn-lt"/>
                <a:ea typeface="+mn-ea"/>
                <a:cs typeface="+mn-cs"/>
              </a:rPr>
              <a:t>.</a:t>
            </a:r>
            <a:r>
              <a:rPr lang="en-US" sz="1200" kern="1200" baseline="0" dirty="0">
                <a:solidFill>
                  <a:schemeClr val="tx1"/>
                </a:solidFill>
                <a:effectLst/>
                <a:latin typeface="+mn-lt"/>
                <a:ea typeface="+mn-ea"/>
                <a:cs typeface="+mn-cs"/>
              </a:rPr>
              <a:t> Regardless of whether or not the project requires documentation through the National Environmental Policy Act, i</a:t>
            </a:r>
            <a:r>
              <a:rPr lang="en-US" sz="1200" kern="1200" dirty="0">
                <a:solidFill>
                  <a:schemeClr val="tx1"/>
                </a:solidFill>
                <a:effectLst/>
                <a:latin typeface="+mn-lt"/>
                <a:ea typeface="+mn-ea"/>
                <a:cs typeface="+mn-cs"/>
              </a:rPr>
              <a:t>f the project occurs in Wilderness and affects Wilderness character, then a minimum  requirement analysis (MRA) (also known as minimum requirement decision guide (MRDG)) is completed and submitted to the wilderness coordinator for recommendation</a:t>
            </a:r>
            <a:r>
              <a:rPr lang="en-US" sz="1200" kern="1200" baseline="0" dirty="0">
                <a:solidFill>
                  <a:schemeClr val="tx1"/>
                </a:solidFill>
                <a:effectLst/>
                <a:latin typeface="+mn-lt"/>
                <a:ea typeface="+mn-ea"/>
                <a:cs typeface="+mn-cs"/>
              </a:rPr>
              <a:t> and to the superintendent for approval</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951594-3211-4078-9BB5-F3E06B29BC42}" type="slidenum">
              <a:rPr lang="en-US" smtClean="0"/>
              <a:t>6</a:t>
            </a:fld>
            <a:endParaRPr lang="en-US"/>
          </a:p>
        </p:txBody>
      </p:sp>
    </p:spTree>
    <p:extLst>
      <p:ext uri="{BB962C8B-B14F-4D97-AF65-F5344CB8AC3E}">
        <p14:creationId xmlns:p14="http://schemas.microsoft.com/office/powerpoint/2010/main" val="365811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research</a:t>
            </a:r>
            <a:r>
              <a:rPr lang="en-US" sz="1200" kern="1200" baseline="0" dirty="0">
                <a:solidFill>
                  <a:schemeClr val="tx1"/>
                </a:solidFill>
                <a:effectLst/>
                <a:latin typeface="+mn-lt"/>
                <a:ea typeface="+mn-ea"/>
                <a:cs typeface="+mn-cs"/>
              </a:rPr>
              <a:t> that could have environmental impacts, t</a:t>
            </a:r>
            <a:r>
              <a:rPr lang="en-US" sz="1200" kern="1200" dirty="0">
                <a:solidFill>
                  <a:schemeClr val="tx1"/>
                </a:solidFill>
                <a:effectLst/>
                <a:latin typeface="+mn-lt"/>
                <a:ea typeface="+mn-ea"/>
                <a:cs typeface="+mn-cs"/>
              </a:rPr>
              <a:t>he following categorical exclusion applies: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E(6) Nondestructive data collection, inventory (including field, aerial, and satellite surveying and mapping), study, research, and monitoring activities (this is also a Departmental CE).</a:t>
            </a:r>
          </a:p>
          <a:p>
            <a:endParaRPr lang="en-US" dirty="0"/>
          </a:p>
        </p:txBody>
      </p:sp>
      <p:sp>
        <p:nvSpPr>
          <p:cNvPr id="4" name="Slide Number Placeholder 3"/>
          <p:cNvSpPr>
            <a:spLocks noGrp="1"/>
          </p:cNvSpPr>
          <p:nvPr>
            <p:ph type="sldNum" sz="quarter" idx="10"/>
          </p:nvPr>
        </p:nvSpPr>
        <p:spPr/>
        <p:txBody>
          <a:bodyPr/>
          <a:lstStyle/>
          <a:p>
            <a:fld id="{AA951594-3211-4078-9BB5-F3E06B29BC42}" type="slidenum">
              <a:rPr lang="en-US" smtClean="0"/>
              <a:t>7</a:t>
            </a:fld>
            <a:endParaRPr lang="en-US"/>
          </a:p>
        </p:txBody>
      </p:sp>
    </p:spTree>
    <p:extLst>
      <p:ext uri="{BB962C8B-B14F-4D97-AF65-F5344CB8AC3E}">
        <p14:creationId xmlns:p14="http://schemas.microsoft.com/office/powerpoint/2010/main" val="3658116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I am going to briefly discuss two research projects which we reviewed through the Interdisciplinary (IDT) process and required a minimum requirement analysis (MRA).</a:t>
            </a:r>
            <a:endParaRPr lang="en-US" dirty="0"/>
          </a:p>
        </p:txBody>
      </p:sp>
      <p:sp>
        <p:nvSpPr>
          <p:cNvPr id="4" name="Slide Number Placeholder 3"/>
          <p:cNvSpPr>
            <a:spLocks noGrp="1"/>
          </p:cNvSpPr>
          <p:nvPr>
            <p:ph type="sldNum" sz="quarter" idx="10"/>
          </p:nvPr>
        </p:nvSpPr>
        <p:spPr/>
        <p:txBody>
          <a:bodyPr/>
          <a:lstStyle/>
          <a:p>
            <a:fld id="{AA951594-3211-4078-9BB5-F3E06B29BC42}" type="slidenum">
              <a:rPr lang="en-US" smtClean="0"/>
              <a:t>8</a:t>
            </a:fld>
            <a:endParaRPr lang="en-US"/>
          </a:p>
        </p:txBody>
      </p:sp>
    </p:spTree>
    <p:extLst>
      <p:ext uri="{BB962C8B-B14F-4D97-AF65-F5344CB8AC3E}">
        <p14:creationId xmlns:p14="http://schemas.microsoft.com/office/powerpoint/2010/main" val="3105277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a:t>
            </a:r>
            <a:r>
              <a:rPr lang="en-US" baseline="0" dirty="0"/>
              <a:t> was </a:t>
            </a:r>
            <a:endParaRPr lang="en-US" dirty="0"/>
          </a:p>
        </p:txBody>
      </p:sp>
      <p:sp>
        <p:nvSpPr>
          <p:cNvPr id="4" name="Slide Number Placeholder 3"/>
          <p:cNvSpPr>
            <a:spLocks noGrp="1"/>
          </p:cNvSpPr>
          <p:nvPr>
            <p:ph type="sldNum" sz="quarter" idx="10"/>
          </p:nvPr>
        </p:nvSpPr>
        <p:spPr/>
        <p:txBody>
          <a:bodyPr/>
          <a:lstStyle/>
          <a:p>
            <a:fld id="{AA951594-3211-4078-9BB5-F3E06B29BC42}" type="slidenum">
              <a:rPr lang="en-US" smtClean="0"/>
              <a:t>10</a:t>
            </a:fld>
            <a:endParaRPr lang="en-US"/>
          </a:p>
        </p:txBody>
      </p:sp>
    </p:spTree>
    <p:extLst>
      <p:ext uri="{BB962C8B-B14F-4D97-AF65-F5344CB8AC3E}">
        <p14:creationId xmlns:p14="http://schemas.microsoft.com/office/powerpoint/2010/main" val="3927588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considering this proposal,</a:t>
            </a:r>
            <a:r>
              <a:rPr lang="en-US" baseline="0" dirty="0"/>
              <a:t> we first considered whether there were any subalpine areas within North Cascades National Park Service Complex, but outside of Wilderness and found there were no sites that met this condition. Next we looked outside of the park complex for suitable sites. In Washington 93% of all subalpine areas are managed by the federal; government and this map illustrates that most of this vegetation type is in designated wilderness. We also considered that protection of air quality is mandated in NPS areas the Olympic review also stated that education alone would not be sufficient to protect resources values in the Wilderness. Ultimately, the project was approved.</a:t>
            </a:r>
            <a:endParaRPr lang="en-US" dirty="0"/>
          </a:p>
        </p:txBody>
      </p:sp>
      <p:sp>
        <p:nvSpPr>
          <p:cNvPr id="4" name="Slide Number Placeholder 3"/>
          <p:cNvSpPr>
            <a:spLocks noGrp="1"/>
          </p:cNvSpPr>
          <p:nvPr>
            <p:ph type="sldNum" sz="quarter" idx="10"/>
          </p:nvPr>
        </p:nvSpPr>
        <p:spPr/>
        <p:txBody>
          <a:bodyPr/>
          <a:lstStyle/>
          <a:p>
            <a:fld id="{AA951594-3211-4078-9BB5-F3E06B29BC42}" type="slidenum">
              <a:rPr lang="en-US" smtClean="0"/>
              <a:t>11</a:t>
            </a:fld>
            <a:endParaRPr lang="en-US"/>
          </a:p>
        </p:txBody>
      </p:sp>
    </p:spTree>
    <p:extLst>
      <p:ext uri="{BB962C8B-B14F-4D97-AF65-F5344CB8AC3E}">
        <p14:creationId xmlns:p14="http://schemas.microsoft.com/office/powerpoint/2010/main" val="20809457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2"/>
          <p:cNvSpPr>
            <a:spLocks/>
          </p:cNvSpPr>
          <p:nvPr userDrawn="1"/>
        </p:nvSpPr>
        <p:spPr bwMode="hidden">
          <a:xfrm>
            <a:off x="0" y="0"/>
            <a:ext cx="9140825"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pic>
        <p:nvPicPr>
          <p:cNvPr id="5" name="Picture 26" descr="ah_background_layered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85800"/>
            <a:ext cx="47688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20"/>
          <p:cNvSpPr>
            <a:spLocks noChangeShapeType="1"/>
          </p:cNvSpPr>
          <p:nvPr userDrawn="1"/>
        </p:nvSpPr>
        <p:spPr bwMode="auto">
          <a:xfrm>
            <a:off x="685800" y="457200"/>
            <a:ext cx="7772400" cy="0"/>
          </a:xfrm>
          <a:prstGeom prst="line">
            <a:avLst/>
          </a:prstGeom>
          <a:noFill/>
          <a:ln w="152400">
            <a:solidFill>
              <a:srgbClr val="000000"/>
            </a:solidFill>
            <a:round/>
            <a:headEnd/>
            <a:tailEnd/>
          </a:ln>
          <a:effectLst/>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sp>
        <p:nvSpPr>
          <p:cNvPr id="18443" name="Rectangle 11"/>
          <p:cNvSpPr>
            <a:spLocks noGrp="1" noChangeArrowheads="1"/>
          </p:cNvSpPr>
          <p:nvPr>
            <p:ph type="ctrTitle" sz="quarter"/>
          </p:nvPr>
        </p:nvSpPr>
        <p:spPr>
          <a:xfrm>
            <a:off x="609600" y="2057400"/>
            <a:ext cx="7162800" cy="1447800"/>
          </a:xfrm>
        </p:spPr>
        <p:txBody>
          <a:bodyPr/>
          <a:lstStyle>
            <a:lvl1pPr>
              <a:defRPr sz="4400"/>
            </a:lvl1pPr>
          </a:lstStyle>
          <a:p>
            <a:r>
              <a:rPr lang="en-US"/>
              <a:t>Click to edit Master title style</a:t>
            </a:r>
          </a:p>
        </p:txBody>
      </p:sp>
      <p:sp>
        <p:nvSpPr>
          <p:cNvPr id="18444" name="Rectangle 12"/>
          <p:cNvSpPr>
            <a:spLocks noGrp="1" noChangeArrowheads="1"/>
          </p:cNvSpPr>
          <p:nvPr>
            <p:ph type="subTitle" sz="quarter" idx="1"/>
          </p:nvPr>
        </p:nvSpPr>
        <p:spPr>
          <a:xfrm>
            <a:off x="609600" y="3733800"/>
            <a:ext cx="7848600" cy="2362200"/>
          </a:xfrm>
        </p:spPr>
        <p:txBody>
          <a:bodyPr/>
          <a:lstStyle>
            <a:lvl1pPr marL="0" indent="0">
              <a:buFont typeface="Wingdings" pitchFamily="2" charset="2"/>
              <a:buNone/>
              <a:defRPr sz="2800"/>
            </a:lvl1pPr>
          </a:lstStyle>
          <a:p>
            <a:r>
              <a:rPr lang="en-US"/>
              <a:t>Click to edit Master subtitle style</a:t>
            </a:r>
          </a:p>
        </p:txBody>
      </p:sp>
      <p:sp>
        <p:nvSpPr>
          <p:cNvPr id="7" name="Rectangle 13"/>
          <p:cNvSpPr>
            <a:spLocks noGrp="1" noChangeArrowheads="1"/>
          </p:cNvSpPr>
          <p:nvPr>
            <p:ph type="dt" sz="quarter" idx="10"/>
          </p:nvPr>
        </p:nvSpPr>
        <p:spPr>
          <a:xfrm>
            <a:off x="609600" y="6172200"/>
            <a:ext cx="2133600" cy="476250"/>
          </a:xfrm>
        </p:spPr>
        <p:txBody>
          <a:bodyPr/>
          <a:lstStyle>
            <a:lvl1pPr>
              <a:defRPr smtClean="0">
                <a:latin typeface="+mn-lt"/>
              </a:defRPr>
            </a:lvl1pPr>
          </a:lstStyle>
          <a:p>
            <a:pPr>
              <a:defRPr/>
            </a:pPr>
            <a:endParaRPr lang="en-US">
              <a:solidFill>
                <a:srgbClr val="FFFFFF"/>
              </a:solidFill>
            </a:endParaRPr>
          </a:p>
        </p:txBody>
      </p:sp>
      <p:sp>
        <p:nvSpPr>
          <p:cNvPr id="8" name="Rectangle 21"/>
          <p:cNvSpPr>
            <a:spLocks noGrp="1" noChangeArrowheads="1"/>
          </p:cNvSpPr>
          <p:nvPr>
            <p:ph type="ftr" sz="quarter" idx="11"/>
          </p:nvPr>
        </p:nvSpPr>
        <p:spPr/>
        <p:txBody>
          <a:bodyPr/>
          <a:lstStyle>
            <a:lvl1pPr>
              <a:defRPr smtClean="0"/>
            </a:lvl1pPr>
          </a:lstStyle>
          <a:p>
            <a:pPr>
              <a:defRPr/>
            </a:pPr>
            <a:r>
              <a:rPr lang="en-US">
                <a:solidFill>
                  <a:srgbClr val="FFFFFF"/>
                </a:solidFill>
              </a:rPr>
              <a:t>E X P E R I E N C E    Y O U R    A M E R I C A</a:t>
            </a:r>
          </a:p>
        </p:txBody>
      </p:sp>
    </p:spTree>
    <p:extLst>
      <p:ext uri="{BB962C8B-B14F-4D97-AF65-F5344CB8AC3E}">
        <p14:creationId xmlns:p14="http://schemas.microsoft.com/office/powerpoint/2010/main" val="27716396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r>
              <a:rPr lang="en-US">
                <a:solidFill>
                  <a:srgbClr val="FFFFFF"/>
                </a:solidFill>
              </a:rPr>
              <a:t>E X P E R I E N C E    Y O U R    A M E R I C A</a:t>
            </a:r>
          </a:p>
        </p:txBody>
      </p:sp>
    </p:spTree>
    <p:extLst>
      <p:ext uri="{BB962C8B-B14F-4D97-AF65-F5344CB8AC3E}">
        <p14:creationId xmlns:p14="http://schemas.microsoft.com/office/powerpoint/2010/main" val="125557474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9621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57340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r>
              <a:rPr lang="en-US">
                <a:solidFill>
                  <a:srgbClr val="FFFFFF"/>
                </a:solidFill>
              </a:rPr>
              <a:t>E X P E R I E N C E    Y O U R    A M E R I C A</a:t>
            </a:r>
          </a:p>
        </p:txBody>
      </p:sp>
    </p:spTree>
    <p:extLst>
      <p:ext uri="{BB962C8B-B14F-4D97-AF65-F5344CB8AC3E}">
        <p14:creationId xmlns:p14="http://schemas.microsoft.com/office/powerpoint/2010/main" val="211740144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454" name="Freeform 22"/>
          <p:cNvSpPr>
            <a:spLocks/>
          </p:cNvSpPr>
          <p:nvPr userDrawn="1"/>
        </p:nvSpPr>
        <p:spPr bwMode="hidden">
          <a:xfrm>
            <a:off x="0" y="0"/>
            <a:ext cx="9140825" cy="2819400"/>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Garamond" pitchFamily="18" charset="0"/>
            </a:endParaRPr>
          </a:p>
        </p:txBody>
      </p:sp>
      <p:pic>
        <p:nvPicPr>
          <p:cNvPr id="18458" name="Picture 26" descr="ah_background_layered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85800"/>
            <a:ext cx="4768850" cy="6172200"/>
          </a:xfrm>
          <a:prstGeom prst="rect">
            <a:avLst/>
          </a:prstGeom>
          <a:noFill/>
          <a:extLst>
            <a:ext uri="{909E8E84-426E-40DD-AFC4-6F175D3DCCD1}">
              <a14:hiddenFill xmlns:a14="http://schemas.microsoft.com/office/drawing/2010/main">
                <a:solidFill>
                  <a:srgbClr val="FFFFFF"/>
                </a:solidFill>
              </a14:hiddenFill>
            </a:ext>
          </a:extLst>
        </p:spPr>
      </p:pic>
      <p:sp>
        <p:nvSpPr>
          <p:cNvPr id="18443" name="Rectangle 11"/>
          <p:cNvSpPr>
            <a:spLocks noGrp="1" noChangeArrowheads="1"/>
          </p:cNvSpPr>
          <p:nvPr>
            <p:ph type="ctrTitle" sz="quarter"/>
          </p:nvPr>
        </p:nvSpPr>
        <p:spPr>
          <a:xfrm>
            <a:off x="609600" y="2057400"/>
            <a:ext cx="7162800" cy="1447800"/>
          </a:xfrm>
        </p:spPr>
        <p:txBody>
          <a:bodyPr/>
          <a:lstStyle>
            <a:lvl1pPr>
              <a:defRPr sz="4400"/>
            </a:lvl1pPr>
          </a:lstStyle>
          <a:p>
            <a:pPr lvl="0"/>
            <a:r>
              <a:rPr lang="en-US" noProof="0"/>
              <a:t>Click to edit Master title style</a:t>
            </a:r>
          </a:p>
        </p:txBody>
      </p:sp>
      <p:sp>
        <p:nvSpPr>
          <p:cNvPr id="18444" name="Rectangle 12"/>
          <p:cNvSpPr>
            <a:spLocks noGrp="1" noChangeArrowheads="1"/>
          </p:cNvSpPr>
          <p:nvPr>
            <p:ph type="subTitle" sz="quarter" idx="1"/>
          </p:nvPr>
        </p:nvSpPr>
        <p:spPr>
          <a:xfrm>
            <a:off x="609600" y="3733800"/>
            <a:ext cx="7848600" cy="2362200"/>
          </a:xfrm>
        </p:spPr>
        <p:txBody>
          <a:bodyPr/>
          <a:lstStyle>
            <a:lvl1pPr marL="0" indent="0">
              <a:buFont typeface="Wingdings" pitchFamily="2" charset="2"/>
              <a:buNone/>
              <a:defRPr sz="2800"/>
            </a:lvl1pPr>
          </a:lstStyle>
          <a:p>
            <a:pPr lvl="0"/>
            <a:r>
              <a:rPr lang="en-US" noProof="0"/>
              <a:t>Click to edit Master subtitle style</a:t>
            </a:r>
          </a:p>
        </p:txBody>
      </p:sp>
      <p:sp>
        <p:nvSpPr>
          <p:cNvPr id="18445" name="Rectangle 13"/>
          <p:cNvSpPr>
            <a:spLocks noGrp="1" noChangeArrowheads="1"/>
          </p:cNvSpPr>
          <p:nvPr>
            <p:ph type="dt" sz="quarter" idx="2"/>
          </p:nvPr>
        </p:nvSpPr>
        <p:spPr>
          <a:xfrm>
            <a:off x="609600" y="6172200"/>
            <a:ext cx="2133600" cy="476250"/>
          </a:xfrm>
        </p:spPr>
        <p:txBody>
          <a:bodyPr/>
          <a:lstStyle>
            <a:lvl1pPr>
              <a:defRPr>
                <a:latin typeface="+mn-lt"/>
              </a:defRPr>
            </a:lvl1pPr>
          </a:lstStyle>
          <a:p>
            <a:endParaRPr lang="en-US">
              <a:solidFill>
                <a:srgbClr val="FFFFFF"/>
              </a:solidFill>
            </a:endParaRPr>
          </a:p>
        </p:txBody>
      </p:sp>
      <p:sp>
        <p:nvSpPr>
          <p:cNvPr id="18452" name="Line 20"/>
          <p:cNvSpPr>
            <a:spLocks noChangeShapeType="1"/>
          </p:cNvSpPr>
          <p:nvPr userDrawn="1"/>
        </p:nvSpPr>
        <p:spPr bwMode="auto">
          <a:xfrm>
            <a:off x="685800" y="457200"/>
            <a:ext cx="7772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itchFamily="18" charset="0"/>
            </a:endParaRPr>
          </a:p>
        </p:txBody>
      </p:sp>
      <p:sp>
        <p:nvSpPr>
          <p:cNvPr id="18453" name="Rectangle 21"/>
          <p:cNvSpPr>
            <a:spLocks noGrp="1" noChangeArrowheads="1"/>
          </p:cNvSpPr>
          <p:nvPr>
            <p:ph type="ftr" sz="quarter" idx="3"/>
          </p:nvPr>
        </p:nvSpPr>
        <p:spPr/>
        <p:txBody>
          <a:bodyPr/>
          <a:lstStyle>
            <a:lvl1pPr>
              <a:defRPr/>
            </a:lvl1pPr>
          </a:lstStyle>
          <a:p>
            <a:r>
              <a:rPr lang="en-US">
                <a:solidFill>
                  <a:srgbClr val="FFFFFF"/>
                </a:solidFill>
              </a:rPr>
              <a:t>E X P E R I E N C E    Y O U R    A M E R I C A</a:t>
            </a:r>
          </a:p>
        </p:txBody>
      </p:sp>
    </p:spTree>
    <p:extLst>
      <p:ext uri="{BB962C8B-B14F-4D97-AF65-F5344CB8AC3E}">
        <p14:creationId xmlns:p14="http://schemas.microsoft.com/office/powerpoint/2010/main" val="188103369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E X P E R I E N C E    Y O U R    A M E R I C A</a:t>
            </a:r>
          </a:p>
        </p:txBody>
      </p:sp>
    </p:spTree>
    <p:extLst>
      <p:ext uri="{BB962C8B-B14F-4D97-AF65-F5344CB8AC3E}">
        <p14:creationId xmlns:p14="http://schemas.microsoft.com/office/powerpoint/2010/main" val="2261888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E X P E R I E N C E    Y O U R    A M E R I C A</a:t>
            </a:r>
          </a:p>
        </p:txBody>
      </p:sp>
    </p:spTree>
    <p:extLst>
      <p:ext uri="{BB962C8B-B14F-4D97-AF65-F5344CB8AC3E}">
        <p14:creationId xmlns:p14="http://schemas.microsoft.com/office/powerpoint/2010/main" val="50757395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6002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E X P E R I E N C E    Y O U R    A M E R I C A</a:t>
            </a:r>
          </a:p>
        </p:txBody>
      </p:sp>
    </p:spTree>
    <p:extLst>
      <p:ext uri="{BB962C8B-B14F-4D97-AF65-F5344CB8AC3E}">
        <p14:creationId xmlns:p14="http://schemas.microsoft.com/office/powerpoint/2010/main" val="425611277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FFFFFF"/>
                </a:solidFill>
              </a:rPr>
              <a:t>E X P E R I E N C E    Y O U R    A M E R I C A</a:t>
            </a:r>
          </a:p>
        </p:txBody>
      </p:sp>
    </p:spTree>
    <p:extLst>
      <p:ext uri="{BB962C8B-B14F-4D97-AF65-F5344CB8AC3E}">
        <p14:creationId xmlns:p14="http://schemas.microsoft.com/office/powerpoint/2010/main" val="96409937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FFFFFF"/>
                </a:solidFill>
              </a:rPr>
              <a:t>E X P E R I E N C E    Y O U R    A M E R I C A</a:t>
            </a:r>
          </a:p>
        </p:txBody>
      </p:sp>
    </p:spTree>
    <p:extLst>
      <p:ext uri="{BB962C8B-B14F-4D97-AF65-F5344CB8AC3E}">
        <p14:creationId xmlns:p14="http://schemas.microsoft.com/office/powerpoint/2010/main" val="329836084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FFFFFF"/>
                </a:solidFill>
              </a:rPr>
              <a:t>E X P E R I E N C E    Y O U R    A M E R I C A</a:t>
            </a:r>
          </a:p>
        </p:txBody>
      </p:sp>
    </p:spTree>
    <p:extLst>
      <p:ext uri="{BB962C8B-B14F-4D97-AF65-F5344CB8AC3E}">
        <p14:creationId xmlns:p14="http://schemas.microsoft.com/office/powerpoint/2010/main" val="57432774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E X P E R I E N C E    Y O U R    A M E R I C A</a:t>
            </a:r>
          </a:p>
        </p:txBody>
      </p:sp>
    </p:spTree>
    <p:extLst>
      <p:ext uri="{BB962C8B-B14F-4D97-AF65-F5344CB8AC3E}">
        <p14:creationId xmlns:p14="http://schemas.microsoft.com/office/powerpoint/2010/main" val="331285798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r>
              <a:rPr lang="en-US">
                <a:solidFill>
                  <a:srgbClr val="FFFFFF"/>
                </a:solidFill>
              </a:rPr>
              <a:t>E X P E R I E N C E    Y O U R    A M E R I C A</a:t>
            </a:r>
          </a:p>
        </p:txBody>
      </p:sp>
    </p:spTree>
    <p:extLst>
      <p:ext uri="{BB962C8B-B14F-4D97-AF65-F5344CB8AC3E}">
        <p14:creationId xmlns:p14="http://schemas.microsoft.com/office/powerpoint/2010/main" val="386975328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FFFFF"/>
                </a:solidFill>
              </a:rPr>
              <a:t>E X P E R I E N C E    Y O U R    A M E R I C A</a:t>
            </a:r>
          </a:p>
        </p:txBody>
      </p:sp>
    </p:spTree>
    <p:extLst>
      <p:ext uri="{BB962C8B-B14F-4D97-AF65-F5344CB8AC3E}">
        <p14:creationId xmlns:p14="http://schemas.microsoft.com/office/powerpoint/2010/main" val="131837661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E X P E R I E N C E    Y O U R    A M E R I C A</a:t>
            </a:r>
          </a:p>
        </p:txBody>
      </p:sp>
    </p:spTree>
    <p:extLst>
      <p:ext uri="{BB962C8B-B14F-4D97-AF65-F5344CB8AC3E}">
        <p14:creationId xmlns:p14="http://schemas.microsoft.com/office/powerpoint/2010/main" val="241611132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9621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57340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FFFFF"/>
                </a:solidFill>
              </a:rPr>
              <a:t>E X P E R I E N C E    Y O U R    A M E R I C A</a:t>
            </a:r>
          </a:p>
        </p:txBody>
      </p:sp>
    </p:spTree>
    <p:extLst>
      <p:ext uri="{BB962C8B-B14F-4D97-AF65-F5344CB8AC3E}">
        <p14:creationId xmlns:p14="http://schemas.microsoft.com/office/powerpoint/2010/main" val="322119995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r>
              <a:rPr lang="en-US">
                <a:solidFill>
                  <a:srgbClr val="FFFFFF"/>
                </a:solidFill>
              </a:rPr>
              <a:t>E X P E R I E N C E    Y O U R    A M E R I C A</a:t>
            </a:r>
          </a:p>
        </p:txBody>
      </p:sp>
    </p:spTree>
    <p:extLst>
      <p:ext uri="{BB962C8B-B14F-4D97-AF65-F5344CB8AC3E}">
        <p14:creationId xmlns:p14="http://schemas.microsoft.com/office/powerpoint/2010/main" val="386560627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6002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r>
              <a:rPr lang="en-US">
                <a:solidFill>
                  <a:srgbClr val="FFFFFF"/>
                </a:solidFill>
              </a:rPr>
              <a:t>E X P E R I E N C E    Y O U R    A M E R I C A</a:t>
            </a:r>
          </a:p>
        </p:txBody>
      </p:sp>
    </p:spTree>
    <p:extLst>
      <p:ext uri="{BB962C8B-B14F-4D97-AF65-F5344CB8AC3E}">
        <p14:creationId xmlns:p14="http://schemas.microsoft.com/office/powerpoint/2010/main" val="296180989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r>
              <a:rPr lang="en-US">
                <a:solidFill>
                  <a:srgbClr val="FFFFFF"/>
                </a:solidFill>
              </a:rPr>
              <a:t>E X P E R I E N C E    Y O U R    A M E R I C A</a:t>
            </a:r>
          </a:p>
        </p:txBody>
      </p:sp>
    </p:spTree>
    <p:extLst>
      <p:ext uri="{BB962C8B-B14F-4D97-AF65-F5344CB8AC3E}">
        <p14:creationId xmlns:p14="http://schemas.microsoft.com/office/powerpoint/2010/main" val="304154376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r>
              <a:rPr lang="en-US">
                <a:solidFill>
                  <a:srgbClr val="FFFFFF"/>
                </a:solidFill>
              </a:rPr>
              <a:t>E X P E R I E N C E    Y O U R    A M E R I C A</a:t>
            </a:r>
          </a:p>
        </p:txBody>
      </p:sp>
    </p:spTree>
    <p:extLst>
      <p:ext uri="{BB962C8B-B14F-4D97-AF65-F5344CB8AC3E}">
        <p14:creationId xmlns:p14="http://schemas.microsoft.com/office/powerpoint/2010/main" val="248578924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r>
              <a:rPr lang="en-US">
                <a:solidFill>
                  <a:srgbClr val="FFFFFF"/>
                </a:solidFill>
              </a:rPr>
              <a:t>E X P E R I E N C E    Y O U R    A M E R I C A</a:t>
            </a:r>
          </a:p>
        </p:txBody>
      </p:sp>
    </p:spTree>
    <p:extLst>
      <p:ext uri="{BB962C8B-B14F-4D97-AF65-F5344CB8AC3E}">
        <p14:creationId xmlns:p14="http://schemas.microsoft.com/office/powerpoint/2010/main" val="201756966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r>
              <a:rPr lang="en-US">
                <a:solidFill>
                  <a:srgbClr val="FFFFFF"/>
                </a:solidFill>
              </a:rPr>
              <a:t>E X P E R I E N C E    Y O U R    A M E R I C A</a:t>
            </a:r>
          </a:p>
        </p:txBody>
      </p:sp>
    </p:spTree>
    <p:extLst>
      <p:ext uri="{BB962C8B-B14F-4D97-AF65-F5344CB8AC3E}">
        <p14:creationId xmlns:p14="http://schemas.microsoft.com/office/powerpoint/2010/main" val="74801919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r>
              <a:rPr lang="en-US">
                <a:solidFill>
                  <a:srgbClr val="FFFFFF"/>
                </a:solidFill>
              </a:rPr>
              <a:t>E X P E R I E N C E    Y O U R    A M E R I C A</a:t>
            </a:r>
          </a:p>
        </p:txBody>
      </p:sp>
    </p:spTree>
    <p:extLst>
      <p:ext uri="{BB962C8B-B14F-4D97-AF65-F5344CB8AC3E}">
        <p14:creationId xmlns:p14="http://schemas.microsoft.com/office/powerpoint/2010/main" val="418182154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89265"/>
        </a:solidFill>
        <a:effectLst/>
      </p:bgPr>
    </p:bg>
    <p:spTree>
      <p:nvGrpSpPr>
        <p:cNvPr id="1" name=""/>
        <p:cNvGrpSpPr/>
        <p:nvPr/>
      </p:nvGrpSpPr>
      <p:grpSpPr>
        <a:xfrm>
          <a:off x="0" y="0"/>
          <a:ext cx="0" cy="0"/>
          <a:chOff x="0" y="0"/>
          <a:chExt cx="0" cy="0"/>
        </a:xfrm>
      </p:grpSpPr>
      <p:sp>
        <p:nvSpPr>
          <p:cNvPr id="17420" name="Freeform 12"/>
          <p:cNvSpPr>
            <a:spLocks/>
          </p:cNvSpPr>
          <p:nvPr/>
        </p:nvSpPr>
        <p:spPr bwMode="hidden">
          <a:xfrm>
            <a:off x="0" y="0"/>
            <a:ext cx="9140825"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pic>
        <p:nvPicPr>
          <p:cNvPr id="1027" name="Picture 18" descr="ah_background_layered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85800"/>
            <a:ext cx="47688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dt" sz="half" idx="2"/>
          </p:nvPr>
        </p:nvSpPr>
        <p:spPr bwMode="auto">
          <a:xfrm>
            <a:off x="685800" y="61722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fontAlgn="base">
              <a:spcBef>
                <a:spcPct val="0"/>
              </a:spcBef>
              <a:spcAft>
                <a:spcPct val="0"/>
              </a:spcAft>
              <a:defRPr/>
            </a:pPr>
            <a:endParaRPr lang="en-US">
              <a:solidFill>
                <a:srgbClr val="FFFFFF"/>
              </a:solidFill>
            </a:endParaRPr>
          </a:p>
        </p:txBody>
      </p:sp>
      <p:sp>
        <p:nvSpPr>
          <p:cNvPr id="17421" name="Rectangle 13"/>
          <p:cNvSpPr>
            <a:spLocks noGrp="1" noRot="1" noChangeArrowheads="1"/>
          </p:cNvSpPr>
          <p:nvPr>
            <p:ph type="title"/>
          </p:nvPr>
        </p:nvSpPr>
        <p:spPr bwMode="auto">
          <a:xfrm>
            <a:off x="609600" y="609600"/>
            <a:ext cx="78486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22" name="Rectangle 14"/>
          <p:cNvSpPr>
            <a:spLocks noGrp="1" noChangeArrowheads="1"/>
          </p:cNvSpPr>
          <p:nvPr>
            <p:ph type="ftr" sz="quarter" idx="3"/>
          </p:nvPr>
        </p:nvSpPr>
        <p:spPr bwMode="auto">
          <a:xfrm>
            <a:off x="3124200" y="6172200"/>
            <a:ext cx="5334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mn-lt"/>
              </a:defRPr>
            </a:lvl1pPr>
          </a:lstStyle>
          <a:p>
            <a:pPr fontAlgn="base">
              <a:spcBef>
                <a:spcPct val="0"/>
              </a:spcBef>
              <a:spcAft>
                <a:spcPct val="0"/>
              </a:spcAft>
              <a:defRPr/>
            </a:pPr>
            <a:r>
              <a:rPr lang="en-US">
                <a:solidFill>
                  <a:srgbClr val="FFFFFF"/>
                </a:solidFill>
              </a:rPr>
              <a:t>E X P E R I E N C E    Y O U R    A M E R I C A</a:t>
            </a:r>
          </a:p>
        </p:txBody>
      </p:sp>
      <p:sp>
        <p:nvSpPr>
          <p:cNvPr id="17423" name="Rectangle 15"/>
          <p:cNvSpPr>
            <a:spLocks noGrp="1" noChangeArrowheads="1"/>
          </p:cNvSpPr>
          <p:nvPr>
            <p:ph type="body" idx="1"/>
          </p:nvPr>
        </p:nvSpPr>
        <p:spPr bwMode="auto">
          <a:xfrm>
            <a:off x="609600" y="1600200"/>
            <a:ext cx="78486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25" name="Line 17"/>
          <p:cNvSpPr>
            <a:spLocks noChangeShapeType="1"/>
          </p:cNvSpPr>
          <p:nvPr userDrawn="1"/>
        </p:nvSpPr>
        <p:spPr bwMode="auto">
          <a:xfrm>
            <a:off x="685800" y="457200"/>
            <a:ext cx="7772400" cy="0"/>
          </a:xfrm>
          <a:prstGeom prst="line">
            <a:avLst/>
          </a:prstGeom>
          <a:noFill/>
          <a:ln w="152400">
            <a:solidFill>
              <a:srgbClr val="000000"/>
            </a:solidFill>
            <a:round/>
            <a:headEnd/>
            <a:tailEnd/>
          </a:ln>
          <a:effectLst/>
        </p:spPr>
        <p:txBody>
          <a:bodyPr/>
          <a:lstStyle/>
          <a:p>
            <a:pPr eaLnBrk="0" fontAlgn="base" hangingPunct="0">
              <a:spcBef>
                <a:spcPct val="0"/>
              </a:spcBef>
              <a:spcAft>
                <a:spcPct val="0"/>
              </a:spcAft>
              <a:defRPr/>
            </a:pPr>
            <a:endParaRPr lang="en-US">
              <a:solidFill>
                <a:srgbClr val="FFFFFF"/>
              </a:solidFill>
              <a:latin typeface="Garamond" pitchFamily="18" charset="0"/>
            </a:endParaRPr>
          </a:p>
        </p:txBody>
      </p:sp>
    </p:spTree>
    <p:extLst>
      <p:ext uri="{BB962C8B-B14F-4D97-AF65-F5344CB8AC3E}">
        <p14:creationId xmlns:p14="http://schemas.microsoft.com/office/powerpoint/2010/main" val="209178088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hf sldNum="0" hdr="0" dt="0"/>
  <p:txStyles>
    <p:titleStyle>
      <a:lvl1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89265"/>
        </a:solidFill>
        <a:effectLst/>
      </p:bgPr>
    </p:bg>
    <p:spTree>
      <p:nvGrpSpPr>
        <p:cNvPr id="1" name=""/>
        <p:cNvGrpSpPr/>
        <p:nvPr/>
      </p:nvGrpSpPr>
      <p:grpSpPr>
        <a:xfrm>
          <a:off x="0" y="0"/>
          <a:ext cx="0" cy="0"/>
          <a:chOff x="0" y="0"/>
          <a:chExt cx="0" cy="0"/>
        </a:xfrm>
      </p:grpSpPr>
      <p:sp>
        <p:nvSpPr>
          <p:cNvPr id="17420" name="Freeform 12"/>
          <p:cNvSpPr>
            <a:spLocks/>
          </p:cNvSpPr>
          <p:nvPr/>
        </p:nvSpPr>
        <p:spPr bwMode="hidden">
          <a:xfrm>
            <a:off x="0" y="0"/>
            <a:ext cx="9140825" cy="2819400"/>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Garamond" pitchFamily="18" charset="0"/>
            </a:endParaRPr>
          </a:p>
        </p:txBody>
      </p:sp>
      <p:pic>
        <p:nvPicPr>
          <p:cNvPr id="17426" name="Picture 18" descr="ah_background_layered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85800"/>
            <a:ext cx="4768850" cy="6172200"/>
          </a:xfrm>
          <a:prstGeom prst="rect">
            <a:avLst/>
          </a:prstGeom>
          <a:noFill/>
          <a:extLst>
            <a:ext uri="{909E8E84-426E-40DD-AFC4-6F175D3DCCD1}">
              <a14:hiddenFill xmlns:a14="http://schemas.microsoft.com/office/drawing/2010/main">
                <a:solidFill>
                  <a:srgbClr val="FFFFFF"/>
                </a:solidFill>
              </a14:hiddenFill>
            </a:ext>
          </a:extLst>
        </p:spPr>
      </p:pic>
      <p:sp>
        <p:nvSpPr>
          <p:cNvPr id="17410" name="Rectangle 2"/>
          <p:cNvSpPr>
            <a:spLocks noGrp="1" noChangeArrowheads="1"/>
          </p:cNvSpPr>
          <p:nvPr>
            <p:ph type="dt" sz="half" idx="2"/>
          </p:nvPr>
        </p:nvSpPr>
        <p:spPr bwMode="auto">
          <a:xfrm>
            <a:off x="685800" y="61722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fontAlgn="base">
              <a:spcBef>
                <a:spcPct val="0"/>
              </a:spcBef>
              <a:spcAft>
                <a:spcPct val="0"/>
              </a:spcAft>
            </a:pPr>
            <a:endParaRPr lang="en-US">
              <a:solidFill>
                <a:srgbClr val="FFFFFF"/>
              </a:solidFill>
            </a:endParaRPr>
          </a:p>
        </p:txBody>
      </p:sp>
      <p:sp>
        <p:nvSpPr>
          <p:cNvPr id="17421" name="Rectangle 13"/>
          <p:cNvSpPr>
            <a:spLocks noGrp="1" noRot="1" noChangeArrowheads="1"/>
          </p:cNvSpPr>
          <p:nvPr>
            <p:ph type="title"/>
          </p:nvPr>
        </p:nvSpPr>
        <p:spPr bwMode="auto">
          <a:xfrm>
            <a:off x="609600" y="6096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22" name="Rectangle 14"/>
          <p:cNvSpPr>
            <a:spLocks noGrp="1" noChangeArrowheads="1"/>
          </p:cNvSpPr>
          <p:nvPr>
            <p:ph type="ftr" sz="quarter" idx="3"/>
          </p:nvPr>
        </p:nvSpPr>
        <p:spPr bwMode="auto">
          <a:xfrm>
            <a:off x="3124200" y="6172200"/>
            <a:ext cx="5334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pPr fontAlgn="base">
              <a:spcBef>
                <a:spcPct val="0"/>
              </a:spcBef>
              <a:spcAft>
                <a:spcPct val="0"/>
              </a:spcAft>
            </a:pPr>
            <a:r>
              <a:rPr lang="en-US">
                <a:solidFill>
                  <a:srgbClr val="FFFFFF"/>
                </a:solidFill>
              </a:rPr>
              <a:t>E X P E R I E N C E    Y O U R    A M E R I C A</a:t>
            </a:r>
          </a:p>
        </p:txBody>
      </p:sp>
      <p:sp>
        <p:nvSpPr>
          <p:cNvPr id="17423" name="Rectangle 15"/>
          <p:cNvSpPr>
            <a:spLocks noGrp="1" noChangeArrowheads="1"/>
          </p:cNvSpPr>
          <p:nvPr>
            <p:ph type="body" idx="1"/>
          </p:nvPr>
        </p:nvSpPr>
        <p:spPr bwMode="auto">
          <a:xfrm>
            <a:off x="609600" y="1600200"/>
            <a:ext cx="7848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25" name="Line 17"/>
          <p:cNvSpPr>
            <a:spLocks noChangeShapeType="1"/>
          </p:cNvSpPr>
          <p:nvPr userDrawn="1"/>
        </p:nvSpPr>
        <p:spPr bwMode="auto">
          <a:xfrm>
            <a:off x="685800" y="457200"/>
            <a:ext cx="7772400" cy="0"/>
          </a:xfrm>
          <a:prstGeom prst="line">
            <a:avLst/>
          </a:prstGeom>
          <a:noFill/>
          <a:ln w="152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itchFamily="18" charset="0"/>
            </a:endParaRPr>
          </a:p>
        </p:txBody>
      </p:sp>
    </p:spTree>
    <p:extLst>
      <p:ext uri="{BB962C8B-B14F-4D97-AF65-F5344CB8AC3E}">
        <p14:creationId xmlns:p14="http://schemas.microsoft.com/office/powerpoint/2010/main" val="390007207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hf sldNum="0" hdr="0" dt="0"/>
  <p:txStyles>
    <p:titleStyle>
      <a:lvl1pPr algn="l" rtl="0" fontAlgn="base">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2pPr>
      <a:lvl3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3pPr>
      <a:lvl4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4pPr>
      <a:lvl5pPr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50"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2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of an alpine lake with rock, snowy mountain peak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525" y="360218"/>
            <a:ext cx="8728364" cy="5818909"/>
          </a:xfrm>
          <a:prstGeom prst="rect">
            <a:avLst/>
          </a:prstGeom>
        </p:spPr>
      </p:pic>
      <p:sp>
        <p:nvSpPr>
          <p:cNvPr id="2" name="Title 1"/>
          <p:cNvSpPr>
            <a:spLocks noGrp="1"/>
          </p:cNvSpPr>
          <p:nvPr>
            <p:ph type="title"/>
          </p:nvPr>
        </p:nvSpPr>
        <p:spPr>
          <a:xfrm>
            <a:off x="706581" y="415036"/>
            <a:ext cx="7973291" cy="1828800"/>
          </a:xfrm>
        </p:spPr>
        <p:txBody>
          <a:bodyPr/>
          <a:lstStyle/>
          <a:p>
            <a:r>
              <a:rPr lang="en-US" dirty="0">
                <a:effectLst>
                  <a:outerShdw blurRad="38100" dist="38100" dir="2700000" algn="tl">
                    <a:srgbClr val="000000">
                      <a:alpha val="43137"/>
                    </a:srgbClr>
                  </a:outerShdw>
                </a:effectLst>
              </a:rPr>
              <a:t>Evaluating Research Proposals in North Cascades National Park Service Complex</a:t>
            </a:r>
          </a:p>
        </p:txBody>
      </p:sp>
      <p:sp>
        <p:nvSpPr>
          <p:cNvPr id="3" name="Footer Placeholder 2"/>
          <p:cNvSpPr>
            <a:spLocks noGrp="1"/>
          </p:cNvSpPr>
          <p:nvPr>
            <p:ph type="ftr" sz="quarter" idx="11"/>
          </p:nvPr>
        </p:nvSpPr>
        <p:spPr/>
        <p:txBody>
          <a:bodyPr/>
          <a:lstStyle/>
          <a:p>
            <a:pPr>
              <a:defRPr/>
            </a:pPr>
            <a:r>
              <a:rPr lang="en-US" dirty="0">
                <a:solidFill>
                  <a:srgbClr val="FFFFFF"/>
                </a:solidFill>
              </a:rPr>
              <a:t>E X P E R I E N C E    Y O U R    A M E R I C A</a:t>
            </a:r>
          </a:p>
        </p:txBody>
      </p:sp>
      <p:pic>
        <p:nvPicPr>
          <p:cNvPr id="5" name="Picture 6" descr="ah_large_shaded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019200"/>
            <a:ext cx="595744" cy="77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58346" y="5791200"/>
            <a:ext cx="2964872" cy="381000"/>
          </a:xfrm>
          <a:prstGeom prst="rect">
            <a:avLst/>
          </a:prstGeom>
          <a:noFill/>
        </p:spPr>
        <p:txBody>
          <a:bodyPr wrap="square" rtlCol="0">
            <a:spAutoFit/>
          </a:bodyPr>
          <a:lstStyle/>
          <a:p>
            <a:r>
              <a:rPr lang="en-US" dirty="0"/>
              <a:t>Photo by Victor </a:t>
            </a:r>
            <a:r>
              <a:rPr lang="en-US" dirty="0" err="1"/>
              <a:t>Mesny</a:t>
            </a:r>
            <a:endParaRPr lang="en-US" dirty="0"/>
          </a:p>
        </p:txBody>
      </p:sp>
      <p:sp>
        <p:nvSpPr>
          <p:cNvPr id="6" name="Rectangle 5"/>
          <p:cNvSpPr/>
          <p:nvPr/>
        </p:nvSpPr>
        <p:spPr>
          <a:xfrm>
            <a:off x="304800" y="6396337"/>
            <a:ext cx="4572000" cy="369332"/>
          </a:xfrm>
          <a:prstGeom prst="rect">
            <a:avLst/>
          </a:prstGeom>
        </p:spPr>
        <p:txBody>
          <a:bodyPr>
            <a:spAutoFit/>
          </a:bodyPr>
          <a:lstStyle/>
          <a:p>
            <a:r>
              <a:rPr lang="en-US" b="1" dirty="0">
                <a:solidFill>
                  <a:srgbClr val="FFFFFF"/>
                </a:solidFill>
              </a:rPr>
              <a:t>Regina M. Rochefort, Ph.D.</a:t>
            </a:r>
          </a:p>
        </p:txBody>
      </p:sp>
    </p:spTree>
    <p:extLst>
      <p:ext uri="{BB962C8B-B14F-4D97-AF65-F5344CB8AC3E}">
        <p14:creationId xmlns:p14="http://schemas.microsoft.com/office/powerpoint/2010/main" val="264188916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Nitrogen Deposition</a:t>
            </a:r>
          </a:p>
        </p:txBody>
      </p:sp>
      <p:sp>
        <p:nvSpPr>
          <p:cNvPr id="4" name="Footer Placeholder 3"/>
          <p:cNvSpPr>
            <a:spLocks noGrp="1"/>
          </p:cNvSpPr>
          <p:nvPr>
            <p:ph type="ftr" sz="quarter" idx="11"/>
          </p:nvPr>
        </p:nvSpPr>
        <p:spPr/>
        <p:txBody>
          <a:bodyPr/>
          <a:lstStyle/>
          <a:p>
            <a:r>
              <a:rPr lang="en-US" dirty="0">
                <a:solidFill>
                  <a:srgbClr val="FFFFFF"/>
                </a:solidFill>
              </a:rPr>
              <a:t>E X P E R I E N C E    Y O U R    A M E R I C A</a:t>
            </a:r>
          </a:p>
        </p:txBody>
      </p:sp>
      <p:sp>
        <p:nvSpPr>
          <p:cNvPr id="8" name="TextBox 7"/>
          <p:cNvSpPr txBox="1"/>
          <p:nvPr/>
        </p:nvSpPr>
        <p:spPr>
          <a:xfrm>
            <a:off x="304800" y="1686232"/>
            <a:ext cx="4648200" cy="4524315"/>
          </a:xfrm>
          <a:prstGeom prst="rect">
            <a:avLst/>
          </a:prstGeom>
          <a:noFill/>
        </p:spPr>
        <p:txBody>
          <a:bodyPr wrap="square" rtlCol="0">
            <a:spAutoFit/>
          </a:bodyPr>
          <a:lstStyle/>
          <a:p>
            <a:r>
              <a:rPr lang="en-US" sz="2400" b="1" dirty="0">
                <a:solidFill>
                  <a:schemeClr val="accent1">
                    <a:lumMod val="60000"/>
                    <a:lumOff val="40000"/>
                  </a:schemeClr>
                </a:solidFill>
              </a:rPr>
              <a:t>Method: </a:t>
            </a:r>
            <a:r>
              <a:rPr lang="en-US" sz="2400" b="1" dirty="0"/>
              <a:t>Fertilization of small test plots (20, 3x2m plots)</a:t>
            </a:r>
          </a:p>
          <a:p>
            <a:endParaRPr lang="en-US" sz="2400" b="1" dirty="0">
              <a:solidFill>
                <a:schemeClr val="accent1">
                  <a:lumMod val="60000"/>
                  <a:lumOff val="40000"/>
                </a:schemeClr>
              </a:solidFill>
            </a:endParaRPr>
          </a:p>
          <a:p>
            <a:r>
              <a:rPr lang="en-US" sz="2400" b="1" dirty="0">
                <a:solidFill>
                  <a:schemeClr val="accent1">
                    <a:lumMod val="60000"/>
                    <a:lumOff val="40000"/>
                  </a:schemeClr>
                </a:solidFill>
              </a:rPr>
              <a:t>Location:</a:t>
            </a:r>
            <a:r>
              <a:rPr lang="en-US" sz="2400" b="1" dirty="0"/>
              <a:t> North Cascades, Mount Rainier, &amp; Olympic National Parks</a:t>
            </a:r>
          </a:p>
          <a:p>
            <a:endParaRPr lang="en-US" sz="2400" b="1" dirty="0"/>
          </a:p>
          <a:p>
            <a:r>
              <a:rPr lang="en-US" sz="2400" b="1" dirty="0">
                <a:solidFill>
                  <a:schemeClr val="accent1">
                    <a:lumMod val="60000"/>
                    <a:lumOff val="40000"/>
                  </a:schemeClr>
                </a:solidFill>
              </a:rPr>
              <a:t>Funding: </a:t>
            </a:r>
            <a:r>
              <a:rPr lang="en-US" sz="2400" b="1" dirty="0"/>
              <a:t>NPS</a:t>
            </a:r>
          </a:p>
          <a:p>
            <a:endParaRPr lang="en-US" sz="2400" b="1" dirty="0"/>
          </a:p>
          <a:p>
            <a:r>
              <a:rPr lang="en-US" sz="2400" b="1" dirty="0">
                <a:solidFill>
                  <a:schemeClr val="accent1">
                    <a:lumMod val="60000"/>
                    <a:lumOff val="40000"/>
                  </a:schemeClr>
                </a:solidFill>
              </a:rPr>
              <a:t>NOCA Concerns: </a:t>
            </a:r>
            <a:r>
              <a:rPr lang="en-US" sz="2400" b="1" dirty="0"/>
              <a:t>Why in our wilderness?</a:t>
            </a:r>
          </a:p>
          <a:p>
            <a:endParaRPr lang="en-US" sz="2400" b="1" dirty="0">
              <a:solidFill>
                <a:schemeClr val="accent1">
                  <a:lumMod val="60000"/>
                  <a:lumOff val="40000"/>
                </a:schemeClr>
              </a:solidFill>
            </a:endParaRPr>
          </a:p>
        </p:txBody>
      </p:sp>
      <p:pic>
        <p:nvPicPr>
          <p:cNvPr id="9218" name="Picture 2" descr="Person holding a container standing inside a rectangular transect on the 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89871" y="2590800"/>
            <a:ext cx="3950550" cy="302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27800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Experimental Nitrogen Deposition</a:t>
            </a:r>
          </a:p>
        </p:txBody>
      </p:sp>
      <p:sp>
        <p:nvSpPr>
          <p:cNvPr id="4" name="Footer Placeholder 3"/>
          <p:cNvSpPr>
            <a:spLocks noGrp="1"/>
          </p:cNvSpPr>
          <p:nvPr>
            <p:ph type="ftr" sz="quarter" idx="11"/>
          </p:nvPr>
        </p:nvSpPr>
        <p:spPr/>
        <p:txBody>
          <a:bodyPr/>
          <a:lstStyle/>
          <a:p>
            <a:r>
              <a:rPr lang="en-US">
                <a:solidFill>
                  <a:srgbClr val="FFFFFF"/>
                </a:solidFill>
              </a:rPr>
              <a:t>E X P E R I E N C E    Y O U R    A M E R I C A</a:t>
            </a:r>
          </a:p>
        </p:txBody>
      </p:sp>
      <p:pic>
        <p:nvPicPr>
          <p:cNvPr id="6" name="Picture 2" descr="Map of the northwest corner of Washington, showing subalpine zones  and USFS wilderness area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676400"/>
            <a:ext cx="5690062" cy="42685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524000"/>
            <a:ext cx="3581400" cy="4493538"/>
          </a:xfrm>
          <a:prstGeom prst="rect">
            <a:avLst/>
          </a:prstGeom>
          <a:noFill/>
        </p:spPr>
        <p:txBody>
          <a:bodyPr wrap="square" rtlCol="0">
            <a:spAutoFit/>
          </a:bodyPr>
          <a:lstStyle/>
          <a:p>
            <a:r>
              <a:rPr lang="en-US" sz="2400" b="1" dirty="0">
                <a:solidFill>
                  <a:schemeClr val="accent1">
                    <a:lumMod val="60000"/>
                    <a:lumOff val="40000"/>
                  </a:schemeClr>
                </a:solidFill>
              </a:rPr>
              <a:t>Considerations:</a:t>
            </a:r>
          </a:p>
          <a:p>
            <a:pPr marL="457200" indent="-457200">
              <a:buFont typeface="Arial" pitchFamily="34" charset="0"/>
              <a:buChar char="•"/>
            </a:pPr>
            <a:r>
              <a:rPr lang="en-US" sz="2400" b="1" dirty="0"/>
              <a:t>Most alpine vegetation is in Wilderness</a:t>
            </a:r>
          </a:p>
          <a:p>
            <a:pPr marL="457200" indent="-457200">
              <a:buFont typeface="Arial" pitchFamily="34" charset="0"/>
              <a:buChar char="•"/>
            </a:pPr>
            <a:endParaRPr lang="en-US" sz="2400" b="1" dirty="0"/>
          </a:p>
          <a:p>
            <a:pPr marL="457200" indent="-457200">
              <a:buFont typeface="Arial" pitchFamily="34" charset="0"/>
              <a:buChar char="•"/>
            </a:pPr>
            <a:r>
              <a:rPr lang="en-US" sz="2400" b="1" dirty="0"/>
              <a:t>Class 1 </a:t>
            </a:r>
            <a:r>
              <a:rPr lang="en-US" sz="2400" b="1" dirty="0" err="1"/>
              <a:t>airshed</a:t>
            </a:r>
            <a:endParaRPr lang="en-US" sz="2400" b="1" dirty="0"/>
          </a:p>
          <a:p>
            <a:pPr marL="457200" indent="-457200">
              <a:buFont typeface="Arial" pitchFamily="34" charset="0"/>
              <a:buChar char="•"/>
            </a:pPr>
            <a:endParaRPr lang="en-US" sz="2400" b="1" dirty="0"/>
          </a:p>
          <a:p>
            <a:pPr marL="457200" indent="-457200">
              <a:buFont typeface="Arial" pitchFamily="34" charset="0"/>
              <a:buChar char="•"/>
            </a:pPr>
            <a:r>
              <a:rPr lang="en-US" sz="2400" b="1" dirty="0"/>
              <a:t>Education is not adequate</a:t>
            </a:r>
          </a:p>
          <a:p>
            <a:pPr marL="457200" indent="-457200">
              <a:buFont typeface="Arial" pitchFamily="34" charset="0"/>
              <a:buChar char="•"/>
            </a:pPr>
            <a:endParaRPr lang="en-US" sz="2800" dirty="0"/>
          </a:p>
          <a:p>
            <a:r>
              <a:rPr lang="en-US" sz="2400" b="1" dirty="0">
                <a:solidFill>
                  <a:schemeClr val="accent1">
                    <a:lumMod val="60000"/>
                    <a:lumOff val="40000"/>
                  </a:schemeClr>
                </a:solidFill>
              </a:rPr>
              <a:t>Decision: Approved</a:t>
            </a:r>
          </a:p>
          <a:p>
            <a:endParaRPr lang="en-US" dirty="0"/>
          </a:p>
        </p:txBody>
      </p:sp>
    </p:spTree>
    <p:extLst>
      <p:ext uri="{BB962C8B-B14F-4D97-AF65-F5344CB8AC3E}">
        <p14:creationId xmlns:p14="http://schemas.microsoft.com/office/powerpoint/2010/main" val="396270866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Wolverine Monitoring &amp; Research</a:t>
            </a:r>
          </a:p>
        </p:txBody>
      </p:sp>
      <p:sp>
        <p:nvSpPr>
          <p:cNvPr id="6" name="Content Placeholder 5"/>
          <p:cNvSpPr txBox="1">
            <a:spLocks noGrp="1"/>
          </p:cNvSpPr>
          <p:nvPr>
            <p:ph idx="1"/>
          </p:nvPr>
        </p:nvSpPr>
        <p:spPr>
          <a:xfrm>
            <a:off x="609600" y="1600200"/>
            <a:ext cx="4038600" cy="5336846"/>
          </a:xfrm>
          <a:prstGeom prst="rect">
            <a:avLst/>
          </a:prstGeom>
          <a:noFill/>
        </p:spPr>
        <p:txBody>
          <a:bodyPr wrap="square" rtlCol="0">
            <a:spAutoFit/>
          </a:bodyPr>
          <a:lstStyle/>
          <a:p>
            <a:r>
              <a:rPr lang="en-US" sz="2400" b="1" dirty="0">
                <a:solidFill>
                  <a:schemeClr val="accent1">
                    <a:lumMod val="60000"/>
                    <a:lumOff val="40000"/>
                  </a:schemeClr>
                </a:solidFill>
              </a:rPr>
              <a:t>Purpose: </a:t>
            </a:r>
            <a:r>
              <a:rPr lang="en-US" sz="2400" b="1" dirty="0"/>
              <a:t>Increase knowledge of wolverine distribution &amp; ecology</a:t>
            </a:r>
          </a:p>
          <a:p>
            <a:endParaRPr lang="en-US" sz="2400" b="1" dirty="0"/>
          </a:p>
          <a:p>
            <a:r>
              <a:rPr lang="en-US" sz="2400" b="1" dirty="0">
                <a:solidFill>
                  <a:schemeClr val="accent1">
                    <a:lumMod val="60000"/>
                    <a:lumOff val="40000"/>
                  </a:schemeClr>
                </a:solidFill>
              </a:rPr>
              <a:t>Why?</a:t>
            </a:r>
            <a:r>
              <a:rPr lang="en-US" sz="2400" b="1" dirty="0"/>
              <a:t> NPS protects resources unimpaired for future generations</a:t>
            </a:r>
            <a:endParaRPr lang="en-US" sz="2400" b="1" dirty="0">
              <a:solidFill>
                <a:schemeClr val="accent1">
                  <a:lumMod val="60000"/>
                  <a:lumOff val="40000"/>
                </a:schemeClr>
              </a:solidFill>
            </a:endParaRPr>
          </a:p>
          <a:p>
            <a:endParaRPr lang="en-US" sz="2400" b="1" dirty="0"/>
          </a:p>
          <a:p>
            <a:r>
              <a:rPr lang="en-US" b="1" dirty="0">
                <a:solidFill>
                  <a:schemeClr val="accent1">
                    <a:lumMod val="60000"/>
                    <a:lumOff val="40000"/>
                  </a:schemeClr>
                </a:solidFill>
              </a:rPr>
              <a:t>Background:</a:t>
            </a:r>
            <a:r>
              <a:rPr lang="en-US" b="1" dirty="0"/>
              <a:t> Candidate species, threatened by climate change</a:t>
            </a:r>
            <a:endParaRPr lang="en-US" b="1" dirty="0">
              <a:solidFill>
                <a:schemeClr val="accent1">
                  <a:lumMod val="60000"/>
                  <a:lumOff val="40000"/>
                </a:schemeClr>
              </a:solidFill>
            </a:endParaRPr>
          </a:p>
          <a:p>
            <a:endParaRPr lang="en-US" sz="2400" b="1" dirty="0">
              <a:solidFill>
                <a:schemeClr val="accent1">
                  <a:lumMod val="60000"/>
                  <a:lumOff val="40000"/>
                </a:schemeClr>
              </a:solidFill>
            </a:endParaRPr>
          </a:p>
          <a:p>
            <a:endParaRPr lang="en-US" sz="2400" b="1" dirty="0">
              <a:solidFill>
                <a:schemeClr val="accent1">
                  <a:lumMod val="60000"/>
                  <a:lumOff val="40000"/>
                </a:schemeClr>
              </a:solidFill>
            </a:endParaRPr>
          </a:p>
        </p:txBody>
      </p:sp>
      <p:pic>
        <p:nvPicPr>
          <p:cNvPr id="1026" name="Picture 2" descr="A wolverine standing on a branch"/>
          <p:cNvPicPr>
            <a:picLocks noChangeAspect="1" noChangeArrowheads="1"/>
          </p:cNvPicPr>
          <p:nvPr/>
        </p:nvPicPr>
        <p:blipFill rotWithShape="1">
          <a:blip r:embed="rId3">
            <a:extLst>
              <a:ext uri="{28A0092B-C50C-407E-A947-70E740481C1C}">
                <a14:useLocalDpi xmlns:a14="http://schemas.microsoft.com/office/drawing/2010/main" val="0"/>
              </a:ext>
            </a:extLst>
          </a:blip>
          <a:srcRect l="3252" t="1809" r="2756" b="1874"/>
          <a:stretch/>
        </p:blipFill>
        <p:spPr bwMode="auto">
          <a:xfrm>
            <a:off x="5181600" y="1782820"/>
            <a:ext cx="3550693" cy="467257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solidFill>
                  <a:srgbClr val="FFFFFF"/>
                </a:solidFill>
              </a:rPr>
              <a:t>E X P E R I E N C E    Y O U R    A M E R I C A</a:t>
            </a:r>
          </a:p>
        </p:txBody>
      </p:sp>
    </p:spTree>
    <p:extLst>
      <p:ext uri="{BB962C8B-B14F-4D97-AF65-F5344CB8AC3E}">
        <p14:creationId xmlns:p14="http://schemas.microsoft.com/office/powerpoint/2010/main" val="196376053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Wolverine Monitoring &amp; Research</a:t>
            </a:r>
          </a:p>
        </p:txBody>
      </p:sp>
      <p:sp>
        <p:nvSpPr>
          <p:cNvPr id="6" name="Content Placeholder 5"/>
          <p:cNvSpPr txBox="1">
            <a:spLocks noGrp="1"/>
          </p:cNvSpPr>
          <p:nvPr>
            <p:ph idx="1"/>
          </p:nvPr>
        </p:nvSpPr>
        <p:spPr>
          <a:xfrm>
            <a:off x="609600" y="1600200"/>
            <a:ext cx="4038600" cy="3046988"/>
          </a:xfrm>
          <a:prstGeom prst="rect">
            <a:avLst/>
          </a:prstGeom>
          <a:noFill/>
        </p:spPr>
        <p:txBody>
          <a:bodyPr wrap="square" rtlCol="0">
            <a:spAutoFit/>
          </a:bodyPr>
          <a:lstStyle/>
          <a:p>
            <a:r>
              <a:rPr lang="en-US" sz="2400" b="1" dirty="0">
                <a:solidFill>
                  <a:schemeClr val="accent1">
                    <a:lumMod val="60000"/>
                    <a:lumOff val="40000"/>
                  </a:schemeClr>
                </a:solidFill>
              </a:rPr>
              <a:t>Location:</a:t>
            </a:r>
            <a:r>
              <a:rPr lang="en-US" sz="2400" b="1" dirty="0"/>
              <a:t> Washington &amp; British Columbia</a:t>
            </a:r>
          </a:p>
          <a:p>
            <a:endParaRPr lang="en-US" sz="2400" b="1" dirty="0"/>
          </a:p>
          <a:p>
            <a:endParaRPr lang="en-US" sz="2400" b="1" dirty="0"/>
          </a:p>
          <a:p>
            <a:endParaRPr lang="en-US" sz="2400" b="1" dirty="0"/>
          </a:p>
          <a:p>
            <a:endParaRPr lang="en-US" sz="2400" b="1" dirty="0">
              <a:solidFill>
                <a:schemeClr val="accent1">
                  <a:lumMod val="60000"/>
                  <a:lumOff val="40000"/>
                </a:schemeClr>
              </a:solidFill>
            </a:endParaRPr>
          </a:p>
          <a:p>
            <a:endParaRPr lang="en-US" sz="2400" b="1" dirty="0">
              <a:solidFill>
                <a:schemeClr val="accent1">
                  <a:lumMod val="60000"/>
                  <a:lumOff val="40000"/>
                </a:schemeClr>
              </a:solidFill>
            </a:endParaRPr>
          </a:p>
        </p:txBody>
      </p:sp>
      <p:pic>
        <p:nvPicPr>
          <p:cNvPr id="2051" name="Picture 3" descr="A wolverine standing on a bra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00"/>
            <a:ext cx="3352800"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A map showing areas of wolverine activity in various yea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8493" y="1752600"/>
            <a:ext cx="353505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a:solidFill>
                  <a:srgbClr val="FFFFFF"/>
                </a:solidFill>
              </a:rPr>
              <a:t>E X P E R I E N C E    Y O U R    A M E R I C A</a:t>
            </a:r>
          </a:p>
        </p:txBody>
      </p:sp>
    </p:spTree>
    <p:extLst>
      <p:ext uri="{BB962C8B-B14F-4D97-AF65-F5344CB8AC3E}">
        <p14:creationId xmlns:p14="http://schemas.microsoft.com/office/powerpoint/2010/main" val="189575544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Wolverine Monitoring &amp; Research</a:t>
            </a:r>
          </a:p>
        </p:txBody>
      </p:sp>
      <p:sp>
        <p:nvSpPr>
          <p:cNvPr id="4" name="Footer Placeholder 3"/>
          <p:cNvSpPr>
            <a:spLocks noGrp="1"/>
          </p:cNvSpPr>
          <p:nvPr>
            <p:ph type="ftr" sz="quarter" idx="11"/>
          </p:nvPr>
        </p:nvSpPr>
        <p:spPr/>
        <p:txBody>
          <a:bodyPr/>
          <a:lstStyle/>
          <a:p>
            <a:r>
              <a:rPr lang="en-US">
                <a:solidFill>
                  <a:srgbClr val="FFFFFF"/>
                </a:solidFill>
              </a:rPr>
              <a:t>E X P E R I E N C E    Y O U R    A M E R I C A</a:t>
            </a:r>
          </a:p>
        </p:txBody>
      </p:sp>
      <p:sp>
        <p:nvSpPr>
          <p:cNvPr id="6" name="Content Placeholder 5"/>
          <p:cNvSpPr txBox="1">
            <a:spLocks noGrp="1"/>
          </p:cNvSpPr>
          <p:nvPr>
            <p:ph idx="1"/>
          </p:nvPr>
        </p:nvSpPr>
        <p:spPr>
          <a:xfrm>
            <a:off x="457200" y="1295400"/>
            <a:ext cx="4572000" cy="5927777"/>
          </a:xfrm>
          <a:prstGeom prst="rect">
            <a:avLst/>
          </a:prstGeom>
          <a:noFill/>
        </p:spPr>
        <p:txBody>
          <a:bodyPr wrap="square" rtlCol="0">
            <a:spAutoFit/>
          </a:bodyPr>
          <a:lstStyle/>
          <a:p>
            <a:pPr marL="0" indent="0">
              <a:buNone/>
            </a:pPr>
            <a:r>
              <a:rPr lang="en-US" sz="2400" b="1" dirty="0">
                <a:solidFill>
                  <a:schemeClr val="accent1">
                    <a:lumMod val="60000"/>
                    <a:lumOff val="40000"/>
                  </a:schemeClr>
                </a:solidFill>
              </a:rPr>
              <a:t>Four Stages:</a:t>
            </a:r>
          </a:p>
          <a:p>
            <a:r>
              <a:rPr lang="en-US" sz="2400" b="1" dirty="0"/>
              <a:t>2007 – Remote cameras</a:t>
            </a:r>
          </a:p>
          <a:p>
            <a:endParaRPr lang="en-US" sz="2400" b="1" dirty="0"/>
          </a:p>
          <a:p>
            <a:r>
              <a:rPr lang="en-US" b="1" dirty="0"/>
              <a:t>2008 – </a:t>
            </a:r>
            <a:r>
              <a:rPr lang="en-US" b="1" dirty="0" err="1"/>
              <a:t>Radiotelemetry</a:t>
            </a:r>
            <a:r>
              <a:rPr lang="en-US" b="1" dirty="0"/>
              <a:t> to monitor for winter reproductive denning sites</a:t>
            </a:r>
          </a:p>
          <a:p>
            <a:endParaRPr lang="en-US" b="1" dirty="0"/>
          </a:p>
          <a:p>
            <a:r>
              <a:rPr lang="en-US" sz="2400" b="1" dirty="0"/>
              <a:t>2008 winter helicopte</a:t>
            </a:r>
            <a:r>
              <a:rPr lang="en-US" b="1" dirty="0"/>
              <a:t>r landing if denning detected</a:t>
            </a:r>
          </a:p>
          <a:p>
            <a:endParaRPr lang="en-US" sz="2400" b="1" dirty="0"/>
          </a:p>
          <a:p>
            <a:r>
              <a:rPr lang="en-US" sz="2400" b="1" dirty="0"/>
              <a:t>2012 – winter &amp; summer landing at site</a:t>
            </a:r>
            <a:endParaRPr lang="en-US" b="1" dirty="0"/>
          </a:p>
          <a:p>
            <a:endParaRPr lang="en-US" sz="2400" b="1" dirty="0">
              <a:solidFill>
                <a:schemeClr val="accent1">
                  <a:lumMod val="60000"/>
                  <a:lumOff val="40000"/>
                </a:schemeClr>
              </a:solidFill>
            </a:endParaRPr>
          </a:p>
          <a:p>
            <a:endParaRPr lang="en-US" sz="2400" b="1" dirty="0">
              <a:solidFill>
                <a:schemeClr val="accent1">
                  <a:lumMod val="60000"/>
                  <a:lumOff val="40000"/>
                </a:schemeClr>
              </a:solidFill>
            </a:endParaRPr>
          </a:p>
        </p:txBody>
      </p:sp>
      <p:pic>
        <p:nvPicPr>
          <p:cNvPr id="3074" name="Picture 2" descr="Person standing on a stand next to a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1447800"/>
            <a:ext cx="3562727" cy="4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95646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89C797-DFCB-4F94-9E0D-21ED85655E36}"/>
              </a:ext>
            </a:extLst>
          </p:cNvPr>
          <p:cNvSpPr>
            <a:spLocks noGrp="1"/>
          </p:cNvSpPr>
          <p:nvPr>
            <p:ph type="title"/>
          </p:nvPr>
        </p:nvSpPr>
        <p:spPr>
          <a:xfrm>
            <a:off x="609600" y="609600"/>
            <a:ext cx="7848600" cy="685800"/>
          </a:xfrm>
        </p:spPr>
        <p:txBody>
          <a:bodyPr/>
          <a:lstStyle/>
          <a:p>
            <a:r>
              <a:rPr lang="en-US" dirty="0"/>
              <a:t>Wolverine Monitoring &amp; Research</a:t>
            </a:r>
          </a:p>
        </p:txBody>
      </p:sp>
      <p:pic>
        <p:nvPicPr>
          <p:cNvPr id="4099" name="Picture 3" descr="Two people standing next to a helicopter in the sn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3943" y="2864419"/>
            <a:ext cx="343852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 y="1524000"/>
            <a:ext cx="4572000" cy="5539978"/>
          </a:xfrm>
          <a:prstGeom prst="rect">
            <a:avLst/>
          </a:prstGeom>
        </p:spPr>
        <p:txBody>
          <a:bodyPr>
            <a:spAutoFit/>
          </a:bodyPr>
          <a:lstStyle/>
          <a:p>
            <a:r>
              <a:rPr lang="en-US" sz="2400" b="1" dirty="0">
                <a:solidFill>
                  <a:schemeClr val="accent1">
                    <a:lumMod val="60000"/>
                    <a:lumOff val="40000"/>
                  </a:schemeClr>
                </a:solidFill>
              </a:rPr>
              <a:t>Wilderness Concern: </a:t>
            </a:r>
            <a:r>
              <a:rPr lang="en-US" sz="2000" b="1" dirty="0"/>
              <a:t>Landing a helicopter in Wilderness</a:t>
            </a:r>
          </a:p>
          <a:p>
            <a:endParaRPr lang="en-US" sz="2400" b="1" dirty="0">
              <a:solidFill>
                <a:schemeClr val="accent1">
                  <a:lumMod val="60000"/>
                  <a:lumOff val="40000"/>
                </a:schemeClr>
              </a:solidFill>
            </a:endParaRPr>
          </a:p>
          <a:p>
            <a:r>
              <a:rPr lang="en-US" sz="2400" b="1" dirty="0">
                <a:solidFill>
                  <a:schemeClr val="accent1">
                    <a:lumMod val="60000"/>
                    <a:lumOff val="40000"/>
                  </a:schemeClr>
                </a:solidFill>
              </a:rPr>
              <a:t>Safety Concern:</a:t>
            </a:r>
            <a:r>
              <a:rPr lang="en-US" sz="2400" b="1" dirty="0"/>
              <a:t> </a:t>
            </a:r>
            <a:r>
              <a:rPr lang="en-US" sz="2000" b="1" dirty="0"/>
              <a:t>Unsafe access both in winter and summer</a:t>
            </a:r>
          </a:p>
          <a:p>
            <a:endParaRPr lang="en-US" sz="2400" b="1" dirty="0"/>
          </a:p>
          <a:p>
            <a:r>
              <a:rPr lang="en-US" sz="2400" b="1" dirty="0">
                <a:solidFill>
                  <a:schemeClr val="accent1">
                    <a:lumMod val="60000"/>
                    <a:lumOff val="40000"/>
                  </a:schemeClr>
                </a:solidFill>
              </a:rPr>
              <a:t>Visitor Experience Concern: </a:t>
            </a:r>
            <a:r>
              <a:rPr lang="en-US" sz="2000" b="1" dirty="0"/>
              <a:t>Related to helicopter use</a:t>
            </a:r>
          </a:p>
          <a:p>
            <a:endParaRPr lang="en-US" sz="2400" b="1" dirty="0"/>
          </a:p>
          <a:p>
            <a:r>
              <a:rPr lang="en-US" sz="2400" b="1" dirty="0">
                <a:solidFill>
                  <a:schemeClr val="accent1">
                    <a:lumMod val="60000"/>
                    <a:lumOff val="40000"/>
                  </a:schemeClr>
                </a:solidFill>
              </a:rPr>
              <a:t>Science Need: </a:t>
            </a:r>
            <a:r>
              <a:rPr lang="en-US" sz="2000" b="1" dirty="0"/>
              <a:t>First known denning activity in PNW</a:t>
            </a:r>
          </a:p>
          <a:p>
            <a:endParaRPr lang="en-US" sz="2400" b="1" dirty="0"/>
          </a:p>
          <a:p>
            <a:r>
              <a:rPr lang="en-US" sz="2000" b="1" dirty="0"/>
              <a:t>Need to send in experience biologist to collect data</a:t>
            </a:r>
          </a:p>
          <a:p>
            <a:endParaRPr lang="en-US" sz="2400" b="1" dirty="0"/>
          </a:p>
          <a:p>
            <a:endParaRPr lang="en-US" b="1" dirty="0">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rgbClr val="FFFFFF"/>
                </a:solidFill>
              </a:rPr>
              <a:t>E X P E R I E N C E    Y O U R    A M E R I C A</a:t>
            </a:r>
          </a:p>
        </p:txBody>
      </p:sp>
    </p:spTree>
    <p:extLst>
      <p:ext uri="{BB962C8B-B14F-4D97-AF65-F5344CB8AC3E}">
        <p14:creationId xmlns:p14="http://schemas.microsoft.com/office/powerpoint/2010/main" val="81765411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F19F878-7788-412D-BFF7-9C0089E31A25}"/>
              </a:ext>
            </a:extLst>
          </p:cNvPr>
          <p:cNvSpPr>
            <a:spLocks noGrp="1"/>
          </p:cNvSpPr>
          <p:nvPr>
            <p:ph type="title"/>
          </p:nvPr>
        </p:nvSpPr>
        <p:spPr>
          <a:xfrm>
            <a:off x="609600" y="609600"/>
            <a:ext cx="7848600" cy="685800"/>
          </a:xfrm>
        </p:spPr>
        <p:txBody>
          <a:bodyPr/>
          <a:lstStyle/>
          <a:p>
            <a:r>
              <a:rPr lang="en-US" dirty="0"/>
              <a:t>Wolverine Monitoring &amp; Research</a:t>
            </a:r>
          </a:p>
        </p:txBody>
      </p:sp>
      <p:sp>
        <p:nvSpPr>
          <p:cNvPr id="5" name="Rectangle 4"/>
          <p:cNvSpPr/>
          <p:nvPr/>
        </p:nvSpPr>
        <p:spPr>
          <a:xfrm>
            <a:off x="457200" y="1524000"/>
            <a:ext cx="4572000" cy="3323987"/>
          </a:xfrm>
          <a:prstGeom prst="rect">
            <a:avLst/>
          </a:prstGeom>
        </p:spPr>
        <p:txBody>
          <a:bodyPr>
            <a:spAutoFit/>
          </a:bodyPr>
          <a:lstStyle/>
          <a:p>
            <a:r>
              <a:rPr lang="en-US" sz="2400" b="1" dirty="0">
                <a:solidFill>
                  <a:schemeClr val="accent1">
                    <a:lumMod val="60000"/>
                    <a:lumOff val="40000"/>
                  </a:schemeClr>
                </a:solidFill>
              </a:rPr>
              <a:t>Wilderness Decision: </a:t>
            </a:r>
            <a:endParaRPr lang="en-US" sz="2400" b="1" dirty="0"/>
          </a:p>
          <a:p>
            <a:pPr marL="342900" indent="-342900">
              <a:buFont typeface="Arial" pitchFamily="34" charset="0"/>
              <a:buChar char="•"/>
            </a:pPr>
            <a:r>
              <a:rPr lang="en-US" sz="2400" b="1" dirty="0"/>
              <a:t>Permitted winter landing to confirm den</a:t>
            </a:r>
          </a:p>
          <a:p>
            <a:pPr marL="342900" indent="-342900">
              <a:buFont typeface="Arial" pitchFamily="34" charset="0"/>
              <a:buChar char="•"/>
            </a:pPr>
            <a:r>
              <a:rPr lang="en-US" sz="2400" b="1" dirty="0"/>
              <a:t>Permitted summer access to collect measurements, DNA</a:t>
            </a:r>
          </a:p>
          <a:p>
            <a:pPr marL="342900" indent="-342900">
              <a:buFont typeface="Arial" pitchFamily="34" charset="0"/>
              <a:buChar char="•"/>
            </a:pPr>
            <a:endParaRPr lang="en-US" sz="2400" b="1" dirty="0"/>
          </a:p>
          <a:p>
            <a:endParaRPr lang="en-US" sz="2400" b="1" dirty="0"/>
          </a:p>
          <a:p>
            <a:endParaRPr lang="en-US" b="1" dirty="0">
              <a:solidFill>
                <a:schemeClr val="accent1">
                  <a:lumMod val="60000"/>
                  <a:lumOff val="40000"/>
                </a:schemeClr>
              </a:solidFill>
            </a:endParaRPr>
          </a:p>
        </p:txBody>
      </p:sp>
      <p:pic>
        <p:nvPicPr>
          <p:cNvPr id="5126" name="Picture 6" descr="Person standing in a rocky area of a fore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997657"/>
            <a:ext cx="295454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A hole dug in the sn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8609" y="3997657"/>
            <a:ext cx="171442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A snowy, forested mountainsid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10200" y="1501254"/>
            <a:ext cx="3429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solidFill>
                  <a:srgbClr val="FFFFFF"/>
                </a:solidFill>
              </a:rPr>
              <a:t>E X P E R I E N C E    Y O U R    A M E R I C A</a:t>
            </a:r>
          </a:p>
        </p:txBody>
      </p:sp>
    </p:spTree>
    <p:extLst>
      <p:ext uri="{BB962C8B-B14F-4D97-AF65-F5344CB8AC3E}">
        <p14:creationId xmlns:p14="http://schemas.microsoft.com/office/powerpoint/2010/main" val="68912017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624D55-B390-4E6B-8B2A-61CEF58801A5}"/>
              </a:ext>
            </a:extLst>
          </p:cNvPr>
          <p:cNvSpPr>
            <a:spLocks noGrp="1"/>
          </p:cNvSpPr>
          <p:nvPr>
            <p:ph type="title" idx="4294967295"/>
          </p:nvPr>
        </p:nvSpPr>
        <p:spPr>
          <a:xfrm>
            <a:off x="609600" y="-685800"/>
            <a:ext cx="7848600" cy="685800"/>
          </a:xfrm>
        </p:spPr>
        <p:txBody>
          <a:bodyPr vert="horz" wrap="square" lIns="91440" tIns="45720" rIns="91440" bIns="45720" numCol="1" anchor="b" anchorCtr="0" compatLnSpc="1">
            <a:prstTxWarp prst="textNoShape">
              <a:avLst/>
            </a:prstTxWarp>
          </a:bodyPr>
          <a:lstStyle/>
          <a:p>
            <a:r>
              <a:rPr lang="en-US" dirty="0"/>
              <a:t>Photo </a:t>
            </a:r>
          </a:p>
        </p:txBody>
      </p:sp>
      <p:pic>
        <p:nvPicPr>
          <p:cNvPr id="3" name="Picture 2" descr="A mountainous landsca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478982" cy="635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01984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Where is North Cascades?</a:t>
            </a:r>
          </a:p>
        </p:txBody>
      </p:sp>
      <p:sp>
        <p:nvSpPr>
          <p:cNvPr id="3" name="Footer Placeholder 2"/>
          <p:cNvSpPr>
            <a:spLocks noGrp="1"/>
          </p:cNvSpPr>
          <p:nvPr>
            <p:ph type="ftr" sz="quarter" idx="11"/>
          </p:nvPr>
        </p:nvSpPr>
        <p:spPr/>
        <p:txBody>
          <a:bodyPr/>
          <a:lstStyle/>
          <a:p>
            <a:pPr>
              <a:defRPr/>
            </a:pPr>
            <a:r>
              <a:rPr lang="en-US">
                <a:solidFill>
                  <a:srgbClr val="FFFFFF"/>
                </a:solidFill>
              </a:rPr>
              <a:t>E X P E R I E N C E    Y O U R    A M E R I C A</a:t>
            </a:r>
          </a:p>
        </p:txBody>
      </p:sp>
      <p:pic>
        <p:nvPicPr>
          <p:cNvPr id="4098" name="Picture 2" descr="A map of the North Cascades National Park Service Complex in Washingto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371600"/>
            <a:ext cx="6620164" cy="496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3720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photo of a lake with snowy mountains in th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8" y="1"/>
            <a:ext cx="1020060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txBox="1">
            <a:spLocks noGrp="1"/>
          </p:cNvSpPr>
          <p:nvPr>
            <p:ph type="title" idx="4294967295"/>
          </p:nvPr>
        </p:nvSpPr>
        <p:spPr>
          <a:xfrm>
            <a:off x="-500281" y="276135"/>
            <a:ext cx="1021080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NPSRawlinsonOT"/>
                <a:ea typeface="+mn-ea"/>
                <a:cs typeface="+mn-cs"/>
              </a:rPr>
              <a:t>What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NPSRawlinsonOT"/>
                <a:ea typeface="+mn-ea"/>
                <a:cs typeface="+mn-cs"/>
              </a:rPr>
              <a:t>North Cascades National Park Service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NPSRawlinsonOT"/>
                <a:ea typeface="+mn-ea"/>
                <a:cs typeface="+mn-cs"/>
              </a:rPr>
              <a:t>Complex</a:t>
            </a: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NPSRawlinsonOT"/>
                <a:ea typeface="+mn-ea"/>
                <a:cs typeface="+mn-cs"/>
              </a:rPr>
              <a:t>?</a:t>
            </a:r>
          </a:p>
        </p:txBody>
      </p:sp>
      <p:sp>
        <p:nvSpPr>
          <p:cNvPr id="6" name="TextBox 5"/>
          <p:cNvSpPr txBox="1"/>
          <p:nvPr/>
        </p:nvSpPr>
        <p:spPr>
          <a:xfrm>
            <a:off x="438150" y="2590800"/>
            <a:ext cx="8610600" cy="3046988"/>
          </a:xfrm>
          <a:prstGeom prst="rect">
            <a:avLst/>
          </a:prstGeom>
          <a:noFill/>
        </p:spPr>
        <p:txBody>
          <a:bodyPr wrap="square" rtlCol="0">
            <a:spAutoFit/>
          </a:bodyPr>
          <a:lstStyle/>
          <a:p>
            <a:r>
              <a:rPr lang="en-US" sz="3200" b="1" dirty="0">
                <a:solidFill>
                  <a:srgbClr val="FFFFFF"/>
                </a:solidFill>
                <a:effectLst>
                  <a:outerShdw blurRad="38100" dist="38100" dir="2700000" algn="tl">
                    <a:srgbClr val="000000">
                      <a:alpha val="43137"/>
                    </a:srgbClr>
                  </a:outerShdw>
                </a:effectLst>
              </a:rPr>
              <a:t>3 Park Units: </a:t>
            </a:r>
          </a:p>
          <a:p>
            <a:endParaRPr lang="en-US" sz="3200" b="1" dirty="0">
              <a:solidFill>
                <a:srgbClr val="FFFFFF"/>
              </a:solidFill>
              <a:effectLst>
                <a:outerShdw blurRad="38100" dist="38100" dir="2700000" algn="tl">
                  <a:srgbClr val="000000">
                    <a:alpha val="43137"/>
                  </a:srgbClr>
                </a:outerShdw>
              </a:effectLst>
            </a:endParaRPr>
          </a:p>
          <a:p>
            <a:pPr marL="457200" indent="-457200">
              <a:buFont typeface="Arial" pitchFamily="34" charset="0"/>
              <a:buChar char="•"/>
            </a:pPr>
            <a:r>
              <a:rPr lang="en-US" sz="3200" b="1" dirty="0">
                <a:solidFill>
                  <a:srgbClr val="FFFFFF"/>
                </a:solidFill>
                <a:effectLst>
                  <a:outerShdw blurRad="38100" dist="38100" dir="2700000" algn="tl">
                    <a:srgbClr val="000000">
                      <a:alpha val="43137"/>
                    </a:srgbClr>
                  </a:outerShdw>
                </a:effectLst>
              </a:rPr>
              <a:t>North Cascades National Park</a:t>
            </a:r>
          </a:p>
          <a:p>
            <a:pPr marL="457200" indent="-457200">
              <a:buFont typeface="Arial" pitchFamily="34" charset="0"/>
              <a:buChar char="•"/>
            </a:pPr>
            <a:r>
              <a:rPr lang="en-US" sz="3200" b="1" dirty="0">
                <a:solidFill>
                  <a:srgbClr val="FFFFFF"/>
                </a:solidFill>
                <a:effectLst>
                  <a:outerShdw blurRad="38100" dist="38100" dir="2700000" algn="tl">
                    <a:srgbClr val="000000">
                      <a:alpha val="43137"/>
                    </a:srgbClr>
                  </a:outerShdw>
                </a:effectLst>
              </a:rPr>
              <a:t>Ross Lake National Recreation Area</a:t>
            </a:r>
          </a:p>
          <a:p>
            <a:pPr marL="457200" indent="-457200">
              <a:buFont typeface="Arial" pitchFamily="34" charset="0"/>
              <a:buChar char="•"/>
            </a:pPr>
            <a:r>
              <a:rPr lang="en-US" sz="3200" b="1" dirty="0">
                <a:solidFill>
                  <a:srgbClr val="FFFFFF"/>
                </a:solidFill>
                <a:effectLst>
                  <a:outerShdw blurRad="38100" dist="38100" dir="2700000" algn="tl">
                    <a:srgbClr val="000000">
                      <a:alpha val="43137"/>
                    </a:srgbClr>
                  </a:outerShdw>
                </a:effectLst>
              </a:rPr>
              <a:t>Lake Chelan National Recreation Area</a:t>
            </a:r>
          </a:p>
          <a:p>
            <a:endParaRPr lang="en-US" sz="3200" b="1" dirty="0">
              <a:solidFill>
                <a:srgbClr val="FFFFFF"/>
              </a:solidFill>
              <a:effectLst>
                <a:outerShdw blurRad="38100" dist="38100" dir="2700000" algn="tl">
                  <a:srgbClr val="000000">
                    <a:alpha val="43137"/>
                  </a:srgbClr>
                </a:outerShdw>
              </a:effectLst>
            </a:endParaRPr>
          </a:p>
        </p:txBody>
      </p:sp>
      <p:sp>
        <p:nvSpPr>
          <p:cNvPr id="3" name="Footer Placeholder 2"/>
          <p:cNvSpPr>
            <a:spLocks noGrp="1"/>
          </p:cNvSpPr>
          <p:nvPr>
            <p:ph type="ftr" sz="quarter" idx="11"/>
          </p:nvPr>
        </p:nvSpPr>
        <p:spPr/>
        <p:txBody>
          <a:bodyPr/>
          <a:lstStyle/>
          <a:p>
            <a:r>
              <a:rPr lang="en-US">
                <a:solidFill>
                  <a:srgbClr val="FFFFFF"/>
                </a:solidFill>
              </a:rPr>
              <a:t>E X P E R I E N C E    Y O U R    A M E R I C A</a:t>
            </a:r>
          </a:p>
        </p:txBody>
      </p:sp>
    </p:spTree>
    <p:extLst>
      <p:ext uri="{BB962C8B-B14F-4D97-AF65-F5344CB8AC3E}">
        <p14:creationId xmlns:p14="http://schemas.microsoft.com/office/powerpoint/2010/main" val="93697342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p:nvPr>
        </p:nvSpPr>
        <p:spPr>
          <a:xfrm>
            <a:off x="3429000" y="353383"/>
            <a:ext cx="6400800" cy="1200329"/>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NPSRawlinsonOT"/>
              </a:rPr>
              <a:t>North Cascades</a:t>
            </a:r>
            <a:br>
              <a:rPr lang="en-US" b="1" dirty="0">
                <a:effectLst>
                  <a:outerShdw blurRad="38100" dist="38100" dir="2700000" algn="tl">
                    <a:srgbClr val="000000">
                      <a:alpha val="43137"/>
                    </a:srgbClr>
                  </a:outerShdw>
                </a:effectLst>
                <a:latin typeface="NPSRawlinsonOT"/>
              </a:rPr>
            </a:br>
            <a:r>
              <a:rPr lang="en-US" b="1" dirty="0">
                <a:effectLst>
                  <a:outerShdw blurRad="38100" dist="38100" dir="2700000" algn="tl">
                    <a:srgbClr val="000000">
                      <a:alpha val="43137"/>
                    </a:srgbClr>
                  </a:outerShdw>
                </a:effectLst>
                <a:latin typeface="NPSRawlinsonOT"/>
              </a:rPr>
              <a:t> Facts</a:t>
            </a:r>
          </a:p>
        </p:txBody>
      </p:sp>
      <p:pic>
        <p:nvPicPr>
          <p:cNvPr id="5122" name="Picture 2" descr="Map of the North Cascades area, showing the land management of each a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3236"/>
            <a:ext cx="457200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9"/>
          <p:cNvSpPr txBox="1">
            <a:spLocks noGrp="1"/>
          </p:cNvSpPr>
          <p:nvPr>
            <p:ph sz="half" idx="2"/>
          </p:nvPr>
        </p:nvSpPr>
        <p:spPr>
          <a:xfrm>
            <a:off x="4572000" y="1600200"/>
            <a:ext cx="4495800" cy="4530471"/>
          </a:xfrm>
          <a:prstGeom prst="rect">
            <a:avLst/>
          </a:prstGeom>
          <a:noFill/>
        </p:spPr>
        <p:txBody>
          <a:bodyPr wrap="square" rtlCol="0">
            <a:spAutoFit/>
          </a:bodyPr>
          <a:lstStyle/>
          <a:p>
            <a:pPr>
              <a:lnSpc>
                <a:spcPct val="150000"/>
              </a:lnSpc>
            </a:pPr>
            <a:r>
              <a:rPr lang="en-US" b="1" dirty="0">
                <a:effectLst>
                  <a:outerShdw blurRad="38100" dist="38100" dir="2700000" algn="tl">
                    <a:srgbClr val="000000">
                      <a:alpha val="43137"/>
                    </a:srgbClr>
                  </a:outerShdw>
                </a:effectLst>
              </a:rPr>
              <a:t>~ 684,000 acres</a:t>
            </a:r>
          </a:p>
          <a:p>
            <a:r>
              <a:rPr lang="en-US" b="1" dirty="0">
                <a:effectLst>
                  <a:outerShdw blurRad="38100" dist="38100" dir="2700000" algn="tl">
                    <a:srgbClr val="000000">
                      <a:alpha val="43137"/>
                    </a:srgbClr>
                  </a:outerShdw>
                </a:effectLst>
              </a:rPr>
              <a:t>94 % of the Complex is in the Stephen Mather Wilderness</a:t>
            </a:r>
          </a:p>
          <a:p>
            <a:r>
              <a:rPr lang="en-US" b="1" dirty="0">
                <a:effectLst>
                  <a:outerShdw blurRad="38100" dist="38100" dir="2700000" algn="tl">
                    <a:srgbClr val="000000">
                      <a:alpha val="43137"/>
                    </a:srgbClr>
                  </a:outerShdw>
                </a:effectLst>
              </a:rPr>
              <a:t>Elevation  - 400’ to 			9,206’</a:t>
            </a:r>
          </a:p>
          <a:p>
            <a:r>
              <a:rPr lang="en-US" b="1" dirty="0">
                <a:effectLst>
                  <a:outerShdw blurRad="38100" dist="38100" dir="2700000" algn="tl">
                    <a:srgbClr val="000000">
                      <a:alpha val="43137"/>
                    </a:srgbClr>
                  </a:outerShdw>
                </a:effectLst>
              </a:rPr>
              <a:t>Precipitation – 30” to 		140”</a:t>
            </a:r>
          </a:p>
          <a:p>
            <a:r>
              <a:rPr lang="en-US" b="1" dirty="0">
                <a:effectLst>
                  <a:outerShdw blurRad="38100" dist="38100" dir="2700000" algn="tl">
                    <a:srgbClr val="000000">
                      <a:alpha val="43137"/>
                    </a:srgbClr>
                  </a:outerShdw>
                </a:effectLst>
              </a:rPr>
              <a:t>Glaciers - ~ 320</a:t>
            </a:r>
          </a:p>
        </p:txBody>
      </p:sp>
      <p:sp>
        <p:nvSpPr>
          <p:cNvPr id="5" name="Footer Placeholder 4"/>
          <p:cNvSpPr>
            <a:spLocks noGrp="1"/>
          </p:cNvSpPr>
          <p:nvPr>
            <p:ph type="ftr" sz="quarter" idx="11"/>
          </p:nvPr>
        </p:nvSpPr>
        <p:spPr/>
        <p:txBody>
          <a:bodyPr/>
          <a:lstStyle/>
          <a:p>
            <a:r>
              <a:rPr lang="en-US">
                <a:solidFill>
                  <a:srgbClr val="FFFFFF"/>
                </a:solidFill>
              </a:rPr>
              <a:t>E X P E R I E N C E    Y O U R    A M E R I C A</a:t>
            </a:r>
          </a:p>
        </p:txBody>
      </p:sp>
    </p:spTree>
    <p:extLst>
      <p:ext uri="{BB962C8B-B14F-4D97-AF65-F5344CB8AC3E}">
        <p14:creationId xmlns:p14="http://schemas.microsoft.com/office/powerpoint/2010/main" val="149833853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76250"/>
            <a:ext cx="7848600" cy="685800"/>
          </a:xfrm>
        </p:spPr>
        <p:txBody>
          <a:bodyPr/>
          <a:lstStyle/>
          <a:p>
            <a:pPr algn="ctr"/>
            <a:r>
              <a:rPr lang="en-US" dirty="0"/>
              <a:t>Research Permit Process</a:t>
            </a:r>
          </a:p>
        </p:txBody>
      </p:sp>
      <p:sp>
        <p:nvSpPr>
          <p:cNvPr id="4" name="TextBox 3"/>
          <p:cNvSpPr txBox="1"/>
          <p:nvPr/>
        </p:nvSpPr>
        <p:spPr>
          <a:xfrm>
            <a:off x="228600" y="1191491"/>
            <a:ext cx="6477000" cy="954107"/>
          </a:xfrm>
          <a:prstGeom prst="rect">
            <a:avLst/>
          </a:prstGeom>
          <a:noFill/>
        </p:spPr>
        <p:txBody>
          <a:bodyPr wrap="square" rtlCol="0">
            <a:spAutoFit/>
          </a:bodyPr>
          <a:lstStyle/>
          <a:p>
            <a:r>
              <a:rPr lang="en-US" sz="2800" b="1" dirty="0"/>
              <a:t>On-Line Application Procedure</a:t>
            </a:r>
          </a:p>
          <a:p>
            <a:pPr marL="285750" indent="-285750">
              <a:buFont typeface="Arial" pitchFamily="34" charset="0"/>
              <a:buChar char="•"/>
            </a:pPr>
            <a:endParaRPr lang="en-US" sz="2800" b="1" dirty="0"/>
          </a:p>
        </p:txBody>
      </p:sp>
      <p:pic>
        <p:nvPicPr>
          <p:cNvPr id="5" name="Picture 4" descr="Screenshot of the webpage for the &quot;Create Research Permit Application&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34" y="1668544"/>
            <a:ext cx="5365265" cy="4739185"/>
          </a:xfrm>
          <a:prstGeom prst="rect">
            <a:avLst/>
          </a:prstGeom>
        </p:spPr>
      </p:pic>
      <p:pic>
        <p:nvPicPr>
          <p:cNvPr id="6" name="Picture 6" descr="ah_large_shaded_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019200"/>
            <a:ext cx="595744" cy="77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a:solidFill>
                  <a:srgbClr val="FFFFFF"/>
                </a:solidFill>
              </a:rPr>
              <a:t>E X P E R I E N C E    Y O U R    A M E R I C A</a:t>
            </a:r>
          </a:p>
        </p:txBody>
      </p:sp>
    </p:spTree>
    <p:extLst>
      <p:ext uri="{BB962C8B-B14F-4D97-AF65-F5344CB8AC3E}">
        <p14:creationId xmlns:p14="http://schemas.microsoft.com/office/powerpoint/2010/main" val="65673489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5691"/>
            <a:ext cx="7848600" cy="685800"/>
          </a:xfrm>
        </p:spPr>
        <p:txBody>
          <a:bodyPr/>
          <a:lstStyle/>
          <a:p>
            <a:pPr algn="ctr"/>
            <a:r>
              <a:rPr lang="en-US" dirty="0"/>
              <a:t>Research Permit Process</a:t>
            </a:r>
          </a:p>
        </p:txBody>
      </p:sp>
      <p:sp>
        <p:nvSpPr>
          <p:cNvPr id="4" name="TextBox 3"/>
          <p:cNvSpPr txBox="1"/>
          <p:nvPr/>
        </p:nvSpPr>
        <p:spPr>
          <a:xfrm>
            <a:off x="406400" y="1405338"/>
            <a:ext cx="3429000" cy="523220"/>
          </a:xfrm>
          <a:prstGeom prst="rect">
            <a:avLst/>
          </a:prstGeom>
          <a:noFill/>
          <a:ln w="19050" cmpd="dbl">
            <a:solidFill>
              <a:schemeClr val="tx1"/>
            </a:solidFill>
          </a:ln>
        </p:spPr>
        <p:txBody>
          <a:bodyPr wrap="square" rtlCol="0">
            <a:spAutoFit/>
          </a:bodyPr>
          <a:lstStyle/>
          <a:p>
            <a:r>
              <a:rPr lang="en-US" sz="2800" b="1" dirty="0"/>
              <a:t>Initial Review</a:t>
            </a:r>
          </a:p>
        </p:txBody>
      </p:sp>
      <p:sp>
        <p:nvSpPr>
          <p:cNvPr id="12" name="Down Arrow 11" descr="Arrow pointing down toward next text box"/>
          <p:cNvSpPr/>
          <p:nvPr/>
        </p:nvSpPr>
        <p:spPr bwMode="auto">
          <a:xfrm>
            <a:off x="1854200" y="1949278"/>
            <a:ext cx="457200" cy="478527"/>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5" name="TextBox 4"/>
          <p:cNvSpPr txBox="1"/>
          <p:nvPr/>
        </p:nvSpPr>
        <p:spPr>
          <a:xfrm>
            <a:off x="341085" y="2461783"/>
            <a:ext cx="3465286" cy="523220"/>
          </a:xfrm>
          <a:prstGeom prst="rect">
            <a:avLst/>
          </a:prstGeom>
          <a:noFill/>
          <a:ln w="19050" cmpd="dbl">
            <a:solidFill>
              <a:schemeClr val="tx1"/>
            </a:solidFill>
          </a:ln>
        </p:spPr>
        <p:txBody>
          <a:bodyPr wrap="square" rtlCol="0">
            <a:spAutoFit/>
          </a:bodyPr>
          <a:lstStyle/>
          <a:p>
            <a:r>
              <a:rPr lang="en-US" sz="2800" b="1" dirty="0"/>
              <a:t>Scientific Review</a:t>
            </a:r>
            <a:endParaRPr lang="en-US" dirty="0"/>
          </a:p>
        </p:txBody>
      </p:sp>
      <p:pic>
        <p:nvPicPr>
          <p:cNvPr id="6146" name="Picture 2" descr="Arrow pointing down toward next text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230" y="3067262"/>
            <a:ext cx="4937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89957" y="3657600"/>
            <a:ext cx="3465286" cy="523220"/>
          </a:xfrm>
          <a:prstGeom prst="rect">
            <a:avLst/>
          </a:prstGeom>
          <a:noFill/>
          <a:ln w="19050" cmpd="dbl">
            <a:solidFill>
              <a:schemeClr val="tx1"/>
            </a:solidFill>
          </a:ln>
        </p:spPr>
        <p:txBody>
          <a:bodyPr wrap="square" rtlCol="0">
            <a:spAutoFit/>
          </a:bodyPr>
          <a:lstStyle/>
          <a:p>
            <a:r>
              <a:rPr lang="en-US" sz="2800" b="1" dirty="0"/>
              <a:t>Compliance</a:t>
            </a:r>
            <a:endParaRPr lang="en-US" dirty="0"/>
          </a:p>
        </p:txBody>
      </p:sp>
      <p:pic>
        <p:nvPicPr>
          <p:cNvPr id="6147" name="Picture 3" descr="Arrow pointing down toward next text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649" y="4334074"/>
            <a:ext cx="4937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826000" y="1413869"/>
            <a:ext cx="3879272" cy="646331"/>
          </a:xfrm>
          <a:prstGeom prst="rect">
            <a:avLst/>
          </a:prstGeom>
          <a:noFill/>
          <a:ln>
            <a:solidFill>
              <a:schemeClr val="accent2">
                <a:lumMod val="40000"/>
                <a:lumOff val="60000"/>
              </a:schemeClr>
            </a:solidFill>
          </a:ln>
        </p:spPr>
        <p:txBody>
          <a:bodyPr wrap="square" rtlCol="0">
            <a:spAutoFit/>
          </a:bodyPr>
          <a:lstStyle/>
          <a:p>
            <a:r>
              <a:rPr lang="en-US" b="1" dirty="0">
                <a:solidFill>
                  <a:schemeClr val="tx2"/>
                </a:solidFill>
              </a:rPr>
              <a:t>NPS Research Requirements</a:t>
            </a:r>
          </a:p>
          <a:p>
            <a:r>
              <a:rPr lang="en-US" b="1" dirty="0">
                <a:solidFill>
                  <a:schemeClr val="tx2"/>
                </a:solidFill>
              </a:rPr>
              <a:t>Research Coordinator &amp; Curator</a:t>
            </a:r>
          </a:p>
        </p:txBody>
      </p:sp>
      <p:sp>
        <p:nvSpPr>
          <p:cNvPr id="8" name="TextBox 7"/>
          <p:cNvSpPr txBox="1"/>
          <p:nvPr/>
        </p:nvSpPr>
        <p:spPr>
          <a:xfrm>
            <a:off x="4793343" y="2538727"/>
            <a:ext cx="3879272" cy="369332"/>
          </a:xfrm>
          <a:prstGeom prst="rect">
            <a:avLst/>
          </a:prstGeom>
          <a:noFill/>
          <a:ln>
            <a:solidFill>
              <a:schemeClr val="accent2">
                <a:lumMod val="40000"/>
                <a:lumOff val="60000"/>
              </a:schemeClr>
            </a:solidFill>
          </a:ln>
        </p:spPr>
        <p:txBody>
          <a:bodyPr wrap="square" rtlCol="0">
            <a:spAutoFit/>
          </a:bodyPr>
          <a:lstStyle/>
          <a:p>
            <a:r>
              <a:rPr lang="en-US" b="1" dirty="0">
                <a:solidFill>
                  <a:schemeClr val="tx2"/>
                </a:solidFill>
              </a:rPr>
              <a:t>NPS or Other Technical Expert</a:t>
            </a:r>
          </a:p>
        </p:txBody>
      </p:sp>
      <p:sp>
        <p:nvSpPr>
          <p:cNvPr id="10" name="TextBox 9"/>
          <p:cNvSpPr txBox="1"/>
          <p:nvPr/>
        </p:nvSpPr>
        <p:spPr>
          <a:xfrm>
            <a:off x="2315029" y="5029200"/>
            <a:ext cx="6261265" cy="523220"/>
          </a:xfrm>
          <a:prstGeom prst="rect">
            <a:avLst/>
          </a:prstGeom>
          <a:noFill/>
          <a:ln w="19050" cmpd="dbl">
            <a:solidFill>
              <a:schemeClr val="tx1"/>
            </a:solidFill>
          </a:ln>
        </p:spPr>
        <p:txBody>
          <a:bodyPr wrap="square" rtlCol="0">
            <a:spAutoFit/>
          </a:bodyPr>
          <a:lstStyle/>
          <a:p>
            <a:r>
              <a:rPr lang="en-US" sz="2800" b="1" dirty="0"/>
              <a:t>IDT, PEPC, and Wilderness MRA </a:t>
            </a:r>
            <a:endParaRPr lang="en-US" dirty="0"/>
          </a:p>
        </p:txBody>
      </p:sp>
      <p:sp>
        <p:nvSpPr>
          <p:cNvPr id="11" name="TextBox 10"/>
          <p:cNvSpPr txBox="1"/>
          <p:nvPr/>
        </p:nvSpPr>
        <p:spPr>
          <a:xfrm>
            <a:off x="375443" y="6019200"/>
            <a:ext cx="3465286" cy="523220"/>
          </a:xfrm>
          <a:prstGeom prst="rect">
            <a:avLst/>
          </a:prstGeom>
          <a:noFill/>
          <a:ln w="19050" cmpd="dbl">
            <a:solidFill>
              <a:schemeClr val="tx1"/>
            </a:solidFill>
          </a:ln>
        </p:spPr>
        <p:txBody>
          <a:bodyPr wrap="square" rtlCol="0">
            <a:spAutoFit/>
          </a:bodyPr>
          <a:lstStyle/>
          <a:p>
            <a:r>
              <a:rPr lang="en-US" sz="2800" b="1" dirty="0"/>
              <a:t>Superintendent</a:t>
            </a:r>
            <a:endParaRPr lang="en-US" dirty="0"/>
          </a:p>
        </p:txBody>
      </p:sp>
      <p:sp>
        <p:nvSpPr>
          <p:cNvPr id="14" name="TextBox 13"/>
          <p:cNvSpPr txBox="1"/>
          <p:nvPr/>
        </p:nvSpPr>
        <p:spPr>
          <a:xfrm>
            <a:off x="4793343" y="3314118"/>
            <a:ext cx="3436257" cy="1477328"/>
          </a:xfrm>
          <a:prstGeom prst="rect">
            <a:avLst/>
          </a:prstGeom>
          <a:noFill/>
          <a:ln>
            <a:solidFill>
              <a:schemeClr val="accent2">
                <a:lumMod val="40000"/>
                <a:lumOff val="60000"/>
              </a:schemeClr>
            </a:solidFill>
          </a:ln>
        </p:spPr>
        <p:txBody>
          <a:bodyPr wrap="square" rtlCol="0">
            <a:spAutoFit/>
          </a:bodyPr>
          <a:lstStyle/>
          <a:p>
            <a:pPr marL="285750" indent="-285750">
              <a:buFont typeface="Arial" pitchFamily="34" charset="0"/>
              <a:buChar char="•"/>
            </a:pPr>
            <a:r>
              <a:rPr lang="en-US" b="1" dirty="0">
                <a:solidFill>
                  <a:schemeClr val="tx2"/>
                </a:solidFill>
              </a:rPr>
              <a:t>Categorical Exclusion?</a:t>
            </a:r>
          </a:p>
          <a:p>
            <a:pPr marL="285750" indent="-285750">
              <a:buFont typeface="Arial" pitchFamily="34" charset="0"/>
              <a:buChar char="•"/>
            </a:pPr>
            <a:r>
              <a:rPr lang="en-US" b="1" dirty="0">
                <a:solidFill>
                  <a:schemeClr val="tx2"/>
                </a:solidFill>
              </a:rPr>
              <a:t>Ground Disturbance?</a:t>
            </a:r>
          </a:p>
          <a:p>
            <a:pPr marL="285750" indent="-285750">
              <a:buFont typeface="Arial" pitchFamily="34" charset="0"/>
              <a:buChar char="•"/>
            </a:pPr>
            <a:r>
              <a:rPr lang="en-US" b="1" dirty="0">
                <a:solidFill>
                  <a:schemeClr val="tx2"/>
                </a:solidFill>
              </a:rPr>
              <a:t>Wilderness?</a:t>
            </a:r>
          </a:p>
          <a:p>
            <a:pPr marL="285750" indent="-285750">
              <a:buFont typeface="Arial" pitchFamily="34" charset="0"/>
              <a:buChar char="•"/>
            </a:pPr>
            <a:r>
              <a:rPr lang="en-US" b="1" dirty="0">
                <a:solidFill>
                  <a:schemeClr val="tx2"/>
                </a:solidFill>
              </a:rPr>
              <a:t>Endangered Species?</a:t>
            </a:r>
          </a:p>
          <a:p>
            <a:pPr marL="285750" indent="-285750">
              <a:buFont typeface="Arial" pitchFamily="34" charset="0"/>
              <a:buChar char="•"/>
            </a:pPr>
            <a:r>
              <a:rPr lang="en-US" b="1" dirty="0">
                <a:solidFill>
                  <a:schemeClr val="tx2"/>
                </a:solidFill>
              </a:rPr>
              <a:t>Other Permits? –Wildlife?</a:t>
            </a:r>
          </a:p>
        </p:txBody>
      </p:sp>
      <p:sp>
        <p:nvSpPr>
          <p:cNvPr id="3" name="Footer Placeholder 2"/>
          <p:cNvSpPr>
            <a:spLocks noGrp="1"/>
          </p:cNvSpPr>
          <p:nvPr>
            <p:ph type="ftr" sz="quarter" idx="11"/>
          </p:nvPr>
        </p:nvSpPr>
        <p:spPr/>
        <p:txBody>
          <a:bodyPr/>
          <a:lstStyle/>
          <a:p>
            <a:r>
              <a:rPr lang="en-US">
                <a:solidFill>
                  <a:srgbClr val="FFFFFF"/>
                </a:solidFill>
              </a:rPr>
              <a:t>E X P E R I E N C E    Y O U R    A M E R I C A</a:t>
            </a:r>
          </a:p>
        </p:txBody>
      </p:sp>
      <p:pic>
        <p:nvPicPr>
          <p:cNvPr id="6" name="Picture 6" descr="ah_large_shaded_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019200"/>
            <a:ext cx="595744" cy="77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23259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76250"/>
            <a:ext cx="7848600" cy="685800"/>
          </a:xfrm>
        </p:spPr>
        <p:txBody>
          <a:bodyPr/>
          <a:lstStyle/>
          <a:p>
            <a:pPr algn="ctr"/>
            <a:r>
              <a:rPr lang="en-US" dirty="0"/>
              <a:t>Research Permit Process</a:t>
            </a:r>
          </a:p>
        </p:txBody>
      </p:sp>
      <p:pic>
        <p:nvPicPr>
          <p:cNvPr id="7170" name="Picture 2" descr="Image of a document titled &quot;Compliance Handbook&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1325209"/>
            <a:ext cx="4038600" cy="5294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48704" y="2514600"/>
            <a:ext cx="3801382" cy="2308324"/>
          </a:xfrm>
          <a:prstGeom prst="rect">
            <a:avLst/>
          </a:prstGeom>
          <a:noFill/>
        </p:spPr>
        <p:txBody>
          <a:bodyPr wrap="square" rtlCol="0">
            <a:spAutoFit/>
          </a:bodyPr>
          <a:lstStyle/>
          <a:p>
            <a:r>
              <a:rPr lang="en-US" sz="2400" b="1" dirty="0"/>
              <a:t>IDT: Interdisciplinary Team</a:t>
            </a:r>
          </a:p>
          <a:p>
            <a:endParaRPr lang="en-US" sz="2400" b="1" dirty="0"/>
          </a:p>
          <a:p>
            <a:r>
              <a:rPr lang="en-US" sz="2400" b="1" dirty="0"/>
              <a:t>PEPC: Planning, Environment, and public Comment</a:t>
            </a:r>
          </a:p>
        </p:txBody>
      </p:sp>
      <p:sp>
        <p:nvSpPr>
          <p:cNvPr id="3" name="Footer Placeholder 2"/>
          <p:cNvSpPr>
            <a:spLocks noGrp="1"/>
          </p:cNvSpPr>
          <p:nvPr>
            <p:ph type="ftr" sz="quarter" idx="11"/>
          </p:nvPr>
        </p:nvSpPr>
        <p:spPr/>
        <p:txBody>
          <a:bodyPr/>
          <a:lstStyle/>
          <a:p>
            <a:r>
              <a:rPr lang="en-US">
                <a:solidFill>
                  <a:srgbClr val="FFFFFF"/>
                </a:solidFill>
              </a:rPr>
              <a:t>E X P E R I E N C E    Y O U R    A M E R I C A</a:t>
            </a:r>
          </a:p>
        </p:txBody>
      </p:sp>
      <p:pic>
        <p:nvPicPr>
          <p:cNvPr id="6" name="Picture 6" descr="ah_large_shaded_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019200"/>
            <a:ext cx="595744" cy="77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26825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Two Case Studies</a:t>
            </a:r>
          </a:p>
        </p:txBody>
      </p:sp>
      <p:sp>
        <p:nvSpPr>
          <p:cNvPr id="3" name="Content Placeholder 2"/>
          <p:cNvSpPr>
            <a:spLocks noGrp="1"/>
          </p:cNvSpPr>
          <p:nvPr>
            <p:ph idx="1"/>
          </p:nvPr>
        </p:nvSpPr>
        <p:spPr>
          <a:xfrm>
            <a:off x="533400" y="2057400"/>
            <a:ext cx="7848600" cy="4572000"/>
          </a:xfrm>
        </p:spPr>
        <p:txBody>
          <a:bodyPr/>
          <a:lstStyle/>
          <a:p>
            <a:r>
              <a:rPr lang="en-US" sz="2800" b="1" dirty="0"/>
              <a:t>Assessing the Effects of Nitrogen Deposition on High-Elevation Plant and Soil Communities</a:t>
            </a:r>
          </a:p>
          <a:p>
            <a:endParaRPr lang="en-US" sz="2800" b="1" dirty="0"/>
          </a:p>
          <a:p>
            <a:r>
              <a:rPr lang="en-US" sz="2800" b="1" dirty="0"/>
              <a:t>Wolverine Monitoring &amp; Research</a:t>
            </a:r>
          </a:p>
        </p:txBody>
      </p:sp>
      <p:sp>
        <p:nvSpPr>
          <p:cNvPr id="4" name="Footer Placeholder 3"/>
          <p:cNvSpPr>
            <a:spLocks noGrp="1"/>
          </p:cNvSpPr>
          <p:nvPr>
            <p:ph type="ftr" sz="quarter" idx="11"/>
          </p:nvPr>
        </p:nvSpPr>
        <p:spPr/>
        <p:txBody>
          <a:bodyPr/>
          <a:lstStyle/>
          <a:p>
            <a:r>
              <a:rPr lang="en-US">
                <a:solidFill>
                  <a:srgbClr val="FFFFFF"/>
                </a:solidFill>
              </a:rPr>
              <a:t>E X P E R I E N C E    Y O U R    A M E R I C A</a:t>
            </a:r>
          </a:p>
        </p:txBody>
      </p:sp>
    </p:spTree>
    <p:extLst>
      <p:ext uri="{BB962C8B-B14F-4D97-AF65-F5344CB8AC3E}">
        <p14:creationId xmlns:p14="http://schemas.microsoft.com/office/powerpoint/2010/main" val="425122590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Nitrogen Deposition</a:t>
            </a:r>
          </a:p>
        </p:txBody>
      </p:sp>
      <p:sp>
        <p:nvSpPr>
          <p:cNvPr id="8" name="TextBox 7"/>
          <p:cNvSpPr txBox="1"/>
          <p:nvPr/>
        </p:nvSpPr>
        <p:spPr>
          <a:xfrm>
            <a:off x="685800" y="1676400"/>
            <a:ext cx="4648200" cy="5632311"/>
          </a:xfrm>
          <a:prstGeom prst="rect">
            <a:avLst/>
          </a:prstGeom>
          <a:noFill/>
        </p:spPr>
        <p:txBody>
          <a:bodyPr wrap="square" rtlCol="0">
            <a:spAutoFit/>
          </a:bodyPr>
          <a:lstStyle/>
          <a:p>
            <a:r>
              <a:rPr lang="en-US" sz="2400" b="1" dirty="0">
                <a:solidFill>
                  <a:schemeClr val="accent1">
                    <a:lumMod val="60000"/>
                    <a:lumOff val="40000"/>
                  </a:schemeClr>
                </a:solidFill>
              </a:rPr>
              <a:t>Purpose: </a:t>
            </a:r>
            <a:r>
              <a:rPr lang="en-US" sz="2400" b="1" dirty="0"/>
              <a:t>Identify Nitrogen Critical Loads to Protect High-elevation Plant &amp; Soil Communities</a:t>
            </a:r>
          </a:p>
          <a:p>
            <a:endParaRPr lang="en-US" sz="2400" b="1" dirty="0"/>
          </a:p>
          <a:p>
            <a:r>
              <a:rPr lang="en-US" sz="2400" b="1" dirty="0">
                <a:solidFill>
                  <a:schemeClr val="accent1">
                    <a:lumMod val="60000"/>
                    <a:lumOff val="40000"/>
                  </a:schemeClr>
                </a:solidFill>
              </a:rPr>
              <a:t>Why?</a:t>
            </a:r>
            <a:r>
              <a:rPr lang="en-US" sz="2400" b="1" dirty="0"/>
              <a:t> Increased N alters plant community function &amp; species composition</a:t>
            </a:r>
            <a:endParaRPr lang="en-US" sz="2400" b="1" dirty="0">
              <a:solidFill>
                <a:schemeClr val="accent1">
                  <a:lumMod val="60000"/>
                  <a:lumOff val="40000"/>
                </a:schemeClr>
              </a:solidFill>
            </a:endParaRPr>
          </a:p>
          <a:p>
            <a:endParaRPr lang="en-US" sz="2400" b="1" dirty="0"/>
          </a:p>
          <a:p>
            <a:r>
              <a:rPr lang="en-US" sz="2400" b="1" dirty="0">
                <a:solidFill>
                  <a:schemeClr val="accent1">
                    <a:lumMod val="60000"/>
                    <a:lumOff val="40000"/>
                  </a:schemeClr>
                </a:solidFill>
              </a:rPr>
              <a:t>Background:</a:t>
            </a:r>
            <a:r>
              <a:rPr lang="en-US" sz="2400" b="1" dirty="0"/>
              <a:t> Identified as a high priority research need in a 2010 PNW Interagency Contaminants Workshop</a:t>
            </a:r>
          </a:p>
          <a:p>
            <a:endParaRPr lang="en-US" sz="2400" b="1" dirty="0">
              <a:solidFill>
                <a:schemeClr val="accent1">
                  <a:lumMod val="60000"/>
                  <a:lumOff val="40000"/>
                </a:schemeClr>
              </a:solidFill>
            </a:endParaRPr>
          </a:p>
          <a:p>
            <a:endParaRPr lang="en-US" sz="2400" b="1" dirty="0">
              <a:solidFill>
                <a:schemeClr val="accent1">
                  <a:lumMod val="60000"/>
                  <a:lumOff val="40000"/>
                </a:schemeClr>
              </a:solidFill>
            </a:endParaRPr>
          </a:p>
        </p:txBody>
      </p:sp>
      <p:pic>
        <p:nvPicPr>
          <p:cNvPr id="8196" name="Picture 4" descr="Wildflowers bloom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38800" y="1600200"/>
            <a:ext cx="3017782" cy="402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a:solidFill>
                  <a:srgbClr val="FFFFFF"/>
                </a:solidFill>
              </a:rPr>
              <a:t>E X P E R I E N C E    Y O U R    A M E R I C A</a:t>
            </a:r>
          </a:p>
        </p:txBody>
      </p:sp>
    </p:spTree>
    <p:extLst>
      <p:ext uri="{BB962C8B-B14F-4D97-AF65-F5344CB8AC3E}">
        <p14:creationId xmlns:p14="http://schemas.microsoft.com/office/powerpoint/2010/main" val="1701241860"/>
      </p:ext>
    </p:extLst>
  </p:cSld>
  <p:clrMapOvr>
    <a:masterClrMapping/>
  </p:clrMapOvr>
  <p:transition spd="med">
    <p:fade/>
  </p:transition>
</p:sld>
</file>

<file path=ppt/theme/theme1.xml><?xml version="1.0" encoding="utf-8"?>
<a:theme xmlns:a="http://schemas.openxmlformats.org/drawingml/2006/main" name="2_Stream">
  <a:themeElements>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fontScheme name="Stream">
      <a:majorFont>
        <a:latin typeface="NPSRawlinsonOT"/>
        <a:ea typeface=""/>
        <a:cs typeface=""/>
      </a:majorFont>
      <a:minorFont>
        <a:latin typeface="Frutige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fontScheme name="Stream">
      <a:majorFont>
        <a:latin typeface="NPSRawlinsonOT"/>
        <a:ea typeface=""/>
        <a:cs typeface=""/>
      </a:majorFont>
      <a:minorFont>
        <a:latin typeface="Frutige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2792</TotalTime>
  <Words>1529</Words>
  <Application>Microsoft Office PowerPoint</Application>
  <PresentationFormat>On-screen Show (4:3)</PresentationFormat>
  <Paragraphs>142</Paragraphs>
  <Slides>17</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Frutiger LT Std 55 Roman</vt:lpstr>
      <vt:lpstr>Garamond</vt:lpstr>
      <vt:lpstr>NPSRawlinsonOT</vt:lpstr>
      <vt:lpstr>Wingdings</vt:lpstr>
      <vt:lpstr>2_Stream</vt:lpstr>
      <vt:lpstr>Stream</vt:lpstr>
      <vt:lpstr>Evaluating Research Proposals in North Cascades National Park Service Complex</vt:lpstr>
      <vt:lpstr>Where is North Cascades?</vt:lpstr>
      <vt:lpstr>What is  North Cascades National Park Service  Complex?</vt:lpstr>
      <vt:lpstr>North Cascades  Facts</vt:lpstr>
      <vt:lpstr>Research Permit Process</vt:lpstr>
      <vt:lpstr>Research Permit Process</vt:lpstr>
      <vt:lpstr>Research Permit Process</vt:lpstr>
      <vt:lpstr>Two Case Studies</vt:lpstr>
      <vt:lpstr>Experimental Nitrogen Deposition</vt:lpstr>
      <vt:lpstr>Experimental Nitrogen Deposition</vt:lpstr>
      <vt:lpstr>Experimental Nitrogen Deposition</vt:lpstr>
      <vt:lpstr>Wolverine Monitoring &amp; Research</vt:lpstr>
      <vt:lpstr>Wolverine Monitoring &amp; Research</vt:lpstr>
      <vt:lpstr>Wolverine Monitoring &amp; Research</vt:lpstr>
      <vt:lpstr>Wolverine Monitoring &amp; Research</vt:lpstr>
      <vt:lpstr>Wolverine Monitoring &amp; Research</vt:lpstr>
      <vt:lpstr>Photo </vt:lpstr>
    </vt:vector>
  </TitlesOfParts>
  <Company>National Park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Rochefort, Regina M.</dc:creator>
  <cp:lastModifiedBy>Sky Gennette</cp:lastModifiedBy>
  <cp:revision>23</cp:revision>
  <dcterms:created xsi:type="dcterms:W3CDTF">2014-09-27T21:50:17Z</dcterms:created>
  <dcterms:modified xsi:type="dcterms:W3CDTF">2020-05-19T18:24:51Z</dcterms:modified>
</cp:coreProperties>
</file>