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56" r:id="rId6"/>
  </p:sldMasterIdLst>
  <p:notesMasterIdLst>
    <p:notesMasterId r:id="rId59"/>
  </p:notesMasterIdLst>
  <p:sldIdLst>
    <p:sldId id="308" r:id="rId7"/>
    <p:sldId id="299" r:id="rId8"/>
    <p:sldId id="300" r:id="rId9"/>
    <p:sldId id="350" r:id="rId10"/>
    <p:sldId id="365" r:id="rId11"/>
    <p:sldId id="315" r:id="rId12"/>
    <p:sldId id="301" r:id="rId13"/>
    <p:sldId id="332" r:id="rId14"/>
    <p:sldId id="302" r:id="rId15"/>
    <p:sldId id="337" r:id="rId16"/>
    <p:sldId id="318" r:id="rId17"/>
    <p:sldId id="321" r:id="rId18"/>
    <p:sldId id="338" r:id="rId19"/>
    <p:sldId id="323" r:id="rId20"/>
    <p:sldId id="324" r:id="rId21"/>
    <p:sldId id="351" r:id="rId22"/>
    <p:sldId id="352" r:id="rId23"/>
    <p:sldId id="353" r:id="rId24"/>
    <p:sldId id="354" r:id="rId25"/>
    <p:sldId id="355" r:id="rId26"/>
    <p:sldId id="356" r:id="rId27"/>
    <p:sldId id="357" r:id="rId28"/>
    <p:sldId id="358" r:id="rId29"/>
    <p:sldId id="359" r:id="rId30"/>
    <p:sldId id="360" r:id="rId31"/>
    <p:sldId id="361" r:id="rId32"/>
    <p:sldId id="362" r:id="rId33"/>
    <p:sldId id="363" r:id="rId34"/>
    <p:sldId id="284" r:id="rId35"/>
    <p:sldId id="285" r:id="rId36"/>
    <p:sldId id="286" r:id="rId37"/>
    <p:sldId id="325" r:id="rId38"/>
    <p:sldId id="296" r:id="rId39"/>
    <p:sldId id="340" r:id="rId40"/>
    <p:sldId id="364" r:id="rId41"/>
    <p:sldId id="261" r:id="rId42"/>
    <p:sldId id="264" r:id="rId43"/>
    <p:sldId id="272" r:id="rId44"/>
    <p:sldId id="339" r:id="rId45"/>
    <p:sldId id="343" r:id="rId46"/>
    <p:sldId id="344" r:id="rId47"/>
    <p:sldId id="345" r:id="rId48"/>
    <p:sldId id="341" r:id="rId49"/>
    <p:sldId id="342" r:id="rId50"/>
    <p:sldId id="268" r:id="rId51"/>
    <p:sldId id="271" r:id="rId52"/>
    <p:sldId id="269" r:id="rId53"/>
    <p:sldId id="270" r:id="rId54"/>
    <p:sldId id="347" r:id="rId55"/>
    <p:sldId id="348" r:id="rId56"/>
    <p:sldId id="349" r:id="rId57"/>
    <p:sldId id="346"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43" autoAdjust="0"/>
    <p:restoredTop sz="81500" autoAdjust="0"/>
  </p:normalViewPr>
  <p:slideViewPr>
    <p:cSldViewPr>
      <p:cViewPr varScale="1">
        <p:scale>
          <a:sx n="59" d="100"/>
          <a:sy n="59" d="100"/>
        </p:scale>
        <p:origin x="324" y="44"/>
      </p:cViewPr>
      <p:guideLst>
        <p:guide orient="horz" pos="2160"/>
        <p:guide pos="2880"/>
      </p:guideLst>
    </p:cSldViewPr>
  </p:slideViewPr>
  <p:outlineViewPr>
    <p:cViewPr>
      <p:scale>
        <a:sx n="33" d="100"/>
        <a:sy n="33" d="100"/>
      </p:scale>
      <p:origin x="0" y="-16144"/>
    </p:cViewPr>
  </p:outlineViewPr>
  <p:notesTextViewPr>
    <p:cViewPr>
      <p:scale>
        <a:sx n="1" d="1"/>
        <a:sy n="1" d="1"/>
      </p:scale>
      <p:origin x="0" y="0"/>
    </p:cViewPr>
  </p:notesTextViewPr>
  <p:sorterViewPr>
    <p:cViewPr>
      <p:scale>
        <a:sx n="120" d="100"/>
        <a:sy n="120" d="100"/>
      </p:scale>
      <p:origin x="0" y="233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lucylieberman\Library\Mobile%20Documents\com~apple~CloudDocs\THESIS\Results\Figures\rejected%20proposals%20and%20intervention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9976503254064"/>
          <c:y val="2.3526089465828098E-2"/>
          <c:w val="0.43218095001610701"/>
          <c:h val="0.77344561089206498"/>
        </c:manualLayout>
      </c:layout>
      <c:pieChart>
        <c:varyColors val="1"/>
        <c:ser>
          <c:idx val="0"/>
          <c:order val="0"/>
          <c:tx>
            <c:strRef>
              <c:f>Sheet1!$G$9</c:f>
              <c:strCache>
                <c:ptCount val="1"/>
                <c:pt idx="0">
                  <c:v>% of Wilderness Units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3A4-43F9-AAE0-107E7452546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3A4-43F9-AAE0-107E7452546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3A4-43F9-AAE0-107E7452546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3A4-43F9-AAE0-107E7452546B}"/>
              </c:ext>
            </c:extLst>
          </c:dPt>
          <c:dLbls>
            <c:spPr>
              <a:noFill/>
              <a:ln>
                <a:noFill/>
              </a:ln>
              <a:effectLst/>
            </c:spPr>
            <c:txPr>
              <a:bodyPr rot="0" spcFirstLastPara="1" vertOverflow="ellipsis" vert="horz" wrap="square" anchor="ctr" anchorCtr="1"/>
              <a:lstStyle/>
              <a:p>
                <a:pPr>
                  <a:defRPr sz="2400" b="0" i="0" u="none" strike="noStrike" kern="1200" baseline="0">
                    <a:ln>
                      <a:noFill/>
                    </a:ln>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Sheet1!$F$10:$F$13</c:f>
              <c:strCache>
                <c:ptCount val="4"/>
                <c:pt idx="0">
                  <c:v>Intervened and rejected proposals</c:v>
                </c:pt>
                <c:pt idx="1">
                  <c:v>Intervened and never rejected proposals</c:v>
                </c:pt>
                <c:pt idx="2">
                  <c:v>No interventions and rejected proposals</c:v>
                </c:pt>
                <c:pt idx="3">
                  <c:v>No interventions and no rejected proposals</c:v>
                </c:pt>
              </c:strCache>
            </c:strRef>
          </c:cat>
          <c:val>
            <c:numRef>
              <c:f>Sheet1!$G$10:$G$13</c:f>
              <c:numCache>
                <c:formatCode>General</c:formatCode>
                <c:ptCount val="4"/>
                <c:pt idx="0">
                  <c:v>8</c:v>
                </c:pt>
                <c:pt idx="1">
                  <c:v>28</c:v>
                </c:pt>
                <c:pt idx="2">
                  <c:v>5</c:v>
                </c:pt>
                <c:pt idx="3">
                  <c:v>59</c:v>
                </c:pt>
              </c:numCache>
            </c:numRef>
          </c:val>
          <c:extLst>
            <c:ext xmlns:c16="http://schemas.microsoft.com/office/drawing/2014/chart" uri="{C3380CC4-5D6E-409C-BE32-E72D297353CC}">
              <c16:uniqueId val="{00000008-93A4-43F9-AAE0-107E7452546B}"/>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990157-9F64-4683-A198-A842E8C96B54}" type="datetimeFigureOut">
              <a:rPr lang="en-US" smtClean="0"/>
              <a:t>2/19/2020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67DE14-B9E5-4C45-A90A-FE5416A58271}" type="slidenum">
              <a:rPr lang="en-US" smtClean="0"/>
              <a:t>‹#›</a:t>
            </a:fld>
            <a:endParaRPr lang="en-US"/>
          </a:p>
        </p:txBody>
      </p:sp>
    </p:spTree>
    <p:extLst>
      <p:ext uri="{BB962C8B-B14F-4D97-AF65-F5344CB8AC3E}">
        <p14:creationId xmlns:p14="http://schemas.microsoft.com/office/powerpoint/2010/main" val="1406417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83565D-B723-488F-A21D-37836A7E5575}"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212111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r>
              <a:rPr lang="en-US" dirty="0"/>
              <a:t>Invasive species removal using chemical herbicides, planting blister rust resistant seedlings </a:t>
            </a:r>
          </a:p>
        </p:txBody>
      </p:sp>
      <p:sp>
        <p:nvSpPr>
          <p:cNvPr id="4" name="Slide Number Placeholder 3"/>
          <p:cNvSpPr>
            <a:spLocks noGrp="1"/>
          </p:cNvSpPr>
          <p:nvPr>
            <p:ph type="sldNum" sz="quarter" idx="10"/>
          </p:nvPr>
        </p:nvSpPr>
        <p:spPr/>
        <p:txBody>
          <a:bodyPr/>
          <a:lstStyle/>
          <a:p>
            <a:fld id="{F683565D-B723-488F-A21D-37836A7E5575}"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516720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r>
              <a:rPr lang="en-US" dirty="0"/>
              <a:t>-Species reintroduction, assisted migration, removal of non-native fish or wildlife</a:t>
            </a:r>
          </a:p>
        </p:txBody>
      </p:sp>
      <p:sp>
        <p:nvSpPr>
          <p:cNvPr id="4" name="Slide Number Placeholder 3"/>
          <p:cNvSpPr>
            <a:spLocks noGrp="1"/>
          </p:cNvSpPr>
          <p:nvPr>
            <p:ph type="sldNum" sz="quarter" idx="10"/>
          </p:nvPr>
        </p:nvSpPr>
        <p:spPr/>
        <p:txBody>
          <a:bodyPr/>
          <a:lstStyle/>
          <a:p>
            <a:fld id="{F683565D-B723-488F-A21D-37836A7E5575}"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851777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pPr marL="0" lvl="1" defTabSz="914298">
              <a:defRPr/>
            </a:pPr>
            <a:r>
              <a:rPr lang="en-US" sz="2400" dirty="0"/>
              <a:t>Water chemistry, water diversion, water enhancement</a:t>
            </a:r>
          </a:p>
          <a:p>
            <a:endParaRPr lang="en-US" dirty="0"/>
          </a:p>
        </p:txBody>
      </p:sp>
      <p:sp>
        <p:nvSpPr>
          <p:cNvPr id="4" name="Slide Number Placeholder 3"/>
          <p:cNvSpPr>
            <a:spLocks noGrp="1"/>
          </p:cNvSpPr>
          <p:nvPr>
            <p:ph type="sldNum" sz="quarter" idx="10"/>
          </p:nvPr>
        </p:nvSpPr>
        <p:spPr/>
        <p:txBody>
          <a:bodyPr/>
          <a:lstStyle/>
          <a:p>
            <a:fld id="{F683565D-B723-488F-A21D-37836A7E557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999966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pPr marL="0" lvl="1" defTabSz="914298">
              <a:defRPr/>
            </a:pPr>
            <a:r>
              <a:rPr lang="en-US" sz="2400" dirty="0"/>
              <a:t>Suppression, mechanical fuel reduction, prescribed fire</a:t>
            </a:r>
          </a:p>
          <a:p>
            <a:endParaRPr lang="en-US" dirty="0"/>
          </a:p>
        </p:txBody>
      </p:sp>
      <p:sp>
        <p:nvSpPr>
          <p:cNvPr id="4" name="Slide Number Placeholder 3"/>
          <p:cNvSpPr>
            <a:spLocks noGrp="1"/>
          </p:cNvSpPr>
          <p:nvPr>
            <p:ph type="sldNum" sz="quarter" idx="10"/>
          </p:nvPr>
        </p:nvSpPr>
        <p:spPr/>
        <p:txBody>
          <a:bodyPr/>
          <a:lstStyle/>
          <a:p>
            <a:fld id="{F683565D-B723-488F-A21D-37836A7E5575}"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54842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Quantitative: What types of interventions, how often, no personal perspectives</a:t>
            </a:r>
          </a:p>
          <a:p>
            <a:r>
              <a:rPr lang="en-US" baseline="0" dirty="0"/>
              <a:t>-all units were randomly selected</a:t>
            </a:r>
          </a:p>
          <a:p>
            <a:r>
              <a:rPr lang="en-US" baseline="0" dirty="0"/>
              <a:t>-survey was created in </a:t>
            </a:r>
            <a:r>
              <a:rPr lang="en-US" baseline="0" dirty="0" err="1"/>
              <a:t>qualtrics</a:t>
            </a:r>
            <a:r>
              <a:rPr lang="en-US" baseline="0" dirty="0"/>
              <a:t>, pilot-tested by 6 wilderness managers, educators and ecologists, and was available for one month</a:t>
            </a:r>
          </a:p>
          <a:p>
            <a:r>
              <a:rPr lang="en-US" baseline="0" dirty="0"/>
              <a:t>-data was then exported from </a:t>
            </a:r>
            <a:r>
              <a:rPr lang="en-US" baseline="0" dirty="0" err="1"/>
              <a:t>Qualtrics</a:t>
            </a:r>
            <a:r>
              <a:rPr lang="en-US" baseline="0" dirty="0"/>
              <a:t> to SPSS, a statistics program, for analysis</a:t>
            </a:r>
          </a:p>
          <a:p>
            <a:r>
              <a:rPr lang="en-US" baseline="0" dirty="0"/>
              <a:t>-In the next two slides I’ll review what types of questions the survey asked about</a:t>
            </a:r>
          </a:p>
          <a:p>
            <a:endParaRPr lang="en-US" baseline="0" dirty="0"/>
          </a:p>
          <a:p>
            <a:r>
              <a:rPr lang="en-US" baseline="0" dirty="0"/>
              <a:t>Qualitative: understand the why and the how of decision-making</a:t>
            </a:r>
          </a:p>
          <a:p>
            <a:r>
              <a:rPr lang="en-US" dirty="0"/>
              <a:t>-purposive sample of 12 retired and active wilderness managers, 3 from each of the 4 managing agencies</a:t>
            </a:r>
          </a:p>
          <a:p>
            <a:r>
              <a:rPr lang="en-US" dirty="0"/>
              <a:t>-average interview length of 54:43 minutes</a:t>
            </a:r>
          </a:p>
          <a:p>
            <a:r>
              <a:rPr lang="en-US" dirty="0"/>
              <a:t>-all</a:t>
            </a:r>
            <a:r>
              <a:rPr lang="en-US" baseline="0" dirty="0"/>
              <a:t> interviews were recorded, transcribed and coded, linking responses to themes</a:t>
            </a:r>
          </a:p>
          <a:p>
            <a:endParaRPr lang="en-US" dirty="0"/>
          </a:p>
        </p:txBody>
      </p:sp>
      <p:sp>
        <p:nvSpPr>
          <p:cNvPr id="4" name="Slide Number Placeholder 3"/>
          <p:cNvSpPr>
            <a:spLocks noGrp="1"/>
          </p:cNvSpPr>
          <p:nvPr>
            <p:ph type="sldNum" sz="quarter" idx="10"/>
          </p:nvPr>
        </p:nvSpPr>
        <p:spPr/>
        <p:txBody>
          <a:bodyPr/>
          <a:lstStyle/>
          <a:p>
            <a:fld id="{3961DBDD-A4C5-1E46-AE1E-A1EA5220E7DF}" type="slidenum">
              <a:rPr lang="en-US" smtClean="0"/>
              <a:t>16</a:t>
            </a:fld>
            <a:endParaRPr lang="en-US"/>
          </a:p>
        </p:txBody>
      </p:sp>
    </p:spTree>
    <p:extLst>
      <p:ext uri="{BB962C8B-B14F-4D97-AF65-F5344CB8AC3E}">
        <p14:creationId xmlns:p14="http://schemas.microsoft.com/office/powerpoint/2010/main" val="1411813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used a formula to determine how many surveys should be sent to each agency for a 95% confidence</a:t>
            </a:r>
            <a:r>
              <a:rPr lang="en-US" baseline="0" dirty="0"/>
              <a:t> interval and significant results</a:t>
            </a:r>
          </a:p>
        </p:txBody>
      </p:sp>
      <p:sp>
        <p:nvSpPr>
          <p:cNvPr id="4" name="Slide Number Placeholder 3"/>
          <p:cNvSpPr>
            <a:spLocks noGrp="1"/>
          </p:cNvSpPr>
          <p:nvPr>
            <p:ph type="sldNum" sz="quarter" idx="10"/>
          </p:nvPr>
        </p:nvSpPr>
        <p:spPr/>
        <p:txBody>
          <a:bodyPr/>
          <a:lstStyle/>
          <a:p>
            <a:fld id="{3961DBDD-A4C5-1E46-AE1E-A1EA5220E7DF}" type="slidenum">
              <a:rPr lang="en-US" smtClean="0"/>
              <a:t>17</a:t>
            </a:fld>
            <a:endParaRPr lang="en-US"/>
          </a:p>
        </p:txBody>
      </p:sp>
    </p:spTree>
    <p:extLst>
      <p:ext uri="{BB962C8B-B14F-4D97-AF65-F5344CB8AC3E}">
        <p14:creationId xmlns:p14="http://schemas.microsoft.com/office/powerpoint/2010/main" val="153427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quantitative survey was broken into four categories and using if/then logic for the questions, it would prompt the respondent first if they had vegetation interventions, then if they applied herbicide if yes, it asked how many projects to apply herbicide in each of the last five years, then for the most recent project it asked detailed questions about it: proposed it? NEPA level? Monitoring? Etc.</a:t>
            </a:r>
            <a:endParaRPr lang="en-US" dirty="0"/>
          </a:p>
        </p:txBody>
      </p:sp>
      <p:sp>
        <p:nvSpPr>
          <p:cNvPr id="4" name="Slide Number Placeholder 3"/>
          <p:cNvSpPr>
            <a:spLocks noGrp="1"/>
          </p:cNvSpPr>
          <p:nvPr>
            <p:ph type="sldNum" sz="quarter" idx="10"/>
          </p:nvPr>
        </p:nvSpPr>
        <p:spPr/>
        <p:txBody>
          <a:bodyPr/>
          <a:lstStyle/>
          <a:p>
            <a:fld id="{3961DBDD-A4C5-1E46-AE1E-A1EA5220E7DF}" type="slidenum">
              <a:rPr lang="en-US" smtClean="0"/>
              <a:t>18</a:t>
            </a:fld>
            <a:endParaRPr lang="en-US"/>
          </a:p>
        </p:txBody>
      </p:sp>
    </p:spTree>
    <p:extLst>
      <p:ext uri="{BB962C8B-B14F-4D97-AF65-F5344CB8AC3E}">
        <p14:creationId xmlns:p14="http://schemas.microsoft.com/office/powerpoint/2010/main" val="150465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-USFS should have been higher, but my survey link was flagged as “suspicious” so I suspect</a:t>
            </a:r>
            <a:r>
              <a:rPr lang="en-US" baseline="0" dirty="0"/>
              <a:t> many didn’t respond to it, I also had to resample the USFS to try and increase their response rate after the initial response</a:t>
            </a:r>
            <a:endParaRPr lang="en-US" dirty="0"/>
          </a:p>
          <a:p>
            <a:r>
              <a:rPr lang="en-US" dirty="0"/>
              <a:t>-Relative</a:t>
            </a:r>
            <a:r>
              <a:rPr lang="en-US" baseline="0" dirty="0"/>
              <a:t> to the amount of survey responses, the NPS has the greatest proportion of wilderness units who intervened</a:t>
            </a:r>
            <a:endParaRPr lang="en-US" dirty="0"/>
          </a:p>
        </p:txBody>
      </p:sp>
      <p:sp>
        <p:nvSpPr>
          <p:cNvPr id="4" name="Slide Number Placeholder 3"/>
          <p:cNvSpPr>
            <a:spLocks noGrp="1"/>
          </p:cNvSpPr>
          <p:nvPr>
            <p:ph type="sldNum" sz="quarter" idx="10"/>
          </p:nvPr>
        </p:nvSpPr>
        <p:spPr/>
        <p:txBody>
          <a:bodyPr/>
          <a:lstStyle/>
          <a:p>
            <a:fld id="{3961DBDD-A4C5-1E46-AE1E-A1EA5220E7DF}" type="slidenum">
              <a:rPr lang="en-US" smtClean="0"/>
              <a:t>19</a:t>
            </a:fld>
            <a:endParaRPr lang="en-US"/>
          </a:p>
        </p:txBody>
      </p:sp>
    </p:spTree>
    <p:extLst>
      <p:ext uri="{BB962C8B-B14F-4D97-AF65-F5344CB8AC3E}">
        <p14:creationId xmlns:p14="http://schemas.microsoft.com/office/powerpoint/2010/main" val="475494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of where the survey responses came from,</a:t>
            </a:r>
          </a:p>
        </p:txBody>
      </p:sp>
      <p:sp>
        <p:nvSpPr>
          <p:cNvPr id="4" name="Slide Number Placeholder 3"/>
          <p:cNvSpPr>
            <a:spLocks noGrp="1"/>
          </p:cNvSpPr>
          <p:nvPr>
            <p:ph type="sldNum" sz="quarter" idx="10"/>
          </p:nvPr>
        </p:nvSpPr>
        <p:spPr/>
        <p:txBody>
          <a:bodyPr/>
          <a:lstStyle/>
          <a:p>
            <a:fld id="{3961DBDD-A4C5-1E46-AE1E-A1EA5220E7DF}" type="slidenum">
              <a:rPr lang="en-US" smtClean="0"/>
              <a:t>20</a:t>
            </a:fld>
            <a:endParaRPr lang="en-US"/>
          </a:p>
        </p:txBody>
      </p:sp>
    </p:spTree>
    <p:extLst>
      <p:ext uri="{BB962C8B-B14F-4D97-AF65-F5344CB8AC3E}">
        <p14:creationId xmlns:p14="http://schemas.microsoft.com/office/powerpoint/2010/main" val="1795570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r>
              <a:rPr lang="en-US" baseline="0" dirty="0"/>
              <a:t> initial question on the survey was, “have you had any proposals to intervene in wilderness that were rejected”-an indication of the hands-off approach, they’re saying no some times</a:t>
            </a:r>
            <a:endParaRPr lang="en-US" dirty="0"/>
          </a:p>
          <a:p>
            <a:r>
              <a:rPr lang="en-US" dirty="0"/>
              <a:t>Action bias: propensity</a:t>
            </a:r>
            <a:r>
              <a:rPr lang="en-US" baseline="0" dirty="0"/>
              <a:t> to act even when risks are high and outcome is uncertain, </a:t>
            </a:r>
            <a:endParaRPr lang="en-US" dirty="0"/>
          </a:p>
        </p:txBody>
      </p:sp>
      <p:sp>
        <p:nvSpPr>
          <p:cNvPr id="4" name="Slide Number Placeholder 3"/>
          <p:cNvSpPr>
            <a:spLocks noGrp="1"/>
          </p:cNvSpPr>
          <p:nvPr>
            <p:ph type="sldNum" sz="quarter" idx="10"/>
          </p:nvPr>
        </p:nvSpPr>
        <p:spPr/>
        <p:txBody>
          <a:bodyPr/>
          <a:lstStyle/>
          <a:p>
            <a:fld id="{3961DBDD-A4C5-1E46-AE1E-A1EA5220E7DF}" type="slidenum">
              <a:rPr lang="en-US" smtClean="0"/>
              <a:t>21</a:t>
            </a:fld>
            <a:endParaRPr lang="en-US"/>
          </a:p>
        </p:txBody>
      </p:sp>
    </p:spTree>
    <p:extLst>
      <p:ext uri="{BB962C8B-B14F-4D97-AF65-F5344CB8AC3E}">
        <p14:creationId xmlns:p14="http://schemas.microsoft.com/office/powerpoint/2010/main" val="1143182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12605F-49B8-4D74-AF2A-35745BC6499C}"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4116483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more vegetation:</a:t>
            </a:r>
            <a:r>
              <a:rPr lang="en-US" baseline="0" dirty="0"/>
              <a:t> not as controversial, lots of funding for non-native species/weed removal</a:t>
            </a:r>
          </a:p>
          <a:p>
            <a:r>
              <a:rPr lang="en-US" baseline="0" dirty="0"/>
              <a:t>-wildlife could have been higher if it was a higher fire season, just depends on the year, this was for the last five years</a:t>
            </a:r>
            <a:endParaRPr lang="en-US" dirty="0"/>
          </a:p>
        </p:txBody>
      </p:sp>
      <p:sp>
        <p:nvSpPr>
          <p:cNvPr id="4" name="Slide Number Placeholder 3"/>
          <p:cNvSpPr>
            <a:spLocks noGrp="1"/>
          </p:cNvSpPr>
          <p:nvPr>
            <p:ph type="sldNum" sz="quarter" idx="10"/>
          </p:nvPr>
        </p:nvSpPr>
        <p:spPr/>
        <p:txBody>
          <a:bodyPr/>
          <a:lstStyle/>
          <a:p>
            <a:fld id="{3961DBDD-A4C5-1E46-AE1E-A1EA5220E7DF}" type="slidenum">
              <a:rPr lang="en-US" smtClean="0"/>
              <a:t>22</a:t>
            </a:fld>
            <a:endParaRPr lang="en-US"/>
          </a:p>
        </p:txBody>
      </p:sp>
    </p:spTree>
    <p:extLst>
      <p:ext uri="{BB962C8B-B14F-4D97-AF65-F5344CB8AC3E}">
        <p14:creationId xmlns:p14="http://schemas.microsoft.com/office/powerpoint/2010/main" val="2076311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-“other” vegetation was the restoration of off-highway vehicle (OHV) incursions in wilderness units managed by the BLM;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restoring sites with illegal marijuana operations were common sources of “other” vegetation interventions.</a:t>
            </a:r>
            <a:r>
              <a:rPr lang="en-US" dirty="0">
                <a:effectLst/>
              </a:rPr>
              <a:t> </a:t>
            </a:r>
          </a:p>
          <a:p>
            <a:r>
              <a:rPr lang="en-US" dirty="0">
                <a:effectLst/>
              </a:rPr>
              <a:t>-pic: hand pulling buffelgrass in Saguaro Wilderness</a:t>
            </a:r>
            <a:r>
              <a:rPr lang="en-US" baseline="0" dirty="0">
                <a:effectLst/>
              </a:rPr>
              <a:t> managed by the NPS</a:t>
            </a:r>
            <a:endParaRPr lang="en-US" dirty="0"/>
          </a:p>
        </p:txBody>
      </p:sp>
      <p:sp>
        <p:nvSpPr>
          <p:cNvPr id="4" name="Slide Number Placeholder 3"/>
          <p:cNvSpPr>
            <a:spLocks noGrp="1"/>
          </p:cNvSpPr>
          <p:nvPr>
            <p:ph type="sldNum" sz="quarter" idx="10"/>
          </p:nvPr>
        </p:nvSpPr>
        <p:spPr/>
        <p:txBody>
          <a:bodyPr/>
          <a:lstStyle/>
          <a:p>
            <a:fld id="{3961DBDD-A4C5-1E46-AE1E-A1EA5220E7DF}" type="slidenum">
              <a:rPr lang="en-US" smtClean="0"/>
              <a:t>23</a:t>
            </a:fld>
            <a:endParaRPr lang="en-US"/>
          </a:p>
        </p:txBody>
      </p:sp>
    </p:spTree>
    <p:extLst>
      <p:ext uri="{BB962C8B-B14F-4D97-AF65-F5344CB8AC3E}">
        <p14:creationId xmlns:p14="http://schemas.microsoft.com/office/powerpoint/2010/main" val="578520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-sample of some of the wildfire results</a:t>
            </a:r>
            <a:endParaRPr lang="en-US" dirty="0"/>
          </a:p>
          <a:p>
            <a:r>
              <a:rPr lang="en-US" dirty="0"/>
              <a:t>-Initial attack=full suppression, goal of putting</a:t>
            </a:r>
            <a:r>
              <a:rPr lang="en-US" baseline="0" dirty="0"/>
              <a:t> out the fire</a:t>
            </a:r>
          </a:p>
          <a:p>
            <a:r>
              <a:rPr lang="en-US" baseline="0" dirty="0"/>
              <a:t>-post-fire restoration could be using mats or straw wattles to hold embankments, planting seeds, removing </a:t>
            </a:r>
            <a:r>
              <a:rPr lang="en-US" baseline="0" dirty="0" err="1"/>
              <a:t>invasives</a:t>
            </a:r>
            <a:r>
              <a:rPr lang="en-US" baseline="0" dirty="0"/>
              <a:t>, etc.</a:t>
            </a:r>
            <a:endParaRPr lang="en-US" dirty="0"/>
          </a:p>
        </p:txBody>
      </p:sp>
      <p:sp>
        <p:nvSpPr>
          <p:cNvPr id="4" name="Slide Number Placeholder 3"/>
          <p:cNvSpPr>
            <a:spLocks noGrp="1"/>
          </p:cNvSpPr>
          <p:nvPr>
            <p:ph type="sldNum" sz="quarter" idx="10"/>
          </p:nvPr>
        </p:nvSpPr>
        <p:spPr/>
        <p:txBody>
          <a:bodyPr/>
          <a:lstStyle/>
          <a:p>
            <a:fld id="{3961DBDD-A4C5-1E46-AE1E-A1EA5220E7DF}" type="slidenum">
              <a:rPr lang="en-US" smtClean="0"/>
              <a:t>24</a:t>
            </a:fld>
            <a:endParaRPr lang="en-US"/>
          </a:p>
        </p:txBody>
      </p:sp>
    </p:spTree>
    <p:extLst>
      <p:ext uri="{BB962C8B-B14F-4D97-AF65-F5344CB8AC3E}">
        <p14:creationId xmlns:p14="http://schemas.microsoft.com/office/powerpoint/2010/main" val="1126127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supplement populations, reintroduce</a:t>
            </a:r>
            <a:r>
              <a:rPr lang="en-US" baseline="0" dirty="0"/>
              <a:t> extirpated species</a:t>
            </a:r>
          </a:p>
          <a:p>
            <a:r>
              <a:rPr lang="en-US" baseline="0" dirty="0"/>
              <a:t>Remove: lethal-remove non-native species or ”problem animals”</a:t>
            </a:r>
          </a:p>
          <a:p>
            <a:r>
              <a:rPr lang="en-US" baseline="0" dirty="0"/>
              <a:t>-This is a sense of the reason why, this was an open ended question tied to each sub-category of intervention</a:t>
            </a:r>
            <a:endParaRPr lang="en-US" dirty="0"/>
          </a:p>
        </p:txBody>
      </p:sp>
      <p:sp>
        <p:nvSpPr>
          <p:cNvPr id="4" name="Slide Number Placeholder 3"/>
          <p:cNvSpPr>
            <a:spLocks noGrp="1"/>
          </p:cNvSpPr>
          <p:nvPr>
            <p:ph type="sldNum" sz="quarter" idx="10"/>
          </p:nvPr>
        </p:nvSpPr>
        <p:spPr/>
        <p:txBody>
          <a:bodyPr/>
          <a:lstStyle/>
          <a:p>
            <a:fld id="{3961DBDD-A4C5-1E46-AE1E-A1EA5220E7DF}" type="slidenum">
              <a:rPr lang="en-US" smtClean="0"/>
              <a:t>25</a:t>
            </a:fld>
            <a:endParaRPr lang="en-US"/>
          </a:p>
        </p:txBody>
      </p:sp>
    </p:spTree>
    <p:extLst>
      <p:ext uri="{BB962C8B-B14F-4D97-AF65-F5344CB8AC3E}">
        <p14:creationId xmlns:p14="http://schemas.microsoft.com/office/powerpoint/2010/main" val="1683866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Require a minimum tool analysis to demonstrate that it’s the minimum tool necessary</a:t>
            </a:r>
            <a:r>
              <a:rPr lang="en-US" baseline="0" dirty="0"/>
              <a:t> to manage the area as wilderness</a:t>
            </a:r>
            <a:endParaRPr lang="en-US" dirty="0"/>
          </a:p>
        </p:txBody>
      </p:sp>
      <p:sp>
        <p:nvSpPr>
          <p:cNvPr id="4" name="Slide Number Placeholder 3"/>
          <p:cNvSpPr>
            <a:spLocks noGrp="1"/>
          </p:cNvSpPr>
          <p:nvPr>
            <p:ph type="sldNum" sz="quarter" idx="10"/>
          </p:nvPr>
        </p:nvSpPr>
        <p:spPr/>
        <p:txBody>
          <a:bodyPr/>
          <a:lstStyle/>
          <a:p>
            <a:fld id="{3961DBDD-A4C5-1E46-AE1E-A1EA5220E7DF}" type="slidenum">
              <a:rPr lang="en-US" smtClean="0"/>
              <a:t>26</a:t>
            </a:fld>
            <a:endParaRPr lang="en-US"/>
          </a:p>
        </p:txBody>
      </p:sp>
    </p:spTree>
    <p:extLst>
      <p:ext uri="{BB962C8B-B14F-4D97-AF65-F5344CB8AC3E}">
        <p14:creationId xmlns:p14="http://schemas.microsoft.com/office/powerpoint/2010/main" val="1519567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-NEPA or National Environmental Policy Act, reviews are required</a:t>
            </a:r>
            <a:r>
              <a:rPr lang="en-US" baseline="0" dirty="0"/>
              <a:t> by law when the action may cause significant environmental effects</a:t>
            </a:r>
          </a:p>
          <a:p>
            <a:r>
              <a:rPr lang="en-US" baseline="0" dirty="0"/>
              <a:t>-Multiple levels with CE being the lowest when they deem there aren’t significant environmental effects, followed by an EA and EIS</a:t>
            </a:r>
            <a:endParaRPr lang="en-US" dirty="0"/>
          </a:p>
          <a:p>
            <a:r>
              <a:rPr lang="en-US" dirty="0"/>
              <a:t>-High</a:t>
            </a:r>
            <a:r>
              <a:rPr lang="en-US" baseline="0" dirty="0"/>
              <a:t> number of intervention actions did not do any NEPA analysis or did a CE, in which case the public did not need to be informed of the action</a:t>
            </a:r>
            <a:endParaRPr lang="en-US" dirty="0"/>
          </a:p>
        </p:txBody>
      </p:sp>
      <p:sp>
        <p:nvSpPr>
          <p:cNvPr id="4" name="Slide Number Placeholder 3"/>
          <p:cNvSpPr>
            <a:spLocks noGrp="1"/>
          </p:cNvSpPr>
          <p:nvPr>
            <p:ph type="sldNum" sz="quarter" idx="10"/>
          </p:nvPr>
        </p:nvSpPr>
        <p:spPr/>
        <p:txBody>
          <a:bodyPr/>
          <a:lstStyle/>
          <a:p>
            <a:fld id="{3961DBDD-A4C5-1E46-AE1E-A1EA5220E7DF}" type="slidenum">
              <a:rPr lang="en-US" smtClean="0"/>
              <a:t>27</a:t>
            </a:fld>
            <a:endParaRPr lang="en-US"/>
          </a:p>
        </p:txBody>
      </p:sp>
    </p:spTree>
    <p:extLst>
      <p:ext uri="{BB962C8B-B14F-4D97-AF65-F5344CB8AC3E}">
        <p14:creationId xmlns:p14="http://schemas.microsoft.com/office/powerpoint/2010/main" val="726217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important</a:t>
            </a:r>
            <a:r>
              <a:rPr lang="en-US" baseline="0" dirty="0"/>
              <a:t> not just to study the effectiveness of the action, but also because these projects are funded partially through public money and it’s part of being accountable of the actions that these agencies take</a:t>
            </a:r>
          </a:p>
          <a:p>
            <a:r>
              <a:rPr lang="en-US" baseline="0" dirty="0"/>
              <a:t>-monitoring also complicates the trammeling action by causing repeated incursions to monitor results, collars on animals potentially for their whole life, and structures in place to monitor results</a:t>
            </a:r>
            <a:endParaRPr lang="en-US" dirty="0"/>
          </a:p>
        </p:txBody>
      </p:sp>
      <p:sp>
        <p:nvSpPr>
          <p:cNvPr id="4" name="Slide Number Placeholder 3"/>
          <p:cNvSpPr>
            <a:spLocks noGrp="1"/>
          </p:cNvSpPr>
          <p:nvPr>
            <p:ph type="sldNum" sz="quarter" idx="10"/>
          </p:nvPr>
        </p:nvSpPr>
        <p:spPr/>
        <p:txBody>
          <a:bodyPr/>
          <a:lstStyle/>
          <a:p>
            <a:fld id="{3961DBDD-A4C5-1E46-AE1E-A1EA5220E7DF}" type="slidenum">
              <a:rPr lang="en-US" smtClean="0"/>
              <a:t>28</a:t>
            </a:fld>
            <a:endParaRPr lang="en-US"/>
          </a:p>
        </p:txBody>
      </p:sp>
    </p:spTree>
    <p:extLst>
      <p:ext uri="{BB962C8B-B14F-4D97-AF65-F5344CB8AC3E}">
        <p14:creationId xmlns:p14="http://schemas.microsoft.com/office/powerpoint/2010/main" val="2069251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Increasing need for technical assistance, context varies, but the way in which we approach decision making could be</a:t>
            </a:r>
            <a:r>
              <a:rPr lang="en-US" baseline="0" dirty="0"/>
              <a:t> more consistent and this tool is meant to do that</a:t>
            </a:r>
            <a:endParaRPr lang="en-US" dirty="0"/>
          </a:p>
        </p:txBody>
      </p:sp>
      <p:sp>
        <p:nvSpPr>
          <p:cNvPr id="4" name="Slide Number Placeholder 3"/>
          <p:cNvSpPr>
            <a:spLocks noGrp="1"/>
          </p:cNvSpPr>
          <p:nvPr>
            <p:ph type="sldNum" sz="quarter" idx="10"/>
          </p:nvPr>
        </p:nvSpPr>
        <p:spPr/>
        <p:txBody>
          <a:bodyPr/>
          <a:lstStyle/>
          <a:p>
            <a:pPr>
              <a:defRPr/>
            </a:pPr>
            <a:fld id="{BF12605F-49B8-4D74-AF2A-35745BC6499C}" type="slidenum">
              <a:rPr lang="en-US" smtClean="0"/>
              <a:pPr>
                <a:defRPr/>
              </a:pPr>
              <a:t>29</a:t>
            </a:fld>
            <a:endParaRPr lang="en-US" dirty="0"/>
          </a:p>
        </p:txBody>
      </p:sp>
    </p:spTree>
    <p:extLst>
      <p:ext uri="{BB962C8B-B14F-4D97-AF65-F5344CB8AC3E}">
        <p14:creationId xmlns:p14="http://schemas.microsoft.com/office/powerpoint/2010/main" val="77226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a:t>
            </a:r>
            <a:r>
              <a:rPr lang="en-US" baseline="0" dirty="0"/>
              <a:t> elements that shaped the development of this tool</a:t>
            </a:r>
            <a:endParaRPr lang="en-US" dirty="0"/>
          </a:p>
        </p:txBody>
      </p:sp>
      <p:sp>
        <p:nvSpPr>
          <p:cNvPr id="4" name="Slide Number Placeholder 3"/>
          <p:cNvSpPr>
            <a:spLocks noGrp="1"/>
          </p:cNvSpPr>
          <p:nvPr>
            <p:ph type="sldNum" sz="quarter" idx="10"/>
          </p:nvPr>
        </p:nvSpPr>
        <p:spPr/>
        <p:txBody>
          <a:bodyPr/>
          <a:lstStyle/>
          <a:p>
            <a:pPr>
              <a:defRPr/>
            </a:pPr>
            <a:fld id="{BF12605F-49B8-4D74-AF2A-35745BC6499C}" type="slidenum">
              <a:rPr lang="en-US" smtClean="0"/>
              <a:pPr>
                <a:defRPr/>
              </a:pPr>
              <a:t>30</a:t>
            </a:fld>
            <a:endParaRPr lang="en-US" dirty="0"/>
          </a:p>
        </p:txBody>
      </p:sp>
    </p:spTree>
    <p:extLst>
      <p:ext uri="{BB962C8B-B14F-4D97-AF65-F5344CB8AC3E}">
        <p14:creationId xmlns:p14="http://schemas.microsoft.com/office/powerpoint/2010/main" val="1077967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F12605F-49B8-4D74-AF2A-35745BC6499C}" type="slidenum">
              <a:rPr lang="en-US" smtClean="0"/>
              <a:pPr>
                <a:defRPr/>
              </a:pPr>
              <a:t>31</a:t>
            </a:fld>
            <a:endParaRPr lang="en-US" dirty="0"/>
          </a:p>
        </p:txBody>
      </p:sp>
    </p:spTree>
    <p:extLst>
      <p:ext uri="{BB962C8B-B14F-4D97-AF65-F5344CB8AC3E}">
        <p14:creationId xmlns:p14="http://schemas.microsoft.com/office/powerpoint/2010/main" val="1176884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r>
              <a:rPr lang="en-US" dirty="0"/>
              <a:t>Goal of wilderness stewardship is to preserve wilderness character. An example of a management</a:t>
            </a:r>
            <a:r>
              <a:rPr lang="en-US" baseline="0" dirty="0"/>
              <a:t> action that improves the untrammeled quality of wilderness character would be letting a wildfire burn. For improving the natural quality of wilderness character a manager may decide to remove a non-native species. Both of these actions are consistent with the legal mandate to preserve wilderness character.</a:t>
            </a:r>
          </a:p>
          <a:p>
            <a:r>
              <a:rPr lang="en-US" baseline="0" dirty="0"/>
              <a:t>-trammels are both authorized and unauthorized (ex. Visitor stocking a lake or poaching)</a:t>
            </a:r>
            <a:endParaRPr lang="en-US" dirty="0"/>
          </a:p>
        </p:txBody>
      </p:sp>
      <p:sp>
        <p:nvSpPr>
          <p:cNvPr id="4" name="Slide Number Placeholder 3"/>
          <p:cNvSpPr>
            <a:spLocks noGrp="1"/>
          </p:cNvSpPr>
          <p:nvPr>
            <p:ph type="sldNum" sz="quarter" idx="10"/>
          </p:nvPr>
        </p:nvSpPr>
        <p:spPr/>
        <p:txBody>
          <a:bodyPr/>
          <a:lstStyle/>
          <a:p>
            <a:fld id="{F683565D-B723-488F-A21D-37836A7E557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682485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409">
              <a:defRPr/>
            </a:pPr>
            <a:endParaRPr lang="en-US" dirty="0"/>
          </a:p>
        </p:txBody>
      </p:sp>
      <p:sp>
        <p:nvSpPr>
          <p:cNvPr id="4" name="Slide Number Placeholder 3"/>
          <p:cNvSpPr>
            <a:spLocks noGrp="1"/>
          </p:cNvSpPr>
          <p:nvPr>
            <p:ph type="sldNum" sz="quarter" idx="10"/>
          </p:nvPr>
        </p:nvSpPr>
        <p:spPr/>
        <p:txBody>
          <a:bodyPr/>
          <a:lstStyle/>
          <a:p>
            <a:pPr>
              <a:defRPr/>
            </a:pPr>
            <a:fld id="{BF12605F-49B8-4D74-AF2A-35745BC6499C}" type="slidenum">
              <a:rPr lang="en-US" smtClean="0"/>
              <a:pPr>
                <a:defRPr/>
              </a:pPr>
              <a:t>32</a:t>
            </a:fld>
            <a:endParaRPr lang="en-US" dirty="0"/>
          </a:p>
        </p:txBody>
      </p:sp>
    </p:spTree>
    <p:extLst>
      <p:ext uri="{BB962C8B-B14F-4D97-AF65-F5344CB8AC3E}">
        <p14:creationId xmlns:p14="http://schemas.microsoft.com/office/powerpoint/2010/main" val="1070278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409">
              <a:defRPr/>
            </a:pPr>
            <a:endParaRPr lang="en-US" dirty="0"/>
          </a:p>
        </p:txBody>
      </p:sp>
      <p:sp>
        <p:nvSpPr>
          <p:cNvPr id="4" name="Slide Number Placeholder 3"/>
          <p:cNvSpPr>
            <a:spLocks noGrp="1"/>
          </p:cNvSpPr>
          <p:nvPr>
            <p:ph type="sldNum" sz="quarter" idx="10"/>
          </p:nvPr>
        </p:nvSpPr>
        <p:spPr/>
        <p:txBody>
          <a:bodyPr/>
          <a:lstStyle/>
          <a:p>
            <a:pPr>
              <a:defRPr/>
            </a:pPr>
            <a:fld id="{BF12605F-49B8-4D74-AF2A-35745BC6499C}" type="slidenum">
              <a:rPr lang="en-US" smtClean="0"/>
              <a:pPr>
                <a:defRPr/>
              </a:pPr>
              <a:t>33</a:t>
            </a:fld>
            <a:endParaRPr lang="en-US" dirty="0"/>
          </a:p>
        </p:txBody>
      </p:sp>
    </p:spTree>
    <p:extLst>
      <p:ext uri="{BB962C8B-B14F-4D97-AF65-F5344CB8AC3E}">
        <p14:creationId xmlns:p14="http://schemas.microsoft.com/office/powerpoint/2010/main" val="1070278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Step 1 focuses on the need for ecological intervention and establishes a broad justification for the proposal. Successful passage through steps 1.1-1.3, indicates that an intervention proposal is sufficiently well justified and supported for reviewers to affirmatively answer the MRA Step 1 decision question:  Is action necessary?</a:t>
            </a:r>
            <a:endParaRPr lang="en-US" dirty="0"/>
          </a:p>
        </p:txBody>
      </p:sp>
      <p:sp>
        <p:nvSpPr>
          <p:cNvPr id="4" name="Slide Number Placeholder 3"/>
          <p:cNvSpPr>
            <a:spLocks noGrp="1"/>
          </p:cNvSpPr>
          <p:nvPr>
            <p:ph type="sldNum" sz="quarter" idx="10"/>
          </p:nvPr>
        </p:nvSpPr>
        <p:spPr/>
        <p:txBody>
          <a:bodyPr/>
          <a:lstStyle/>
          <a:p>
            <a:pPr>
              <a:defRPr/>
            </a:pPr>
            <a:fld id="{BF12605F-49B8-4D74-AF2A-35745BC6499C}" type="slidenum">
              <a:rPr lang="en-US" smtClean="0"/>
              <a:pPr>
                <a:defRPr/>
              </a:pPr>
              <a:t>36</a:t>
            </a:fld>
            <a:endParaRPr lang="en-US" dirty="0"/>
          </a:p>
        </p:txBody>
      </p:sp>
    </p:spTree>
    <p:extLst>
      <p:ext uri="{BB962C8B-B14F-4D97-AF65-F5344CB8AC3E}">
        <p14:creationId xmlns:p14="http://schemas.microsoft.com/office/powerpoint/2010/main" val="1070278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Step 2 ensures that proposal content and detail relevant to subsequent evaluations has been identified (step 2.1) and then uses this information to address five potential</a:t>
            </a:r>
            <a:r>
              <a:rPr lang="en-US" sz="1200" kern="1200" baseline="0" dirty="0">
                <a:solidFill>
                  <a:schemeClr val="tx1"/>
                </a:solidFill>
                <a:effectLst/>
                <a:latin typeface="+mn-lt"/>
                <a:ea typeface="+mn-ea"/>
                <a:cs typeface="+mn-cs"/>
              </a:rPr>
              <a:t>ly controversial issues </a:t>
            </a:r>
            <a:r>
              <a:rPr lang="en-US" sz="1200" kern="1200" dirty="0">
                <a:solidFill>
                  <a:schemeClr val="tx1"/>
                </a:solidFill>
                <a:effectLst/>
                <a:latin typeface="+mn-lt"/>
                <a:ea typeface="+mn-ea"/>
                <a:cs typeface="+mn-cs"/>
              </a:rPr>
              <a:t>(step 2.2) that either 1) trigger more in depth, complex analyses (Step 3), or 2) direct reviewers to initiate the NEPA process without additional proposal development efforts. </a:t>
            </a:r>
            <a:endParaRPr lang="en-US" dirty="0"/>
          </a:p>
        </p:txBody>
      </p:sp>
      <p:sp>
        <p:nvSpPr>
          <p:cNvPr id="4" name="Slide Number Placeholder 3"/>
          <p:cNvSpPr>
            <a:spLocks noGrp="1"/>
          </p:cNvSpPr>
          <p:nvPr>
            <p:ph type="sldNum" sz="quarter" idx="10"/>
          </p:nvPr>
        </p:nvSpPr>
        <p:spPr/>
        <p:txBody>
          <a:bodyPr/>
          <a:lstStyle/>
          <a:p>
            <a:pPr>
              <a:defRPr/>
            </a:pPr>
            <a:fld id="{BF12605F-49B8-4D74-AF2A-35745BC6499C}" type="slidenum">
              <a:rPr lang="en-US" smtClean="0"/>
              <a:pPr>
                <a:defRPr/>
              </a:pPr>
              <a:t>37</a:t>
            </a:fld>
            <a:endParaRPr lang="en-US" dirty="0"/>
          </a:p>
        </p:txBody>
      </p:sp>
    </p:spTree>
    <p:extLst>
      <p:ext uri="{BB962C8B-B14F-4D97-AF65-F5344CB8AC3E}">
        <p14:creationId xmlns:p14="http://schemas.microsoft.com/office/powerpoint/2010/main" val="1070278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restoration proposals requiring complex evaluation, use the checklists of scientific, implementation, monitoring, and values and ethics content to proceed with evaluation and facilitate the development of action alternatives (steps 3.1-3.14).  These checklists are intended to ensure that proposals include adequate and applicable information; YES responses help to build the case for ecological restoration in wilderness.  The proposal should include a narrative description that addresses each of the following issues, including the strength of evidence and the degree of uncertainty.</a:t>
            </a:r>
            <a:endParaRPr lang="en-US" dirty="0"/>
          </a:p>
        </p:txBody>
      </p:sp>
      <p:sp>
        <p:nvSpPr>
          <p:cNvPr id="4" name="Slide Number Placeholder 3"/>
          <p:cNvSpPr>
            <a:spLocks noGrp="1"/>
          </p:cNvSpPr>
          <p:nvPr>
            <p:ph type="sldNum" sz="quarter" idx="10"/>
          </p:nvPr>
        </p:nvSpPr>
        <p:spPr/>
        <p:txBody>
          <a:bodyPr/>
          <a:lstStyle/>
          <a:p>
            <a:pPr>
              <a:defRPr/>
            </a:pPr>
            <a:fld id="{BF12605F-49B8-4D74-AF2A-35745BC6499C}" type="slidenum">
              <a:rPr lang="en-US" smtClean="0"/>
              <a:pPr>
                <a:defRPr/>
              </a:pPr>
              <a:t>38</a:t>
            </a:fld>
            <a:endParaRPr lang="en-US" dirty="0"/>
          </a:p>
        </p:txBody>
      </p:sp>
    </p:spTree>
    <p:extLst>
      <p:ext uri="{BB962C8B-B14F-4D97-AF65-F5344CB8AC3E}">
        <p14:creationId xmlns:p14="http://schemas.microsoft.com/office/powerpoint/2010/main" val="1070278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12605F-49B8-4D74-AF2A-35745BC6499C}" type="slidenum">
              <a:rPr lang="en-US" smtClean="0"/>
              <a:pPr>
                <a:defRPr/>
              </a:pPr>
              <a:t>39</a:t>
            </a:fld>
            <a:endParaRPr lang="en-US" dirty="0"/>
          </a:p>
        </p:txBody>
      </p:sp>
    </p:spTree>
    <p:extLst>
      <p:ext uri="{BB962C8B-B14F-4D97-AF65-F5344CB8AC3E}">
        <p14:creationId xmlns:p14="http://schemas.microsoft.com/office/powerpoint/2010/main" val="1070278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 rationale</a:t>
            </a:r>
            <a:r>
              <a:rPr lang="en-US" baseline="0" dirty="0"/>
              <a:t> for the trammeling of ecological restoration within wilderness</a:t>
            </a:r>
            <a:endParaRPr lang="en-US" dirty="0"/>
          </a:p>
        </p:txBody>
      </p:sp>
      <p:sp>
        <p:nvSpPr>
          <p:cNvPr id="4" name="Slide Number Placeholder 3"/>
          <p:cNvSpPr>
            <a:spLocks noGrp="1"/>
          </p:cNvSpPr>
          <p:nvPr>
            <p:ph type="sldNum" sz="quarter" idx="10"/>
          </p:nvPr>
        </p:nvSpPr>
        <p:spPr/>
        <p:txBody>
          <a:bodyPr/>
          <a:lstStyle/>
          <a:p>
            <a:pPr>
              <a:defRPr/>
            </a:pPr>
            <a:fld id="{BF12605F-49B8-4D74-AF2A-35745BC6499C}" type="slidenum">
              <a:rPr lang="en-US" smtClean="0"/>
              <a:pPr>
                <a:defRPr/>
              </a:pPr>
              <a:t>40</a:t>
            </a:fld>
            <a:endParaRPr lang="en-US" dirty="0"/>
          </a:p>
        </p:txBody>
      </p:sp>
    </p:spTree>
    <p:extLst>
      <p:ext uri="{BB962C8B-B14F-4D97-AF65-F5344CB8AC3E}">
        <p14:creationId xmlns:p14="http://schemas.microsoft.com/office/powerpoint/2010/main" val="10702780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for restoration within wilderness</a:t>
            </a:r>
          </a:p>
          <a:p>
            <a:r>
              <a:rPr lang="en-US" dirty="0"/>
              <a:t>Broader spatia</a:t>
            </a:r>
            <a:r>
              <a:rPr lang="en-US" baseline="0" dirty="0"/>
              <a:t>l context for restoration within a particular wilderness unit</a:t>
            </a:r>
            <a:endParaRPr lang="en-US" dirty="0"/>
          </a:p>
        </p:txBody>
      </p:sp>
      <p:sp>
        <p:nvSpPr>
          <p:cNvPr id="4" name="Slide Number Placeholder 3"/>
          <p:cNvSpPr>
            <a:spLocks noGrp="1"/>
          </p:cNvSpPr>
          <p:nvPr>
            <p:ph type="sldNum" sz="quarter" idx="10"/>
          </p:nvPr>
        </p:nvSpPr>
        <p:spPr/>
        <p:txBody>
          <a:bodyPr/>
          <a:lstStyle/>
          <a:p>
            <a:pPr>
              <a:defRPr/>
            </a:pPr>
            <a:fld id="{BF12605F-49B8-4D74-AF2A-35745BC6499C}" type="slidenum">
              <a:rPr lang="en-US" smtClean="0"/>
              <a:pPr>
                <a:defRPr/>
              </a:pPr>
              <a:t>41</a:t>
            </a:fld>
            <a:endParaRPr lang="en-US" dirty="0"/>
          </a:p>
        </p:txBody>
      </p:sp>
    </p:spTree>
    <p:extLst>
      <p:ext uri="{BB962C8B-B14F-4D97-AF65-F5344CB8AC3E}">
        <p14:creationId xmlns:p14="http://schemas.microsoft.com/office/powerpoint/2010/main" val="10702780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Legal criteria of necessity</a:t>
            </a:r>
          </a:p>
          <a:p>
            <a:r>
              <a:rPr lang="en-US" dirty="0"/>
              <a:t> - specific</a:t>
            </a:r>
            <a:r>
              <a:rPr lang="en-US" baseline="0" dirty="0"/>
              <a:t> to wilderness legislation or valid existing rights</a:t>
            </a:r>
          </a:p>
          <a:p>
            <a:r>
              <a:rPr lang="en-US" baseline="0" dirty="0"/>
              <a:t> - other legislation</a:t>
            </a:r>
          </a:p>
          <a:p>
            <a:r>
              <a:rPr lang="en-US" baseline="0" dirty="0"/>
              <a:t> - direct link to qualities of wilderness character</a:t>
            </a:r>
            <a:endParaRPr lang="en-US" dirty="0"/>
          </a:p>
        </p:txBody>
      </p:sp>
      <p:sp>
        <p:nvSpPr>
          <p:cNvPr id="4" name="Slide Number Placeholder 3"/>
          <p:cNvSpPr>
            <a:spLocks noGrp="1"/>
          </p:cNvSpPr>
          <p:nvPr>
            <p:ph type="sldNum" sz="quarter" idx="10"/>
          </p:nvPr>
        </p:nvSpPr>
        <p:spPr/>
        <p:txBody>
          <a:bodyPr/>
          <a:lstStyle/>
          <a:p>
            <a:pPr>
              <a:defRPr/>
            </a:pPr>
            <a:fld id="{BF12605F-49B8-4D74-AF2A-35745BC6499C}" type="slidenum">
              <a:rPr lang="en-US" smtClean="0"/>
              <a:pPr>
                <a:defRPr/>
              </a:pPr>
              <a:t>42</a:t>
            </a:fld>
            <a:endParaRPr lang="en-US" dirty="0"/>
          </a:p>
        </p:txBody>
      </p:sp>
    </p:spTree>
    <p:extLst>
      <p:ext uri="{BB962C8B-B14F-4D97-AF65-F5344CB8AC3E}">
        <p14:creationId xmlns:p14="http://schemas.microsoft.com/office/powerpoint/2010/main" val="1070278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2.1</a:t>
            </a:r>
            <a:r>
              <a:rPr lang="en-US" b="1" u="sng" dirty="0"/>
              <a:t>Determine if proposal is sufficient for basic evaluation</a:t>
            </a:r>
            <a:r>
              <a:rPr lang="en-US" b="1" dirty="0"/>
              <a:t>:</a:t>
            </a:r>
            <a:r>
              <a:rPr lang="en-US" b="1" i="1" dirty="0"/>
              <a:t>  </a:t>
            </a:r>
            <a:r>
              <a:rPr lang="en-US" dirty="0"/>
              <a:t>the proposal includes specific management objectives, desired restoration outcomes, potential effects and uncertainties, and an initial monitoring strategy.  In Step 2.1, the proposer should have a succinct narrative description that accompanies Table 2; for all rows,  approximately 2-5 sentences should be sufficient at this stage of the proposal development.  (Essential proposal content for subsequent analysis and decision-making.) </a:t>
            </a:r>
            <a:endParaRPr lang="en-US" sz="1400" dirty="0"/>
          </a:p>
        </p:txBody>
      </p:sp>
      <p:sp>
        <p:nvSpPr>
          <p:cNvPr id="4" name="Slide Number Placeholder 3"/>
          <p:cNvSpPr>
            <a:spLocks noGrp="1"/>
          </p:cNvSpPr>
          <p:nvPr>
            <p:ph type="sldNum" sz="quarter" idx="10"/>
          </p:nvPr>
        </p:nvSpPr>
        <p:spPr/>
        <p:txBody>
          <a:bodyPr/>
          <a:lstStyle/>
          <a:p>
            <a:pPr>
              <a:defRPr/>
            </a:pPr>
            <a:fld id="{BF12605F-49B8-4D74-AF2A-35745BC6499C}" type="slidenum">
              <a:rPr lang="en-US" smtClean="0"/>
              <a:pPr>
                <a:defRPr/>
              </a:pPr>
              <a:t>43</a:t>
            </a:fld>
            <a:endParaRPr lang="en-US" dirty="0"/>
          </a:p>
        </p:txBody>
      </p:sp>
    </p:spTree>
    <p:extLst>
      <p:ext uri="{BB962C8B-B14F-4D97-AF65-F5344CB8AC3E}">
        <p14:creationId xmlns:p14="http://schemas.microsoft.com/office/powerpoint/2010/main" val="1070278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wilderness management dilemma is characterized by</a:t>
            </a:r>
            <a:r>
              <a:rPr lang="en-US" baseline="0" dirty="0"/>
              <a:t> the fact that….</a:t>
            </a:r>
          </a:p>
          <a:p>
            <a:r>
              <a:rPr lang="en-US" baseline="0" dirty="0"/>
              <a:t>Reasons to support ecological intervention: supports some social values about preserving certain species or iconic landscapes, combating impacts of climate change, ”feel good”/feels like we’re doing something about degradation, successful restoration projects</a:t>
            </a:r>
          </a:p>
          <a:p>
            <a:r>
              <a:rPr lang="en-US" baseline="0" dirty="0"/>
              <a:t>-Other hand: potential problems of intervention: “death to wilderness by a thousand cuts”, impacts the NWPS as a whole, </a:t>
            </a:r>
          </a:p>
          <a:p>
            <a:r>
              <a:rPr lang="en-US" baseline="0" dirty="0"/>
              <a:t>Benefits to hands-off approach:</a:t>
            </a:r>
          </a:p>
          <a:p>
            <a:r>
              <a:rPr lang="en-US" baseline="0" dirty="0"/>
              <a:t>Fosters scientific humility</a:t>
            </a:r>
          </a:p>
          <a:p>
            <a:r>
              <a:rPr lang="en-US" baseline="0" dirty="0"/>
              <a:t>Reduces risk of unintended consequences</a:t>
            </a:r>
          </a:p>
          <a:p>
            <a:r>
              <a:rPr lang="en-US" baseline="0" dirty="0"/>
              <a:t>Sustains non-focal species</a:t>
            </a:r>
          </a:p>
          <a:p>
            <a:r>
              <a:rPr lang="en-US" baseline="0" dirty="0"/>
              <a:t>Provides benchmarks of uncontrolled areas</a:t>
            </a:r>
          </a:p>
          <a:p>
            <a:r>
              <a:rPr lang="en-US" baseline="0" dirty="0"/>
              <a:t>Facilitates evolutionary change (slower)</a:t>
            </a:r>
          </a:p>
          <a:p>
            <a:endParaRPr lang="en-US" dirty="0"/>
          </a:p>
        </p:txBody>
      </p:sp>
      <p:sp>
        <p:nvSpPr>
          <p:cNvPr id="4" name="Slide Number Placeholder 3"/>
          <p:cNvSpPr>
            <a:spLocks noGrp="1"/>
          </p:cNvSpPr>
          <p:nvPr>
            <p:ph type="sldNum" sz="quarter" idx="10"/>
          </p:nvPr>
        </p:nvSpPr>
        <p:spPr/>
        <p:txBody>
          <a:bodyPr/>
          <a:lstStyle/>
          <a:p>
            <a:fld id="{F683565D-B723-488F-A21D-37836A7E5575}"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8315681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400" dirty="0"/>
          </a:p>
        </p:txBody>
      </p:sp>
      <p:sp>
        <p:nvSpPr>
          <p:cNvPr id="4" name="Slide Number Placeholder 3"/>
          <p:cNvSpPr>
            <a:spLocks noGrp="1"/>
          </p:cNvSpPr>
          <p:nvPr>
            <p:ph type="sldNum" sz="quarter" idx="10"/>
          </p:nvPr>
        </p:nvSpPr>
        <p:spPr/>
        <p:txBody>
          <a:bodyPr/>
          <a:lstStyle/>
          <a:p>
            <a:pPr>
              <a:defRPr/>
            </a:pPr>
            <a:fld id="{BF12605F-49B8-4D74-AF2A-35745BC6499C}" type="slidenum">
              <a:rPr lang="en-US" smtClean="0"/>
              <a:pPr>
                <a:defRPr/>
              </a:pPr>
              <a:t>44</a:t>
            </a:fld>
            <a:endParaRPr lang="en-US" dirty="0"/>
          </a:p>
        </p:txBody>
      </p:sp>
    </p:spTree>
    <p:extLst>
      <p:ext uri="{BB962C8B-B14F-4D97-AF65-F5344CB8AC3E}">
        <p14:creationId xmlns:p14="http://schemas.microsoft.com/office/powerpoint/2010/main" val="10702780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restoration proposals requiring complex evaluation, use the checklists of scientific, implementation, monitoring, and values and ethics content to proceed with evaluation and facilitate the development of action alternatives</a:t>
            </a:r>
          </a:p>
        </p:txBody>
      </p:sp>
      <p:sp>
        <p:nvSpPr>
          <p:cNvPr id="4" name="Slide Number Placeholder 3"/>
          <p:cNvSpPr>
            <a:spLocks noGrp="1"/>
          </p:cNvSpPr>
          <p:nvPr>
            <p:ph type="sldNum" sz="quarter" idx="10"/>
          </p:nvPr>
        </p:nvSpPr>
        <p:spPr/>
        <p:txBody>
          <a:bodyPr/>
          <a:lstStyle/>
          <a:p>
            <a:pPr>
              <a:defRPr/>
            </a:pPr>
            <a:fld id="{BF12605F-49B8-4D74-AF2A-35745BC6499C}" type="slidenum">
              <a:rPr lang="en-US" smtClean="0"/>
              <a:pPr>
                <a:defRPr/>
              </a:pPr>
              <a:t>45</a:t>
            </a:fld>
            <a:endParaRPr lang="en-US" dirty="0"/>
          </a:p>
        </p:txBody>
      </p:sp>
    </p:spTree>
    <p:extLst>
      <p:ext uri="{BB962C8B-B14F-4D97-AF65-F5344CB8AC3E}">
        <p14:creationId xmlns:p14="http://schemas.microsoft.com/office/powerpoint/2010/main" val="10702780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restoration proposals requiring complex evaluation, use the checklists of scientific, implementation, monitoring, and values and ethics content to proceed with evaluation and facilitate the development of action alternatives</a:t>
            </a:r>
          </a:p>
        </p:txBody>
      </p:sp>
      <p:sp>
        <p:nvSpPr>
          <p:cNvPr id="4" name="Slide Number Placeholder 3"/>
          <p:cNvSpPr>
            <a:spLocks noGrp="1"/>
          </p:cNvSpPr>
          <p:nvPr>
            <p:ph type="sldNum" sz="quarter" idx="10"/>
          </p:nvPr>
        </p:nvSpPr>
        <p:spPr/>
        <p:txBody>
          <a:bodyPr/>
          <a:lstStyle/>
          <a:p>
            <a:pPr>
              <a:defRPr/>
            </a:pPr>
            <a:fld id="{BF12605F-49B8-4D74-AF2A-35745BC6499C}" type="slidenum">
              <a:rPr lang="en-US" smtClean="0"/>
              <a:pPr>
                <a:defRPr/>
              </a:pPr>
              <a:t>46</a:t>
            </a:fld>
            <a:endParaRPr lang="en-US" dirty="0"/>
          </a:p>
        </p:txBody>
      </p:sp>
    </p:spTree>
    <p:extLst>
      <p:ext uri="{BB962C8B-B14F-4D97-AF65-F5344CB8AC3E}">
        <p14:creationId xmlns:p14="http://schemas.microsoft.com/office/powerpoint/2010/main" val="1070278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restoration proposals requiring complex evaluation, use the checklists of scientific, implementation, monitoring, and values and ethics content to proceed with evaluation and facilitate the development of action alternatives</a:t>
            </a:r>
          </a:p>
        </p:txBody>
      </p:sp>
      <p:sp>
        <p:nvSpPr>
          <p:cNvPr id="4" name="Slide Number Placeholder 3"/>
          <p:cNvSpPr>
            <a:spLocks noGrp="1"/>
          </p:cNvSpPr>
          <p:nvPr>
            <p:ph type="sldNum" sz="quarter" idx="10"/>
          </p:nvPr>
        </p:nvSpPr>
        <p:spPr/>
        <p:txBody>
          <a:bodyPr/>
          <a:lstStyle/>
          <a:p>
            <a:pPr>
              <a:defRPr/>
            </a:pPr>
            <a:fld id="{BF12605F-49B8-4D74-AF2A-35745BC6499C}" type="slidenum">
              <a:rPr lang="en-US" smtClean="0"/>
              <a:pPr>
                <a:defRPr/>
              </a:pPr>
              <a:t>47</a:t>
            </a:fld>
            <a:endParaRPr lang="en-US" dirty="0"/>
          </a:p>
        </p:txBody>
      </p:sp>
    </p:spTree>
    <p:extLst>
      <p:ext uri="{BB962C8B-B14F-4D97-AF65-F5344CB8AC3E}">
        <p14:creationId xmlns:p14="http://schemas.microsoft.com/office/powerpoint/2010/main" val="10702780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restoration proposals requiring complex evaluation, use the checklists of scientific, implementation, monitoring, and values and ethics content to proceed with evaluation and facilitate the development of action alternatives</a:t>
            </a:r>
          </a:p>
        </p:txBody>
      </p:sp>
      <p:sp>
        <p:nvSpPr>
          <p:cNvPr id="4" name="Slide Number Placeholder 3"/>
          <p:cNvSpPr>
            <a:spLocks noGrp="1"/>
          </p:cNvSpPr>
          <p:nvPr>
            <p:ph type="sldNum" sz="quarter" idx="10"/>
          </p:nvPr>
        </p:nvSpPr>
        <p:spPr/>
        <p:txBody>
          <a:bodyPr/>
          <a:lstStyle/>
          <a:p>
            <a:pPr>
              <a:defRPr/>
            </a:pPr>
            <a:fld id="{BF12605F-49B8-4D74-AF2A-35745BC6499C}" type="slidenum">
              <a:rPr lang="en-US" smtClean="0"/>
              <a:pPr>
                <a:defRPr/>
              </a:pPr>
              <a:t>48</a:t>
            </a:fld>
            <a:endParaRPr lang="en-US" dirty="0"/>
          </a:p>
        </p:txBody>
      </p:sp>
    </p:spTree>
    <p:extLst>
      <p:ext uri="{BB962C8B-B14F-4D97-AF65-F5344CB8AC3E}">
        <p14:creationId xmlns:p14="http://schemas.microsoft.com/office/powerpoint/2010/main" val="10702780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67DE14-B9E5-4C45-A90A-FE5416A58271}" type="slidenum">
              <a:rPr lang="en-US" smtClean="0"/>
              <a:t>52</a:t>
            </a:fld>
            <a:endParaRPr lang="en-US"/>
          </a:p>
        </p:txBody>
      </p:sp>
    </p:spTree>
    <p:extLst>
      <p:ext uri="{BB962C8B-B14F-4D97-AF65-F5344CB8AC3E}">
        <p14:creationId xmlns:p14="http://schemas.microsoft.com/office/powerpoint/2010/main" val="885531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a:t>
            </a:r>
            <a:r>
              <a:rPr lang="en-US" baseline="0" dirty="0"/>
              <a:t> of our title, we are wilderness managers, and manage land in the public interest, yet personal values influence our goals and decisions. Resource managers may find themselves aligning with the Ecological/Process archetype, while the Visitor and Resource Protection folks may relate more to the Heroic/Experiential archetype. Yet the goal is to stay objective as possible and balance multiple policies, laws and objectives, all with the goal of preserving wilderness character. If you feel strongly about one archetype, I would encourage you to try wearing a different hat, and understand a different perspective for this presentation</a:t>
            </a:r>
            <a:endParaRPr lang="en-US" dirty="0"/>
          </a:p>
        </p:txBody>
      </p:sp>
      <p:sp>
        <p:nvSpPr>
          <p:cNvPr id="4" name="Slide Number Placeholder 3"/>
          <p:cNvSpPr>
            <a:spLocks noGrp="1"/>
          </p:cNvSpPr>
          <p:nvPr>
            <p:ph type="sldNum" sz="quarter" idx="10"/>
          </p:nvPr>
        </p:nvSpPr>
        <p:spPr/>
        <p:txBody>
          <a:bodyPr/>
          <a:lstStyle/>
          <a:p>
            <a:fld id="{0D67DE14-B9E5-4C45-A90A-FE5416A58271}" type="slidenum">
              <a:rPr lang="en-US" smtClean="0"/>
              <a:t>5</a:t>
            </a:fld>
            <a:endParaRPr lang="en-US"/>
          </a:p>
        </p:txBody>
      </p:sp>
    </p:spTree>
    <p:extLst>
      <p:ext uri="{BB962C8B-B14F-4D97-AF65-F5344CB8AC3E}">
        <p14:creationId xmlns:p14="http://schemas.microsoft.com/office/powerpoint/2010/main" val="894654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r>
              <a:rPr lang="en-US" dirty="0"/>
              <a:t>Threats</a:t>
            </a:r>
            <a:r>
              <a:rPr lang="en-US" baseline="0" dirty="0"/>
              <a:t> to wilderness – land use development, habitat fragmentation, altered disturbance regimes, pollution….and CLIMATE CHANGE</a:t>
            </a:r>
            <a:endParaRPr lang="en-US" dirty="0"/>
          </a:p>
        </p:txBody>
      </p:sp>
      <p:sp>
        <p:nvSpPr>
          <p:cNvPr id="4" name="Slide Number Placeholder 3"/>
          <p:cNvSpPr>
            <a:spLocks noGrp="1"/>
          </p:cNvSpPr>
          <p:nvPr>
            <p:ph type="sldNum" sz="quarter" idx="10"/>
          </p:nvPr>
        </p:nvSpPr>
        <p:spPr/>
        <p:txBody>
          <a:bodyPr/>
          <a:lstStyle/>
          <a:p>
            <a:fld id="{F683565D-B723-488F-A21D-37836A7E557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990261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r>
              <a:rPr lang="en-US" dirty="0"/>
              <a:t>What is the ecological justification for restoring, and is it</a:t>
            </a:r>
            <a:r>
              <a:rPr lang="en-US" baseline="0" dirty="0"/>
              <a:t> legitimate?</a:t>
            </a:r>
            <a:endParaRPr lang="en-US" dirty="0"/>
          </a:p>
        </p:txBody>
      </p:sp>
      <p:sp>
        <p:nvSpPr>
          <p:cNvPr id="4" name="Slide Number Placeholder 3"/>
          <p:cNvSpPr>
            <a:spLocks noGrp="1"/>
          </p:cNvSpPr>
          <p:nvPr>
            <p:ph type="sldNum" sz="quarter" idx="10"/>
          </p:nvPr>
        </p:nvSpPr>
        <p:spPr/>
        <p:txBody>
          <a:bodyPr/>
          <a:lstStyle/>
          <a:p>
            <a:fld id="{F683565D-B723-488F-A21D-37836A7E557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432899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48763-91E0-4975-B5F1-A25C532DD3C3}"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179924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r>
              <a:rPr lang="en-US" dirty="0"/>
              <a:t>Reality, we need to find</a:t>
            </a:r>
            <a:r>
              <a:rPr lang="en-US" baseline="0" dirty="0"/>
              <a:t> a balance and preserve wilderness character in it’s entirety</a:t>
            </a:r>
            <a:endParaRPr lang="en-US" dirty="0"/>
          </a:p>
        </p:txBody>
      </p:sp>
      <p:sp>
        <p:nvSpPr>
          <p:cNvPr id="4" name="Slide Number Placeholder 3"/>
          <p:cNvSpPr>
            <a:spLocks noGrp="1"/>
          </p:cNvSpPr>
          <p:nvPr>
            <p:ph type="sldNum" sz="quarter" idx="10"/>
          </p:nvPr>
        </p:nvSpPr>
        <p:spPr/>
        <p:txBody>
          <a:bodyPr/>
          <a:lstStyle/>
          <a:p>
            <a:fld id="{F683565D-B723-488F-A21D-37836A7E557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577532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EB8F02-2CAA-4A01-B680-3ADD8AF2EC9A}" type="datetime1">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ED630-C3A9-4EF1-8F24-6DA06B3384ED}" type="slidenum">
              <a:rPr lang="en-US" smtClean="0"/>
              <a:t>‹#›</a:t>
            </a:fld>
            <a:endParaRPr lang="en-US"/>
          </a:p>
        </p:txBody>
      </p:sp>
    </p:spTree>
    <p:extLst>
      <p:ext uri="{BB962C8B-B14F-4D97-AF65-F5344CB8AC3E}">
        <p14:creationId xmlns:p14="http://schemas.microsoft.com/office/powerpoint/2010/main" val="3113383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BC3F9-54DA-46F9-ACAA-533A3602B12D}" type="datetime1">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ED630-C3A9-4EF1-8F24-6DA06B3384ED}" type="slidenum">
              <a:rPr lang="en-US" smtClean="0"/>
              <a:t>‹#›</a:t>
            </a:fld>
            <a:endParaRPr lang="en-US"/>
          </a:p>
        </p:txBody>
      </p:sp>
    </p:spTree>
    <p:extLst>
      <p:ext uri="{BB962C8B-B14F-4D97-AF65-F5344CB8AC3E}">
        <p14:creationId xmlns:p14="http://schemas.microsoft.com/office/powerpoint/2010/main" val="1898902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68E690-3FBF-41D9-9ABD-D5D155D3A515}" type="datetime1">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ED630-C3A9-4EF1-8F24-6DA06B3384ED}" type="slidenum">
              <a:rPr lang="en-US" smtClean="0"/>
              <a:t>‹#›</a:t>
            </a:fld>
            <a:endParaRPr lang="en-US"/>
          </a:p>
        </p:txBody>
      </p:sp>
    </p:spTree>
    <p:extLst>
      <p:ext uri="{BB962C8B-B14F-4D97-AF65-F5344CB8AC3E}">
        <p14:creationId xmlns:p14="http://schemas.microsoft.com/office/powerpoint/2010/main" val="1564991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E1794755-6688-4BD3-92F8-30EE5B772012}" type="datetime1">
              <a:rPr lang="en-US" smtClean="0">
                <a:solidFill>
                  <a:srgbClr val="000000"/>
                </a:solidFill>
              </a:rPr>
              <a:t>2/19/2020</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7B3CAA-7E71-4969-A94A-45412E04FC3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66819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5946EBA-940F-4271-99C3-D3A3A2282A5B}" type="datetime1">
              <a:rPr lang="en-US" smtClean="0">
                <a:solidFill>
                  <a:srgbClr val="000000"/>
                </a:solidFill>
              </a:rPr>
              <a:t>2/19/2020</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22DAD-3B74-4233-A9E5-738AC16E7E8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46046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E9130C6-24F0-4F5A-AF96-03F0158CE035}" type="datetime1">
              <a:rPr lang="en-US" smtClean="0">
                <a:solidFill>
                  <a:srgbClr val="000000"/>
                </a:solidFill>
              </a:rPr>
              <a:t>2/19/2020</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576B78-730D-4447-9ED7-0004798D6E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55567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5841D039-ABBA-49DF-8B46-127536983ADE}" type="datetime1">
              <a:rPr lang="en-US" smtClean="0">
                <a:solidFill>
                  <a:srgbClr val="000000"/>
                </a:solidFill>
              </a:rPr>
              <a:t>2/19/2020</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51614F-BA48-4502-B76B-15ABC5BE3FC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10796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34B9F372-4B07-4435-9A4E-87A60EDAC452}" type="datetime1">
              <a:rPr lang="en-US" smtClean="0">
                <a:solidFill>
                  <a:srgbClr val="000000"/>
                </a:solidFill>
              </a:rPr>
              <a:t>2/19/2020</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E0526A1-CF66-495A-8AC2-C4801FD0372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65837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716DDB21-530A-4723-B680-F8B08680E0DE}" type="datetime1">
              <a:rPr lang="en-US" smtClean="0">
                <a:solidFill>
                  <a:srgbClr val="000000"/>
                </a:solidFill>
              </a:rPr>
              <a:t>2/19/2020</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36C330-20C4-4CA2-A5A7-4E4C7FAC229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15985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5C63AE7-7CA5-47C8-851B-F4B1E4029657}" type="datetime1">
              <a:rPr lang="en-US" smtClean="0">
                <a:solidFill>
                  <a:srgbClr val="000000"/>
                </a:solidFill>
              </a:rPr>
              <a:t>2/19/2020</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23BEBD-8AB9-4845-AD55-42814DC7D09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57789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15190FA-5B70-4424-BED2-F5D2304B428C}" type="datetime1">
              <a:rPr lang="en-US" smtClean="0">
                <a:solidFill>
                  <a:srgbClr val="000000"/>
                </a:solidFill>
              </a:rPr>
              <a:t>2/19/2020</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FA5192-CD54-4CC5-853D-D1C96DC6086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411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1D7F05-C5AF-40A2-9C28-B8AC01E7BE09}" type="datetime1">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ED630-C3A9-4EF1-8F24-6DA06B3384ED}" type="slidenum">
              <a:rPr lang="en-US" smtClean="0"/>
              <a:t>‹#›</a:t>
            </a:fld>
            <a:endParaRPr lang="en-US"/>
          </a:p>
        </p:txBody>
      </p:sp>
    </p:spTree>
    <p:extLst>
      <p:ext uri="{BB962C8B-B14F-4D97-AF65-F5344CB8AC3E}">
        <p14:creationId xmlns:p14="http://schemas.microsoft.com/office/powerpoint/2010/main" val="1100104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9D80957-405D-4882-BD3E-6CA8C0ABE516}" type="datetime1">
              <a:rPr lang="en-US" smtClean="0">
                <a:solidFill>
                  <a:srgbClr val="000000"/>
                </a:solidFill>
              </a:rPr>
              <a:t>2/19/2020</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38CAC3-2FA1-40E4-874C-52DE869DEB1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26045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8691D5E-1766-4435-8DFC-40E7D7EFEEDF}" type="datetime1">
              <a:rPr lang="en-US" smtClean="0">
                <a:solidFill>
                  <a:srgbClr val="000000"/>
                </a:solidFill>
              </a:rPr>
              <a:t>2/19/2020</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246412-CE7D-497C-B141-A364EAA331B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99615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47B7068-13D6-4D7A-9FE4-499BD5552CC6}" type="datetime1">
              <a:rPr lang="en-US" smtClean="0">
                <a:solidFill>
                  <a:srgbClr val="000000"/>
                </a:solidFill>
              </a:rPr>
              <a:t>2/19/2020</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56A4D4-D2CD-44DC-AC31-40992EC1C5B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79231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4E399A37-AEE9-46B2-9602-D40021F20046}" type="datetime1">
              <a:rPr lang="en-US" smtClean="0">
                <a:solidFill>
                  <a:srgbClr val="000000"/>
                </a:solidFill>
              </a:rPr>
              <a:t>2/19/2020</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7B3CAA-7E71-4969-A94A-45412E04FC3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88104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5B2AB11-FB6E-4041-B48F-D8894CA9D315}" type="datetime1">
              <a:rPr lang="en-US" smtClean="0">
                <a:solidFill>
                  <a:srgbClr val="000000"/>
                </a:solidFill>
              </a:rPr>
              <a:t>2/19/2020</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22DAD-3B74-4233-A9E5-738AC16E7E8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18710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4E01B6C-8EE0-4ABA-84D5-D8311CADEF9D}" type="datetime1">
              <a:rPr lang="en-US" smtClean="0">
                <a:solidFill>
                  <a:srgbClr val="000000"/>
                </a:solidFill>
              </a:rPr>
              <a:t>2/19/2020</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576B78-730D-4447-9ED7-0004798D6E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01043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771BD266-6535-4593-9486-8BFC1A79F63D}" type="datetime1">
              <a:rPr lang="en-US" smtClean="0">
                <a:solidFill>
                  <a:srgbClr val="000000"/>
                </a:solidFill>
              </a:rPr>
              <a:t>2/19/2020</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51614F-BA48-4502-B76B-15ABC5BE3FC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122907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0E833F51-BAC1-41D0-A6F4-FB0EF2DCB320}" type="datetime1">
              <a:rPr lang="en-US" smtClean="0">
                <a:solidFill>
                  <a:srgbClr val="000000"/>
                </a:solidFill>
              </a:rPr>
              <a:t>2/19/2020</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E0526A1-CF66-495A-8AC2-C4801FD0372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667387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9B6F5CD4-0233-4F71-BE23-B3596C91FC61}" type="datetime1">
              <a:rPr lang="en-US" smtClean="0">
                <a:solidFill>
                  <a:srgbClr val="000000"/>
                </a:solidFill>
              </a:rPr>
              <a:t>2/19/2020</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36C330-20C4-4CA2-A5A7-4E4C7FAC229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05577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53CA2D1-180F-4B73-B498-36ED37CA8826}" type="datetime1">
              <a:rPr lang="en-US" smtClean="0">
                <a:solidFill>
                  <a:srgbClr val="000000"/>
                </a:solidFill>
              </a:rPr>
              <a:t>2/19/2020</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23BEBD-8AB9-4845-AD55-42814DC7D09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20787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392036-E72A-4643-90BC-879C5B6D1D6E}" type="datetime1">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ED630-C3A9-4EF1-8F24-6DA06B3384ED}" type="slidenum">
              <a:rPr lang="en-US" smtClean="0"/>
              <a:t>‹#›</a:t>
            </a:fld>
            <a:endParaRPr lang="en-US"/>
          </a:p>
        </p:txBody>
      </p:sp>
    </p:spTree>
    <p:extLst>
      <p:ext uri="{BB962C8B-B14F-4D97-AF65-F5344CB8AC3E}">
        <p14:creationId xmlns:p14="http://schemas.microsoft.com/office/powerpoint/2010/main" val="8040126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F12FF7C-1545-4AA9-B12C-99737435758C}" type="datetime1">
              <a:rPr lang="en-US" smtClean="0">
                <a:solidFill>
                  <a:srgbClr val="000000"/>
                </a:solidFill>
              </a:rPr>
              <a:t>2/19/2020</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FA5192-CD54-4CC5-853D-D1C96DC6086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052142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BC81BE1-6980-4DE0-A7B7-491978506023}" type="datetime1">
              <a:rPr lang="en-US" smtClean="0">
                <a:solidFill>
                  <a:srgbClr val="000000"/>
                </a:solidFill>
              </a:rPr>
              <a:t>2/19/2020</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38CAC3-2FA1-40E4-874C-52DE869DEB1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401402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340EF4A-E2C3-474B-990F-9506E46883E6}" type="datetime1">
              <a:rPr lang="en-US" smtClean="0">
                <a:solidFill>
                  <a:srgbClr val="000000"/>
                </a:solidFill>
              </a:rPr>
              <a:t>2/19/2020</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246412-CE7D-497C-B141-A364EAA331B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543287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941161E-F323-4AD9-9BEA-278F5F724C99}" type="datetime1">
              <a:rPr lang="en-US" smtClean="0">
                <a:solidFill>
                  <a:srgbClr val="000000"/>
                </a:solidFill>
              </a:rPr>
              <a:t>2/19/2020</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56A4D4-D2CD-44DC-AC31-40992EC1C5B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14355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13694C-0D73-486B-848E-1ABD0800FFC5}" type="datetime1">
              <a:rPr lang="en-US" smtClean="0">
                <a:solidFill>
                  <a:prstClr val="black">
                    <a:tint val="75000"/>
                  </a:prstClr>
                </a:solidFill>
              </a:rPr>
              <a:t>2/19/2020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14F7E3-DCB8-4220-B116-71FC79AB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1370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15B7C2-1BB6-45E4-A92F-B5E357915573}" type="datetime1">
              <a:rPr lang="en-US" smtClean="0">
                <a:solidFill>
                  <a:prstClr val="black">
                    <a:tint val="75000"/>
                  </a:prstClr>
                </a:solidFill>
              </a:rPr>
              <a:t>2/19/2020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14F7E3-DCB8-4220-B116-71FC79AB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057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8FB464-7918-4DBD-B1E6-5824CE26F911}" type="datetime1">
              <a:rPr lang="en-US" smtClean="0">
                <a:solidFill>
                  <a:prstClr val="black">
                    <a:tint val="75000"/>
                  </a:prstClr>
                </a:solidFill>
              </a:rPr>
              <a:t>2/19/2020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14F7E3-DCB8-4220-B116-71FC79AB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9005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FF21FE-3386-45E9-9C66-9A92563A9984}" type="datetime1">
              <a:rPr lang="en-US" smtClean="0">
                <a:solidFill>
                  <a:prstClr val="black">
                    <a:tint val="75000"/>
                  </a:prstClr>
                </a:solidFill>
              </a:rPr>
              <a:t>2/19/2020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14F7E3-DCB8-4220-B116-71FC79AB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7221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872012-B67B-4D32-A209-224B580986EB}" type="datetime1">
              <a:rPr lang="en-US" smtClean="0">
                <a:solidFill>
                  <a:prstClr val="black">
                    <a:tint val="75000"/>
                  </a:prstClr>
                </a:solidFill>
              </a:rPr>
              <a:t>2/19/2020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214F7E3-DCB8-4220-B116-71FC79AB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1579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D16E95-A788-49D1-B698-34B52EBC454D}" type="datetime1">
              <a:rPr lang="en-US" smtClean="0">
                <a:solidFill>
                  <a:prstClr val="black">
                    <a:tint val="75000"/>
                  </a:prstClr>
                </a:solidFill>
              </a:rPr>
              <a:t>2/19/2020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214F7E3-DCB8-4220-B116-71FC79AB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48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84286C-198B-4D3E-B58B-9DACBD8D2F43}" type="datetime1">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ED630-C3A9-4EF1-8F24-6DA06B3384ED}" type="slidenum">
              <a:rPr lang="en-US" smtClean="0"/>
              <a:t>‹#›</a:t>
            </a:fld>
            <a:endParaRPr lang="en-US"/>
          </a:p>
        </p:txBody>
      </p:sp>
    </p:spTree>
    <p:extLst>
      <p:ext uri="{BB962C8B-B14F-4D97-AF65-F5344CB8AC3E}">
        <p14:creationId xmlns:p14="http://schemas.microsoft.com/office/powerpoint/2010/main" val="20770121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76E7EC-26D4-46EF-8EA2-F240CBA13B72}" type="datetime1">
              <a:rPr lang="en-US" smtClean="0">
                <a:solidFill>
                  <a:prstClr val="black">
                    <a:tint val="75000"/>
                  </a:prstClr>
                </a:solidFill>
              </a:rPr>
              <a:t>2/19/2020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214F7E3-DCB8-4220-B116-71FC79AB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8254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959FD7-04C4-488E-AFFD-B855A481D3CA}" type="datetime1">
              <a:rPr lang="en-US" smtClean="0">
                <a:solidFill>
                  <a:prstClr val="black">
                    <a:tint val="75000"/>
                  </a:prstClr>
                </a:solidFill>
              </a:rPr>
              <a:t>2/19/2020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14F7E3-DCB8-4220-B116-71FC79AB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56043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9815EF-9F05-418C-BD94-17A8EA7AFD22}" type="datetime1">
              <a:rPr lang="en-US" smtClean="0">
                <a:solidFill>
                  <a:prstClr val="black">
                    <a:tint val="75000"/>
                  </a:prstClr>
                </a:solidFill>
              </a:rPr>
              <a:t>2/19/2020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14F7E3-DCB8-4220-B116-71FC79AB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7800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43E502-563F-414A-9504-15E02853DBAA}" type="datetime1">
              <a:rPr lang="en-US" smtClean="0">
                <a:solidFill>
                  <a:prstClr val="black">
                    <a:tint val="75000"/>
                  </a:prstClr>
                </a:solidFill>
              </a:rPr>
              <a:t>2/19/2020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14F7E3-DCB8-4220-B116-71FC79AB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6250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D72D79-D63F-4544-9FF4-8E4F05709DEC}" type="datetime1">
              <a:rPr lang="en-US" smtClean="0">
                <a:solidFill>
                  <a:prstClr val="black">
                    <a:tint val="75000"/>
                  </a:prstClr>
                </a:solidFill>
              </a:rPr>
              <a:t>2/19/2020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14F7E3-DCB8-4220-B116-71FC79AB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01003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CD8B7BF-7E45-4888-8B6D-1A665F2BC9D4}" type="datetime1">
              <a:rPr lang="en-US" smtClean="0">
                <a:solidFill>
                  <a:prstClr val="black">
                    <a:tint val="75000"/>
                  </a:prstClr>
                </a:solidFill>
              </a:rPr>
              <a:t>2/19/2020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14F7E3-DCB8-4220-B116-71FC79AB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8278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5C460E-2BE8-47E2-A1BF-8FEE2389D380}" type="datetime1">
              <a:rPr lang="en-US" smtClean="0">
                <a:solidFill>
                  <a:prstClr val="black">
                    <a:tint val="75000"/>
                  </a:prstClr>
                </a:solidFill>
              </a:rPr>
              <a:t>2/19/2020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14F7E3-DCB8-4220-B116-71FC79AB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20357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9CE571-A1F3-4900-AD94-D36CF560539A}" type="datetime1">
              <a:rPr lang="en-US" smtClean="0">
                <a:solidFill>
                  <a:prstClr val="black">
                    <a:tint val="75000"/>
                  </a:prstClr>
                </a:solidFill>
              </a:rPr>
              <a:t>2/19/2020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14F7E3-DCB8-4220-B116-71FC79AB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1788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8B1449-E852-46E3-A4C4-F76FDDF7D108}" type="datetime1">
              <a:rPr lang="en-US" smtClean="0">
                <a:solidFill>
                  <a:prstClr val="black">
                    <a:tint val="75000"/>
                  </a:prstClr>
                </a:solidFill>
              </a:rPr>
              <a:t>2/19/2020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14F7E3-DCB8-4220-B116-71FC79AB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0625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2781E4-6BF2-4A2B-ABE7-31FBFABCAD04}" type="datetime1">
              <a:rPr lang="en-US" smtClean="0">
                <a:solidFill>
                  <a:prstClr val="black">
                    <a:tint val="75000"/>
                  </a:prstClr>
                </a:solidFill>
              </a:rPr>
              <a:t>2/19/2020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214F7E3-DCB8-4220-B116-71FC79AB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230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466DA5-AECB-4D13-A6FE-5031F64F9E65}" type="datetime1">
              <a:rPr lang="en-US" smtClean="0"/>
              <a:t>2/19/2020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8ED630-C3A9-4EF1-8F24-6DA06B3384ED}" type="slidenum">
              <a:rPr lang="en-US" smtClean="0"/>
              <a:t>‹#›</a:t>
            </a:fld>
            <a:endParaRPr lang="en-US"/>
          </a:p>
        </p:txBody>
      </p:sp>
    </p:spTree>
    <p:extLst>
      <p:ext uri="{BB962C8B-B14F-4D97-AF65-F5344CB8AC3E}">
        <p14:creationId xmlns:p14="http://schemas.microsoft.com/office/powerpoint/2010/main" val="4187852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ACDDCA-F4C8-4A68-8927-25D56ECE06E9}" type="datetime1">
              <a:rPr lang="en-US" smtClean="0">
                <a:solidFill>
                  <a:prstClr val="black">
                    <a:tint val="75000"/>
                  </a:prstClr>
                </a:solidFill>
              </a:rPr>
              <a:t>2/19/2020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214F7E3-DCB8-4220-B116-71FC79AB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93053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061772-269B-40E3-851B-65703F6DB6BD}" type="datetime1">
              <a:rPr lang="en-US" smtClean="0">
                <a:solidFill>
                  <a:prstClr val="black">
                    <a:tint val="75000"/>
                  </a:prstClr>
                </a:solidFill>
              </a:rPr>
              <a:t>2/19/2020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214F7E3-DCB8-4220-B116-71FC79AB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4353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81F6F3-67E3-41B3-A42D-6B82D462405D}" type="datetime1">
              <a:rPr lang="en-US" smtClean="0">
                <a:solidFill>
                  <a:prstClr val="black">
                    <a:tint val="75000"/>
                  </a:prstClr>
                </a:solidFill>
              </a:rPr>
              <a:t>2/19/2020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14F7E3-DCB8-4220-B116-71FC79AB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6011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72A57E-E9A4-47EA-8711-9719110F6904}" type="datetime1">
              <a:rPr lang="en-US" smtClean="0">
                <a:solidFill>
                  <a:prstClr val="black">
                    <a:tint val="75000"/>
                  </a:prstClr>
                </a:solidFill>
              </a:rPr>
              <a:t>2/19/2020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14F7E3-DCB8-4220-B116-71FC79AB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7299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3E410-E928-4863-AC0A-D6883AE0CD53}" type="datetime1">
              <a:rPr lang="en-US" smtClean="0">
                <a:solidFill>
                  <a:prstClr val="black">
                    <a:tint val="75000"/>
                  </a:prstClr>
                </a:solidFill>
              </a:rPr>
              <a:t>2/19/2020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14F7E3-DCB8-4220-B116-71FC79AB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6491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BE0D24-8A1E-49E9-8347-F04B1EAB0ABE}" type="datetime1">
              <a:rPr lang="en-US" smtClean="0">
                <a:solidFill>
                  <a:prstClr val="black">
                    <a:tint val="75000"/>
                  </a:prstClr>
                </a:solidFill>
              </a:rPr>
              <a:t>2/19/2020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14F7E3-DCB8-4220-B116-71FC79AB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59719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8794E28-D5F8-45B6-897D-2EB31AB6C7B0}" type="datetime1">
              <a:rPr lang="en-US" smtClean="0">
                <a:solidFill>
                  <a:prstClr val="black">
                    <a:tint val="75000"/>
                  </a:prstClr>
                </a:solidFill>
              </a:rPr>
              <a:t>2/19/2020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FC4AF5-9A51-4B17-983B-546FA3BAD0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159826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5475360-EB90-40D4-BF57-CFEAE1A552DC}" type="datetime1">
              <a:rPr lang="en-US" smtClean="0">
                <a:solidFill>
                  <a:prstClr val="black">
                    <a:tint val="75000"/>
                  </a:prstClr>
                </a:solidFill>
              </a:rPr>
              <a:t>2/19/2020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F85858-A266-4B60-9649-3E246E1CEB7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660613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62F06CD-AB37-4981-9458-37BB47A3E6E1}" type="datetime1">
              <a:rPr lang="en-US" smtClean="0">
                <a:solidFill>
                  <a:prstClr val="black">
                    <a:tint val="75000"/>
                  </a:prstClr>
                </a:solidFill>
              </a:rPr>
              <a:t>2/19/2020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9B3ECDC-9B2B-44EC-966C-8E45E754705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19020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60EA9DC-F5A7-4A95-B80A-2C03DEE9C026}" type="datetime1">
              <a:rPr lang="en-US" smtClean="0">
                <a:solidFill>
                  <a:prstClr val="black">
                    <a:tint val="75000"/>
                  </a:prstClr>
                </a:solidFill>
              </a:rPr>
              <a:t>2/19/2020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E8A594-0428-4CA1-A636-E1CB92EE166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10422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FD81F9-7645-4B09-9859-75CF5156B2F7}" type="datetime1">
              <a:rPr lang="en-US" smtClean="0"/>
              <a:t>2/19/2020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8ED630-C3A9-4EF1-8F24-6DA06B3384ED}" type="slidenum">
              <a:rPr lang="en-US" smtClean="0"/>
              <a:t>‹#›</a:t>
            </a:fld>
            <a:endParaRPr lang="en-US"/>
          </a:p>
        </p:txBody>
      </p:sp>
    </p:spTree>
    <p:extLst>
      <p:ext uri="{BB962C8B-B14F-4D97-AF65-F5344CB8AC3E}">
        <p14:creationId xmlns:p14="http://schemas.microsoft.com/office/powerpoint/2010/main" val="15877111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2FE3D15-DA47-4227-86B7-AF2D94615E88}" type="datetime1">
              <a:rPr lang="en-US" smtClean="0">
                <a:solidFill>
                  <a:prstClr val="black">
                    <a:tint val="75000"/>
                  </a:prstClr>
                </a:solidFill>
              </a:rPr>
              <a:t>2/19/2020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8B50D33-4719-4B29-9662-A13149185B6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802878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7803123-4013-43E9-B663-0AE7F82E83B3}" type="datetime1">
              <a:rPr lang="en-US" smtClean="0">
                <a:solidFill>
                  <a:prstClr val="black">
                    <a:tint val="75000"/>
                  </a:prstClr>
                </a:solidFill>
              </a:rPr>
              <a:t>2/19/2020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947AA0A-C74B-4967-839B-BDDF003D355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364754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363F8B1-4FCA-4704-BA0D-013CC4D13E6B}" type="datetime1">
              <a:rPr lang="en-US" smtClean="0">
                <a:solidFill>
                  <a:prstClr val="black">
                    <a:tint val="75000"/>
                  </a:prstClr>
                </a:solidFill>
              </a:rPr>
              <a:t>2/19/2020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40657C0-B7A6-4D03-A00B-24974711C37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57962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A3771F6-A713-4578-A3D3-53F76B2A0798}" type="datetime1">
              <a:rPr lang="en-US" smtClean="0">
                <a:solidFill>
                  <a:prstClr val="black">
                    <a:tint val="75000"/>
                  </a:prstClr>
                </a:solidFill>
              </a:rPr>
              <a:t>2/19/2020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F135E35-F171-41EE-B73F-A0BD3D2934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97178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F7824E1-6BFB-4B9F-B3C2-665BD58144C9}" type="datetime1">
              <a:rPr lang="en-US" smtClean="0">
                <a:solidFill>
                  <a:prstClr val="black">
                    <a:tint val="75000"/>
                  </a:prstClr>
                </a:solidFill>
              </a:rPr>
              <a:t>2/19/2020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49DFA58-7E91-4E0F-BDDC-C2D71152A86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62329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8D58516-A1DA-41DF-B37D-6F36AEB680E3}" type="datetime1">
              <a:rPr lang="en-US" smtClean="0">
                <a:solidFill>
                  <a:prstClr val="black">
                    <a:tint val="75000"/>
                  </a:prstClr>
                </a:solidFill>
              </a:rPr>
              <a:t>2/19/2020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B78841-9216-47D4-951D-982E567FDA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27338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4A5C215-6F18-458E-B919-C91DE789FDDD}" type="datetime1">
              <a:rPr lang="en-US" smtClean="0">
                <a:solidFill>
                  <a:prstClr val="black">
                    <a:tint val="75000"/>
                  </a:prstClr>
                </a:solidFill>
              </a:rPr>
              <a:t>2/19/2020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A1B0014-3291-4B1F-8BD4-3EE2C91B1FD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73173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rtlCol="0">
            <a:normAutofit/>
          </a:bodyPr>
          <a:lstStyle/>
          <a:p>
            <a:pPr lvl="0"/>
            <a:endParaRPr lang="en-US" noProof="0"/>
          </a:p>
        </p:txBody>
      </p:sp>
      <p:sp>
        <p:nvSpPr>
          <p:cNvPr id="5" name="Rectangle 1030"/>
          <p:cNvSpPr>
            <a:spLocks noGrp="1" noChangeArrowheads="1"/>
          </p:cNvSpPr>
          <p:nvPr>
            <p:ph type="dt" sz="half" idx="10"/>
          </p:nvPr>
        </p:nvSpPr>
        <p:spPr/>
        <p:txBody>
          <a:bodyPr/>
          <a:lstStyle>
            <a:lvl1pPr>
              <a:defRPr/>
            </a:lvl1pPr>
          </a:lstStyle>
          <a:p>
            <a:pPr>
              <a:defRPr/>
            </a:pPr>
            <a:fld id="{26351EAF-26D0-47C4-A8A8-BDBA84C74A26}" type="datetime1">
              <a:rPr lang="en-US" smtClean="0">
                <a:solidFill>
                  <a:prstClr val="black">
                    <a:tint val="75000"/>
                  </a:prstClr>
                </a:solidFill>
              </a:rPr>
              <a:t>2/19/2020</a:t>
            </a:fld>
            <a:endParaRPr lang="en-US">
              <a:solidFill>
                <a:prstClr val="black">
                  <a:tint val="75000"/>
                </a:prstClr>
              </a:solidFill>
            </a:endParaRPr>
          </a:p>
        </p:txBody>
      </p:sp>
      <p:sp>
        <p:nvSpPr>
          <p:cNvPr id="6" name="Rectangle 1031"/>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1032"/>
          <p:cNvSpPr>
            <a:spLocks noGrp="1" noChangeArrowheads="1"/>
          </p:cNvSpPr>
          <p:nvPr>
            <p:ph type="sldNum" sz="quarter" idx="12"/>
          </p:nvPr>
        </p:nvSpPr>
        <p:spPr/>
        <p:txBody>
          <a:bodyPr/>
          <a:lstStyle>
            <a:lvl1pPr>
              <a:defRPr/>
            </a:lvl1pPr>
          </a:lstStyle>
          <a:p>
            <a:pPr>
              <a:defRPr/>
            </a:pPr>
            <a:fld id="{A2269D65-248B-4C75-97E9-62B9488041C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81787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300D0D-76FA-442C-9990-42AD220482D3}" type="datetime1">
              <a:rPr lang="en-US" smtClean="0"/>
              <a:t>2/19/2020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8ED630-C3A9-4EF1-8F24-6DA06B3384ED}" type="slidenum">
              <a:rPr lang="en-US" smtClean="0"/>
              <a:t>‹#›</a:t>
            </a:fld>
            <a:endParaRPr lang="en-US"/>
          </a:p>
        </p:txBody>
      </p:sp>
    </p:spTree>
    <p:extLst>
      <p:ext uri="{BB962C8B-B14F-4D97-AF65-F5344CB8AC3E}">
        <p14:creationId xmlns:p14="http://schemas.microsoft.com/office/powerpoint/2010/main" val="2206763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A196A4-812C-484E-82A8-AAF0FBBEF817}" type="datetime1">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ED630-C3A9-4EF1-8F24-6DA06B3384ED}" type="slidenum">
              <a:rPr lang="en-US" smtClean="0"/>
              <a:t>‹#›</a:t>
            </a:fld>
            <a:endParaRPr lang="en-US"/>
          </a:p>
        </p:txBody>
      </p:sp>
    </p:spTree>
    <p:extLst>
      <p:ext uri="{BB962C8B-B14F-4D97-AF65-F5344CB8AC3E}">
        <p14:creationId xmlns:p14="http://schemas.microsoft.com/office/powerpoint/2010/main" val="971307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F640AF-7DD0-4D7D-A674-B99A7C56B9DF}" type="datetime1">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ED630-C3A9-4EF1-8F24-6DA06B3384ED}" type="slidenum">
              <a:rPr lang="en-US" smtClean="0"/>
              <a:t>‹#›</a:t>
            </a:fld>
            <a:endParaRPr lang="en-US"/>
          </a:p>
        </p:txBody>
      </p:sp>
    </p:spTree>
    <p:extLst>
      <p:ext uri="{BB962C8B-B14F-4D97-AF65-F5344CB8AC3E}">
        <p14:creationId xmlns:p14="http://schemas.microsoft.com/office/powerpoint/2010/main" val="2071680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A0B6C0-F167-4329-BB56-40570D26F979}" type="datetime1">
              <a:rPr lang="en-US" smtClean="0"/>
              <a:t>2/19/2020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ED630-C3A9-4EF1-8F24-6DA06B3384ED}" type="slidenum">
              <a:rPr lang="en-US" smtClean="0"/>
              <a:t>‹#›</a:t>
            </a:fld>
            <a:endParaRPr lang="en-US"/>
          </a:p>
        </p:txBody>
      </p:sp>
    </p:spTree>
    <p:extLst>
      <p:ext uri="{BB962C8B-B14F-4D97-AF65-F5344CB8AC3E}">
        <p14:creationId xmlns:p14="http://schemas.microsoft.com/office/powerpoint/2010/main" val="2112384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fld id="{E1B88AE1-3756-4C23-94F0-C785F2AF8B08}" type="datetime1">
              <a:rPr lang="en-US" smtClean="0">
                <a:solidFill>
                  <a:srgbClr val="000000"/>
                </a:solidFill>
              </a:rPr>
              <a:t>2/19/2020</a:t>
            </a:fld>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E7EF427A-BC26-4DB3-A56E-D6980E2ABD6B}"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946948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fld id="{6EFE3778-63F5-4545-ADD4-FBD6C649A7FF}" type="datetime1">
              <a:rPr lang="en-US" smtClean="0">
                <a:solidFill>
                  <a:srgbClr val="000000"/>
                </a:solidFill>
              </a:rPr>
              <a:t>2/19/2020</a:t>
            </a:fld>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E7EF427A-BC26-4DB3-A56E-D6980E2ABD6B}"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6195720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ABC8E-9621-4F2C-88BF-9FF5039BA3CD}" type="datetime1">
              <a:rPr lang="en-US" smtClean="0">
                <a:solidFill>
                  <a:prstClr val="black">
                    <a:tint val="75000"/>
                  </a:prstClr>
                </a:solidFill>
              </a:rPr>
              <a:t>2/19/2020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4F7E3-DCB8-4220-B116-71FC79AB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3407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79825C-2415-40E1-BAE0-6F56B4647BEA}" type="datetime1">
              <a:rPr lang="en-US" smtClean="0">
                <a:solidFill>
                  <a:prstClr val="black">
                    <a:tint val="75000"/>
                  </a:prstClr>
                </a:solidFill>
              </a:rPr>
              <a:t>2/19/2020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4F7E3-DCB8-4220-B116-71FC79AB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46518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64C00"/>
            </a:gs>
            <a:gs pos="100000">
              <a:srgbClr val="336600"/>
            </a:gs>
          </a:gsLst>
          <a:lin ang="2700000" scaled="1"/>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7157F84-3BB3-4D67-89D0-EF677B77C544}" type="datetime1">
              <a:rPr lang="en-US" smtClean="0">
                <a:solidFill>
                  <a:prstClr val="black">
                    <a:tint val="75000"/>
                  </a:prstClr>
                </a:solidFill>
              </a:rPr>
              <a:t>2/19/2020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CFE70C7-0D6A-45AF-BEE2-742FC2F036B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668341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5.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31.tiff"/></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5.xml"/><Relationship Id="rId1" Type="http://schemas.openxmlformats.org/officeDocument/2006/relationships/vmlDrawing" Target="../drawings/vmlDrawing2.vml"/><Relationship Id="rId6" Type="http://schemas.openxmlformats.org/officeDocument/2006/relationships/image" Target="../media/image33.emf"/><Relationship Id="rId5" Type="http://schemas.openxmlformats.org/officeDocument/2006/relationships/package" Target="../embeddings/Microsoft_Word_Document1.docx"/><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5.xml"/><Relationship Id="rId1" Type="http://schemas.openxmlformats.org/officeDocument/2006/relationships/vmlDrawing" Target="../drawings/vmlDrawing3.vml"/><Relationship Id="rId5" Type="http://schemas.openxmlformats.org/officeDocument/2006/relationships/image" Target="../media/image35.emf"/><Relationship Id="rId4" Type="http://schemas.openxmlformats.org/officeDocument/2006/relationships/package" Target="../embeddings/Microsoft_Excel_Worksheet.xlsx"/></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5.xml"/><Relationship Id="rId1" Type="http://schemas.openxmlformats.org/officeDocument/2006/relationships/vmlDrawing" Target="../drawings/vmlDrawing4.vml"/><Relationship Id="rId5" Type="http://schemas.openxmlformats.org/officeDocument/2006/relationships/image" Target="../media/image36.emf"/><Relationship Id="rId4" Type="http://schemas.openxmlformats.org/officeDocument/2006/relationships/package" Target="../embeddings/Microsoft_Excel_Worksheet2.xlsx"/></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package" Target="../embeddings/Microsoft_Excel_Worksheet3.xlsx"/><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package" Target="../embeddings/Microsoft_Excel_Worksheet4.xlsx"/></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package" Target="../embeddings/Microsoft_Excel_Worksheet5.xlsx"/></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43.emf"/><Relationship Id="rId4" Type="http://schemas.openxmlformats.org/officeDocument/2006/relationships/package" Target="../embeddings/Microsoft_Excel_Worksheet6.xlsx"/></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package" Target="../embeddings/Microsoft_Excel_Worksheet7.xlsx"/></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46.emf"/><Relationship Id="rId4" Type="http://schemas.openxmlformats.org/officeDocument/2006/relationships/package" Target="../embeddings/Microsoft_Excel_Worksheet8.xlsx"/></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48.tiff"/><Relationship Id="rId5" Type="http://schemas.openxmlformats.org/officeDocument/2006/relationships/image" Target="../media/image47.emf"/><Relationship Id="rId4" Type="http://schemas.openxmlformats.org/officeDocument/2006/relationships/package" Target="../embeddings/Microsoft_Excel_Worksheet9.xlsx"/></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6.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package" Target="../embeddings/Microsoft_Word_Document.docx"/></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title" idx="4294967295"/>
          </p:nvPr>
        </p:nvSpPr>
        <p:spPr>
          <a:xfrm>
            <a:off x="304800" y="17599"/>
            <a:ext cx="8534400" cy="6522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600" b="0" i="0" u="none" strike="noStrike" kern="1200" cap="none" spc="0" normalizeH="0" baseline="0" noProof="0" dirty="0">
                <a:ln>
                  <a:noFill/>
                </a:ln>
                <a:solidFill>
                  <a:schemeClr val="tx1"/>
                </a:solidFill>
                <a:effectLst/>
                <a:uLnTx/>
                <a:uFillTx/>
                <a:latin typeface="Calibri Light" charset="0"/>
                <a:ea typeface="Calibri Light" charset="0"/>
                <a:cs typeface="Calibri Light" charset="0"/>
              </a:rPr>
              <a:t>Ecological Restoration in Wilderness</a:t>
            </a:r>
            <a:br>
              <a:rPr lang="en-US" sz="4000" dirty="0">
                <a:latin typeface="Calibri Light" charset="0"/>
                <a:ea typeface="Calibri Light" charset="0"/>
                <a:cs typeface="Calibri Light" charset="0"/>
              </a:rPr>
            </a:b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Complexity, </a:t>
            </a:r>
            <a:r>
              <a:rPr kumimoji="0" lang="en-US" sz="27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Uncertainty</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 Conflict, Risk</a:t>
            </a:r>
            <a:endParaRPr kumimoji="0" lang="en-US" sz="3200" b="1" i="0" u="none" strike="noStrike" kern="1200" cap="none" spc="0" normalizeH="0" baseline="0" noProof="0" dirty="0">
              <a:ln>
                <a:noFill/>
              </a:ln>
              <a:solidFill>
                <a:srgbClr val="0070C0"/>
              </a:solidFill>
              <a:effectLst/>
              <a:uLnTx/>
              <a:uFillTx/>
              <a:latin typeface="+mn-lt"/>
              <a:ea typeface="+mn-ea"/>
              <a:cs typeface="+mn-cs"/>
            </a:endParaRPr>
          </a:p>
        </p:txBody>
      </p:sp>
      <p:pic>
        <p:nvPicPr>
          <p:cNvPr id="12" name="Picture 3" descr="Bighorn sheep being carried in a s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2395959"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Four people walking through forest with spray packs 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8359" y="1160508"/>
            <a:ext cx="3276313" cy="2379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Trails leading up rocky area at top of hil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3039" y="1160508"/>
            <a:ext cx="3255731" cy="24420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elicopter flying with bucket attached"/>
          <p:cNvPicPr/>
          <p:nvPr/>
        </p:nvPicPr>
        <p:blipFill rotWithShape="1">
          <a:blip r:embed="rId6" cstate="print">
            <a:extLst>
              <a:ext uri="{28A0092B-C50C-407E-A947-70E740481C1C}">
                <a14:useLocalDpi xmlns:a14="http://schemas.microsoft.com/office/drawing/2010/main" val="0"/>
              </a:ext>
            </a:extLst>
          </a:blip>
          <a:srcRect l="25644" r="17194"/>
          <a:stretch/>
        </p:blipFill>
        <p:spPr bwMode="auto">
          <a:xfrm>
            <a:off x="152400" y="3429000"/>
            <a:ext cx="2133600" cy="2379708"/>
          </a:xfrm>
          <a:prstGeom prst="rect">
            <a:avLst/>
          </a:prstGeom>
          <a:noFill/>
          <a:ln>
            <a:noFill/>
          </a:ln>
          <a:extLst>
            <a:ext uri="{53640926-AAD7-44D8-BBD7-CCE9431645EC}">
              <a14:shadowObscured xmlns:a14="http://schemas.microsoft.com/office/drawing/2010/main"/>
            </a:ext>
          </a:extLst>
        </p:spPr>
      </p:pic>
      <p:pic>
        <p:nvPicPr>
          <p:cNvPr id="14" name="Picture 2" descr="Plane dropping retardant on forest fi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8510" y="3426041"/>
            <a:ext cx="4215147" cy="2382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descr="Deer drinking water from troug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4934" y="3437754"/>
            <a:ext cx="3334871"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0" y="6138326"/>
            <a:ext cx="8077200" cy="400110"/>
          </a:xfrm>
          <a:prstGeom prst="rect">
            <a:avLst/>
          </a:prstGeom>
          <a:solidFill>
            <a:schemeClr val="bg1">
              <a:alpha val="64000"/>
            </a:schemeClr>
          </a:solidFill>
        </p:spPr>
        <p:txBody>
          <a:bodyPr wrap="square" rtlCol="0">
            <a:spAutoFit/>
          </a:bodyPr>
          <a:lstStyle/>
          <a:p>
            <a:pPr algn="ctr"/>
            <a:r>
              <a:rPr lang="en-US" sz="2000" dirty="0">
                <a:solidFill>
                  <a:prstClr val="black"/>
                </a:solidFill>
              </a:rPr>
              <a:t>Lucy Lieberman | </a:t>
            </a:r>
            <a:r>
              <a:rPr lang="en-US" sz="2000" dirty="0" err="1">
                <a:solidFill>
                  <a:prstClr val="black"/>
                </a:solidFill>
              </a:rPr>
              <a:t>lucy.lieberman@umontana.edu</a:t>
            </a:r>
            <a:endParaRPr lang="en-US" sz="2000" dirty="0">
              <a:solidFill>
                <a:prstClr val="black"/>
              </a:solidFill>
            </a:endParaRPr>
          </a:p>
        </p:txBody>
      </p:sp>
      <p:pic>
        <p:nvPicPr>
          <p:cNvPr id="7170" name="Picture 2" descr="Aldo Leopold Wilderness Research Institute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48600" y="5546725"/>
            <a:ext cx="12858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3579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does this matter?</a:t>
            </a:r>
          </a:p>
        </p:txBody>
      </p:sp>
      <p:sp>
        <p:nvSpPr>
          <p:cNvPr id="3" name="Content Placeholder 2"/>
          <p:cNvSpPr>
            <a:spLocks noGrp="1"/>
          </p:cNvSpPr>
          <p:nvPr>
            <p:ph idx="1"/>
          </p:nvPr>
        </p:nvSpPr>
        <p:spPr>
          <a:xfrm>
            <a:off x="457200" y="1600201"/>
            <a:ext cx="8229600" cy="3886199"/>
          </a:xfrm>
          <a:solidFill>
            <a:schemeClr val="bg1">
              <a:alpha val="52000"/>
            </a:schemeClr>
          </a:solidFill>
        </p:spPr>
        <p:txBody>
          <a:bodyPr>
            <a:normAutofit fontScale="92500"/>
          </a:bodyPr>
          <a:lstStyle/>
          <a:p>
            <a:r>
              <a:rPr lang="en-US" dirty="0">
                <a:solidFill>
                  <a:srgbClr val="000000"/>
                </a:solidFill>
              </a:rPr>
              <a:t>Cumulative effects to wilderness character</a:t>
            </a:r>
          </a:p>
          <a:p>
            <a:pPr lvl="1"/>
            <a:r>
              <a:rPr lang="en-US" dirty="0">
                <a:solidFill>
                  <a:srgbClr val="000000"/>
                </a:solidFill>
              </a:rPr>
              <a:t>Commercial, visitor, administrative, science</a:t>
            </a:r>
          </a:p>
          <a:p>
            <a:pPr lvl="1"/>
            <a:r>
              <a:rPr lang="en-US" dirty="0">
                <a:solidFill>
                  <a:srgbClr val="000000"/>
                </a:solidFill>
              </a:rPr>
              <a:t>Death by a thousand cuts? Repeat actions, monitoring</a:t>
            </a:r>
          </a:p>
          <a:p>
            <a:r>
              <a:rPr lang="en-US" dirty="0">
                <a:solidFill>
                  <a:srgbClr val="000000"/>
                </a:solidFill>
              </a:rPr>
              <a:t>Uncertainties, risks, unintended consequences</a:t>
            </a:r>
          </a:p>
          <a:p>
            <a:r>
              <a:rPr lang="en-US" dirty="0">
                <a:solidFill>
                  <a:srgbClr val="000000"/>
                </a:solidFill>
              </a:rPr>
              <a:t>Pressure – partners, legislation, climate strategies</a:t>
            </a:r>
          </a:p>
          <a:p>
            <a:r>
              <a:rPr lang="en-US" dirty="0">
                <a:solidFill>
                  <a:srgbClr val="000000"/>
                </a:solidFill>
              </a:rPr>
              <a:t>Divergent public values</a:t>
            </a:r>
          </a:p>
          <a:p>
            <a:r>
              <a:rPr lang="en-US" dirty="0">
                <a:solidFill>
                  <a:srgbClr val="000000"/>
                </a:solidFill>
              </a:rPr>
              <a:t>Potential litigation</a:t>
            </a:r>
          </a:p>
        </p:txBody>
      </p:sp>
    </p:spTree>
    <p:extLst>
      <p:ext uri="{BB962C8B-B14F-4D97-AF65-F5344CB8AC3E}">
        <p14:creationId xmlns:p14="http://schemas.microsoft.com/office/powerpoint/2010/main" val="138540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Cross-out symbol behind word &quot;Versus&quot;"/>
          <p:cNvGrpSpPr/>
          <p:nvPr/>
        </p:nvGrpSpPr>
        <p:grpSpPr>
          <a:xfrm>
            <a:off x="1533945" y="226105"/>
            <a:ext cx="7276680" cy="830185"/>
            <a:chOff x="1533945" y="226104"/>
            <a:chExt cx="7276680" cy="830185"/>
          </a:xfrm>
        </p:grpSpPr>
        <p:grpSp>
          <p:nvGrpSpPr>
            <p:cNvPr id="5" name="Group 4"/>
            <p:cNvGrpSpPr/>
            <p:nvPr/>
          </p:nvGrpSpPr>
          <p:grpSpPr>
            <a:xfrm>
              <a:off x="4191000" y="367852"/>
              <a:ext cx="4619625" cy="523220"/>
              <a:chOff x="4159468" y="572810"/>
              <a:chExt cx="4619625" cy="523220"/>
            </a:xfrm>
          </p:grpSpPr>
          <p:sp>
            <p:nvSpPr>
              <p:cNvPr id="7" name="TextBox 6"/>
              <p:cNvSpPr txBox="1"/>
              <p:nvPr/>
            </p:nvSpPr>
            <p:spPr>
              <a:xfrm>
                <a:off x="5551452" y="572810"/>
                <a:ext cx="3227641" cy="523220"/>
              </a:xfrm>
              <a:prstGeom prst="rect">
                <a:avLst/>
              </a:prstGeom>
              <a:noFill/>
            </p:spPr>
            <p:txBody>
              <a:bodyPr wrap="square" rtlCol="0">
                <a:spAutoFit/>
              </a:bodyPr>
              <a:lstStyle/>
              <a:p>
                <a:pPr fontAlgn="base">
                  <a:spcBef>
                    <a:spcPct val="0"/>
                  </a:spcBef>
                  <a:spcAft>
                    <a:spcPct val="0"/>
                  </a:spcAft>
                  <a:defRPr/>
                </a:pPr>
                <a:r>
                  <a:rPr lang="en-US" sz="2800" b="1" kern="0" dirty="0">
                    <a:solidFill>
                      <a:srgbClr val="000066"/>
                    </a:solidFill>
                  </a:rPr>
                  <a:t>Wild </a:t>
                </a:r>
                <a:r>
                  <a:rPr lang="en-US" sz="2800" b="1" u="sng" kern="0" dirty="0">
                    <a:solidFill>
                      <a:srgbClr val="000066"/>
                    </a:solidFill>
                  </a:rPr>
                  <a:t>And</a:t>
                </a:r>
                <a:r>
                  <a:rPr lang="en-US" sz="2800" b="1" kern="0" dirty="0">
                    <a:solidFill>
                      <a:srgbClr val="000066"/>
                    </a:solidFill>
                  </a:rPr>
                  <a:t> Natural</a:t>
                </a:r>
              </a:p>
            </p:txBody>
          </p:sp>
          <p:sp>
            <p:nvSpPr>
              <p:cNvPr id="8" name="Line 7"/>
              <p:cNvSpPr>
                <a:spLocks noChangeShapeType="1"/>
              </p:cNvSpPr>
              <p:nvPr/>
            </p:nvSpPr>
            <p:spPr bwMode="auto">
              <a:xfrm flipV="1">
                <a:off x="4159468" y="834420"/>
                <a:ext cx="1185706" cy="0"/>
              </a:xfrm>
              <a:prstGeom prst="line">
                <a:avLst/>
              </a:prstGeom>
              <a:noFill/>
              <a:ln w="76200">
                <a:solidFill>
                  <a:srgbClr val="5C0000"/>
                </a:solidFill>
                <a:round/>
                <a:headEnd/>
                <a:tailEnd type="stealth" w="med" len="med"/>
              </a:ln>
              <a:effectLst/>
            </p:spPr>
            <p:txBody>
              <a:bodyPr/>
              <a:lstStyle/>
              <a:p>
                <a:pPr fontAlgn="base">
                  <a:spcBef>
                    <a:spcPct val="0"/>
                  </a:spcBef>
                  <a:spcAft>
                    <a:spcPct val="0"/>
                  </a:spcAft>
                  <a:defRPr/>
                </a:pPr>
                <a:endParaRPr lang="en-US" kern="0" dirty="0">
                  <a:solidFill>
                    <a:srgbClr val="000066"/>
                  </a:solidFill>
                </a:endParaRPr>
              </a:p>
            </p:txBody>
          </p:sp>
        </p:grpSp>
        <p:sp>
          <p:nvSpPr>
            <p:cNvPr id="6" name="AutoShape 6"/>
            <p:cNvSpPr>
              <a:spLocks noChangeArrowheads="1"/>
            </p:cNvSpPr>
            <p:nvPr/>
          </p:nvSpPr>
          <p:spPr bwMode="auto">
            <a:xfrm>
              <a:off x="1533945" y="226104"/>
              <a:ext cx="862742" cy="830185"/>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50000"/>
              </a:srgbClr>
            </a:solidFill>
            <a:ln w="9525">
              <a:solidFill>
                <a:srgbClr val="FF0000">
                  <a:alpha val="50000"/>
                </a:srgbClr>
              </a:solidFill>
              <a:miter lim="800000"/>
              <a:headEnd/>
              <a:tailEnd/>
            </a:ln>
            <a:effectLst/>
          </p:spPr>
          <p:txBody>
            <a:bodyPr wrap="none" anchor="ctr"/>
            <a:lstStyle/>
            <a:p>
              <a:pPr fontAlgn="base">
                <a:spcBef>
                  <a:spcPct val="0"/>
                </a:spcBef>
                <a:spcAft>
                  <a:spcPct val="0"/>
                </a:spcAft>
                <a:defRPr/>
              </a:pPr>
              <a:endParaRPr lang="en-US" kern="0" dirty="0">
                <a:solidFill>
                  <a:srgbClr val="000066"/>
                </a:solidFill>
              </a:endParaRPr>
            </a:p>
          </p:txBody>
        </p:sp>
      </p:grpSp>
      <p:sp>
        <p:nvSpPr>
          <p:cNvPr id="9" name="Title 8"/>
          <p:cNvSpPr txBox="1">
            <a:spLocks noGrp="1"/>
          </p:cNvSpPr>
          <p:nvPr>
            <p:ph type="title" idx="4294967295"/>
          </p:nvPr>
        </p:nvSpPr>
        <p:spPr>
          <a:xfrm>
            <a:off x="609600" y="357332"/>
            <a:ext cx="4508939"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66"/>
                </a:solidFill>
                <a:effectLst/>
                <a:uLnTx/>
                <a:uFillTx/>
                <a:latin typeface="+mn-lt"/>
                <a:ea typeface="+mn-ea"/>
                <a:cs typeface="+mn-cs"/>
              </a:rPr>
              <a:t>Wild </a:t>
            </a:r>
            <a:r>
              <a:rPr kumimoji="0" lang="en-US" sz="2800" b="1" i="0" u="sng" strike="noStrike" kern="0" cap="none" spc="0" normalizeH="0" baseline="0" noProof="0" dirty="0">
                <a:ln>
                  <a:noFill/>
                </a:ln>
                <a:solidFill>
                  <a:srgbClr val="000066"/>
                </a:solidFill>
                <a:effectLst/>
                <a:uLnTx/>
                <a:uFillTx/>
                <a:latin typeface="+mn-lt"/>
                <a:ea typeface="+mn-ea"/>
                <a:cs typeface="+mn-cs"/>
              </a:rPr>
              <a:t>Versus</a:t>
            </a:r>
            <a:r>
              <a:rPr kumimoji="0" lang="en-US" sz="2800" b="1" i="0" u="none" strike="noStrike" kern="0" cap="none" spc="0" normalizeH="0" baseline="0" noProof="0" dirty="0">
                <a:ln>
                  <a:noFill/>
                </a:ln>
                <a:solidFill>
                  <a:srgbClr val="000066"/>
                </a:solidFill>
                <a:effectLst/>
                <a:uLnTx/>
                <a:uFillTx/>
                <a:latin typeface="+mn-lt"/>
                <a:ea typeface="+mn-ea"/>
                <a:cs typeface="+mn-cs"/>
              </a:rPr>
              <a:t> Natural</a:t>
            </a:r>
          </a:p>
        </p:txBody>
      </p:sp>
      <p:pic>
        <p:nvPicPr>
          <p:cNvPr id="3074" name="Picture 2" descr="Cartoon of devil-man prodding other man with a pitchfork, facing two doors that say &quot;Damned if you do&quot; and &quot;Damned if you don'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806" y="1056290"/>
            <a:ext cx="7166679" cy="5760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23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305800" cy="639762"/>
          </a:xfrm>
        </p:spPr>
        <p:txBody>
          <a:bodyPr>
            <a:normAutofit fontScale="90000"/>
          </a:bodyPr>
          <a:lstStyle/>
          <a:p>
            <a:r>
              <a:rPr lang="en-US" dirty="0"/>
              <a:t>Interventions: Vegetation</a:t>
            </a:r>
          </a:p>
        </p:txBody>
      </p:sp>
      <p:pic>
        <p:nvPicPr>
          <p:cNvPr id="4098" name="Picture 2" descr="Four people wearing spray packs walking through fores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5140587"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descr="Seedlings in contain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9187" y="1486469"/>
            <a:ext cx="3496488" cy="2319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Two people planting a seedl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1287" y="3448334"/>
            <a:ext cx="48006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7465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868362"/>
          </a:xfrm>
        </p:spPr>
        <p:txBody>
          <a:bodyPr/>
          <a:lstStyle/>
          <a:p>
            <a:r>
              <a:rPr lang="en-US" dirty="0"/>
              <a:t>Fish, wildlife, and insects</a:t>
            </a:r>
          </a:p>
        </p:txBody>
      </p:sp>
      <p:pic>
        <p:nvPicPr>
          <p:cNvPr id="8195" name="Picture 3" descr="Bighorn sheep in a s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838200"/>
            <a:ext cx="3943350" cy="376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Wolf being released from a c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005" y="4155617"/>
            <a:ext cx="4225544" cy="27023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sh being released from a pla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0" y="4110353"/>
            <a:ext cx="5031179" cy="26778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DSCN201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95800" y="990600"/>
            <a:ext cx="4225159" cy="3168869"/>
          </a:xfrm>
          <a:prstGeom prst="rect">
            <a:avLst/>
          </a:prstGeom>
          <a:noFill/>
          <a:ln w="9525">
            <a:noFill/>
            <a:miter lim="800000"/>
            <a:headEnd/>
            <a:tailEnd/>
          </a:ln>
          <a:effectLst>
            <a:outerShdw blurRad="254000" dist="127000" dir="2700000" algn="tl" rotWithShape="0">
              <a:prstClr val="black">
                <a:alpha val="40000"/>
              </a:prstClr>
            </a:outerShdw>
          </a:effectLst>
        </p:spPr>
      </p:pic>
    </p:spTree>
    <p:extLst>
      <p:ext uri="{BB962C8B-B14F-4D97-AF65-F5344CB8AC3E}">
        <p14:creationId xmlns:p14="http://schemas.microsoft.com/office/powerpoint/2010/main" val="1496771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Soil and water</a:t>
            </a:r>
          </a:p>
        </p:txBody>
      </p:sp>
      <p:pic>
        <p:nvPicPr>
          <p:cNvPr id="16390" name="Picture 6" descr="White patch of ground in middle of desert environ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1" y="2362201"/>
            <a:ext cx="5762625" cy="402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descr="Deer drinking water from troug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302224"/>
            <a:ext cx="3872752" cy="2743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7976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4648200" cy="715962"/>
          </a:xfrm>
        </p:spPr>
        <p:txBody>
          <a:bodyPr>
            <a:noAutofit/>
          </a:bodyPr>
          <a:lstStyle/>
          <a:p>
            <a:r>
              <a:rPr lang="en-US" dirty="0"/>
              <a:t>Fire</a:t>
            </a:r>
          </a:p>
        </p:txBody>
      </p:sp>
      <p:pic>
        <p:nvPicPr>
          <p:cNvPr id="17410" name="Picture 2" descr="Fire in understory of large tr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19400"/>
            <a:ext cx="552450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Plane dropping retardant on fi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966968"/>
            <a:ext cx="5105400" cy="2885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060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hone screen with a survey question: &quot;Q9.1. Have you taken any actions to manage wildfire? (examples may include mechanically reducing fuels, prescribing fire or suppressing wildfire)&quot; and an option to choose &quot;Yes&quot; or &quot;No&quot;."/>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08403" y="0"/>
            <a:ext cx="4635597" cy="6858000"/>
          </a:xfrm>
          <a:prstGeom prst="rect">
            <a:avLst/>
          </a:prstGeom>
          <a:effectLst/>
        </p:spPr>
      </p:pic>
      <p:sp>
        <p:nvSpPr>
          <p:cNvPr id="2" name="Title 1"/>
          <p:cNvSpPr>
            <a:spLocks noGrp="1"/>
          </p:cNvSpPr>
          <p:nvPr>
            <p:ph type="title"/>
          </p:nvPr>
        </p:nvSpPr>
        <p:spPr>
          <a:xfrm>
            <a:off x="486697" y="1091714"/>
            <a:ext cx="4939868" cy="1257452"/>
          </a:xfrm>
        </p:spPr>
        <p:txBody>
          <a:bodyPr>
            <a:normAutofit/>
          </a:bodyPr>
          <a:lstStyle/>
          <a:p>
            <a:pPr algn="ctr"/>
            <a:r>
              <a:rPr lang="en-US" sz="3600" b="1" dirty="0">
                <a:solidFill>
                  <a:schemeClr val="accent1">
                    <a:lumMod val="75000"/>
                  </a:schemeClr>
                </a:solidFill>
              </a:rPr>
              <a:t>Methods</a:t>
            </a:r>
          </a:p>
        </p:txBody>
      </p:sp>
      <p:sp>
        <p:nvSpPr>
          <p:cNvPr id="3" name="Content Placeholder 2"/>
          <p:cNvSpPr>
            <a:spLocks noGrp="1"/>
          </p:cNvSpPr>
          <p:nvPr>
            <p:ph idx="1"/>
          </p:nvPr>
        </p:nvSpPr>
        <p:spPr>
          <a:xfrm>
            <a:off x="38100" y="2179719"/>
            <a:ext cx="4383505" cy="2803358"/>
          </a:xfrm>
        </p:spPr>
        <p:txBody>
          <a:bodyPr>
            <a:normAutofit/>
          </a:bodyPr>
          <a:lstStyle/>
          <a:p>
            <a:pPr marL="0" indent="0">
              <a:buNone/>
            </a:pPr>
            <a:r>
              <a:rPr lang="en-US" sz="1800" dirty="0"/>
              <a:t>Quantitative Element</a:t>
            </a:r>
          </a:p>
          <a:p>
            <a:r>
              <a:rPr lang="en-US" sz="1500" dirty="0"/>
              <a:t>Online Survey to 523 wilderness units</a:t>
            </a:r>
          </a:p>
          <a:p>
            <a:endParaRPr lang="en-US" sz="1800" dirty="0"/>
          </a:p>
          <a:p>
            <a:pPr marL="2057400" lvl="6" indent="0">
              <a:buNone/>
            </a:pPr>
            <a:endParaRPr lang="en-US" sz="1800" dirty="0"/>
          </a:p>
          <a:p>
            <a:pPr marL="2057400" lvl="6" indent="0">
              <a:buNone/>
            </a:pPr>
            <a:endParaRPr lang="en-US" sz="1800" dirty="0"/>
          </a:p>
          <a:p>
            <a:pPr marL="1600200" lvl="5" indent="0">
              <a:buNone/>
            </a:pPr>
            <a:r>
              <a:rPr lang="en-US" sz="1800" dirty="0"/>
              <a:t>Qualitative Element</a:t>
            </a:r>
          </a:p>
          <a:p>
            <a:pPr lvl="5"/>
            <a:r>
              <a:rPr lang="en-US" sz="1500" dirty="0"/>
              <a:t>Semi-structured interviews with 12 wilderness managers</a:t>
            </a:r>
          </a:p>
          <a:p>
            <a:endParaRPr lang="en-US" sz="1800" dirty="0"/>
          </a:p>
        </p:txBody>
      </p:sp>
      <p:pic>
        <p:nvPicPr>
          <p:cNvPr id="7" name="Picture 6" descr="&quot;&amp;&quot;"/>
          <p:cNvPicPr>
            <a:picLocks noChangeAspect="1"/>
          </p:cNvPicPr>
          <p:nvPr/>
        </p:nvPicPr>
        <p:blipFill>
          <a:blip r:embed="rId4"/>
          <a:stretch>
            <a:fillRect/>
          </a:stretch>
        </p:blipFill>
        <p:spPr>
          <a:xfrm>
            <a:off x="1447800" y="3276600"/>
            <a:ext cx="609596" cy="609596"/>
          </a:xfrm>
          <a:prstGeom prst="rect">
            <a:avLst/>
          </a:prstGeom>
        </p:spPr>
      </p:pic>
      <p:sp>
        <p:nvSpPr>
          <p:cNvPr id="5" name="Slide Number Placeholder 4"/>
          <p:cNvSpPr>
            <a:spLocks noGrp="1"/>
          </p:cNvSpPr>
          <p:nvPr>
            <p:ph type="sldNum" sz="quarter" idx="12"/>
          </p:nvPr>
        </p:nvSpPr>
        <p:spPr/>
        <p:txBody>
          <a:bodyPr/>
          <a:lstStyle/>
          <a:p>
            <a:fld id="{2B55E0A9-EAB4-BF41-8EF4-B94B2433228F}" type="slidenum">
              <a:rPr lang="en-US" smtClean="0"/>
              <a:t>16</a:t>
            </a:fld>
            <a:endParaRPr lang="en-US"/>
          </a:p>
        </p:txBody>
      </p:sp>
    </p:spTree>
    <p:extLst>
      <p:ext uri="{BB962C8B-B14F-4D97-AF65-F5344CB8AC3E}">
        <p14:creationId xmlns:p14="http://schemas.microsoft.com/office/powerpoint/2010/main" val="121047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8400" y="373732"/>
            <a:ext cx="4895197" cy="637674"/>
          </a:xfrm>
        </p:spPr>
        <p:txBody>
          <a:bodyPr>
            <a:normAutofit fontScale="90000"/>
          </a:bodyPr>
          <a:lstStyle/>
          <a:p>
            <a:r>
              <a:rPr lang="en-US" dirty="0">
                <a:solidFill>
                  <a:schemeClr val="bg1"/>
                </a:solidFill>
              </a:rPr>
              <a:t>Survey Response</a:t>
            </a:r>
          </a:p>
        </p:txBody>
      </p:sp>
      <p:graphicFrame>
        <p:nvGraphicFramePr>
          <p:cNvPr id="4" name="Content Placeholder 3"/>
          <p:cNvGraphicFramePr>
            <a:graphicFrameLocks noGrp="1"/>
          </p:cNvGraphicFramePr>
          <p:nvPr>
            <p:ph idx="1"/>
          </p:nvPr>
        </p:nvGraphicFramePr>
        <p:xfrm>
          <a:off x="1350545" y="1747587"/>
          <a:ext cx="3325156" cy="2735175"/>
        </p:xfrm>
        <a:graphic>
          <a:graphicData uri="http://schemas.openxmlformats.org/drawingml/2006/table">
            <a:tbl>
              <a:tblPr firstRow="1" bandRow="1">
                <a:tableStyleId>{00A15C55-8517-42AA-B614-E9B94910E393}</a:tableStyleId>
              </a:tblPr>
              <a:tblGrid>
                <a:gridCol w="848337">
                  <a:extLst>
                    <a:ext uri="{9D8B030D-6E8A-4147-A177-3AD203B41FA5}">
                      <a16:colId xmlns:a16="http://schemas.microsoft.com/office/drawing/2014/main" val="20000"/>
                    </a:ext>
                  </a:extLst>
                </a:gridCol>
                <a:gridCol w="1049645">
                  <a:extLst>
                    <a:ext uri="{9D8B030D-6E8A-4147-A177-3AD203B41FA5}">
                      <a16:colId xmlns:a16="http://schemas.microsoft.com/office/drawing/2014/main" val="20001"/>
                    </a:ext>
                  </a:extLst>
                </a:gridCol>
                <a:gridCol w="1427174">
                  <a:extLst>
                    <a:ext uri="{9D8B030D-6E8A-4147-A177-3AD203B41FA5}">
                      <a16:colId xmlns:a16="http://schemas.microsoft.com/office/drawing/2014/main" val="20002"/>
                    </a:ext>
                  </a:extLst>
                </a:gridCol>
              </a:tblGrid>
              <a:tr h="617220">
                <a:tc>
                  <a:txBody>
                    <a:bodyPr/>
                    <a:lstStyle/>
                    <a:p>
                      <a:r>
                        <a:rPr lang="en-US" sz="1800" dirty="0"/>
                        <a:t>Agency</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Sent</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Surveys</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Received Surveys</a:t>
                      </a:r>
                    </a:p>
                  </a:txBody>
                  <a:tcPr marL="68580" marR="68580" marT="34290" marB="34290"/>
                </a:tc>
                <a:extLst>
                  <a:ext uri="{0D108BD9-81ED-4DB2-BD59-A6C34878D82A}">
                    <a16:rowId xmlns:a16="http://schemas.microsoft.com/office/drawing/2014/main" val="10000"/>
                  </a:ext>
                </a:extLst>
              </a:tr>
              <a:tr h="423591">
                <a:tc>
                  <a:txBody>
                    <a:bodyPr/>
                    <a:lstStyle/>
                    <a:p>
                      <a:r>
                        <a:rPr lang="en-US" sz="1800" dirty="0"/>
                        <a:t>USFS</a:t>
                      </a:r>
                    </a:p>
                  </a:txBody>
                  <a:tcPr marL="68580" marR="68580" marT="34290" marB="34290"/>
                </a:tc>
                <a:tc>
                  <a:txBody>
                    <a:bodyPr/>
                    <a:lstStyle/>
                    <a:p>
                      <a:r>
                        <a:rPr lang="en-US" sz="1800" dirty="0"/>
                        <a:t>291</a:t>
                      </a:r>
                    </a:p>
                  </a:txBody>
                  <a:tcPr marL="68580" marR="68580" marT="34290" marB="34290"/>
                </a:tc>
                <a:tc>
                  <a:txBody>
                    <a:bodyPr/>
                    <a:lstStyle/>
                    <a:p>
                      <a:r>
                        <a:rPr lang="en-US" sz="1800" dirty="0"/>
                        <a:t>93</a:t>
                      </a:r>
                    </a:p>
                  </a:txBody>
                  <a:tcPr marL="68580" marR="68580" marT="34290" marB="34290"/>
                </a:tc>
                <a:extLst>
                  <a:ext uri="{0D108BD9-81ED-4DB2-BD59-A6C34878D82A}">
                    <a16:rowId xmlns:a16="http://schemas.microsoft.com/office/drawing/2014/main" val="10001"/>
                  </a:ext>
                </a:extLst>
              </a:tr>
              <a:tr h="423591">
                <a:tc>
                  <a:txBody>
                    <a:bodyPr/>
                    <a:lstStyle/>
                    <a:p>
                      <a:r>
                        <a:rPr lang="en-US" sz="1800" dirty="0"/>
                        <a:t>BLM</a:t>
                      </a:r>
                    </a:p>
                  </a:txBody>
                  <a:tcPr marL="68580" marR="68580" marT="34290" marB="34290"/>
                </a:tc>
                <a:tc>
                  <a:txBody>
                    <a:bodyPr/>
                    <a:lstStyle/>
                    <a:p>
                      <a:r>
                        <a:rPr lang="en-US" sz="1800" dirty="0"/>
                        <a:t>145</a:t>
                      </a:r>
                    </a:p>
                  </a:txBody>
                  <a:tcPr marL="68580" marR="68580" marT="34290" marB="34290"/>
                </a:tc>
                <a:tc>
                  <a:txBody>
                    <a:bodyPr/>
                    <a:lstStyle/>
                    <a:p>
                      <a:r>
                        <a:rPr lang="en-US" sz="1800" dirty="0"/>
                        <a:t>74</a:t>
                      </a:r>
                    </a:p>
                  </a:txBody>
                  <a:tcPr marL="68580" marR="68580" marT="34290" marB="34290"/>
                </a:tc>
                <a:extLst>
                  <a:ext uri="{0D108BD9-81ED-4DB2-BD59-A6C34878D82A}">
                    <a16:rowId xmlns:a16="http://schemas.microsoft.com/office/drawing/2014/main" val="10002"/>
                  </a:ext>
                </a:extLst>
              </a:tr>
              <a:tr h="423591">
                <a:tc>
                  <a:txBody>
                    <a:bodyPr/>
                    <a:lstStyle/>
                    <a:p>
                      <a:r>
                        <a:rPr lang="en-US" sz="1800" dirty="0"/>
                        <a:t>FWS</a:t>
                      </a:r>
                    </a:p>
                  </a:txBody>
                  <a:tcPr marL="68580" marR="68580" marT="34290" marB="34290"/>
                </a:tc>
                <a:tc>
                  <a:txBody>
                    <a:bodyPr/>
                    <a:lstStyle/>
                    <a:p>
                      <a:r>
                        <a:rPr lang="en-US" sz="1800" dirty="0"/>
                        <a:t>46</a:t>
                      </a:r>
                    </a:p>
                  </a:txBody>
                  <a:tcPr marL="68580" marR="68580" marT="34290" marB="34290"/>
                </a:tc>
                <a:tc>
                  <a:txBody>
                    <a:bodyPr/>
                    <a:lstStyle/>
                    <a:p>
                      <a:r>
                        <a:rPr lang="en-US" sz="1800" dirty="0"/>
                        <a:t>26</a:t>
                      </a:r>
                    </a:p>
                  </a:txBody>
                  <a:tcPr marL="68580" marR="68580" marT="34290" marB="34290"/>
                </a:tc>
                <a:extLst>
                  <a:ext uri="{0D108BD9-81ED-4DB2-BD59-A6C34878D82A}">
                    <a16:rowId xmlns:a16="http://schemas.microsoft.com/office/drawing/2014/main" val="10003"/>
                  </a:ext>
                </a:extLst>
              </a:tr>
              <a:tr h="423591">
                <a:tc>
                  <a:txBody>
                    <a:bodyPr/>
                    <a:lstStyle/>
                    <a:p>
                      <a:r>
                        <a:rPr lang="en-US" sz="1800" dirty="0"/>
                        <a:t>NPS</a:t>
                      </a:r>
                    </a:p>
                  </a:txBody>
                  <a:tcPr marL="68580" marR="68580" marT="34290" marB="34290"/>
                </a:tc>
                <a:tc>
                  <a:txBody>
                    <a:bodyPr/>
                    <a:lstStyle/>
                    <a:p>
                      <a:r>
                        <a:rPr lang="en-US" sz="1800" dirty="0"/>
                        <a:t>41</a:t>
                      </a:r>
                    </a:p>
                  </a:txBody>
                  <a:tcPr marL="68580" marR="68580" marT="34290" marB="34290"/>
                </a:tc>
                <a:tc>
                  <a:txBody>
                    <a:bodyPr/>
                    <a:lstStyle/>
                    <a:p>
                      <a:r>
                        <a:rPr lang="en-US" sz="1800" dirty="0"/>
                        <a:t>17</a:t>
                      </a:r>
                    </a:p>
                  </a:txBody>
                  <a:tcPr marL="68580" marR="68580" marT="34290" marB="34290"/>
                </a:tc>
                <a:extLst>
                  <a:ext uri="{0D108BD9-81ED-4DB2-BD59-A6C34878D82A}">
                    <a16:rowId xmlns:a16="http://schemas.microsoft.com/office/drawing/2014/main" val="10004"/>
                  </a:ext>
                </a:extLst>
              </a:tr>
              <a:tr h="423591">
                <a:tc>
                  <a:txBody>
                    <a:bodyPr/>
                    <a:lstStyle/>
                    <a:p>
                      <a:r>
                        <a:rPr lang="en-US" sz="1800" dirty="0"/>
                        <a:t>Total:</a:t>
                      </a:r>
                    </a:p>
                  </a:txBody>
                  <a:tcPr marL="68580" marR="68580" marT="34290" marB="34290"/>
                </a:tc>
                <a:tc>
                  <a:txBody>
                    <a:bodyPr/>
                    <a:lstStyle/>
                    <a:p>
                      <a:r>
                        <a:rPr lang="en-US" sz="1800" dirty="0"/>
                        <a:t>523</a:t>
                      </a:r>
                    </a:p>
                  </a:txBody>
                  <a:tcPr marL="68580" marR="68580" marT="34290" marB="34290"/>
                </a:tc>
                <a:tc>
                  <a:txBody>
                    <a:bodyPr/>
                    <a:lstStyle/>
                    <a:p>
                      <a:r>
                        <a:rPr lang="en-US" sz="1800" dirty="0"/>
                        <a:t>210</a:t>
                      </a:r>
                    </a:p>
                  </a:txBody>
                  <a:tcPr marL="68580" marR="68580" marT="34290" marB="34290"/>
                </a:tc>
                <a:extLst>
                  <a:ext uri="{0D108BD9-81ED-4DB2-BD59-A6C34878D82A}">
                    <a16:rowId xmlns:a16="http://schemas.microsoft.com/office/drawing/2014/main" val="10005"/>
                  </a:ext>
                </a:extLst>
              </a:tr>
            </a:tbl>
          </a:graphicData>
        </a:graphic>
      </p:graphicFrame>
      <p:sp>
        <p:nvSpPr>
          <p:cNvPr id="5" name="TextBox 4"/>
          <p:cNvSpPr txBox="1"/>
          <p:nvPr/>
        </p:nvSpPr>
        <p:spPr>
          <a:xfrm>
            <a:off x="5974773" y="2334275"/>
            <a:ext cx="2270414" cy="738664"/>
          </a:xfrm>
          <a:prstGeom prst="rect">
            <a:avLst/>
          </a:prstGeom>
          <a:solidFill>
            <a:schemeClr val="accent4"/>
          </a:solidFill>
        </p:spPr>
        <p:txBody>
          <a:bodyPr wrap="square" rtlCol="0">
            <a:spAutoFit/>
          </a:bodyPr>
          <a:lstStyle/>
          <a:p>
            <a:r>
              <a:rPr lang="en-US" sz="2100" dirty="0"/>
              <a:t>40% Response Rate</a:t>
            </a:r>
          </a:p>
        </p:txBody>
      </p:sp>
      <p:sp>
        <p:nvSpPr>
          <p:cNvPr id="3" name="Slide Number Placeholder 2"/>
          <p:cNvSpPr>
            <a:spLocks noGrp="1"/>
          </p:cNvSpPr>
          <p:nvPr>
            <p:ph type="sldNum" sz="quarter" idx="12"/>
          </p:nvPr>
        </p:nvSpPr>
        <p:spPr/>
        <p:txBody>
          <a:bodyPr/>
          <a:lstStyle/>
          <a:p>
            <a:fld id="{2B55E0A9-EAB4-BF41-8EF4-B94B2433228F}" type="slidenum">
              <a:rPr lang="en-US" smtClean="0"/>
              <a:t>17</a:t>
            </a:fld>
            <a:endParaRPr lang="en-US"/>
          </a:p>
        </p:txBody>
      </p:sp>
    </p:spTree>
    <p:extLst>
      <p:ext uri="{BB962C8B-B14F-4D97-AF65-F5344CB8AC3E}">
        <p14:creationId xmlns:p14="http://schemas.microsoft.com/office/powerpoint/2010/main" val="180161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381000"/>
            <a:ext cx="2760244" cy="1384633"/>
          </a:xfrm>
          <a:solidFill>
            <a:schemeClr val="bg1"/>
          </a:solidFill>
        </p:spPr>
        <p:txBody>
          <a:bodyPr>
            <a:normAutofit fontScale="90000"/>
          </a:bodyPr>
          <a:lstStyle/>
          <a:p>
            <a:pPr algn="ctr"/>
            <a:r>
              <a:rPr lang="en-US" dirty="0">
                <a:latin typeface="Calibri Light" charset="0"/>
                <a:ea typeface="Calibri Light" charset="0"/>
                <a:cs typeface="Calibri Light" charset="0"/>
              </a:rPr>
              <a:t>Survey Categories</a:t>
            </a:r>
          </a:p>
        </p:txBody>
      </p:sp>
      <p:graphicFrame>
        <p:nvGraphicFramePr>
          <p:cNvPr id="5" name="Object 4" descr="Table of Intervention Categories and Sub-Categories"/>
          <p:cNvGraphicFramePr>
            <a:graphicFrameLocks noChangeAspect="1"/>
          </p:cNvGraphicFramePr>
          <p:nvPr>
            <p:extLst>
              <p:ext uri="{D42A27DB-BD31-4B8C-83A1-F6EECF244321}">
                <p14:modId xmlns:p14="http://schemas.microsoft.com/office/powerpoint/2010/main" val="2844186670"/>
              </p:ext>
            </p:extLst>
          </p:nvPr>
        </p:nvGraphicFramePr>
        <p:xfrm>
          <a:off x="0" y="27432"/>
          <a:ext cx="7042101" cy="6859871"/>
        </p:xfrm>
        <a:graphic>
          <a:graphicData uri="http://schemas.openxmlformats.org/presentationml/2006/ole">
            <mc:AlternateContent xmlns:mc="http://schemas.openxmlformats.org/markup-compatibility/2006">
              <mc:Choice xmlns:v="urn:schemas-microsoft-com:vml" Requires="v">
                <p:oleObj spid="_x0000_s1055" name="Document" r:id="rId5" imgW="5943600" imgH="5791200" progId="Word.Document.12">
                  <p:embed/>
                </p:oleObj>
              </mc:Choice>
              <mc:Fallback>
                <p:oleObj name="Document" r:id="rId5" imgW="5943600" imgH="5791200" progId="Word.Document.12">
                  <p:embed/>
                  <p:pic>
                    <p:nvPicPr>
                      <p:cNvPr id="0" name=""/>
                      <p:cNvPicPr/>
                      <p:nvPr/>
                    </p:nvPicPr>
                    <p:blipFill>
                      <a:blip r:embed="rId6"/>
                      <a:stretch>
                        <a:fillRect/>
                      </a:stretch>
                    </p:blipFill>
                    <p:spPr>
                      <a:xfrm>
                        <a:off x="0" y="27432"/>
                        <a:ext cx="7042101" cy="6859871"/>
                      </a:xfrm>
                      <a:prstGeom prst="rect">
                        <a:avLst/>
                      </a:prstGeom>
                      <a:solidFill>
                        <a:schemeClr val="bg1">
                          <a:alpha val="68000"/>
                        </a:schemeClr>
                      </a:solidFill>
                    </p:spPr>
                  </p:pic>
                </p:oleObj>
              </mc:Fallback>
            </mc:AlternateContent>
          </a:graphicData>
        </a:graphic>
      </p:graphicFrame>
      <p:sp>
        <p:nvSpPr>
          <p:cNvPr id="4" name="Slide Number Placeholder 3"/>
          <p:cNvSpPr>
            <a:spLocks noGrp="1"/>
          </p:cNvSpPr>
          <p:nvPr>
            <p:ph type="sldNum" sz="quarter" idx="12"/>
          </p:nvPr>
        </p:nvSpPr>
        <p:spPr/>
        <p:txBody>
          <a:bodyPr/>
          <a:lstStyle/>
          <a:p>
            <a:fld id="{2B55E0A9-EAB4-BF41-8EF4-B94B2433228F}" type="slidenum">
              <a:rPr lang="en-US" smtClean="0"/>
              <a:t>18</a:t>
            </a:fld>
            <a:endParaRPr lang="en-US"/>
          </a:p>
        </p:txBody>
      </p:sp>
    </p:spTree>
    <p:extLst>
      <p:ext uri="{BB962C8B-B14F-4D97-AF65-F5344CB8AC3E}">
        <p14:creationId xmlns:p14="http://schemas.microsoft.com/office/powerpoint/2010/main" val="1640488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7103" y="-154143"/>
            <a:ext cx="2819400" cy="994172"/>
          </a:xfrm>
        </p:spPr>
        <p:txBody>
          <a:bodyPr>
            <a:normAutofit/>
          </a:bodyPr>
          <a:lstStyle/>
          <a:p>
            <a:r>
              <a:rPr lang="en-US" dirty="0">
                <a:latin typeface="Calibri Light" charset="0"/>
                <a:ea typeface="Calibri Light" charset="0"/>
                <a:cs typeface="Calibri Light" charset="0"/>
              </a:rPr>
              <a:t>Results</a:t>
            </a:r>
          </a:p>
        </p:txBody>
      </p:sp>
      <p:graphicFrame>
        <p:nvGraphicFramePr>
          <p:cNvPr id="5" name="Object 4" descr="Graph comparing the total wilderness units managed with the proportion of wilderness units that responded to the survey and the proportion that intervened, for each federal agency"/>
          <p:cNvGraphicFramePr>
            <a:graphicFrameLocks noChangeAspect="1"/>
          </p:cNvGraphicFramePr>
          <p:nvPr>
            <p:extLst>
              <p:ext uri="{D42A27DB-BD31-4B8C-83A1-F6EECF244321}">
                <p14:modId xmlns:p14="http://schemas.microsoft.com/office/powerpoint/2010/main" val="2914219519"/>
              </p:ext>
            </p:extLst>
          </p:nvPr>
        </p:nvGraphicFramePr>
        <p:xfrm>
          <a:off x="833187" y="702440"/>
          <a:ext cx="7327232" cy="5869735"/>
        </p:xfrm>
        <a:graphic>
          <a:graphicData uri="http://schemas.openxmlformats.org/presentationml/2006/ole">
            <mc:AlternateContent xmlns:mc="http://schemas.openxmlformats.org/markup-compatibility/2006">
              <mc:Choice xmlns:v="urn:schemas-microsoft-com:vml" Requires="v">
                <p:oleObj spid="_x0000_s2079" name="Worksheet" r:id="rId4" imgW="7023100" imgH="5626100" progId="Excel.Sheet.12">
                  <p:embed/>
                </p:oleObj>
              </mc:Choice>
              <mc:Fallback>
                <p:oleObj name="Worksheet" r:id="rId4" imgW="7023100" imgH="5626100" progId="Excel.Sheet.12">
                  <p:embed/>
                  <p:pic>
                    <p:nvPicPr>
                      <p:cNvPr id="0" name=""/>
                      <p:cNvPicPr/>
                      <p:nvPr/>
                    </p:nvPicPr>
                    <p:blipFill>
                      <a:blip r:embed="rId5"/>
                      <a:stretch>
                        <a:fillRect/>
                      </a:stretch>
                    </p:blipFill>
                    <p:spPr>
                      <a:xfrm>
                        <a:off x="833187" y="702440"/>
                        <a:ext cx="7327232" cy="5869735"/>
                      </a:xfrm>
                      <a:prstGeom prst="rect">
                        <a:avLst/>
                      </a:prstGeom>
                    </p:spPr>
                  </p:pic>
                </p:oleObj>
              </mc:Fallback>
            </mc:AlternateContent>
          </a:graphicData>
        </a:graphic>
      </p:graphicFrame>
      <p:sp>
        <p:nvSpPr>
          <p:cNvPr id="6" name="TextBox 5"/>
          <p:cNvSpPr txBox="1"/>
          <p:nvPr/>
        </p:nvSpPr>
        <p:spPr>
          <a:xfrm>
            <a:off x="3962400" y="2809195"/>
            <a:ext cx="2731169" cy="1200329"/>
          </a:xfrm>
          <a:prstGeom prst="rect">
            <a:avLst/>
          </a:prstGeom>
          <a:solidFill>
            <a:schemeClr val="bg1"/>
          </a:solidFill>
        </p:spPr>
        <p:txBody>
          <a:bodyPr wrap="square" rtlCol="0">
            <a:spAutoFit/>
          </a:bodyPr>
          <a:lstStyle/>
          <a:p>
            <a:r>
              <a:rPr lang="en-US" i="1" dirty="0"/>
              <a:t>Proportion of wilderness units who responded to the survey and took ecological interventions, by agency</a:t>
            </a:r>
          </a:p>
        </p:txBody>
      </p:sp>
      <p:sp>
        <p:nvSpPr>
          <p:cNvPr id="3" name="Slide Number Placeholder 2"/>
          <p:cNvSpPr>
            <a:spLocks noGrp="1"/>
          </p:cNvSpPr>
          <p:nvPr>
            <p:ph type="sldNum" sz="quarter" idx="12"/>
          </p:nvPr>
        </p:nvSpPr>
        <p:spPr/>
        <p:txBody>
          <a:bodyPr/>
          <a:lstStyle/>
          <a:p>
            <a:fld id="{2B55E0A9-EAB4-BF41-8EF4-B94B2433228F}" type="slidenum">
              <a:rPr lang="en-US" smtClean="0"/>
              <a:t>19</a:t>
            </a:fld>
            <a:endParaRPr lang="en-US"/>
          </a:p>
        </p:txBody>
      </p:sp>
      <p:sp>
        <p:nvSpPr>
          <p:cNvPr id="4" name="Down Arrow 3" descr="Arrow pointing toward the bars on graph for NPS data"/>
          <p:cNvSpPr/>
          <p:nvPr/>
        </p:nvSpPr>
        <p:spPr>
          <a:xfrm>
            <a:off x="6954253" y="4009524"/>
            <a:ext cx="336884" cy="625642"/>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p:nvSpPr>
        <p:spPr>
          <a:xfrm>
            <a:off x="5226719" y="1000120"/>
            <a:ext cx="3657599" cy="1200329"/>
          </a:xfrm>
          <a:prstGeom prst="rect">
            <a:avLst/>
          </a:prstGeom>
          <a:solidFill>
            <a:schemeClr val="bg1"/>
          </a:solidFill>
        </p:spPr>
        <p:txBody>
          <a:bodyPr wrap="square" rtlCol="0">
            <a:spAutoFit/>
          </a:bodyPr>
          <a:lstStyle/>
          <a:p>
            <a:r>
              <a:rPr lang="en-US" sz="2400" dirty="0">
                <a:solidFill>
                  <a:srgbClr val="FF0000"/>
                </a:solidFill>
              </a:rPr>
              <a:t>37% </a:t>
            </a:r>
            <a:r>
              <a:rPr lang="en-US" sz="2400" dirty="0"/>
              <a:t>of </a:t>
            </a:r>
            <a:r>
              <a:rPr lang="en-US" sz="2400"/>
              <a:t>wilderness units </a:t>
            </a:r>
            <a:r>
              <a:rPr lang="en-US" sz="2400" dirty="0"/>
              <a:t>intervened in wilderness over the last five years</a:t>
            </a:r>
          </a:p>
        </p:txBody>
      </p:sp>
    </p:spTree>
    <p:extLst>
      <p:ext uri="{BB962C8B-B14F-4D97-AF65-F5344CB8AC3E}">
        <p14:creationId xmlns:p14="http://schemas.microsoft.com/office/powerpoint/2010/main" val="74098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Box 5"/>
          <p:cNvSpPr txBox="1">
            <a:spLocks noGrp="1" noChangeArrowheads="1"/>
          </p:cNvSpPr>
          <p:nvPr>
            <p:ph type="title" idx="4294967295"/>
          </p:nvPr>
        </p:nvSpPr>
        <p:spPr bwMode="auto">
          <a:xfrm>
            <a:off x="1240998" y="329625"/>
            <a:ext cx="6575425" cy="58477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Wilderness Act of 1964</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9" name="TextBox 8"/>
          <p:cNvSpPr txBox="1"/>
          <p:nvPr/>
        </p:nvSpPr>
        <p:spPr>
          <a:xfrm>
            <a:off x="914400" y="914400"/>
            <a:ext cx="7458075" cy="1077218"/>
          </a:xfrm>
          <a:prstGeom prst="rect">
            <a:avLst/>
          </a:prstGeom>
          <a:noFill/>
        </p:spPr>
        <p:txBody>
          <a:bodyPr wrap="square" rtlCol="0">
            <a:spAutoFit/>
          </a:bodyPr>
          <a:lstStyle/>
          <a:p>
            <a:pPr algn="ctr" fontAlgn="base">
              <a:spcBef>
                <a:spcPct val="0"/>
              </a:spcBef>
              <a:spcAft>
                <a:spcPct val="0"/>
              </a:spcAft>
            </a:pPr>
            <a:r>
              <a:rPr lang="en-US" sz="3200" dirty="0">
                <a:solidFill>
                  <a:srgbClr val="000000"/>
                </a:solidFill>
                <a:latin typeface="Calibri" panose="020F0502020204030204" pitchFamily="34" charset="0"/>
              </a:rPr>
              <a:t>The mandate of the Wilderness Act is to preserve the area’s “wilderness character”</a:t>
            </a:r>
          </a:p>
        </p:txBody>
      </p:sp>
      <p:sp>
        <p:nvSpPr>
          <p:cNvPr id="4" name="TextBox 3"/>
          <p:cNvSpPr txBox="1"/>
          <p:nvPr/>
        </p:nvSpPr>
        <p:spPr>
          <a:xfrm>
            <a:off x="1905000" y="2362198"/>
            <a:ext cx="1578402" cy="584775"/>
          </a:xfrm>
          <a:prstGeom prst="rect">
            <a:avLst/>
          </a:prstGeom>
          <a:solidFill>
            <a:schemeClr val="bg1"/>
          </a:solidFill>
        </p:spPr>
        <p:txBody>
          <a:bodyPr wrap="square" rtlCol="0">
            <a:spAutoFit/>
          </a:bodyPr>
          <a:lstStyle/>
          <a:p>
            <a:pPr algn="ctr"/>
            <a:r>
              <a:rPr lang="en-US" sz="3200" b="1" dirty="0">
                <a:solidFill>
                  <a:srgbClr val="FF0000"/>
                </a:solidFill>
                <a:latin typeface="Calibri" panose="020F0502020204030204" pitchFamily="34" charset="0"/>
              </a:rPr>
              <a:t>Natural</a:t>
            </a:r>
          </a:p>
        </p:txBody>
      </p:sp>
      <p:sp>
        <p:nvSpPr>
          <p:cNvPr id="5" name="TextBox 4"/>
          <p:cNvSpPr txBox="1"/>
          <p:nvPr/>
        </p:nvSpPr>
        <p:spPr>
          <a:xfrm>
            <a:off x="5034886" y="2362199"/>
            <a:ext cx="2667000" cy="584775"/>
          </a:xfrm>
          <a:prstGeom prst="rect">
            <a:avLst/>
          </a:prstGeom>
          <a:solidFill>
            <a:schemeClr val="bg1"/>
          </a:solidFill>
        </p:spPr>
        <p:txBody>
          <a:bodyPr wrap="square" rtlCol="0">
            <a:spAutoFit/>
          </a:bodyPr>
          <a:lstStyle/>
          <a:p>
            <a:pPr algn="ctr"/>
            <a:r>
              <a:rPr lang="en-US" sz="3200" b="1" dirty="0">
                <a:solidFill>
                  <a:srgbClr val="FF0000"/>
                </a:solidFill>
                <a:latin typeface="Calibri" panose="020F0502020204030204" pitchFamily="34" charset="0"/>
              </a:rPr>
              <a:t>Untrammeled</a:t>
            </a:r>
          </a:p>
        </p:txBody>
      </p:sp>
      <p:sp>
        <p:nvSpPr>
          <p:cNvPr id="6" name="TextBox 5"/>
          <p:cNvSpPr txBox="1"/>
          <p:nvPr/>
        </p:nvSpPr>
        <p:spPr>
          <a:xfrm>
            <a:off x="406980" y="3429000"/>
            <a:ext cx="8472913" cy="553998"/>
          </a:xfrm>
          <a:prstGeom prst="rect">
            <a:avLst/>
          </a:prstGeom>
          <a:solidFill>
            <a:schemeClr val="bg1"/>
          </a:solidFill>
        </p:spPr>
        <p:txBody>
          <a:bodyPr wrap="square" rtlCol="0">
            <a:spAutoFit/>
          </a:bodyPr>
          <a:lstStyle/>
          <a:p>
            <a:pPr algn="ctr"/>
            <a:r>
              <a:rPr lang="en-US" sz="3000" b="1" dirty="0">
                <a:solidFill>
                  <a:srgbClr val="000000"/>
                </a:solidFill>
                <a:latin typeface="Calibri" panose="020F0502020204030204" pitchFamily="34" charset="0"/>
              </a:rPr>
              <a:t>Solitude or Primitive and Unconfined Recreation</a:t>
            </a:r>
          </a:p>
        </p:txBody>
      </p:sp>
      <p:sp>
        <p:nvSpPr>
          <p:cNvPr id="7" name="TextBox 6"/>
          <p:cNvSpPr txBox="1"/>
          <p:nvPr/>
        </p:nvSpPr>
        <p:spPr>
          <a:xfrm>
            <a:off x="1001879" y="4426424"/>
            <a:ext cx="2514600" cy="553998"/>
          </a:xfrm>
          <a:prstGeom prst="rect">
            <a:avLst/>
          </a:prstGeom>
          <a:solidFill>
            <a:schemeClr val="bg1"/>
          </a:solidFill>
        </p:spPr>
        <p:txBody>
          <a:bodyPr wrap="square" rtlCol="0">
            <a:spAutoFit/>
          </a:bodyPr>
          <a:lstStyle/>
          <a:p>
            <a:pPr algn="ctr"/>
            <a:r>
              <a:rPr lang="en-US" sz="3000" b="1" dirty="0">
                <a:solidFill>
                  <a:srgbClr val="000000"/>
                </a:solidFill>
                <a:latin typeface="Calibri" panose="020F0502020204030204" pitchFamily="34" charset="0"/>
              </a:rPr>
              <a:t>Undeveloped</a:t>
            </a:r>
          </a:p>
        </p:txBody>
      </p:sp>
      <p:sp>
        <p:nvSpPr>
          <p:cNvPr id="8" name="TextBox 7"/>
          <p:cNvSpPr txBox="1"/>
          <p:nvPr/>
        </p:nvSpPr>
        <p:spPr>
          <a:xfrm>
            <a:off x="4510512" y="4419600"/>
            <a:ext cx="4176287" cy="553998"/>
          </a:xfrm>
          <a:prstGeom prst="rect">
            <a:avLst/>
          </a:prstGeom>
          <a:solidFill>
            <a:schemeClr val="bg1"/>
          </a:solidFill>
        </p:spPr>
        <p:txBody>
          <a:bodyPr wrap="square" rtlCol="0">
            <a:spAutoFit/>
          </a:bodyPr>
          <a:lstStyle/>
          <a:p>
            <a:pPr algn="ctr"/>
            <a:r>
              <a:rPr lang="en-US" sz="3000" b="1" dirty="0">
                <a:solidFill>
                  <a:srgbClr val="000000"/>
                </a:solidFill>
                <a:latin typeface="Calibri" panose="020F0502020204030204" pitchFamily="34" charset="0"/>
              </a:rPr>
              <a:t>Other Unique Qualities</a:t>
            </a:r>
          </a:p>
        </p:txBody>
      </p:sp>
      <p:sp>
        <p:nvSpPr>
          <p:cNvPr id="10" name="TextBox 9"/>
          <p:cNvSpPr txBox="1"/>
          <p:nvPr/>
        </p:nvSpPr>
        <p:spPr>
          <a:xfrm>
            <a:off x="-92743" y="6624724"/>
            <a:ext cx="2895600" cy="276999"/>
          </a:xfrm>
          <a:prstGeom prst="rect">
            <a:avLst/>
          </a:prstGeom>
          <a:noFill/>
        </p:spPr>
        <p:txBody>
          <a:bodyPr wrap="square" rtlCol="0">
            <a:spAutoFit/>
          </a:bodyPr>
          <a:lstStyle/>
          <a:p>
            <a:r>
              <a:rPr lang="en-US" sz="1200" dirty="0">
                <a:solidFill>
                  <a:srgbClr val="000000"/>
                </a:solidFill>
                <a:latin typeface="Calibri"/>
              </a:rPr>
              <a:t>Sequoia Kings Canyon Wilderness, CA</a:t>
            </a:r>
          </a:p>
        </p:txBody>
      </p:sp>
    </p:spTree>
    <p:extLst>
      <p:ext uri="{BB962C8B-B14F-4D97-AF65-F5344CB8AC3E}">
        <p14:creationId xmlns:p14="http://schemas.microsoft.com/office/powerpoint/2010/main" val="331886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8638" y="-20053"/>
            <a:ext cx="5796714" cy="833062"/>
          </a:xfrm>
        </p:spPr>
        <p:txBody>
          <a:bodyPr>
            <a:normAutofit/>
          </a:bodyPr>
          <a:lstStyle/>
          <a:p>
            <a:r>
              <a:rPr lang="en-US" dirty="0">
                <a:latin typeface="Calibri Light" charset="0"/>
                <a:ea typeface="Calibri Light" charset="0"/>
                <a:cs typeface="Calibri Light" charset="0"/>
              </a:rPr>
              <a:t>Regional Distribution</a:t>
            </a:r>
          </a:p>
        </p:txBody>
      </p:sp>
      <p:graphicFrame>
        <p:nvGraphicFramePr>
          <p:cNvPr id="4" name="Object 3" descr="Graph showing proportion of wilderness units that intervened by region"/>
          <p:cNvGraphicFramePr>
            <a:graphicFrameLocks noChangeAspect="1"/>
          </p:cNvGraphicFramePr>
          <p:nvPr>
            <p:extLst>
              <p:ext uri="{D42A27DB-BD31-4B8C-83A1-F6EECF244321}">
                <p14:modId xmlns:p14="http://schemas.microsoft.com/office/powerpoint/2010/main" val="1404725484"/>
              </p:ext>
            </p:extLst>
          </p:nvPr>
        </p:nvGraphicFramePr>
        <p:xfrm>
          <a:off x="42610" y="813009"/>
          <a:ext cx="9101390" cy="5588849"/>
        </p:xfrm>
        <a:graphic>
          <a:graphicData uri="http://schemas.openxmlformats.org/presentationml/2006/ole">
            <mc:AlternateContent xmlns:mc="http://schemas.openxmlformats.org/markup-compatibility/2006">
              <mc:Choice xmlns:v="urn:schemas-microsoft-com:vml" Requires="v">
                <p:oleObj spid="_x0000_s3102" name="Worksheet" r:id="rId4" imgW="6350000" imgH="3898900" progId="Excel.Sheet.12">
                  <p:embed/>
                </p:oleObj>
              </mc:Choice>
              <mc:Fallback>
                <p:oleObj name="Worksheet" r:id="rId4" imgW="6350000" imgH="3898900" progId="Excel.Sheet.12">
                  <p:embed/>
                  <p:pic>
                    <p:nvPicPr>
                      <p:cNvPr id="0" name=""/>
                      <p:cNvPicPr/>
                      <p:nvPr/>
                    </p:nvPicPr>
                    <p:blipFill>
                      <a:blip r:embed="rId5"/>
                      <a:stretch>
                        <a:fillRect/>
                      </a:stretch>
                    </p:blipFill>
                    <p:spPr>
                      <a:xfrm>
                        <a:off x="42610" y="813009"/>
                        <a:ext cx="9101390" cy="5588849"/>
                      </a:xfrm>
                      <a:prstGeom prst="rect">
                        <a:avLst/>
                      </a:prstGeom>
                    </p:spPr>
                  </p:pic>
                </p:oleObj>
              </mc:Fallback>
            </mc:AlternateContent>
          </a:graphicData>
        </a:graphic>
      </p:graphicFrame>
      <p:sp>
        <p:nvSpPr>
          <p:cNvPr id="5" name="TextBox 4"/>
          <p:cNvSpPr txBox="1"/>
          <p:nvPr/>
        </p:nvSpPr>
        <p:spPr>
          <a:xfrm>
            <a:off x="228600" y="4724400"/>
            <a:ext cx="2010779" cy="1477328"/>
          </a:xfrm>
          <a:prstGeom prst="rect">
            <a:avLst/>
          </a:prstGeom>
          <a:solidFill>
            <a:schemeClr val="bg1"/>
          </a:solidFill>
        </p:spPr>
        <p:txBody>
          <a:bodyPr wrap="square" rtlCol="0">
            <a:spAutoFit/>
          </a:bodyPr>
          <a:lstStyle/>
          <a:p>
            <a:r>
              <a:rPr lang="en-US" dirty="0"/>
              <a:t>Wilderness units that intervened by geographic region and agency (n=77 wilderness units) </a:t>
            </a:r>
          </a:p>
        </p:txBody>
      </p:sp>
      <p:sp>
        <p:nvSpPr>
          <p:cNvPr id="3" name="Slide Number Placeholder 2"/>
          <p:cNvSpPr>
            <a:spLocks noGrp="1"/>
          </p:cNvSpPr>
          <p:nvPr>
            <p:ph type="sldNum" sz="quarter" idx="12"/>
          </p:nvPr>
        </p:nvSpPr>
        <p:spPr/>
        <p:txBody>
          <a:bodyPr/>
          <a:lstStyle/>
          <a:p>
            <a:fld id="{2B55E0A9-EAB4-BF41-8EF4-B94B2433228F}" type="slidenum">
              <a:rPr lang="en-US" smtClean="0"/>
              <a:t>20</a:t>
            </a:fld>
            <a:endParaRPr lang="en-US"/>
          </a:p>
        </p:txBody>
      </p:sp>
    </p:spTree>
    <p:extLst>
      <p:ext uri="{BB962C8B-B14F-4D97-AF65-F5344CB8AC3E}">
        <p14:creationId xmlns:p14="http://schemas.microsoft.com/office/powerpoint/2010/main" val="1901754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783"/>
            <a:ext cx="7886700" cy="994172"/>
          </a:xfrm>
        </p:spPr>
        <p:txBody>
          <a:bodyPr>
            <a:normAutofit/>
          </a:bodyPr>
          <a:lstStyle/>
          <a:p>
            <a:r>
              <a:rPr lang="en-US" sz="2100" dirty="0"/>
              <a:t>Percent of wilderness units with ecological intervention and "proposed but rejected intervention projects" status (n=209 wilderness units) </a:t>
            </a:r>
          </a:p>
        </p:txBody>
      </p:sp>
      <p:sp>
        <p:nvSpPr>
          <p:cNvPr id="4" name="Slide Number Placeholder 3"/>
          <p:cNvSpPr>
            <a:spLocks noGrp="1"/>
          </p:cNvSpPr>
          <p:nvPr>
            <p:ph type="sldNum" sz="quarter" idx="12"/>
          </p:nvPr>
        </p:nvSpPr>
        <p:spPr/>
        <p:txBody>
          <a:bodyPr/>
          <a:lstStyle/>
          <a:p>
            <a:fld id="{2B55E0A9-EAB4-BF41-8EF4-B94B2433228F}" type="slidenum">
              <a:rPr lang="en-US" smtClean="0"/>
              <a:t>21</a:t>
            </a:fld>
            <a:endParaRPr lang="en-US"/>
          </a:p>
        </p:txBody>
      </p:sp>
      <p:graphicFrame>
        <p:nvGraphicFramePr>
          <p:cNvPr id="5" name="Chart 4" descr="Pie chart showing proportions of wilderness units that intervened and rejected proposals (8); intervened and never rejected proposals (28); no interventions and rejected proposals (5); no interventions and no rejected proposals (59)."/>
          <p:cNvGraphicFramePr/>
          <p:nvPr>
            <p:extLst>
              <p:ext uri="{D42A27DB-BD31-4B8C-83A1-F6EECF244321}">
                <p14:modId xmlns:p14="http://schemas.microsoft.com/office/powerpoint/2010/main" val="649392725"/>
              </p:ext>
            </p:extLst>
          </p:nvPr>
        </p:nvGraphicFramePr>
        <p:xfrm>
          <a:off x="609601" y="838200"/>
          <a:ext cx="8077200" cy="5883275"/>
        </p:xfrm>
        <a:graphic>
          <a:graphicData uri="http://schemas.openxmlformats.org/drawingml/2006/chart">
            <c:chart xmlns:c="http://schemas.openxmlformats.org/drawingml/2006/chart" xmlns:r="http://schemas.openxmlformats.org/officeDocument/2006/relationships" r:id="rId3"/>
          </a:graphicData>
        </a:graphic>
      </p:graphicFrame>
      <p:sp>
        <p:nvSpPr>
          <p:cNvPr id="6" name="Left Arrow 5" descr="Arrow pointing from text &quot;Potential action bias&quot; to portion of pie chart that represents &quot;intervened and never rejected proposals&quot;"/>
          <p:cNvSpPr/>
          <p:nvPr/>
        </p:nvSpPr>
        <p:spPr>
          <a:xfrm>
            <a:off x="6724649" y="3096287"/>
            <a:ext cx="541421" cy="276726"/>
          </a:xfrm>
          <a:prstGeom prst="lef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7378366" y="2767636"/>
            <a:ext cx="1308434" cy="8296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100" dirty="0">
                <a:solidFill>
                  <a:srgbClr val="FF0000"/>
                </a:solidFill>
              </a:rPr>
              <a:t>Potential action bias</a:t>
            </a:r>
          </a:p>
        </p:txBody>
      </p:sp>
    </p:spTree>
    <p:extLst>
      <p:ext uri="{BB962C8B-B14F-4D97-AF65-F5344CB8AC3E}">
        <p14:creationId xmlns:p14="http://schemas.microsoft.com/office/powerpoint/2010/main" val="79877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idx="4294967295"/>
          </p:nvPr>
        </p:nvSpPr>
        <p:spPr>
          <a:xfrm>
            <a:off x="1066800" y="387112"/>
            <a:ext cx="7279105" cy="938719"/>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Calibri Light" charset="0"/>
                <a:ea typeface="Calibri Light" charset="0"/>
                <a:cs typeface="Calibri Light" charset="0"/>
              </a:rPr>
              <a:t>Types of Ecological Interventions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mj-lt"/>
                <a:ea typeface="+mn-ea"/>
                <a:cs typeface="+mn-cs"/>
              </a:rPr>
              <a:t>(n=111 intervention actions from 77 wilderness units)</a:t>
            </a:r>
          </a:p>
        </p:txBody>
      </p:sp>
      <p:graphicFrame>
        <p:nvGraphicFramePr>
          <p:cNvPr id="7" name="Object 6" descr="Pie chart showing proportions of types of ecological interventions. Vegetation Interventions = 46%; Wildfire Interventions = 35%; Fish and Wildlife Interventions = 18%; Water Interventions = 1%."/>
          <p:cNvGraphicFramePr>
            <a:graphicFrameLocks noChangeAspect="1"/>
          </p:cNvGraphicFramePr>
          <p:nvPr>
            <p:extLst>
              <p:ext uri="{D42A27DB-BD31-4B8C-83A1-F6EECF244321}">
                <p14:modId xmlns:p14="http://schemas.microsoft.com/office/powerpoint/2010/main" val="1438916827"/>
              </p:ext>
            </p:extLst>
          </p:nvPr>
        </p:nvGraphicFramePr>
        <p:xfrm>
          <a:off x="1625266" y="1618998"/>
          <a:ext cx="5689934" cy="4381753"/>
        </p:xfrm>
        <a:graphic>
          <a:graphicData uri="http://schemas.openxmlformats.org/presentationml/2006/ole">
            <mc:AlternateContent xmlns:mc="http://schemas.openxmlformats.org/markup-compatibility/2006">
              <mc:Choice xmlns:v="urn:schemas-microsoft-com:vml" Requires="v">
                <p:oleObj spid="_x0000_s4127" name="Worksheet" r:id="rId4" imgW="6350000" imgH="5080000" progId="Excel.Sheet.12">
                  <p:embed/>
                </p:oleObj>
              </mc:Choice>
              <mc:Fallback>
                <p:oleObj name="Worksheet" r:id="rId4" imgW="6350000" imgH="5080000" progId="Excel.Sheet.12">
                  <p:embed/>
                  <p:pic>
                    <p:nvPicPr>
                      <p:cNvPr id="0" name=""/>
                      <p:cNvPicPr/>
                      <p:nvPr/>
                    </p:nvPicPr>
                    <p:blipFill>
                      <a:blip r:embed="rId5"/>
                      <a:stretch>
                        <a:fillRect/>
                      </a:stretch>
                    </p:blipFill>
                    <p:spPr>
                      <a:xfrm>
                        <a:off x="1625266" y="1618998"/>
                        <a:ext cx="5689934" cy="4381753"/>
                      </a:xfrm>
                      <a:prstGeom prst="rect">
                        <a:avLst/>
                      </a:prstGeom>
                    </p:spPr>
                  </p:pic>
                </p:oleObj>
              </mc:Fallback>
            </mc:AlternateContent>
          </a:graphicData>
        </a:graphic>
      </p:graphicFrame>
      <p:pic>
        <p:nvPicPr>
          <p:cNvPr id="9" name="Picture 2" descr="Helicopter carrying thing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0059" y="1891840"/>
            <a:ext cx="2471738" cy="165020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5" descr="Deer drinking water from trough"/>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457950" y="1712239"/>
            <a:ext cx="2505268" cy="17745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2" descr="Fire burning in understory of large trees"/>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30059" y="4175330"/>
            <a:ext cx="2523624" cy="17230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2" descr="Four people wearing spray packs walking through forest "/>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350543" y="3974745"/>
            <a:ext cx="2459862" cy="17866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2B55E0A9-EAB4-BF41-8EF4-B94B2433228F}" type="slidenum">
              <a:rPr lang="en-US" smtClean="0"/>
              <a:t>22</a:t>
            </a:fld>
            <a:endParaRPr lang="en-US"/>
          </a:p>
        </p:txBody>
      </p:sp>
    </p:spTree>
    <p:extLst>
      <p:ext uri="{BB962C8B-B14F-4D97-AF65-F5344CB8AC3E}">
        <p14:creationId xmlns:p14="http://schemas.microsoft.com/office/powerpoint/2010/main" val="2054843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179" y="260626"/>
            <a:ext cx="7856621" cy="729305"/>
          </a:xfrm>
          <a:solidFill>
            <a:schemeClr val="bg1"/>
          </a:solidFill>
        </p:spPr>
        <p:txBody>
          <a:bodyPr>
            <a:normAutofit fontScale="90000"/>
          </a:bodyPr>
          <a:lstStyle/>
          <a:p>
            <a:pPr algn="ctr"/>
            <a:r>
              <a:rPr lang="en-US" dirty="0">
                <a:latin typeface="Calibri Light" charset="0"/>
                <a:ea typeface="Calibri Light" charset="0"/>
                <a:cs typeface="Calibri Light" charset="0"/>
              </a:rPr>
              <a:t>Vegetation Results</a:t>
            </a:r>
            <a:br>
              <a:rPr lang="en-US" dirty="0">
                <a:latin typeface="Calibri Light" charset="0"/>
                <a:ea typeface="Calibri Light" charset="0"/>
                <a:cs typeface="Calibri Light" charset="0"/>
              </a:rPr>
            </a:br>
            <a:r>
              <a:rPr lang="en-US" sz="1650" dirty="0">
                <a:latin typeface="Calibri Light" charset="0"/>
                <a:ea typeface="Calibri Light" charset="0"/>
                <a:cs typeface="Calibri Light" charset="0"/>
              </a:rPr>
              <a:t>(n=56 vegetation intervention actions from 77 wilderness units)</a:t>
            </a:r>
            <a:r>
              <a:rPr lang="en-US" dirty="0">
                <a:latin typeface="Calibri Light" charset="0"/>
                <a:ea typeface="Calibri Light" charset="0"/>
                <a:cs typeface="Calibri Light" charset="0"/>
              </a:rPr>
              <a:t> </a:t>
            </a:r>
          </a:p>
        </p:txBody>
      </p:sp>
      <p:graphicFrame>
        <p:nvGraphicFramePr>
          <p:cNvPr id="5" name="Object 4" descr="Graph showing the types of vegetation interventions (from least to greatest frequency: Biocontrol, Mechanical Removal, Planting Vegetation, Other Vegetation Actions, Herbicide) taken by each agency."/>
          <p:cNvGraphicFramePr>
            <a:graphicFrameLocks noChangeAspect="1"/>
          </p:cNvGraphicFramePr>
          <p:nvPr>
            <p:extLst>
              <p:ext uri="{D42A27DB-BD31-4B8C-83A1-F6EECF244321}">
                <p14:modId xmlns:p14="http://schemas.microsoft.com/office/powerpoint/2010/main" val="1095821536"/>
              </p:ext>
            </p:extLst>
          </p:nvPr>
        </p:nvGraphicFramePr>
        <p:xfrm>
          <a:off x="207967" y="1447925"/>
          <a:ext cx="8780966" cy="4450431"/>
        </p:xfrm>
        <a:graphic>
          <a:graphicData uri="http://schemas.openxmlformats.org/presentationml/2006/ole">
            <mc:AlternateContent xmlns:mc="http://schemas.openxmlformats.org/markup-compatibility/2006">
              <mc:Choice xmlns:v="urn:schemas-microsoft-com:vml" Requires="v">
                <p:oleObj spid="_x0000_s5149" name="Worksheet" r:id="rId4" imgW="11303000" imgH="5727700" progId="Excel.Sheet.12">
                  <p:embed/>
                </p:oleObj>
              </mc:Choice>
              <mc:Fallback>
                <p:oleObj name="Worksheet" r:id="rId4" imgW="11303000" imgH="5727700" progId="Excel.Sheet.12">
                  <p:embed/>
                  <p:pic>
                    <p:nvPicPr>
                      <p:cNvPr id="0" name=""/>
                      <p:cNvPicPr/>
                      <p:nvPr/>
                    </p:nvPicPr>
                    <p:blipFill>
                      <a:blip r:embed="rId5"/>
                      <a:stretch>
                        <a:fillRect/>
                      </a:stretch>
                    </p:blipFill>
                    <p:spPr>
                      <a:xfrm>
                        <a:off x="207967" y="1447925"/>
                        <a:ext cx="8780966" cy="4450431"/>
                      </a:xfrm>
                      <a:prstGeom prst="rect">
                        <a:avLst/>
                      </a:prstGeom>
                    </p:spPr>
                  </p:pic>
                </p:oleObj>
              </mc:Fallback>
            </mc:AlternateContent>
          </a:graphicData>
        </a:graphic>
      </p:graphicFrame>
      <p:pic>
        <p:nvPicPr>
          <p:cNvPr id="6" name="Picture 5" descr="People working in desert landscap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21627" y="2161539"/>
            <a:ext cx="3093724" cy="19959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2B55E0A9-EAB4-BF41-8EF4-B94B2433228F}" type="slidenum">
              <a:rPr lang="en-US" smtClean="0"/>
              <a:t>23</a:t>
            </a:fld>
            <a:endParaRPr lang="en-US"/>
          </a:p>
        </p:txBody>
      </p:sp>
    </p:spTree>
    <p:extLst>
      <p:ext uri="{BB962C8B-B14F-4D97-AF65-F5344CB8AC3E}">
        <p14:creationId xmlns:p14="http://schemas.microsoft.com/office/powerpoint/2010/main" val="1641408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7428" y="217354"/>
            <a:ext cx="6169193" cy="994172"/>
          </a:xfrm>
          <a:solidFill>
            <a:schemeClr val="bg1"/>
          </a:solidFill>
        </p:spPr>
        <p:txBody>
          <a:bodyPr>
            <a:normAutofit fontScale="90000"/>
          </a:bodyPr>
          <a:lstStyle/>
          <a:p>
            <a:pPr algn="ctr"/>
            <a:r>
              <a:rPr lang="en-US" dirty="0">
                <a:latin typeface="Calibri Light" charset="0"/>
                <a:ea typeface="Calibri Light" charset="0"/>
                <a:cs typeface="Calibri Light" charset="0"/>
              </a:rPr>
              <a:t>Wildfire Results</a:t>
            </a:r>
            <a:br>
              <a:rPr lang="en-US" dirty="0">
                <a:latin typeface="Calibri Light" charset="0"/>
                <a:ea typeface="Calibri Light" charset="0"/>
                <a:cs typeface="Calibri Light" charset="0"/>
              </a:rPr>
            </a:br>
            <a:r>
              <a:rPr lang="en-US" sz="1650" dirty="0">
                <a:latin typeface="Calibri Light" charset="0"/>
                <a:ea typeface="Calibri Light" charset="0"/>
                <a:cs typeface="Calibri Light" charset="0"/>
              </a:rPr>
              <a:t> (n=39 wildfire intervention actions from 77 wilderness units)</a:t>
            </a:r>
            <a:endParaRPr lang="en-US" dirty="0">
              <a:latin typeface="Calibri Light" charset="0"/>
              <a:ea typeface="Calibri Light" charset="0"/>
              <a:cs typeface="Calibri Light" charset="0"/>
            </a:endParaRPr>
          </a:p>
        </p:txBody>
      </p:sp>
      <p:graphicFrame>
        <p:nvGraphicFramePr>
          <p:cNvPr id="5" name="Object 4" descr="Graph showing the types of wildfire interventions (from least to greatest frequency: Post-Fire Restoration; Fuels Management; Initial Attack) taken by each agency."/>
          <p:cNvGraphicFramePr>
            <a:graphicFrameLocks noChangeAspect="1"/>
          </p:cNvGraphicFramePr>
          <p:nvPr>
            <p:extLst>
              <p:ext uri="{D42A27DB-BD31-4B8C-83A1-F6EECF244321}">
                <p14:modId xmlns:p14="http://schemas.microsoft.com/office/powerpoint/2010/main" val="67040016"/>
              </p:ext>
            </p:extLst>
          </p:nvPr>
        </p:nvGraphicFramePr>
        <p:xfrm>
          <a:off x="67755" y="1514539"/>
          <a:ext cx="9008490" cy="4383818"/>
        </p:xfrm>
        <a:graphic>
          <a:graphicData uri="http://schemas.openxmlformats.org/presentationml/2006/ole">
            <mc:AlternateContent xmlns:mc="http://schemas.openxmlformats.org/markup-compatibility/2006">
              <mc:Choice xmlns:v="urn:schemas-microsoft-com:vml" Requires="v">
                <p:oleObj spid="_x0000_s6173" name="Worksheet" r:id="rId4" imgW="12344400" imgH="6007100" progId="Excel.Sheet.12">
                  <p:embed/>
                </p:oleObj>
              </mc:Choice>
              <mc:Fallback>
                <p:oleObj name="Worksheet" r:id="rId4" imgW="12344400" imgH="6007100" progId="Excel.Sheet.12">
                  <p:embed/>
                  <p:pic>
                    <p:nvPicPr>
                      <p:cNvPr id="0" name=""/>
                      <p:cNvPicPr/>
                      <p:nvPr/>
                    </p:nvPicPr>
                    <p:blipFill>
                      <a:blip r:embed="rId5"/>
                      <a:stretch>
                        <a:fillRect/>
                      </a:stretch>
                    </p:blipFill>
                    <p:spPr>
                      <a:xfrm>
                        <a:off x="67755" y="1514539"/>
                        <a:ext cx="9008490" cy="4383818"/>
                      </a:xfrm>
                      <a:prstGeom prst="rect">
                        <a:avLst/>
                      </a:prstGeom>
                    </p:spPr>
                  </p:pic>
                </p:oleObj>
              </mc:Fallback>
            </mc:AlternateContent>
          </a:graphicData>
        </a:graphic>
      </p:graphicFrame>
      <p:pic>
        <p:nvPicPr>
          <p:cNvPr id="6" name="Picture 5" descr="Plane dropping retardant on fire"/>
          <p:cNvPicPr>
            <a:picLocks noChangeAspect="1"/>
          </p:cNvPicPr>
          <p:nvPr/>
        </p:nvPicPr>
        <p:blipFill>
          <a:blip r:embed="rId6"/>
          <a:stretch>
            <a:fillRect/>
          </a:stretch>
        </p:blipFill>
        <p:spPr>
          <a:xfrm>
            <a:off x="4421930" y="2120566"/>
            <a:ext cx="3434691" cy="1943100"/>
          </a:xfrm>
          <a:prstGeom prst="rect">
            <a:avLst/>
          </a:prstGeom>
        </p:spPr>
      </p:pic>
      <p:sp>
        <p:nvSpPr>
          <p:cNvPr id="4" name="Slide Number Placeholder 3"/>
          <p:cNvSpPr>
            <a:spLocks noGrp="1"/>
          </p:cNvSpPr>
          <p:nvPr>
            <p:ph type="sldNum" sz="quarter" idx="12"/>
          </p:nvPr>
        </p:nvSpPr>
        <p:spPr/>
        <p:txBody>
          <a:bodyPr/>
          <a:lstStyle/>
          <a:p>
            <a:fld id="{2B55E0A9-EAB4-BF41-8EF4-B94B2433228F}" type="slidenum">
              <a:rPr lang="en-US" smtClean="0"/>
              <a:t>24</a:t>
            </a:fld>
            <a:endParaRPr lang="en-US"/>
          </a:p>
        </p:txBody>
      </p:sp>
    </p:spTree>
    <p:extLst>
      <p:ext uri="{BB962C8B-B14F-4D97-AF65-F5344CB8AC3E}">
        <p14:creationId xmlns:p14="http://schemas.microsoft.com/office/powerpoint/2010/main" val="310939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6260934" cy="953806"/>
          </a:xfrm>
          <a:solidFill>
            <a:schemeClr val="bg1"/>
          </a:solidFill>
        </p:spPr>
        <p:txBody>
          <a:bodyPr>
            <a:normAutofit fontScale="90000"/>
          </a:bodyPr>
          <a:lstStyle/>
          <a:p>
            <a:pPr algn="ctr"/>
            <a:r>
              <a:rPr lang="en-US" dirty="0">
                <a:latin typeface="Calibri Light" charset="0"/>
                <a:ea typeface="Calibri Light" charset="0"/>
                <a:cs typeface="Calibri Light" charset="0"/>
              </a:rPr>
              <a:t>Wildlife Results</a:t>
            </a:r>
            <a:br>
              <a:rPr lang="en-US" dirty="0">
                <a:latin typeface="Calibri Light" charset="0"/>
                <a:ea typeface="Calibri Light" charset="0"/>
                <a:cs typeface="Calibri Light" charset="0"/>
              </a:rPr>
            </a:br>
            <a:r>
              <a:rPr lang="en-US" sz="1650" dirty="0">
                <a:latin typeface="Calibri Light" charset="0"/>
                <a:ea typeface="Calibri Light" charset="0"/>
                <a:cs typeface="Calibri Light" charset="0"/>
              </a:rPr>
              <a:t>(n=24 wildlife intervention actions from 77 wilderness units) </a:t>
            </a:r>
          </a:p>
        </p:txBody>
      </p:sp>
      <p:graphicFrame>
        <p:nvGraphicFramePr>
          <p:cNvPr id="5" name="Object 4" descr="Graph showing the types of wildlife interventions taken by each agency."/>
          <p:cNvGraphicFramePr>
            <a:graphicFrameLocks noChangeAspect="1"/>
          </p:cNvGraphicFramePr>
          <p:nvPr>
            <p:extLst>
              <p:ext uri="{D42A27DB-BD31-4B8C-83A1-F6EECF244321}">
                <p14:modId xmlns:p14="http://schemas.microsoft.com/office/powerpoint/2010/main" val="3391542314"/>
              </p:ext>
            </p:extLst>
          </p:nvPr>
        </p:nvGraphicFramePr>
        <p:xfrm>
          <a:off x="436144" y="1055923"/>
          <a:ext cx="8079206" cy="4960632"/>
        </p:xfrm>
        <a:graphic>
          <a:graphicData uri="http://schemas.openxmlformats.org/presentationml/2006/ole">
            <mc:AlternateContent xmlns:mc="http://schemas.openxmlformats.org/markup-compatibility/2006">
              <mc:Choice xmlns:v="urn:schemas-microsoft-com:vml" Requires="v">
                <p:oleObj spid="_x0000_s7197" name="Worksheet" r:id="rId4" imgW="6350000" imgH="3898900" progId="Excel.Sheet.12">
                  <p:embed/>
                </p:oleObj>
              </mc:Choice>
              <mc:Fallback>
                <p:oleObj name="Worksheet" r:id="rId4" imgW="6350000" imgH="3898900" progId="Excel.Sheet.12">
                  <p:embed/>
                  <p:pic>
                    <p:nvPicPr>
                      <p:cNvPr id="0" name=""/>
                      <p:cNvPicPr/>
                      <p:nvPr/>
                    </p:nvPicPr>
                    <p:blipFill>
                      <a:blip r:embed="rId5"/>
                      <a:stretch>
                        <a:fillRect/>
                      </a:stretch>
                    </p:blipFill>
                    <p:spPr>
                      <a:xfrm>
                        <a:off x="436144" y="1055923"/>
                        <a:ext cx="8079206" cy="4960632"/>
                      </a:xfrm>
                      <a:prstGeom prst="rect">
                        <a:avLst/>
                      </a:prstGeom>
                    </p:spPr>
                  </p:pic>
                </p:oleObj>
              </mc:Fallback>
            </mc:AlternateContent>
          </a:graphicData>
        </a:graphic>
      </p:graphicFrame>
      <p:sp>
        <p:nvSpPr>
          <p:cNvPr id="6" name="TextBox 5"/>
          <p:cNvSpPr txBox="1"/>
          <p:nvPr/>
        </p:nvSpPr>
        <p:spPr>
          <a:xfrm>
            <a:off x="84221" y="953806"/>
            <a:ext cx="2836445" cy="1569660"/>
          </a:xfrm>
          <a:prstGeom prst="rect">
            <a:avLst/>
          </a:prstGeom>
          <a:solidFill>
            <a:schemeClr val="bg1"/>
          </a:solidFill>
          <a:ln>
            <a:solidFill>
              <a:schemeClr val="accent1">
                <a:shade val="50000"/>
              </a:schemeClr>
            </a:solidFill>
          </a:ln>
        </p:spPr>
        <p:txBody>
          <a:bodyPr wrap="square" rtlCol="0">
            <a:spAutoFit/>
          </a:bodyPr>
          <a:lstStyle/>
          <a:p>
            <a:r>
              <a:rPr lang="en-US" sz="2400" dirty="0"/>
              <a:t>Remove: “Protect the habitat from damage from invasive feral hogs.”</a:t>
            </a:r>
          </a:p>
        </p:txBody>
      </p:sp>
      <p:sp>
        <p:nvSpPr>
          <p:cNvPr id="7" name="TextBox 6"/>
          <p:cNvSpPr txBox="1"/>
          <p:nvPr/>
        </p:nvSpPr>
        <p:spPr>
          <a:xfrm>
            <a:off x="320341" y="3741289"/>
            <a:ext cx="2370221" cy="1938992"/>
          </a:xfrm>
          <a:prstGeom prst="rect">
            <a:avLst/>
          </a:prstGeom>
          <a:solidFill>
            <a:schemeClr val="bg1"/>
          </a:solidFill>
          <a:ln>
            <a:solidFill>
              <a:schemeClr val="accent1">
                <a:shade val="50000"/>
              </a:schemeClr>
            </a:solidFill>
          </a:ln>
        </p:spPr>
        <p:txBody>
          <a:bodyPr wrap="square" rtlCol="0">
            <a:spAutoFit/>
          </a:bodyPr>
          <a:lstStyle/>
          <a:p>
            <a:r>
              <a:rPr lang="en-US" sz="2400" dirty="0"/>
              <a:t>Remove: “Remove non-native fish from a naturally fish-less lake.”</a:t>
            </a:r>
          </a:p>
        </p:txBody>
      </p:sp>
      <p:sp>
        <p:nvSpPr>
          <p:cNvPr id="8" name="TextBox 7"/>
          <p:cNvSpPr txBox="1"/>
          <p:nvPr/>
        </p:nvSpPr>
        <p:spPr>
          <a:xfrm>
            <a:off x="6039853" y="2373202"/>
            <a:ext cx="2827421" cy="3046988"/>
          </a:xfrm>
          <a:prstGeom prst="rect">
            <a:avLst/>
          </a:prstGeom>
          <a:solidFill>
            <a:schemeClr val="bg1"/>
          </a:solidFill>
          <a:ln>
            <a:solidFill>
              <a:schemeClr val="accent1">
                <a:shade val="50000"/>
              </a:schemeClr>
            </a:solidFill>
          </a:ln>
        </p:spPr>
        <p:txBody>
          <a:bodyPr wrap="square" rtlCol="0">
            <a:spAutoFit/>
          </a:bodyPr>
          <a:lstStyle/>
          <a:p>
            <a:r>
              <a:rPr lang="en-US" sz="2400" dirty="0"/>
              <a:t>Add: “The breeding of pronghorn is anticipated to raise the population to sustainable levels and reintroduce them to historically occupied lands.”</a:t>
            </a:r>
          </a:p>
        </p:txBody>
      </p:sp>
      <p:sp>
        <p:nvSpPr>
          <p:cNvPr id="4" name="Slide Number Placeholder 3"/>
          <p:cNvSpPr>
            <a:spLocks noGrp="1"/>
          </p:cNvSpPr>
          <p:nvPr>
            <p:ph type="sldNum" sz="quarter" idx="12"/>
          </p:nvPr>
        </p:nvSpPr>
        <p:spPr/>
        <p:txBody>
          <a:bodyPr/>
          <a:lstStyle/>
          <a:p>
            <a:fld id="{2B55E0A9-EAB4-BF41-8EF4-B94B2433228F}" type="slidenum">
              <a:rPr lang="en-US" smtClean="0"/>
              <a:t>25</a:t>
            </a:fld>
            <a:endParaRPr lang="en-US"/>
          </a:p>
        </p:txBody>
      </p:sp>
    </p:spTree>
    <p:extLst>
      <p:ext uri="{BB962C8B-B14F-4D97-AF65-F5344CB8AC3E}">
        <p14:creationId xmlns:p14="http://schemas.microsoft.com/office/powerpoint/2010/main" val="46698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112" y="242010"/>
            <a:ext cx="6689558" cy="1049066"/>
          </a:xfrm>
          <a:solidFill>
            <a:schemeClr val="bg1"/>
          </a:solidFill>
        </p:spPr>
        <p:txBody>
          <a:bodyPr>
            <a:normAutofit fontScale="90000"/>
          </a:bodyPr>
          <a:lstStyle/>
          <a:p>
            <a:pPr algn="ctr"/>
            <a:r>
              <a:rPr lang="en-US" sz="3000" dirty="0">
                <a:latin typeface="Calibri Light" charset="0"/>
                <a:ea typeface="Calibri Light" charset="0"/>
                <a:cs typeface="Calibri Light" charset="0"/>
              </a:rPr>
              <a:t>Wilderness Act 4c Prohibited Uses</a:t>
            </a:r>
            <a:br>
              <a:rPr lang="en-US" sz="3000" dirty="0">
                <a:latin typeface="Calibri Light" charset="0"/>
                <a:ea typeface="Calibri Light" charset="0"/>
                <a:cs typeface="Calibri Light" charset="0"/>
              </a:rPr>
            </a:br>
            <a:r>
              <a:rPr lang="en-US" sz="2025" dirty="0">
                <a:latin typeface="Calibri Light" charset="0"/>
                <a:ea typeface="Calibri Light" charset="0"/>
                <a:cs typeface="Calibri Light" charset="0"/>
              </a:rPr>
              <a:t> (n=90 wilderness unit responses; respondents could check multiple 4c uses per project)</a:t>
            </a:r>
            <a:br>
              <a:rPr lang="en-US" sz="2700" dirty="0">
                <a:latin typeface="Calibri Light" charset="0"/>
                <a:ea typeface="Calibri Light" charset="0"/>
                <a:cs typeface="Calibri Light" charset="0"/>
              </a:rPr>
            </a:br>
            <a:endParaRPr lang="en-US" sz="3000" dirty="0">
              <a:latin typeface="Calibri Light" charset="0"/>
              <a:ea typeface="Calibri Light" charset="0"/>
              <a:cs typeface="Calibri Light" charset="0"/>
            </a:endParaRPr>
          </a:p>
        </p:txBody>
      </p:sp>
      <p:graphicFrame>
        <p:nvGraphicFramePr>
          <p:cNvPr id="6" name="Object 5" descr="Graph showing types of prohibited uses&gt; From least to greatest frequency: Motor Vehicles; Structures or Installations; Aircraft Landing; Motor Boats; Motorized Equipment; None."/>
          <p:cNvGraphicFramePr>
            <a:graphicFrameLocks noChangeAspect="1"/>
          </p:cNvGraphicFramePr>
          <p:nvPr>
            <p:extLst>
              <p:ext uri="{D42A27DB-BD31-4B8C-83A1-F6EECF244321}">
                <p14:modId xmlns:p14="http://schemas.microsoft.com/office/powerpoint/2010/main" val="3329274928"/>
              </p:ext>
            </p:extLst>
          </p:nvPr>
        </p:nvGraphicFramePr>
        <p:xfrm>
          <a:off x="129126" y="1447800"/>
          <a:ext cx="8961969" cy="4439402"/>
        </p:xfrm>
        <a:graphic>
          <a:graphicData uri="http://schemas.openxmlformats.org/presentationml/2006/ole">
            <mc:AlternateContent xmlns:mc="http://schemas.openxmlformats.org/markup-compatibility/2006">
              <mc:Choice xmlns:v="urn:schemas-microsoft-com:vml" Requires="v">
                <p:oleObj spid="_x0000_s8222" name="Worksheet" r:id="rId4" imgW="10871200" imgH="5384800" progId="Excel.Sheet.12">
                  <p:embed/>
                </p:oleObj>
              </mc:Choice>
              <mc:Fallback>
                <p:oleObj name="Worksheet" r:id="rId4" imgW="10871200" imgH="5384800" progId="Excel.Sheet.12">
                  <p:embed/>
                  <p:pic>
                    <p:nvPicPr>
                      <p:cNvPr id="0" name=""/>
                      <p:cNvPicPr/>
                      <p:nvPr/>
                    </p:nvPicPr>
                    <p:blipFill>
                      <a:blip r:embed="rId5"/>
                      <a:stretch>
                        <a:fillRect/>
                      </a:stretch>
                    </p:blipFill>
                    <p:spPr>
                      <a:xfrm>
                        <a:off x="129126" y="1447800"/>
                        <a:ext cx="8961969" cy="4439402"/>
                      </a:xfrm>
                      <a:prstGeom prst="rect">
                        <a:avLst/>
                      </a:prstGeom>
                    </p:spPr>
                  </p:pic>
                </p:oleObj>
              </mc:Fallback>
            </mc:AlternateContent>
          </a:graphicData>
        </a:graphic>
      </p:graphicFrame>
      <p:pic>
        <p:nvPicPr>
          <p:cNvPr id="7" name="Picture 2" descr="Person in a boat on the wate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136106" y="2203220"/>
            <a:ext cx="1694932" cy="23220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2B55E0A9-EAB4-BF41-8EF4-B94B2433228F}" type="slidenum">
              <a:rPr lang="en-US" smtClean="0"/>
              <a:t>26</a:t>
            </a:fld>
            <a:endParaRPr lang="en-US"/>
          </a:p>
        </p:txBody>
      </p:sp>
    </p:spTree>
    <p:extLst>
      <p:ext uri="{BB962C8B-B14F-4D97-AF65-F5344CB8AC3E}">
        <p14:creationId xmlns:p14="http://schemas.microsoft.com/office/powerpoint/2010/main" val="793817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886" y="-56764"/>
            <a:ext cx="7142747" cy="1158785"/>
          </a:xfrm>
          <a:solidFill>
            <a:schemeClr val="bg1"/>
          </a:solidFill>
        </p:spPr>
        <p:txBody>
          <a:bodyPr>
            <a:noAutofit/>
          </a:bodyPr>
          <a:lstStyle/>
          <a:p>
            <a:pPr algn="ctr"/>
            <a:r>
              <a:rPr lang="en-US" sz="3600" dirty="0">
                <a:latin typeface="Calibri Light" charset="0"/>
                <a:ea typeface="Calibri Light" charset="0"/>
                <a:cs typeface="Calibri Light" charset="0"/>
              </a:rPr>
              <a:t>NEPA Level of Analysis for Intervention Action</a:t>
            </a:r>
          </a:p>
        </p:txBody>
      </p:sp>
      <p:graphicFrame>
        <p:nvGraphicFramePr>
          <p:cNvPr id="5" name="Object 4" descr="Graph showing proportions of levels of analysis (Categorical Exclusion, Environmental Assessment, Environmental Impact Statement, None, or Unsure) for each type of ecological intervention."/>
          <p:cNvGraphicFramePr>
            <a:graphicFrameLocks noChangeAspect="1"/>
          </p:cNvGraphicFramePr>
          <p:nvPr>
            <p:extLst>
              <p:ext uri="{D42A27DB-BD31-4B8C-83A1-F6EECF244321}">
                <p14:modId xmlns:p14="http://schemas.microsoft.com/office/powerpoint/2010/main" val="1478825095"/>
              </p:ext>
            </p:extLst>
          </p:nvPr>
        </p:nvGraphicFramePr>
        <p:xfrm>
          <a:off x="0" y="1058270"/>
          <a:ext cx="9170930" cy="5799730"/>
        </p:xfrm>
        <a:graphic>
          <a:graphicData uri="http://schemas.openxmlformats.org/presentationml/2006/ole">
            <mc:AlternateContent xmlns:mc="http://schemas.openxmlformats.org/markup-compatibility/2006">
              <mc:Choice xmlns:v="urn:schemas-microsoft-com:vml" Requires="v">
                <p:oleObj spid="_x0000_s9245" name="Worksheet" r:id="rId4" imgW="10668000" imgH="6743700" progId="Excel.Sheet.12">
                  <p:embed/>
                </p:oleObj>
              </mc:Choice>
              <mc:Fallback>
                <p:oleObj name="Worksheet" r:id="rId4" imgW="10668000" imgH="6743700" progId="Excel.Sheet.12">
                  <p:embed/>
                  <p:pic>
                    <p:nvPicPr>
                      <p:cNvPr id="0" name=""/>
                      <p:cNvPicPr/>
                      <p:nvPr/>
                    </p:nvPicPr>
                    <p:blipFill>
                      <a:blip r:embed="rId5"/>
                      <a:stretch>
                        <a:fillRect/>
                      </a:stretch>
                    </p:blipFill>
                    <p:spPr>
                      <a:xfrm>
                        <a:off x="0" y="1058270"/>
                        <a:ext cx="9170930" cy="5799730"/>
                      </a:xfrm>
                      <a:prstGeom prst="rect">
                        <a:avLst/>
                      </a:prstGeom>
                    </p:spPr>
                  </p:pic>
                </p:oleObj>
              </mc:Fallback>
            </mc:AlternateContent>
          </a:graphicData>
        </a:graphic>
      </p:graphicFrame>
      <p:sp>
        <p:nvSpPr>
          <p:cNvPr id="7" name="Down Arrow 6" descr="Arrow pointing toward portion of bar representing the number of vegetation  intervention actions that were classified as &quot;None&quot;"/>
          <p:cNvSpPr/>
          <p:nvPr/>
        </p:nvSpPr>
        <p:spPr>
          <a:xfrm>
            <a:off x="3489158" y="2505576"/>
            <a:ext cx="385010" cy="637674"/>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Down Arrow 5" descr="Arrow pointing toward portion of bar representing the number of vegetation  intervention actions that were categorical exclusions."/>
          <p:cNvSpPr/>
          <p:nvPr/>
        </p:nvSpPr>
        <p:spPr>
          <a:xfrm>
            <a:off x="5474369" y="2505576"/>
            <a:ext cx="385010" cy="637674"/>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lide Number Placeholder 3"/>
          <p:cNvSpPr>
            <a:spLocks noGrp="1"/>
          </p:cNvSpPr>
          <p:nvPr>
            <p:ph type="sldNum" sz="quarter" idx="12"/>
          </p:nvPr>
        </p:nvSpPr>
        <p:spPr/>
        <p:txBody>
          <a:bodyPr/>
          <a:lstStyle/>
          <a:p>
            <a:fld id="{2B55E0A9-EAB4-BF41-8EF4-B94B2433228F}" type="slidenum">
              <a:rPr lang="en-US" smtClean="0"/>
              <a:t>27</a:t>
            </a:fld>
            <a:endParaRPr lang="en-US"/>
          </a:p>
        </p:txBody>
      </p:sp>
    </p:spTree>
    <p:extLst>
      <p:ext uri="{BB962C8B-B14F-4D97-AF65-F5344CB8AC3E}">
        <p14:creationId xmlns:p14="http://schemas.microsoft.com/office/powerpoint/2010/main" val="147722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62200" y="0"/>
            <a:ext cx="4677276" cy="838200"/>
          </a:xfrm>
          <a:solidFill>
            <a:schemeClr val="bg1"/>
          </a:solidFill>
        </p:spPr>
        <p:txBody>
          <a:bodyPr>
            <a:normAutofit/>
          </a:bodyPr>
          <a:lstStyle/>
          <a:p>
            <a:pPr algn="ctr"/>
            <a:r>
              <a:rPr lang="en-US" sz="3000" dirty="0">
                <a:latin typeface="Calibri Light" charset="0"/>
                <a:ea typeface="Calibri Light" charset="0"/>
                <a:cs typeface="Calibri Light" charset="0"/>
              </a:rPr>
              <a:t>Post-action Monitoring</a:t>
            </a:r>
            <a:br>
              <a:rPr lang="en-US" dirty="0">
                <a:latin typeface="Calibri Light" charset="0"/>
                <a:ea typeface="Calibri Light" charset="0"/>
                <a:cs typeface="Calibri Light" charset="0"/>
              </a:rPr>
            </a:br>
            <a:r>
              <a:rPr lang="en-US" sz="1500" dirty="0">
                <a:latin typeface="Calibri Light" charset="0"/>
                <a:ea typeface="Calibri Light" charset="0"/>
                <a:cs typeface="Calibri Light" charset="0"/>
              </a:rPr>
              <a:t>(n=79 intervention actions from 77 wilderness units) </a:t>
            </a:r>
          </a:p>
        </p:txBody>
      </p:sp>
      <p:graphicFrame>
        <p:nvGraphicFramePr>
          <p:cNvPr id="5" name="Object 4" descr="Graph comparing the number of instances of post-action monitoring and no post-action monitoring for each type of ecological intervention"/>
          <p:cNvGraphicFramePr>
            <a:graphicFrameLocks noChangeAspect="1"/>
          </p:cNvGraphicFramePr>
          <p:nvPr>
            <p:extLst>
              <p:ext uri="{D42A27DB-BD31-4B8C-83A1-F6EECF244321}">
                <p14:modId xmlns:p14="http://schemas.microsoft.com/office/powerpoint/2010/main" val="1164931088"/>
              </p:ext>
            </p:extLst>
          </p:nvPr>
        </p:nvGraphicFramePr>
        <p:xfrm>
          <a:off x="304800" y="698043"/>
          <a:ext cx="8686800" cy="6115507"/>
        </p:xfrm>
        <a:graphic>
          <a:graphicData uri="http://schemas.openxmlformats.org/presentationml/2006/ole">
            <mc:AlternateContent xmlns:mc="http://schemas.openxmlformats.org/markup-compatibility/2006">
              <mc:Choice xmlns:v="urn:schemas-microsoft-com:vml" Requires="v">
                <p:oleObj spid="_x0000_s10269" name="Worksheet" r:id="rId4" imgW="6350000" imgH="4470400" progId="Excel.Sheet.12">
                  <p:embed/>
                </p:oleObj>
              </mc:Choice>
              <mc:Fallback>
                <p:oleObj name="Worksheet" r:id="rId4" imgW="6350000" imgH="4470400" progId="Excel.Sheet.12">
                  <p:embed/>
                  <p:pic>
                    <p:nvPicPr>
                      <p:cNvPr id="0" name=""/>
                      <p:cNvPicPr/>
                      <p:nvPr/>
                    </p:nvPicPr>
                    <p:blipFill>
                      <a:blip r:embed="rId5"/>
                      <a:stretch>
                        <a:fillRect/>
                      </a:stretch>
                    </p:blipFill>
                    <p:spPr>
                      <a:xfrm>
                        <a:off x="304800" y="698043"/>
                        <a:ext cx="8686800" cy="6115507"/>
                      </a:xfrm>
                      <a:prstGeom prst="rect">
                        <a:avLst/>
                      </a:prstGeom>
                      <a:noFill/>
                    </p:spPr>
                  </p:pic>
                </p:oleObj>
              </mc:Fallback>
            </mc:AlternateContent>
          </a:graphicData>
        </a:graphic>
      </p:graphicFrame>
      <p:sp>
        <p:nvSpPr>
          <p:cNvPr id="8" name="Down Arrow 7" descr="Arrow pointing towards data for wildlife interventions"/>
          <p:cNvSpPr/>
          <p:nvPr/>
        </p:nvSpPr>
        <p:spPr>
          <a:xfrm>
            <a:off x="5690937" y="3083092"/>
            <a:ext cx="288758" cy="541421"/>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descr="Image of bear track in snow"/>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509084" y="1485119"/>
            <a:ext cx="2177716" cy="1915807"/>
          </a:xfrm>
          <a:prstGeom prst="rect">
            <a:avLst/>
          </a:prstGeom>
        </p:spPr>
      </p:pic>
      <p:sp>
        <p:nvSpPr>
          <p:cNvPr id="4" name="Slide Number Placeholder 3"/>
          <p:cNvSpPr>
            <a:spLocks noGrp="1"/>
          </p:cNvSpPr>
          <p:nvPr>
            <p:ph type="sldNum" sz="quarter" idx="12"/>
          </p:nvPr>
        </p:nvSpPr>
        <p:spPr/>
        <p:txBody>
          <a:bodyPr/>
          <a:lstStyle/>
          <a:p>
            <a:fld id="{2B55E0A9-EAB4-BF41-8EF4-B94B2433228F}" type="slidenum">
              <a:rPr lang="en-US" smtClean="0"/>
              <a:t>28</a:t>
            </a:fld>
            <a:endParaRPr lang="en-US"/>
          </a:p>
        </p:txBody>
      </p:sp>
    </p:spTree>
    <p:extLst>
      <p:ext uri="{BB962C8B-B14F-4D97-AF65-F5344CB8AC3E}">
        <p14:creationId xmlns:p14="http://schemas.microsoft.com/office/powerpoint/2010/main" val="435190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rot="5400000">
            <a:off x="4018002" y="-3761494"/>
            <a:ext cx="1107996" cy="8734568"/>
          </a:xfrm>
          <a:prstGeom prst="rect">
            <a:avLst/>
          </a:prstGeom>
          <a:noFill/>
          <a:ln>
            <a:noFill/>
            <a:prstDash/>
          </a:ln>
          <a:effectLst/>
        </p:spPr>
        <p:txBody>
          <a:bodyPr rot="0" spcFirstLastPara="0" vertOverflow="overflow" horzOverflow="overflow" vert="vert270"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Evaluation Framework for Proposed Ecological Intervention and Restoration in Wilderness</a:t>
            </a:r>
          </a:p>
        </p:txBody>
      </p:sp>
      <p:sp>
        <p:nvSpPr>
          <p:cNvPr id="7" name="TextBox 6"/>
          <p:cNvSpPr txBox="1"/>
          <p:nvPr/>
        </p:nvSpPr>
        <p:spPr>
          <a:xfrm>
            <a:off x="434662" y="1475125"/>
            <a:ext cx="8047186" cy="3477875"/>
          </a:xfrm>
          <a:prstGeom prst="rect">
            <a:avLst/>
          </a:prstGeom>
          <a:noFill/>
        </p:spPr>
        <p:txBody>
          <a:bodyPr wrap="square" rtlCol="0">
            <a:spAutoFit/>
          </a:bodyPr>
          <a:lstStyle/>
          <a:p>
            <a:pPr>
              <a:spcBef>
                <a:spcPts val="1800"/>
              </a:spcBef>
            </a:pPr>
            <a:r>
              <a:rPr lang="en-US" sz="2200" b="1" u="sng" dirty="0">
                <a:solidFill>
                  <a:srgbClr val="000066"/>
                </a:solidFill>
                <a:latin typeface="Calibri" panose="020F0502020204030204" pitchFamily="34" charset="0"/>
              </a:rPr>
              <a:t>Preliminary</a:t>
            </a:r>
            <a:r>
              <a:rPr lang="en-US" sz="2200" b="1" dirty="0">
                <a:solidFill>
                  <a:srgbClr val="000066"/>
                </a:solidFill>
                <a:latin typeface="Calibri" panose="020F0502020204030204" pitchFamily="34" charset="0"/>
              </a:rPr>
              <a:t> Evaluation Framework</a:t>
            </a:r>
          </a:p>
          <a:p>
            <a:pPr marL="742950" lvl="1" indent="-285750">
              <a:buFont typeface="Arial" panose="020B0604020202020204" pitchFamily="34" charset="0"/>
              <a:buChar char="•"/>
            </a:pPr>
            <a:r>
              <a:rPr lang="en-US" sz="2200" dirty="0">
                <a:solidFill>
                  <a:srgbClr val="000066"/>
                </a:solidFill>
                <a:latin typeface="Calibri" panose="020F0502020204030204" pitchFamily="34" charset="0"/>
              </a:rPr>
              <a:t>March 2014 workshop – Agency, University participants</a:t>
            </a:r>
          </a:p>
          <a:p>
            <a:pPr marL="0" lvl="1"/>
            <a:r>
              <a:rPr lang="en-US" sz="2200" b="1" dirty="0">
                <a:solidFill>
                  <a:srgbClr val="000066"/>
                </a:solidFill>
                <a:latin typeface="Calibri" panose="020F0502020204030204" pitchFamily="34" charset="0"/>
              </a:rPr>
              <a:t>Goal</a:t>
            </a:r>
          </a:p>
          <a:p>
            <a:pPr marL="740664" indent="-342900">
              <a:buFont typeface="Arial" panose="020B0604020202020204" pitchFamily="34" charset="0"/>
              <a:buChar char="•"/>
            </a:pPr>
            <a:r>
              <a:rPr lang="en-US" sz="2200" i="1" dirty="0">
                <a:solidFill>
                  <a:srgbClr val="000066"/>
                </a:solidFill>
                <a:latin typeface="Calibri" panose="020F0502020204030204" pitchFamily="34" charset="0"/>
              </a:rPr>
              <a:t>Comprehensive and Systematic – </a:t>
            </a:r>
            <a:r>
              <a:rPr lang="en-US" sz="2200" dirty="0">
                <a:solidFill>
                  <a:srgbClr val="000066"/>
                </a:solidFill>
                <a:latin typeface="Calibri" panose="020F0502020204030204" pitchFamily="34" charset="0"/>
              </a:rPr>
              <a:t>structured approach to evaluate criteria involving law and policy, ecological understandings, and ethical considerations</a:t>
            </a:r>
          </a:p>
          <a:p>
            <a:pPr marL="740664" indent="-342900">
              <a:buFont typeface="Arial" panose="020B0604020202020204" pitchFamily="34" charset="0"/>
              <a:buChar char="•"/>
            </a:pPr>
            <a:r>
              <a:rPr lang="en-US" sz="2200" i="1" dirty="0">
                <a:solidFill>
                  <a:srgbClr val="000066"/>
                </a:solidFill>
                <a:latin typeface="Calibri" panose="020F0502020204030204" pitchFamily="34" charset="0"/>
              </a:rPr>
              <a:t>Broadly Applicable – </a:t>
            </a:r>
            <a:r>
              <a:rPr lang="en-US" sz="2200" dirty="0">
                <a:solidFill>
                  <a:srgbClr val="000066"/>
                </a:solidFill>
                <a:latin typeface="Calibri" panose="020F0502020204030204" pitchFamily="34" charset="0"/>
              </a:rPr>
              <a:t>relevant across all NWPS agencies and units </a:t>
            </a:r>
          </a:p>
          <a:p>
            <a:pPr marL="740664" indent="-342900">
              <a:buFont typeface="Arial" panose="020B0604020202020204" pitchFamily="34" charset="0"/>
              <a:buChar char="•"/>
            </a:pPr>
            <a:r>
              <a:rPr lang="en-US" sz="2200" i="1" dirty="0">
                <a:solidFill>
                  <a:srgbClr val="000066"/>
                </a:solidFill>
                <a:latin typeface="Calibri" panose="020F0502020204030204" pitchFamily="34" charset="0"/>
              </a:rPr>
              <a:t>Locally Flexible – </a:t>
            </a:r>
            <a:r>
              <a:rPr lang="en-US" sz="2200" dirty="0">
                <a:solidFill>
                  <a:srgbClr val="000066"/>
                </a:solidFill>
                <a:latin typeface="Calibri" panose="020F0502020204030204" pitchFamily="34" charset="0"/>
              </a:rPr>
              <a:t>reflects local values regarding wilderness and restoration</a:t>
            </a:r>
          </a:p>
        </p:txBody>
      </p:sp>
      <p:pic>
        <p:nvPicPr>
          <p:cNvPr id="8" name="Picture 7" descr="Death Valley Wilderness"/>
          <p:cNvPicPr/>
          <p:nvPr/>
        </p:nvPicPr>
        <p:blipFill>
          <a:blip r:embed="rId3" cstate="print">
            <a:lum bright="18000" contrast="18000"/>
            <a:extLst>
              <a:ext uri="{28A0092B-C50C-407E-A947-70E740481C1C}">
                <a14:useLocalDpi xmlns:a14="http://schemas.microsoft.com/office/drawing/2010/main" val="0"/>
              </a:ext>
            </a:extLst>
          </a:blip>
          <a:srcRect/>
          <a:stretch>
            <a:fillRect/>
          </a:stretch>
        </p:blipFill>
        <p:spPr bwMode="auto">
          <a:xfrm>
            <a:off x="1611085" y="5226412"/>
            <a:ext cx="5943600" cy="1588135"/>
          </a:xfrm>
          <a:prstGeom prst="rect">
            <a:avLst/>
          </a:prstGeom>
          <a:noFill/>
          <a:effectLst>
            <a:outerShdw blurRad="254000" dist="127000" dir="2700000" algn="tl" rotWithShape="0">
              <a:prstClr val="black">
                <a:alpha val="40000"/>
              </a:prstClr>
            </a:outerShdw>
          </a:effectLst>
        </p:spPr>
      </p:pic>
    </p:spTree>
    <p:extLst>
      <p:ext uri="{BB962C8B-B14F-4D97-AF65-F5344CB8AC3E}">
        <p14:creationId xmlns:p14="http://schemas.microsoft.com/office/powerpoint/2010/main" val="2981071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9" name="Picture 3" descr="Cliff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080" y="2399505"/>
            <a:ext cx="594360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6"/>
          <p:cNvSpPr txBox="1">
            <a:spLocks noGrp="1" noChangeArrowheads="1"/>
          </p:cNvSpPr>
          <p:nvPr>
            <p:ph type="title" idx="4294967295"/>
          </p:nvPr>
        </p:nvSpPr>
        <p:spPr bwMode="auto">
          <a:xfrm>
            <a:off x="237768" y="457200"/>
            <a:ext cx="8582025" cy="5170646"/>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altLang="en-US" sz="3200" b="1"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WILDERNESS ACT OF 1964</a:t>
            </a:r>
            <a:r>
              <a:rPr kumimoji="0" lang="en-US" altLang="en-US" sz="32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 Sec. 2(c)</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24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“A wilderness…is hereby recognized as an area where the earth and its community of life are </a:t>
            </a:r>
            <a:r>
              <a:rPr kumimoji="0" lang="en-US" altLang="en-US" sz="2400" b="0" i="1"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untrammeled</a:t>
            </a:r>
            <a:r>
              <a:rPr kumimoji="0" lang="en-US" altLang="en-US" sz="24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 by humans” </a:t>
            </a:r>
            <a:r>
              <a:rPr kumimoji="0" lang="en-US" alt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(Wildness)</a:t>
            </a:r>
          </a:p>
          <a:p>
            <a:pPr marL="4572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freedom from intentional modern human control and manipulation</a:t>
            </a:r>
          </a:p>
          <a:p>
            <a:pPr marL="11430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en-US" sz="22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en-US" sz="24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en-US" sz="24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en-US" sz="24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24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“An area of wilderness is further defined…retaining its primeval character and influence…which is protected and managed so as to preserve its </a:t>
            </a:r>
            <a:r>
              <a:rPr kumimoji="0" lang="en-US" altLang="en-US" sz="2400" b="0" i="1"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natural conditions</a:t>
            </a:r>
            <a:r>
              <a:rPr kumimoji="0" lang="en-US" altLang="en-US" sz="24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 </a:t>
            </a:r>
            <a:r>
              <a:rPr kumimoji="0" lang="en-US" alt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(Naturalness)</a:t>
            </a:r>
          </a:p>
          <a:p>
            <a:pPr marL="4572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species, patterns, and processes that evolved in the area</a:t>
            </a:r>
          </a:p>
        </p:txBody>
      </p:sp>
    </p:spTree>
    <p:extLst>
      <p:ext uri="{BB962C8B-B14F-4D97-AF65-F5344CB8AC3E}">
        <p14:creationId xmlns:p14="http://schemas.microsoft.com/office/powerpoint/2010/main" val="3590247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Text"/>
          <p:cNvGrpSpPr/>
          <p:nvPr/>
        </p:nvGrpSpPr>
        <p:grpSpPr>
          <a:xfrm>
            <a:off x="386444" y="2278193"/>
            <a:ext cx="8442325" cy="2903407"/>
            <a:chOff x="342900" y="1705965"/>
            <a:chExt cx="8442325" cy="2903407"/>
          </a:xfrm>
        </p:grpSpPr>
        <p:sp>
          <p:nvSpPr>
            <p:cNvPr id="2" name="Text Box 3"/>
            <p:cNvSpPr txBox="1">
              <a:spLocks noChangeArrowheads="1"/>
            </p:cNvSpPr>
            <p:nvPr/>
          </p:nvSpPr>
          <p:spPr bwMode="auto">
            <a:xfrm>
              <a:off x="342900" y="1705965"/>
              <a:ext cx="3556000" cy="523220"/>
            </a:xfrm>
            <a:prstGeom prst="rect">
              <a:avLst/>
            </a:prstGeom>
            <a:noFill/>
            <a:ln w="9525">
              <a:noFill/>
              <a:miter lim="800000"/>
              <a:headEnd/>
              <a:tailEnd/>
            </a:ln>
            <a:effectLst/>
          </p:spPr>
          <p:txBody>
            <a:bodyPr>
              <a:spAutoFit/>
            </a:bodyPr>
            <a:lstStyle/>
            <a:p>
              <a:pPr>
                <a:spcBef>
                  <a:spcPct val="50000"/>
                </a:spcBef>
              </a:pPr>
              <a:r>
                <a:rPr lang="en-US" sz="2800" b="1" dirty="0">
                  <a:solidFill>
                    <a:srgbClr val="000066"/>
                  </a:solidFill>
                  <a:latin typeface="Calibri" panose="020F0502020204030204" pitchFamily="34" charset="0"/>
                </a:rPr>
                <a:t>Basic Premises</a:t>
              </a:r>
            </a:p>
          </p:txBody>
        </p:sp>
        <p:sp>
          <p:nvSpPr>
            <p:cNvPr id="3" name="Text Box 4"/>
            <p:cNvSpPr txBox="1">
              <a:spLocks noChangeArrowheads="1"/>
            </p:cNvSpPr>
            <p:nvPr/>
          </p:nvSpPr>
          <p:spPr bwMode="auto">
            <a:xfrm>
              <a:off x="657225" y="2147159"/>
              <a:ext cx="8128000" cy="2462213"/>
            </a:xfrm>
            <a:prstGeom prst="rect">
              <a:avLst/>
            </a:prstGeom>
            <a:noFill/>
            <a:ln w="9525">
              <a:noFill/>
              <a:miter lim="800000"/>
              <a:headEnd/>
              <a:tailEnd/>
            </a:ln>
            <a:effectLst/>
          </p:spPr>
          <p:txBody>
            <a:bodyPr>
              <a:spAutoFit/>
            </a:bodyPr>
            <a:lstStyle/>
            <a:p>
              <a:pPr marL="346075" indent="-346075">
                <a:spcBef>
                  <a:spcPct val="50000"/>
                </a:spcBef>
                <a:buFont typeface="Arial" panose="020B0604020202020204" pitchFamily="34" charset="0"/>
                <a:buChar char="•"/>
              </a:pPr>
              <a:r>
                <a:rPr lang="en-US" sz="2200" dirty="0">
                  <a:solidFill>
                    <a:srgbClr val="000066"/>
                  </a:solidFill>
                  <a:latin typeface="Calibri" panose="020F0502020204030204" pitchFamily="34" charset="0"/>
                </a:rPr>
                <a:t>Be wary of action bias:  </a:t>
              </a:r>
              <a:r>
                <a:rPr lang="en-US" sz="2200" u="sng" dirty="0">
                  <a:solidFill>
                    <a:srgbClr val="000066"/>
                  </a:solidFill>
                  <a:latin typeface="Calibri" panose="020F0502020204030204" pitchFamily="34" charset="0"/>
                </a:rPr>
                <a:t>first</a:t>
              </a:r>
              <a:r>
                <a:rPr lang="en-US" sz="2200" dirty="0">
                  <a:solidFill>
                    <a:srgbClr val="000066"/>
                  </a:solidFill>
                  <a:latin typeface="Calibri" panose="020F0502020204030204" pitchFamily="34" charset="0"/>
                </a:rPr>
                <a:t> decide if action is necessary, </a:t>
              </a:r>
              <a:r>
                <a:rPr lang="en-US" sz="2200" u="sng" dirty="0">
                  <a:solidFill>
                    <a:srgbClr val="000066"/>
                  </a:solidFill>
                  <a:latin typeface="Calibri" panose="020F0502020204030204" pitchFamily="34" charset="0"/>
                </a:rPr>
                <a:t>then</a:t>
              </a:r>
              <a:r>
                <a:rPr lang="en-US" sz="2200" dirty="0">
                  <a:solidFill>
                    <a:srgbClr val="000066"/>
                  </a:solidFill>
                  <a:latin typeface="Calibri" panose="020F0502020204030204" pitchFamily="34" charset="0"/>
                </a:rPr>
                <a:t> decide the minimum tool to accomplish the action</a:t>
              </a:r>
            </a:p>
            <a:p>
              <a:pPr marL="346075" indent="-346075">
                <a:spcBef>
                  <a:spcPct val="50000"/>
                </a:spcBef>
                <a:buFont typeface="Arial" panose="020B0604020202020204" pitchFamily="34" charset="0"/>
                <a:buChar char="•"/>
              </a:pPr>
              <a:r>
                <a:rPr lang="en-US" sz="2200" dirty="0">
                  <a:solidFill>
                    <a:srgbClr val="000066"/>
                  </a:solidFill>
                  <a:latin typeface="Calibri" panose="020F0502020204030204" pitchFamily="34" charset="0"/>
                </a:rPr>
                <a:t>Be wary of oversimplification:  decisions need to consider whether benefits outweigh impacts</a:t>
              </a:r>
            </a:p>
            <a:p>
              <a:pPr marL="346075" indent="-346075">
                <a:spcBef>
                  <a:spcPct val="50000"/>
                </a:spcBef>
                <a:buFont typeface="Arial" panose="020B0604020202020204" pitchFamily="34" charset="0"/>
                <a:buChar char="•"/>
              </a:pPr>
              <a:r>
                <a:rPr lang="en-US" sz="2200" dirty="0">
                  <a:solidFill>
                    <a:srgbClr val="000066"/>
                  </a:solidFill>
                  <a:latin typeface="Calibri" panose="020F0502020204030204" pitchFamily="34" charset="0"/>
                </a:rPr>
                <a:t>Be wary of one size fits all:  every situation is different  (e.g., place, values at risk, threats, attitudes, knowledge)</a:t>
              </a:r>
            </a:p>
          </p:txBody>
        </p:sp>
      </p:grpSp>
      <p:sp>
        <p:nvSpPr>
          <p:cNvPr id="5" name="TextBox 4"/>
          <p:cNvSpPr txBox="1"/>
          <p:nvPr/>
        </p:nvSpPr>
        <p:spPr>
          <a:xfrm>
            <a:off x="819062" y="1196113"/>
            <a:ext cx="7614743" cy="769441"/>
          </a:xfrm>
          <a:prstGeom prst="rect">
            <a:avLst/>
          </a:prstGeom>
          <a:noFill/>
        </p:spPr>
        <p:txBody>
          <a:bodyPr wrap="square" rtlCol="0">
            <a:spAutoFit/>
          </a:bodyPr>
          <a:lstStyle/>
          <a:p>
            <a:r>
              <a:rPr lang="en-US" sz="2200" dirty="0">
                <a:solidFill>
                  <a:srgbClr val="000066"/>
                </a:solidFill>
                <a:latin typeface="Calibri" panose="020F0502020204030204" pitchFamily="34" charset="0"/>
              </a:rPr>
              <a:t>Structured Decision-Making, an organized approach to identifying and evaluating options and making choices for complex decisions</a:t>
            </a:r>
          </a:p>
        </p:txBody>
      </p:sp>
      <p:sp>
        <p:nvSpPr>
          <p:cNvPr id="6" name="Title 5"/>
          <p:cNvSpPr txBox="1">
            <a:spLocks noGrp="1"/>
          </p:cNvSpPr>
          <p:nvPr>
            <p:ph type="title" idx="4294967295"/>
          </p:nvPr>
        </p:nvSpPr>
        <p:spPr>
          <a:xfrm>
            <a:off x="386444" y="717661"/>
            <a:ext cx="235131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Approach</a:t>
            </a:r>
          </a:p>
        </p:txBody>
      </p:sp>
    </p:spTree>
    <p:extLst>
      <p:ext uri="{BB962C8B-B14F-4D97-AF65-F5344CB8AC3E}">
        <p14:creationId xmlns:p14="http://schemas.microsoft.com/office/powerpoint/2010/main" val="248082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346364" y="990600"/>
            <a:ext cx="8763000" cy="29854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Outcomes</a:t>
            </a:r>
          </a:p>
          <a:p>
            <a:pPr marL="740664"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Facilitate informed decision-making by wilderness managers</a:t>
            </a:r>
          </a:p>
          <a:p>
            <a:pPr marL="740664"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Increase transparency and defensibility of decisions </a:t>
            </a:r>
          </a:p>
          <a:p>
            <a:pPr marL="740664"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Improve stakeholder communication and awareness</a:t>
            </a:r>
          </a:p>
          <a:p>
            <a:pPr marL="740664"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Preserve wilderness character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500883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4716" y="1371600"/>
            <a:ext cx="8734568" cy="5078313"/>
          </a:xfrm>
          <a:prstGeom prst="rect">
            <a:avLst/>
          </a:prstGeom>
          <a:solidFill>
            <a:schemeClr val="bg1"/>
          </a:solidFill>
          <a:ln>
            <a:noFill/>
          </a:ln>
        </p:spPr>
        <p:txBody>
          <a:bodyPr wrap="square" rtlCol="0">
            <a:spAutoFit/>
          </a:bodyPr>
          <a:lstStyle/>
          <a:p>
            <a:r>
              <a:rPr lang="en-US" sz="2400" b="1" dirty="0">
                <a:solidFill>
                  <a:srgbClr val="000066"/>
                </a:solidFill>
                <a:latin typeface="Calibri" panose="020F0502020204030204" pitchFamily="34" charset="0"/>
              </a:rPr>
              <a:t>Relationship to the Minimum Requirements Analysis?</a:t>
            </a:r>
          </a:p>
          <a:p>
            <a:pPr marL="342900" indent="-342900">
              <a:buFont typeface="Arial" panose="020B0604020202020204" pitchFamily="34" charset="0"/>
              <a:buChar char="•"/>
            </a:pPr>
            <a:r>
              <a:rPr lang="en-US" sz="2000" i="1" dirty="0">
                <a:solidFill>
                  <a:srgbClr val="000066"/>
                </a:solidFill>
              </a:rPr>
              <a:t>“... except as necessary to meet minimum requirements for the administration of the area for the purpose of this Act...”</a:t>
            </a:r>
          </a:p>
          <a:p>
            <a:pPr marL="1257300" lvl="2" indent="-342900">
              <a:buFont typeface="Arial" panose="020B0604020202020204" pitchFamily="34" charset="0"/>
              <a:buChar char="•"/>
            </a:pPr>
            <a:r>
              <a:rPr lang="en-US" sz="2200" dirty="0">
                <a:solidFill>
                  <a:srgbClr val="000066"/>
                </a:solidFill>
              </a:rPr>
              <a:t>Step 1: Is the action necessary?  </a:t>
            </a:r>
          </a:p>
          <a:p>
            <a:pPr marL="1257300" lvl="2" indent="-342900">
              <a:buFont typeface="Arial" panose="020B0604020202020204" pitchFamily="34" charset="0"/>
              <a:buChar char="•"/>
            </a:pPr>
            <a:r>
              <a:rPr lang="en-US" sz="2200" dirty="0">
                <a:solidFill>
                  <a:srgbClr val="000066"/>
                </a:solidFill>
              </a:rPr>
              <a:t>Step 2: If so, determine minimum activity</a:t>
            </a:r>
          </a:p>
          <a:p>
            <a:pPr marL="800100" lvl="1" indent="-342900">
              <a:buFont typeface="Arial" panose="020B0604020202020204" pitchFamily="34" charset="0"/>
              <a:buChar char="•"/>
            </a:pPr>
            <a:r>
              <a:rPr lang="en-US" sz="2200" dirty="0">
                <a:solidFill>
                  <a:srgbClr val="000066"/>
                </a:solidFill>
              </a:rPr>
              <a:t>The framework is intended to provide detailed support to early proposal planning and development (Step 1)</a:t>
            </a:r>
          </a:p>
          <a:p>
            <a:endParaRPr lang="en-US" sz="2400" b="1" dirty="0">
              <a:solidFill>
                <a:srgbClr val="000066"/>
              </a:solidFill>
              <a:latin typeface="Calibri" panose="020F0502020204030204" pitchFamily="34" charset="0"/>
            </a:endParaRPr>
          </a:p>
          <a:p>
            <a:r>
              <a:rPr lang="en-US" sz="2400" b="1" dirty="0">
                <a:solidFill>
                  <a:srgbClr val="000066"/>
                </a:solidFill>
                <a:latin typeface="Calibri" panose="020F0502020204030204" pitchFamily="34" charset="0"/>
              </a:rPr>
              <a:t>Relationship to NEPA?</a:t>
            </a:r>
          </a:p>
          <a:p>
            <a:pPr marL="342900" indent="-342900">
              <a:buFont typeface="Arial" panose="020B0604020202020204" pitchFamily="34" charset="0"/>
              <a:buChar char="•"/>
            </a:pPr>
            <a:r>
              <a:rPr lang="en-US" sz="2000" dirty="0">
                <a:solidFill>
                  <a:srgbClr val="000066"/>
                </a:solidFill>
                <a:latin typeface="Calibri" panose="020F0502020204030204" pitchFamily="34" charset="0"/>
              </a:rPr>
              <a:t>Framework is designed for use during the pre-NEPA, pre-decisional stage of proposal development</a:t>
            </a:r>
          </a:p>
          <a:p>
            <a:pPr marL="342900" indent="-342900">
              <a:buFont typeface="Arial" panose="020B0604020202020204" pitchFamily="34" charset="0"/>
              <a:buChar char="•"/>
            </a:pPr>
            <a:r>
              <a:rPr lang="en-US" sz="2000" dirty="0">
                <a:solidFill>
                  <a:srgbClr val="000066"/>
                </a:solidFill>
                <a:latin typeface="Calibri" panose="020F0502020204030204" pitchFamily="34" charset="0"/>
              </a:rPr>
              <a:t>But, analysis for framework can contribute to NEPA</a:t>
            </a:r>
          </a:p>
          <a:p>
            <a:pPr marL="342900" indent="-342900">
              <a:buFont typeface="Arial" panose="020B0604020202020204" pitchFamily="34" charset="0"/>
              <a:buChar char="•"/>
            </a:pPr>
            <a:r>
              <a:rPr lang="en-US" sz="2000" dirty="0">
                <a:solidFill>
                  <a:srgbClr val="000066"/>
                </a:solidFill>
                <a:latin typeface="Calibri" panose="020F0502020204030204" pitchFamily="34" charset="0"/>
              </a:rPr>
              <a:t>And, framework can be used to strengthen proposals already in NEPA process</a:t>
            </a:r>
          </a:p>
          <a:p>
            <a:endParaRPr lang="en-US" sz="2000" dirty="0">
              <a:solidFill>
                <a:srgbClr val="000066"/>
              </a:solidFill>
              <a:latin typeface="Calibri" panose="020F0502020204030204" pitchFamily="34" charset="0"/>
            </a:endParaRPr>
          </a:p>
          <a:p>
            <a:r>
              <a:rPr lang="en-US" sz="2400" b="1" dirty="0">
                <a:solidFill>
                  <a:srgbClr val="FF0000"/>
                </a:solidFill>
                <a:latin typeface="Calibri" panose="020F0502020204030204" pitchFamily="34" charset="0"/>
              </a:rPr>
              <a:t>Importance of interdisciplinary engagement</a:t>
            </a:r>
            <a:r>
              <a:rPr lang="en-US" sz="2400" dirty="0">
                <a:solidFill>
                  <a:srgbClr val="000066"/>
                </a:solidFill>
                <a:latin typeface="Calibri" panose="020F0502020204030204" pitchFamily="34" charset="0"/>
              </a:rPr>
              <a:t> </a:t>
            </a:r>
            <a:endParaRPr lang="en-US" sz="2000" dirty="0">
              <a:solidFill>
                <a:srgbClr val="000066"/>
              </a:solidFill>
              <a:latin typeface="Calibri" panose="020F0502020204030204" pitchFamily="34" charset="0"/>
            </a:endParaRPr>
          </a:p>
        </p:txBody>
      </p:sp>
      <p:sp>
        <p:nvSpPr>
          <p:cNvPr id="6" name="Title 5"/>
          <p:cNvSpPr txBox="1">
            <a:spLocks noGrp="1"/>
          </p:cNvSpPr>
          <p:nvPr>
            <p:ph type="title" idx="4294967295"/>
          </p:nvPr>
        </p:nvSpPr>
        <p:spPr>
          <a:xfrm rot="5400000">
            <a:off x="4013239" y="-3660886"/>
            <a:ext cx="1107996" cy="8734568"/>
          </a:xfrm>
          <a:prstGeom prst="rect">
            <a:avLst/>
          </a:prstGeom>
          <a:noFill/>
          <a:ln>
            <a:noFill/>
            <a:prstDash/>
          </a:ln>
          <a:effectLst/>
        </p:spPr>
        <p:txBody>
          <a:bodyPr rot="0" spcFirstLastPara="0" vertOverflow="overflow" horzOverflow="overflow" vert="vert270"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Evaluation Framework for Proposed Ecological Intervention and Restoration in Wilderness</a:t>
            </a:r>
          </a:p>
        </p:txBody>
      </p:sp>
    </p:spTree>
    <p:extLst>
      <p:ext uri="{BB962C8B-B14F-4D97-AF65-F5344CB8AC3E}">
        <p14:creationId xmlns:p14="http://schemas.microsoft.com/office/powerpoint/2010/main" val="956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noGrp="1"/>
          </p:cNvSpPr>
          <p:nvPr>
            <p:ph type="title" idx="4294967295"/>
          </p:nvPr>
        </p:nvSpPr>
        <p:spPr>
          <a:xfrm rot="5400000">
            <a:off x="4018002" y="-3572302"/>
            <a:ext cx="1107996" cy="8734568"/>
          </a:xfrm>
          <a:prstGeom prst="rect">
            <a:avLst/>
          </a:prstGeom>
          <a:noFill/>
          <a:ln>
            <a:noFill/>
            <a:prstDash/>
          </a:ln>
          <a:effectLst/>
        </p:spPr>
        <p:txBody>
          <a:bodyPr rot="0" spcFirstLastPara="0" vertOverflow="overflow" horzOverflow="overflow" vert="vert270"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Evaluation Framework for Proposed Ecological Intervention and Restoration in Wilderness</a:t>
            </a:r>
          </a:p>
        </p:txBody>
      </p:sp>
      <p:sp>
        <p:nvSpPr>
          <p:cNvPr id="9" name="TextBox 8"/>
          <p:cNvSpPr txBox="1"/>
          <p:nvPr/>
        </p:nvSpPr>
        <p:spPr>
          <a:xfrm>
            <a:off x="1143000" y="1592659"/>
            <a:ext cx="6934200" cy="1631216"/>
          </a:xfrm>
          <a:prstGeom prst="rect">
            <a:avLst/>
          </a:prstGeom>
          <a:solidFill>
            <a:schemeClr val="bg1"/>
          </a:solidFill>
          <a:ln>
            <a:solidFill>
              <a:schemeClr val="tx1"/>
            </a:solidFill>
          </a:ln>
        </p:spPr>
        <p:txBody>
          <a:bodyPr wrap="square" rtlCol="0">
            <a:spAutoFit/>
          </a:bodyPr>
          <a:lstStyle/>
          <a:p>
            <a:r>
              <a:rPr lang="en-US" sz="2800" b="1" dirty="0">
                <a:solidFill>
                  <a:srgbClr val="000066"/>
                </a:solidFill>
                <a:latin typeface="Calibri" panose="020F0502020204030204" pitchFamily="34" charset="0"/>
              </a:rPr>
              <a:t>Evaluation Framework</a:t>
            </a:r>
            <a:endParaRPr lang="en-US" sz="2800" i="1" dirty="0">
              <a:solidFill>
                <a:srgbClr val="000066"/>
              </a:solidFill>
              <a:latin typeface="Calibri" panose="020F0502020204030204" pitchFamily="34" charset="0"/>
            </a:endParaRPr>
          </a:p>
          <a:p>
            <a:pPr>
              <a:spcAft>
                <a:spcPts val="0"/>
              </a:spcAft>
            </a:pPr>
            <a:r>
              <a:rPr lang="en-US" sz="2400" b="1" dirty="0">
                <a:solidFill>
                  <a:srgbClr val="000066"/>
                </a:solidFill>
                <a:latin typeface="Calibri" panose="020F0502020204030204" pitchFamily="34" charset="0"/>
              </a:rPr>
              <a:t>     Step 1:</a:t>
            </a:r>
            <a:r>
              <a:rPr lang="en-US" sz="2400" dirty="0">
                <a:solidFill>
                  <a:srgbClr val="000066"/>
                </a:solidFill>
                <a:latin typeface="Calibri" panose="020F0502020204030204" pitchFamily="34" charset="0"/>
              </a:rPr>
              <a:t>  Describe the Situation</a:t>
            </a:r>
          </a:p>
          <a:p>
            <a:pPr>
              <a:spcAft>
                <a:spcPts val="0"/>
              </a:spcAft>
            </a:pPr>
            <a:r>
              <a:rPr lang="en-US" sz="2400" b="1" dirty="0">
                <a:solidFill>
                  <a:srgbClr val="000066"/>
                </a:solidFill>
                <a:latin typeface="Calibri" panose="020F0502020204030204" pitchFamily="34" charset="0"/>
              </a:rPr>
              <a:t>     Step 2:</a:t>
            </a:r>
            <a:r>
              <a:rPr lang="en-US" sz="2400" dirty="0">
                <a:solidFill>
                  <a:srgbClr val="000066"/>
                </a:solidFill>
                <a:latin typeface="Calibri" panose="020F0502020204030204" pitchFamily="34" charset="0"/>
              </a:rPr>
              <a:t>  Frame the Evaluation</a:t>
            </a:r>
          </a:p>
          <a:p>
            <a:pPr>
              <a:spcAft>
                <a:spcPts val="0"/>
              </a:spcAft>
            </a:pPr>
            <a:r>
              <a:rPr lang="en-US" sz="2400" b="1" dirty="0">
                <a:solidFill>
                  <a:srgbClr val="000066"/>
                </a:solidFill>
                <a:latin typeface="Calibri" panose="020F0502020204030204" pitchFamily="34" charset="0"/>
              </a:rPr>
              <a:t>     Step 3:</a:t>
            </a:r>
            <a:r>
              <a:rPr lang="en-US" sz="2400" dirty="0">
                <a:solidFill>
                  <a:srgbClr val="000066"/>
                </a:solidFill>
                <a:latin typeface="Calibri" panose="020F0502020204030204" pitchFamily="34" charset="0"/>
              </a:rPr>
              <a:t>  Complete Complex Evaluation</a:t>
            </a:r>
          </a:p>
        </p:txBody>
      </p:sp>
      <p:sp>
        <p:nvSpPr>
          <p:cNvPr id="16" name="Down Arrow 15" descr="Arrow pointing from text box with steps 1-3 to text box with steps 4-6"/>
          <p:cNvSpPr>
            <a:spLocks noChangeAspect="1"/>
          </p:cNvSpPr>
          <p:nvPr/>
        </p:nvSpPr>
        <p:spPr>
          <a:xfrm>
            <a:off x="4333151" y="3357631"/>
            <a:ext cx="436736" cy="54864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143000" y="3962400"/>
            <a:ext cx="6934200" cy="1200329"/>
          </a:xfrm>
          <a:prstGeom prst="rect">
            <a:avLst/>
          </a:prstGeom>
          <a:noFill/>
          <a:ln>
            <a:solidFill>
              <a:schemeClr val="tx1"/>
            </a:solidFill>
          </a:ln>
        </p:spPr>
        <p:txBody>
          <a:bodyPr wrap="square" rtlCol="0">
            <a:spAutoFit/>
          </a:bodyPr>
          <a:lstStyle/>
          <a:p>
            <a:r>
              <a:rPr lang="en-US" sz="2400" b="1" dirty="0">
                <a:solidFill>
                  <a:srgbClr val="000066"/>
                </a:solidFill>
                <a:latin typeface="Calibri" panose="020F0502020204030204" pitchFamily="34" charset="0"/>
              </a:rPr>
              <a:t>     Step 4:  </a:t>
            </a:r>
            <a:r>
              <a:rPr lang="en-US" sz="2400" dirty="0">
                <a:solidFill>
                  <a:srgbClr val="000066"/>
                </a:solidFill>
                <a:latin typeface="Calibri" panose="020F0502020204030204" pitchFamily="34" charset="0"/>
              </a:rPr>
              <a:t>Determine Minimum Activity MRA Step 2</a:t>
            </a:r>
          </a:p>
          <a:p>
            <a:r>
              <a:rPr lang="en-US" sz="2400" b="1" dirty="0">
                <a:solidFill>
                  <a:srgbClr val="000066"/>
                </a:solidFill>
                <a:latin typeface="Calibri" panose="020F0502020204030204" pitchFamily="34" charset="0"/>
              </a:rPr>
              <a:t>     Step 5:  </a:t>
            </a:r>
            <a:r>
              <a:rPr lang="en-US" sz="2400" dirty="0">
                <a:solidFill>
                  <a:srgbClr val="000066"/>
                </a:solidFill>
                <a:latin typeface="Calibri" panose="020F0502020204030204" pitchFamily="34" charset="0"/>
              </a:rPr>
              <a:t>Complete NEPA, Identify Proposed Action</a:t>
            </a:r>
          </a:p>
          <a:p>
            <a:r>
              <a:rPr lang="en-US" sz="2400" b="1" dirty="0">
                <a:solidFill>
                  <a:srgbClr val="000066"/>
                </a:solidFill>
                <a:latin typeface="Calibri" panose="020F0502020204030204" pitchFamily="34" charset="0"/>
              </a:rPr>
              <a:t>     Step 6:  </a:t>
            </a:r>
            <a:r>
              <a:rPr lang="en-US" sz="2400" dirty="0">
                <a:solidFill>
                  <a:srgbClr val="000066"/>
                </a:solidFill>
                <a:latin typeface="Calibri" panose="020F0502020204030204" pitchFamily="34" charset="0"/>
              </a:rPr>
              <a:t>Implement, Monitor and Adapt</a:t>
            </a:r>
          </a:p>
        </p:txBody>
      </p:sp>
    </p:spTree>
    <p:extLst>
      <p:ext uri="{BB962C8B-B14F-4D97-AF65-F5344CB8AC3E}">
        <p14:creationId xmlns:p14="http://schemas.microsoft.com/office/powerpoint/2010/main" val="190365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txBox="1">
            <a:spLocks noGrp="1"/>
          </p:cNvSpPr>
          <p:nvPr>
            <p:ph type="title" idx="4294967295"/>
          </p:nvPr>
        </p:nvSpPr>
        <p:spPr>
          <a:xfrm>
            <a:off x="762000" y="152400"/>
            <a:ext cx="7315200" cy="11079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mn-lt"/>
                <a:ea typeface="+mn-ea"/>
                <a:cs typeface="+mn-cs"/>
              </a:rPr>
              <a:t>Thank you!</a:t>
            </a:r>
          </a:p>
        </p:txBody>
      </p:sp>
      <p:grpSp>
        <p:nvGrpSpPr>
          <p:cNvPr id="2" name="Group 1" descr="Photo collage"/>
          <p:cNvGrpSpPr/>
          <p:nvPr/>
        </p:nvGrpSpPr>
        <p:grpSpPr>
          <a:xfrm>
            <a:off x="251313" y="1447800"/>
            <a:ext cx="8608843" cy="4055386"/>
            <a:chOff x="-5862" y="1992330"/>
            <a:chExt cx="8608843" cy="4055386"/>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992330"/>
              <a:ext cx="2867660" cy="215074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35321" y="1992330"/>
              <a:ext cx="2867660" cy="215074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67661" y="1992330"/>
              <a:ext cx="2867660" cy="2150745"/>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735321" y="4143076"/>
              <a:ext cx="2867660" cy="190464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67661" y="4143076"/>
              <a:ext cx="2867660" cy="1904640"/>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862" y="4139175"/>
              <a:ext cx="2877298" cy="1908541"/>
            </a:xfrm>
            <a:prstGeom prst="rect">
              <a:avLst/>
            </a:prstGeom>
          </p:spPr>
        </p:pic>
      </p:grpSp>
      <p:sp>
        <p:nvSpPr>
          <p:cNvPr id="10" name="TextBox 9"/>
          <p:cNvSpPr txBox="1"/>
          <p:nvPr/>
        </p:nvSpPr>
        <p:spPr>
          <a:xfrm>
            <a:off x="0" y="5791200"/>
            <a:ext cx="9144000" cy="461665"/>
          </a:xfrm>
          <a:prstGeom prst="rect">
            <a:avLst/>
          </a:prstGeom>
          <a:noFill/>
        </p:spPr>
        <p:txBody>
          <a:bodyPr wrap="square" rtlCol="0">
            <a:spAutoFit/>
          </a:bodyPr>
          <a:lstStyle/>
          <a:p>
            <a:pPr algn="ctr"/>
            <a:r>
              <a:rPr lang="en-US" sz="2400" dirty="0">
                <a:solidFill>
                  <a:srgbClr val="000066"/>
                </a:solidFill>
              </a:rPr>
              <a:t>Lucy Lieberman| </a:t>
            </a:r>
            <a:r>
              <a:rPr lang="en-US" sz="2400" dirty="0" err="1">
                <a:solidFill>
                  <a:srgbClr val="000066"/>
                </a:solidFill>
              </a:rPr>
              <a:t>lucy.lieberman@umontana.edu</a:t>
            </a:r>
            <a:endParaRPr lang="en-US" sz="2400" dirty="0">
              <a:solidFill>
                <a:srgbClr val="000066"/>
              </a:solidFill>
            </a:endParaRPr>
          </a:p>
        </p:txBody>
      </p:sp>
    </p:spTree>
    <p:extLst>
      <p:ext uri="{BB962C8B-B14F-4D97-AF65-F5344CB8AC3E}">
        <p14:creationId xmlns:p14="http://schemas.microsoft.com/office/powerpoint/2010/main" val="2328329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9C8BE-A6D4-433D-A27E-C4D31A916F0E}"/>
              </a:ext>
            </a:extLst>
          </p:cNvPr>
          <p:cNvSpPr>
            <a:spLocks noGrp="1"/>
          </p:cNvSpPr>
          <p:nvPr>
            <p:ph type="title"/>
          </p:nvPr>
        </p:nvSpPr>
        <p:spPr>
          <a:xfrm>
            <a:off x="457200" y="-1143000"/>
            <a:ext cx="8229600" cy="1143000"/>
          </a:xfrm>
        </p:spPr>
        <p:txBody>
          <a:bodyPr vert="horz" lIns="91440" tIns="45720" rIns="91440" bIns="45720" rtlCol="0" anchor="b">
            <a:normAutofit/>
          </a:bodyPr>
          <a:lstStyle/>
          <a:p>
            <a:r>
              <a:rPr lang="en-US" dirty="0"/>
              <a:t>Questions</a:t>
            </a:r>
          </a:p>
        </p:txBody>
      </p:sp>
      <p:sp>
        <p:nvSpPr>
          <p:cNvPr id="3" name="Content Placeholder 2"/>
          <p:cNvSpPr>
            <a:spLocks noGrp="1"/>
          </p:cNvSpPr>
          <p:nvPr>
            <p:ph idx="1"/>
          </p:nvPr>
        </p:nvSpPr>
        <p:spPr>
          <a:xfrm>
            <a:off x="381000" y="762000"/>
            <a:ext cx="8229600" cy="4525963"/>
          </a:xfrm>
        </p:spPr>
        <p:txBody>
          <a:bodyPr/>
          <a:lstStyle/>
          <a:p>
            <a:r>
              <a:rPr lang="en-US" dirty="0"/>
              <a:t>What ecological restoration projects have occurred in your wilderness? How did social values influence the process/decision to intervene?</a:t>
            </a:r>
          </a:p>
          <a:p>
            <a:r>
              <a:rPr lang="en-US" dirty="0"/>
              <a:t>How have wilderness concerns conflicted with agency policy?</a:t>
            </a:r>
          </a:p>
          <a:p>
            <a:r>
              <a:rPr lang="en-US" dirty="0"/>
              <a:t>Is a collared animal that is tracked for the duration of its life still </a:t>
            </a:r>
            <a:r>
              <a:rPr lang="en-US" i="1" dirty="0"/>
              <a:t>wild</a:t>
            </a:r>
            <a:r>
              <a:rPr lang="en-US" dirty="0"/>
              <a:t>?</a:t>
            </a:r>
          </a:p>
          <a:p>
            <a:endParaRPr lang="en-US" dirty="0"/>
          </a:p>
          <a:p>
            <a:endParaRPr lang="en-US" dirty="0"/>
          </a:p>
        </p:txBody>
      </p:sp>
    </p:spTree>
    <p:extLst>
      <p:ext uri="{BB962C8B-B14F-4D97-AF65-F5344CB8AC3E}">
        <p14:creationId xmlns:p14="http://schemas.microsoft.com/office/powerpoint/2010/main" val="1140278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txBox="1">
            <a:spLocks noGrp="1"/>
          </p:cNvSpPr>
          <p:nvPr>
            <p:ph type="title" idx="4294967295"/>
          </p:nvPr>
        </p:nvSpPr>
        <p:spPr>
          <a:xfrm rot="5400000">
            <a:off x="3833336" y="-3572302"/>
            <a:ext cx="1477328" cy="8734568"/>
          </a:xfrm>
          <a:prstGeom prst="rect">
            <a:avLst/>
          </a:prstGeom>
          <a:noFill/>
          <a:ln>
            <a:noFill/>
            <a:prstDash/>
          </a:ln>
          <a:effectLst/>
        </p:spPr>
        <p:txBody>
          <a:bodyPr rot="0" spcFirstLastPara="0" vertOverflow="overflow" horzOverflow="overflow" vert="vert270"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Step 1: Describe the situation</a:t>
            </a:r>
            <a:r>
              <a:rPr kumimoji="0" lang="en-US" sz="28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What is the problem?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Is action necessary?</a:t>
            </a:r>
          </a:p>
        </p:txBody>
      </p:sp>
      <p:sp>
        <p:nvSpPr>
          <p:cNvPr id="9" name="TextBox 8"/>
          <p:cNvSpPr txBox="1"/>
          <p:nvPr/>
        </p:nvSpPr>
        <p:spPr>
          <a:xfrm>
            <a:off x="631068" y="1680258"/>
            <a:ext cx="7950958" cy="3770263"/>
          </a:xfrm>
          <a:prstGeom prst="rect">
            <a:avLst/>
          </a:prstGeom>
          <a:noFill/>
        </p:spPr>
        <p:txBody>
          <a:bodyPr wrap="square" rtlCol="0">
            <a:spAutoFit/>
          </a:bodyPr>
          <a:lstStyle/>
          <a:p>
            <a:pPr>
              <a:spcAft>
                <a:spcPts val="1800"/>
              </a:spcAft>
            </a:pPr>
            <a:r>
              <a:rPr lang="en-US" sz="2800" b="1" dirty="0">
                <a:solidFill>
                  <a:srgbClr val="000066"/>
                </a:solidFill>
                <a:latin typeface="Calibri" panose="020F0502020204030204" pitchFamily="34" charset="0"/>
              </a:rPr>
              <a:t>1.1</a:t>
            </a:r>
            <a:r>
              <a:rPr lang="en-US" sz="2800" dirty="0">
                <a:solidFill>
                  <a:srgbClr val="000066"/>
                </a:solidFill>
                <a:latin typeface="Calibri" panose="020F0502020204030204" pitchFamily="34" charset="0"/>
              </a:rPr>
              <a:t> Is there a problem that may prompt ecological restoration action (i.e. trammeling)?</a:t>
            </a:r>
          </a:p>
          <a:p>
            <a:r>
              <a:rPr lang="en-US" sz="2800" b="1" dirty="0">
                <a:solidFill>
                  <a:srgbClr val="000066"/>
                </a:solidFill>
                <a:latin typeface="Calibri" panose="020F0502020204030204" pitchFamily="34" charset="0"/>
              </a:rPr>
              <a:t>1.2</a:t>
            </a:r>
            <a:r>
              <a:rPr lang="en-US" sz="2800" dirty="0">
                <a:solidFill>
                  <a:srgbClr val="000066"/>
                </a:solidFill>
                <a:latin typeface="Calibri" panose="020F0502020204030204" pitchFamily="34" charset="0"/>
              </a:rPr>
              <a:t> Is restoration needed here and now in this wilderness?  (Why here, why now?)</a:t>
            </a:r>
          </a:p>
          <a:p>
            <a:endParaRPr lang="en-US" sz="2800" dirty="0">
              <a:solidFill>
                <a:srgbClr val="000066"/>
              </a:solidFill>
              <a:latin typeface="Calibri" panose="020F0502020204030204" pitchFamily="34" charset="0"/>
            </a:endParaRPr>
          </a:p>
          <a:p>
            <a:r>
              <a:rPr lang="en-US" sz="2800" b="1" dirty="0">
                <a:solidFill>
                  <a:srgbClr val="000066"/>
                </a:solidFill>
                <a:latin typeface="Calibri" panose="020F0502020204030204" pitchFamily="34" charset="0"/>
              </a:rPr>
              <a:t>1.3</a:t>
            </a:r>
            <a:r>
              <a:rPr lang="en-US" sz="2800" dirty="0">
                <a:solidFill>
                  <a:srgbClr val="000066"/>
                </a:solidFill>
                <a:latin typeface="Calibri" panose="020F0502020204030204" pitchFamily="34" charset="0"/>
              </a:rPr>
              <a:t> Is Action Necessary?  (MRA, Step 1) Does the proposed intervention have clear legal justification and/or clear benefit to wilderness character?</a:t>
            </a:r>
          </a:p>
        </p:txBody>
      </p:sp>
    </p:spTree>
    <p:extLst>
      <p:ext uri="{BB962C8B-B14F-4D97-AF65-F5344CB8AC3E}">
        <p14:creationId xmlns:p14="http://schemas.microsoft.com/office/powerpoint/2010/main" val="1328417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600501" y="619780"/>
            <a:ext cx="7656395"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Step 2:</a:t>
            </a:r>
            <a:r>
              <a:rPr kumimoji="0" lang="en-US" sz="28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  Frame the Evaluation</a:t>
            </a:r>
          </a:p>
        </p:txBody>
      </p:sp>
      <p:sp>
        <p:nvSpPr>
          <p:cNvPr id="9" name="TextBox 8"/>
          <p:cNvSpPr txBox="1"/>
          <p:nvPr/>
        </p:nvSpPr>
        <p:spPr>
          <a:xfrm>
            <a:off x="445682" y="1789093"/>
            <a:ext cx="8252636" cy="954107"/>
          </a:xfrm>
          <a:prstGeom prst="rect">
            <a:avLst/>
          </a:prstGeom>
          <a:noFill/>
        </p:spPr>
        <p:txBody>
          <a:bodyPr wrap="square" rtlCol="0">
            <a:spAutoFit/>
          </a:bodyPr>
          <a:lstStyle/>
          <a:p>
            <a:r>
              <a:rPr lang="en-US" sz="2800" b="1" dirty="0">
                <a:solidFill>
                  <a:srgbClr val="000066"/>
                </a:solidFill>
                <a:latin typeface="Calibri" panose="020F0502020204030204" pitchFamily="34" charset="0"/>
              </a:rPr>
              <a:t>2.1</a:t>
            </a:r>
            <a:r>
              <a:rPr lang="en-US" sz="2800" dirty="0">
                <a:solidFill>
                  <a:srgbClr val="000066"/>
                </a:solidFill>
                <a:latin typeface="Calibri" panose="020F0502020204030204" pitchFamily="34" charset="0"/>
              </a:rPr>
              <a:t> Does the proposal include essential content for initial evaluation?</a:t>
            </a:r>
          </a:p>
        </p:txBody>
      </p:sp>
      <p:sp>
        <p:nvSpPr>
          <p:cNvPr id="6" name="TextBox 5"/>
          <p:cNvSpPr txBox="1"/>
          <p:nvPr/>
        </p:nvSpPr>
        <p:spPr>
          <a:xfrm>
            <a:off x="442754" y="2897163"/>
            <a:ext cx="8548192" cy="523220"/>
          </a:xfrm>
          <a:prstGeom prst="rect">
            <a:avLst/>
          </a:prstGeom>
          <a:noFill/>
        </p:spPr>
        <p:txBody>
          <a:bodyPr wrap="square" rtlCol="0">
            <a:spAutoFit/>
          </a:bodyPr>
          <a:lstStyle/>
          <a:p>
            <a:r>
              <a:rPr lang="en-US" sz="2800" b="1" dirty="0">
                <a:solidFill>
                  <a:srgbClr val="000066"/>
                </a:solidFill>
                <a:latin typeface="Calibri" panose="020F0502020204030204" pitchFamily="34" charset="0"/>
              </a:rPr>
              <a:t>2.2</a:t>
            </a:r>
            <a:r>
              <a:rPr lang="en-US" sz="2800" dirty="0">
                <a:solidFill>
                  <a:srgbClr val="000066"/>
                </a:solidFill>
                <a:latin typeface="Calibri" panose="020F0502020204030204" pitchFamily="34" charset="0"/>
              </a:rPr>
              <a:t> How much analysis is needed – complex or simple?</a:t>
            </a:r>
          </a:p>
        </p:txBody>
      </p:sp>
    </p:spTree>
    <p:extLst>
      <p:ext uri="{BB962C8B-B14F-4D97-AF65-F5344CB8AC3E}">
        <p14:creationId xmlns:p14="http://schemas.microsoft.com/office/powerpoint/2010/main" val="3657470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txBox="1">
            <a:spLocks noGrp="1"/>
          </p:cNvSpPr>
          <p:nvPr>
            <p:ph type="title" idx="4294967295"/>
          </p:nvPr>
        </p:nvSpPr>
        <p:spPr>
          <a:xfrm rot="5400000">
            <a:off x="4264223" y="-3572302"/>
            <a:ext cx="615553" cy="8734568"/>
          </a:xfrm>
          <a:prstGeom prst="rect">
            <a:avLst/>
          </a:prstGeom>
          <a:noFill/>
          <a:ln>
            <a:noFill/>
            <a:prstDash/>
          </a:ln>
          <a:effectLst/>
        </p:spPr>
        <p:txBody>
          <a:bodyPr rot="0" spcFirstLastPara="0" vertOverflow="overflow" horzOverflow="overflow" vert="vert270"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Step 3:</a:t>
            </a:r>
            <a:r>
              <a:rPr kumimoji="0" lang="en-US" sz="28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  Complete complex evaluation</a:t>
            </a:r>
          </a:p>
        </p:txBody>
      </p:sp>
      <p:sp>
        <p:nvSpPr>
          <p:cNvPr id="9" name="TextBox 8"/>
          <p:cNvSpPr txBox="1"/>
          <p:nvPr/>
        </p:nvSpPr>
        <p:spPr>
          <a:xfrm>
            <a:off x="445682" y="1265189"/>
            <a:ext cx="8252636" cy="3108543"/>
          </a:xfrm>
          <a:prstGeom prst="rect">
            <a:avLst/>
          </a:prstGeom>
          <a:noFill/>
        </p:spPr>
        <p:txBody>
          <a:bodyPr wrap="square" rtlCol="0">
            <a:spAutoFit/>
          </a:bodyPr>
          <a:lstStyle/>
          <a:p>
            <a:r>
              <a:rPr lang="en-US" sz="2800" b="1" dirty="0">
                <a:solidFill>
                  <a:srgbClr val="000066"/>
                </a:solidFill>
                <a:latin typeface="Calibri" panose="020F0502020204030204" pitchFamily="34" charset="0"/>
              </a:rPr>
              <a:t>3.1 </a:t>
            </a:r>
            <a:r>
              <a:rPr lang="en-US" sz="2800" dirty="0">
                <a:solidFill>
                  <a:srgbClr val="000066"/>
                </a:solidFill>
                <a:latin typeface="Calibri" panose="020F0502020204030204" pitchFamily="34" charset="0"/>
              </a:rPr>
              <a:t>Scientific criteria</a:t>
            </a:r>
          </a:p>
          <a:p>
            <a:endParaRPr lang="en-US" sz="2800" dirty="0">
              <a:solidFill>
                <a:srgbClr val="000066"/>
              </a:solidFill>
              <a:latin typeface="Calibri" panose="020F0502020204030204" pitchFamily="34" charset="0"/>
            </a:endParaRPr>
          </a:p>
          <a:p>
            <a:r>
              <a:rPr lang="en-US" sz="2800" b="1" dirty="0">
                <a:solidFill>
                  <a:srgbClr val="000066"/>
                </a:solidFill>
                <a:latin typeface="Calibri" panose="020F0502020204030204" pitchFamily="34" charset="0"/>
              </a:rPr>
              <a:t>3.2 </a:t>
            </a:r>
            <a:r>
              <a:rPr lang="en-US" sz="2800" dirty="0">
                <a:solidFill>
                  <a:srgbClr val="000066"/>
                </a:solidFill>
                <a:latin typeface="Calibri" panose="020F0502020204030204" pitchFamily="34" charset="0"/>
              </a:rPr>
              <a:t>Values and ethics criteria</a:t>
            </a:r>
          </a:p>
          <a:p>
            <a:endParaRPr lang="en-US" sz="2800" dirty="0">
              <a:solidFill>
                <a:srgbClr val="000066"/>
              </a:solidFill>
              <a:latin typeface="Calibri" panose="020F0502020204030204" pitchFamily="34" charset="0"/>
            </a:endParaRPr>
          </a:p>
          <a:p>
            <a:r>
              <a:rPr lang="en-US" sz="2800" b="1" dirty="0">
                <a:solidFill>
                  <a:srgbClr val="000066"/>
                </a:solidFill>
                <a:latin typeface="Calibri" panose="020F0502020204030204" pitchFamily="34" charset="0"/>
              </a:rPr>
              <a:t>3.3</a:t>
            </a:r>
            <a:r>
              <a:rPr lang="en-US" sz="2800" dirty="0">
                <a:solidFill>
                  <a:srgbClr val="000066"/>
                </a:solidFill>
                <a:latin typeface="Calibri" panose="020F0502020204030204" pitchFamily="34" charset="0"/>
              </a:rPr>
              <a:t> Implementation criteria</a:t>
            </a:r>
          </a:p>
          <a:p>
            <a:endParaRPr lang="en-US" sz="2800" dirty="0">
              <a:solidFill>
                <a:srgbClr val="000066"/>
              </a:solidFill>
              <a:latin typeface="Calibri" panose="020F0502020204030204" pitchFamily="34" charset="0"/>
            </a:endParaRPr>
          </a:p>
          <a:p>
            <a:r>
              <a:rPr lang="en-US" sz="2800" b="1" dirty="0">
                <a:solidFill>
                  <a:srgbClr val="000066"/>
                </a:solidFill>
                <a:latin typeface="Calibri" panose="020F0502020204030204" pitchFamily="34" charset="0"/>
              </a:rPr>
              <a:t>3.4</a:t>
            </a:r>
            <a:r>
              <a:rPr lang="en-US" sz="2800" dirty="0">
                <a:solidFill>
                  <a:srgbClr val="000066"/>
                </a:solidFill>
                <a:latin typeface="Calibri" panose="020F0502020204030204" pitchFamily="34" charset="0"/>
              </a:rPr>
              <a:t> Monitoring criteria</a:t>
            </a:r>
          </a:p>
        </p:txBody>
      </p:sp>
    </p:spTree>
    <p:extLst>
      <p:ext uri="{BB962C8B-B14F-4D97-AF65-F5344CB8AC3E}">
        <p14:creationId xmlns:p14="http://schemas.microsoft.com/office/powerpoint/2010/main" val="1948988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09432" y="1789128"/>
            <a:ext cx="8658367" cy="38933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Exit Evaluation Framework and complete next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66"/>
              </a:solidFill>
              <a:effectLst/>
              <a:uLnTx/>
              <a:uFillTx/>
              <a:latin typeface="Calibri" panose="020F050202020403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Step 4:</a:t>
            </a:r>
            <a:r>
              <a:rPr kumimoji="0" lang="en-US" sz="28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  </a:t>
            </a:r>
            <a:r>
              <a:rPr kumimoji="0" lang="en-US" sz="27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Complete MRA Step 2, Determine minimum activity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Step 5:</a:t>
            </a:r>
            <a:r>
              <a:rPr kumimoji="0" lang="en-US" sz="28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  Complete NEPA and Identify Proposed Action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Step 6:</a:t>
            </a:r>
            <a:r>
              <a:rPr kumimoji="0" lang="en-US" sz="28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  Implement, Monitor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	</a:t>
            </a:r>
            <a:endParaRPr kumimoji="0" lang="en-US" sz="2800" b="0" i="0" u="none" strike="noStrike" kern="1200" cap="none" spc="0" normalizeH="0" baseline="0" noProof="0" dirty="0">
              <a:ln>
                <a:noFill/>
              </a:ln>
              <a:solidFill>
                <a:srgbClr val="000066"/>
              </a:solidFill>
              <a:effectLst/>
              <a:uLnTx/>
              <a:uFillTx/>
              <a:latin typeface="+mn-lt"/>
              <a:ea typeface="+mn-ea"/>
              <a:cs typeface="+mn-cs"/>
            </a:endParaRPr>
          </a:p>
        </p:txBody>
      </p:sp>
    </p:spTree>
    <p:extLst>
      <p:ext uri="{BB962C8B-B14F-4D97-AF65-F5344CB8AC3E}">
        <p14:creationId xmlns:p14="http://schemas.microsoft.com/office/powerpoint/2010/main" val="1405375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7C4887-82F9-4ABF-BDFF-9682A0C126C4}"/>
              </a:ext>
            </a:extLst>
          </p:cNvPr>
          <p:cNvSpPr>
            <a:spLocks noGrp="1"/>
          </p:cNvSpPr>
          <p:nvPr>
            <p:ph type="title"/>
          </p:nvPr>
        </p:nvSpPr>
        <p:spPr>
          <a:xfrm>
            <a:off x="457200" y="-1143000"/>
            <a:ext cx="8610600" cy="1143000"/>
          </a:xfrm>
        </p:spPr>
        <p:txBody>
          <a:bodyPr vert="horz" wrap="square" lIns="91440" tIns="45720" rIns="91440" bIns="45720" numCol="1" anchor="b" anchorCtr="0" compatLnSpc="1">
            <a:prstTxWarp prst="textNoShape">
              <a:avLst/>
            </a:prstTxWarp>
          </a:bodyPr>
          <a:lstStyle/>
          <a:p>
            <a:r>
              <a:rPr lang="en-US" dirty="0"/>
              <a:t>Taking action vs not taking action</a:t>
            </a:r>
          </a:p>
        </p:txBody>
      </p:sp>
      <p:sp>
        <p:nvSpPr>
          <p:cNvPr id="5" name="Text Box 1029"/>
          <p:cNvSpPr txBox="1">
            <a:spLocks noChangeArrowheads="1"/>
          </p:cNvSpPr>
          <p:nvPr/>
        </p:nvSpPr>
        <p:spPr bwMode="auto">
          <a:xfrm>
            <a:off x="415334" y="1209862"/>
            <a:ext cx="5550195" cy="1477328"/>
          </a:xfrm>
          <a:prstGeom prst="rect">
            <a:avLst/>
          </a:prstGeom>
          <a:solidFill>
            <a:schemeClr val="accent5">
              <a:alpha val="58000"/>
            </a:schemeClr>
          </a:solidFill>
          <a:ln w="9525">
            <a:noFill/>
            <a:miter lim="800000"/>
            <a:headEnd/>
            <a:tailEnd/>
          </a:ln>
        </p:spPr>
        <p:txBody>
          <a:bodyPr wrap="square">
            <a:spAutoFit/>
          </a:bodyPr>
          <a:lstStyle/>
          <a:p>
            <a:pPr lvl="1" fontAlgn="base">
              <a:spcBef>
                <a:spcPct val="50000"/>
              </a:spcBef>
              <a:spcAft>
                <a:spcPct val="0"/>
              </a:spcAft>
              <a:defRPr/>
            </a:pPr>
            <a:r>
              <a:rPr lang="en-US" sz="3000" u="sng" kern="0" dirty="0">
                <a:solidFill>
                  <a:srgbClr val="000066"/>
                </a:solidFill>
                <a:latin typeface="Calibri" charset="0"/>
                <a:ea typeface="Calibri" charset="0"/>
                <a:cs typeface="Calibri" charset="0"/>
              </a:rPr>
              <a:t>Taking</a:t>
            </a:r>
            <a:r>
              <a:rPr lang="en-US" sz="3000" kern="0" dirty="0">
                <a:solidFill>
                  <a:srgbClr val="000066"/>
                </a:solidFill>
                <a:latin typeface="Calibri" charset="0"/>
                <a:ea typeface="Calibri" charset="0"/>
                <a:cs typeface="Calibri" charset="0"/>
              </a:rPr>
              <a:t> restoration action compromises the </a:t>
            </a:r>
            <a:r>
              <a:rPr lang="en-US" sz="3000" i="1" kern="0" dirty="0">
                <a:solidFill>
                  <a:prstClr val="black"/>
                </a:solidFill>
                <a:latin typeface="Calibri" charset="0"/>
                <a:ea typeface="Calibri" charset="0"/>
                <a:cs typeface="Calibri" charset="0"/>
              </a:rPr>
              <a:t>untrammeled</a:t>
            </a:r>
            <a:r>
              <a:rPr lang="en-US" sz="3000" kern="0" dirty="0">
                <a:solidFill>
                  <a:srgbClr val="000066"/>
                </a:solidFill>
                <a:latin typeface="Calibri" charset="0"/>
                <a:ea typeface="Calibri" charset="0"/>
                <a:cs typeface="Calibri" charset="0"/>
              </a:rPr>
              <a:t> quality of wilderness</a:t>
            </a:r>
          </a:p>
        </p:txBody>
      </p:sp>
      <p:sp>
        <p:nvSpPr>
          <p:cNvPr id="6" name="Text Box 1028"/>
          <p:cNvSpPr txBox="1">
            <a:spLocks noChangeArrowheads="1"/>
          </p:cNvSpPr>
          <p:nvPr/>
        </p:nvSpPr>
        <p:spPr bwMode="auto">
          <a:xfrm>
            <a:off x="607384" y="4086925"/>
            <a:ext cx="5166095" cy="1477328"/>
          </a:xfrm>
          <a:prstGeom prst="rect">
            <a:avLst/>
          </a:prstGeom>
          <a:solidFill>
            <a:schemeClr val="accent5">
              <a:alpha val="78000"/>
            </a:schemeClr>
          </a:solidFill>
          <a:ln w="9525">
            <a:noFill/>
            <a:miter lim="800000"/>
            <a:headEnd/>
            <a:tailEnd/>
          </a:ln>
        </p:spPr>
        <p:txBody>
          <a:bodyPr wrap="square">
            <a:spAutoFit/>
          </a:bodyPr>
          <a:lstStyle/>
          <a:p>
            <a:pPr lvl="1" fontAlgn="base">
              <a:spcBef>
                <a:spcPct val="50000"/>
              </a:spcBef>
              <a:spcAft>
                <a:spcPct val="0"/>
              </a:spcAft>
              <a:defRPr/>
            </a:pPr>
            <a:r>
              <a:rPr lang="en-US" sz="3000" u="sng" kern="0" dirty="0">
                <a:solidFill>
                  <a:srgbClr val="000066"/>
                </a:solidFill>
                <a:latin typeface="Calibri" charset="0"/>
                <a:ea typeface="Calibri" charset="0"/>
                <a:cs typeface="Calibri" charset="0"/>
              </a:rPr>
              <a:t>Not taking</a:t>
            </a:r>
            <a:r>
              <a:rPr lang="en-US" sz="3000" kern="0" dirty="0">
                <a:solidFill>
                  <a:srgbClr val="000066"/>
                </a:solidFill>
                <a:latin typeface="Calibri" charset="0"/>
                <a:ea typeface="Calibri" charset="0"/>
                <a:cs typeface="Calibri" charset="0"/>
              </a:rPr>
              <a:t> restoration action may compromise the </a:t>
            </a:r>
            <a:r>
              <a:rPr lang="en-US" sz="3000" i="1" kern="0" dirty="0">
                <a:solidFill>
                  <a:prstClr val="black"/>
                </a:solidFill>
                <a:latin typeface="Calibri" charset="0"/>
                <a:ea typeface="Calibri" charset="0"/>
                <a:cs typeface="Calibri" charset="0"/>
              </a:rPr>
              <a:t>natural</a:t>
            </a:r>
            <a:r>
              <a:rPr lang="en-US" sz="3000" kern="0" dirty="0">
                <a:solidFill>
                  <a:srgbClr val="000066"/>
                </a:solidFill>
                <a:latin typeface="Calibri" charset="0"/>
                <a:ea typeface="Calibri" charset="0"/>
                <a:cs typeface="Calibri" charset="0"/>
              </a:rPr>
              <a:t> quality of wilderness</a:t>
            </a:r>
          </a:p>
        </p:txBody>
      </p:sp>
      <p:sp>
        <p:nvSpPr>
          <p:cNvPr id="2" name="Slide Number Placeholder 1"/>
          <p:cNvSpPr>
            <a:spLocks noGrp="1"/>
          </p:cNvSpPr>
          <p:nvPr>
            <p:ph type="sldNum" sz="quarter" idx="12"/>
          </p:nvPr>
        </p:nvSpPr>
        <p:spPr/>
        <p:txBody>
          <a:bodyPr/>
          <a:lstStyle/>
          <a:p>
            <a:fld id="{3214F7E3-DCB8-4220-B116-71FC79AB4406}"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82974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txBox="1">
            <a:spLocks noGrp="1"/>
          </p:cNvSpPr>
          <p:nvPr>
            <p:ph type="title" idx="4294967295"/>
          </p:nvPr>
        </p:nvSpPr>
        <p:spPr>
          <a:xfrm rot="5400000">
            <a:off x="4264223" y="-3572302"/>
            <a:ext cx="615553" cy="8734568"/>
          </a:xfrm>
          <a:prstGeom prst="rect">
            <a:avLst/>
          </a:prstGeom>
          <a:noFill/>
          <a:ln>
            <a:noFill/>
            <a:prstDash/>
          </a:ln>
          <a:effectLst/>
        </p:spPr>
        <p:txBody>
          <a:bodyPr rot="0" spcFirstLastPara="0" vertOverflow="overflow" horzOverflow="overflow" vert="vert270"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Step 1:</a:t>
            </a:r>
            <a:r>
              <a:rPr kumimoji="0" lang="en-US" sz="28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  Describe the Situation </a:t>
            </a:r>
          </a:p>
        </p:txBody>
      </p:sp>
      <p:sp>
        <p:nvSpPr>
          <p:cNvPr id="9" name="TextBox 8"/>
          <p:cNvSpPr txBox="1"/>
          <p:nvPr/>
        </p:nvSpPr>
        <p:spPr>
          <a:xfrm>
            <a:off x="354842" y="1680258"/>
            <a:ext cx="8584441" cy="954107"/>
          </a:xfrm>
          <a:prstGeom prst="rect">
            <a:avLst/>
          </a:prstGeom>
          <a:noFill/>
        </p:spPr>
        <p:txBody>
          <a:bodyPr wrap="square" rtlCol="0">
            <a:spAutoFit/>
          </a:bodyPr>
          <a:lstStyle/>
          <a:p>
            <a:r>
              <a:rPr lang="en-US" sz="2800" b="1" dirty="0">
                <a:solidFill>
                  <a:srgbClr val="000066"/>
                </a:solidFill>
                <a:latin typeface="Calibri" panose="020F0502020204030204" pitchFamily="34" charset="0"/>
              </a:rPr>
              <a:t>1.1</a:t>
            </a:r>
            <a:r>
              <a:rPr lang="en-US" sz="2800" dirty="0">
                <a:solidFill>
                  <a:srgbClr val="000066"/>
                </a:solidFill>
                <a:latin typeface="Calibri" panose="020F0502020204030204" pitchFamily="34" charset="0"/>
              </a:rPr>
              <a:t> Is there a problem that may prompt ecological restoration action (i.e. trammeling)?</a:t>
            </a:r>
            <a:endParaRPr lang="en-US" sz="2800" b="1" dirty="0">
              <a:solidFill>
                <a:srgbClr val="000066"/>
              </a:solidFill>
              <a:latin typeface="Calibri" panose="020F05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39725575"/>
              </p:ext>
            </p:extLst>
          </p:nvPr>
        </p:nvGraphicFramePr>
        <p:xfrm>
          <a:off x="266131" y="2830026"/>
          <a:ext cx="8725470" cy="2935733"/>
        </p:xfrm>
        <a:graphic>
          <a:graphicData uri="http://schemas.openxmlformats.org/drawingml/2006/table">
            <a:tbl>
              <a:tblPr firstRow="1" bandRow="1">
                <a:tableStyleId>{5C22544A-7EE6-4342-B048-85BDC9FD1C3A}</a:tableStyleId>
              </a:tblPr>
              <a:tblGrid>
                <a:gridCol w="782474">
                  <a:extLst>
                    <a:ext uri="{9D8B030D-6E8A-4147-A177-3AD203B41FA5}">
                      <a16:colId xmlns:a16="http://schemas.microsoft.com/office/drawing/2014/main" val="20000"/>
                    </a:ext>
                  </a:extLst>
                </a:gridCol>
                <a:gridCol w="764274">
                  <a:extLst>
                    <a:ext uri="{9D8B030D-6E8A-4147-A177-3AD203B41FA5}">
                      <a16:colId xmlns:a16="http://schemas.microsoft.com/office/drawing/2014/main" val="20001"/>
                    </a:ext>
                  </a:extLst>
                </a:gridCol>
                <a:gridCol w="7178722">
                  <a:extLst>
                    <a:ext uri="{9D8B030D-6E8A-4147-A177-3AD203B41FA5}">
                      <a16:colId xmlns:a16="http://schemas.microsoft.com/office/drawing/2014/main" val="20002"/>
                    </a:ext>
                  </a:extLst>
                </a:gridCol>
              </a:tblGrid>
              <a:tr h="207505">
                <a:tc>
                  <a:txBody>
                    <a:bodyPr/>
                    <a:lstStyle/>
                    <a:p>
                      <a:pPr algn="ctr"/>
                      <a:r>
                        <a:rPr lang="en-US" sz="2000" b="0" dirty="0">
                          <a:solidFill>
                            <a:srgbClr val="000066"/>
                          </a:solidFill>
                          <a:latin typeface="Calibri" panose="020F0502020204030204" pitchFamily="34" charset="0"/>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a:solidFill>
                            <a:srgbClr val="000066"/>
                          </a:solidFill>
                          <a:latin typeface="Calibri" panose="020F0502020204030204" pitchFamily="34"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17697">
                <a:tc>
                  <a:txBody>
                    <a:bodyPr/>
                    <a:lstStyle/>
                    <a:p>
                      <a:endParaRPr lang="en-US" sz="20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kern="1200" dirty="0">
                          <a:solidFill>
                            <a:srgbClr val="000066"/>
                          </a:solidFill>
                          <a:effectLst/>
                          <a:latin typeface="Calibri" panose="020F0502020204030204" pitchFamily="34" charset="0"/>
                          <a:ea typeface="+mn-ea"/>
                          <a:cs typeface="+mn-cs"/>
                        </a:rPr>
                        <a:t>Proposal clearly describes the restoration issue (i.e. degradation)</a:t>
                      </a:r>
                      <a:endParaRPr lang="en-US" sz="20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24720">
                <a:tc>
                  <a:txBody>
                    <a:bodyPr/>
                    <a:lstStyle/>
                    <a:p>
                      <a:endParaRPr lang="en-US" sz="20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kern="1200" dirty="0">
                          <a:solidFill>
                            <a:srgbClr val="000066"/>
                          </a:solidFill>
                          <a:effectLst/>
                          <a:latin typeface="Calibri" panose="020F0502020204030204" pitchFamily="34" charset="0"/>
                          <a:ea typeface="+mn-ea"/>
                          <a:cs typeface="+mn-cs"/>
                        </a:rPr>
                        <a:t>Proposal articulates why action is more important than inaction to preserve wilderness character</a:t>
                      </a:r>
                      <a:endParaRPr lang="en-US" sz="20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96036">
                <a:tc>
                  <a:txBody>
                    <a:bodyPr/>
                    <a:lstStyle/>
                    <a:p>
                      <a:endParaRPr lang="en-US" sz="20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kern="1200" dirty="0">
                          <a:solidFill>
                            <a:srgbClr val="000066"/>
                          </a:solidFill>
                          <a:effectLst/>
                          <a:latin typeface="Calibri" panose="020F0502020204030204" pitchFamily="34" charset="0"/>
                          <a:ea typeface="+mn-ea"/>
                          <a:cs typeface="+mn-cs"/>
                        </a:rPr>
                        <a:t>Restoration needs, objectives, and outcomes are defined and linked to preservation of wilderness character</a:t>
                      </a:r>
                      <a:endParaRPr lang="en-US" sz="20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96036">
                <a:tc gridSpan="3">
                  <a:txBody>
                    <a:bodyPr/>
                    <a:lstStyle/>
                    <a:p>
                      <a:r>
                        <a:rPr lang="en-US" sz="1800" kern="1200" dirty="0">
                          <a:solidFill>
                            <a:srgbClr val="000066"/>
                          </a:solidFill>
                          <a:effectLst/>
                          <a:latin typeface="Calibri" panose="020F0502020204030204" pitchFamily="34" charset="0"/>
                          <a:ea typeface="+mn-ea"/>
                          <a:cs typeface="+mn-cs"/>
                        </a:rPr>
                        <a:t>If YES to all rows, continue to evaluate the broad rationale.  </a:t>
                      </a:r>
                    </a:p>
                    <a:p>
                      <a:r>
                        <a:rPr lang="en-US" sz="1800" kern="1200" dirty="0" err="1">
                          <a:solidFill>
                            <a:srgbClr val="000066"/>
                          </a:solidFill>
                          <a:effectLst/>
                          <a:latin typeface="Calibri" panose="020F0502020204030204" pitchFamily="34" charset="0"/>
                          <a:ea typeface="+mn-ea"/>
                          <a:cs typeface="+mn-cs"/>
                        </a:rPr>
                        <a:t>Ff</a:t>
                      </a:r>
                      <a:r>
                        <a:rPr lang="en-US" sz="1800" kern="1200" dirty="0">
                          <a:solidFill>
                            <a:srgbClr val="000066"/>
                          </a:solidFill>
                          <a:effectLst/>
                          <a:latin typeface="Calibri" panose="020F0502020204030204" pitchFamily="34" charset="0"/>
                          <a:ea typeface="+mn-ea"/>
                          <a:cs typeface="+mn-cs"/>
                        </a:rPr>
                        <a:t> NO to any rows, deny proposal and return for potential revision.</a:t>
                      </a:r>
                      <a:endParaRPr lang="en-US" sz="20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20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20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48040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idx="4294967295"/>
          </p:nvPr>
        </p:nvSpPr>
        <p:spPr>
          <a:xfrm rot="5400000">
            <a:off x="4293791" y="-3610974"/>
            <a:ext cx="615553" cy="8734568"/>
          </a:xfrm>
          <a:prstGeom prst="rect">
            <a:avLst/>
          </a:prstGeom>
          <a:noFill/>
          <a:ln>
            <a:noFill/>
            <a:prstDash/>
          </a:ln>
          <a:effectLst/>
        </p:spPr>
        <p:txBody>
          <a:bodyPr rot="0" spcFirstLastPara="0" vertOverflow="overflow" horzOverflow="overflow" vert="vert270"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Step 1:</a:t>
            </a:r>
            <a:r>
              <a:rPr kumimoji="0" lang="en-US" sz="28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  Describe the Situation </a:t>
            </a:r>
          </a:p>
        </p:txBody>
      </p:sp>
      <p:sp>
        <p:nvSpPr>
          <p:cNvPr id="9" name="TextBox 8"/>
          <p:cNvSpPr txBox="1"/>
          <p:nvPr/>
        </p:nvSpPr>
        <p:spPr>
          <a:xfrm>
            <a:off x="354842" y="1680258"/>
            <a:ext cx="8584441" cy="3539430"/>
          </a:xfrm>
          <a:prstGeom prst="rect">
            <a:avLst/>
          </a:prstGeom>
          <a:noFill/>
        </p:spPr>
        <p:txBody>
          <a:bodyPr wrap="square" rtlCol="0">
            <a:spAutoFit/>
          </a:bodyPr>
          <a:lstStyle/>
          <a:p>
            <a:r>
              <a:rPr lang="en-US" sz="2800" b="1" dirty="0">
                <a:solidFill>
                  <a:srgbClr val="000066"/>
                </a:solidFill>
                <a:latin typeface="Calibri" panose="020F0502020204030204" pitchFamily="34" charset="0"/>
              </a:rPr>
              <a:t>1.2</a:t>
            </a:r>
            <a:r>
              <a:rPr lang="en-US" sz="2800" dirty="0">
                <a:solidFill>
                  <a:srgbClr val="000066"/>
                </a:solidFill>
                <a:latin typeface="Calibri" panose="020F0502020204030204" pitchFamily="34" charset="0"/>
              </a:rPr>
              <a:t> Is restoration needed here and now in this wilderness?  (Why here, why now?)</a:t>
            </a:r>
          </a:p>
          <a:p>
            <a:endParaRPr lang="en-US" sz="2800" dirty="0">
              <a:solidFill>
                <a:srgbClr val="000066"/>
              </a:solidFill>
              <a:latin typeface="Calibri" panose="020F0502020204030204" pitchFamily="34" charset="0"/>
            </a:endParaRPr>
          </a:p>
          <a:p>
            <a:endParaRPr lang="en-US" sz="2800" b="1" dirty="0">
              <a:solidFill>
                <a:srgbClr val="000066"/>
              </a:solidFill>
              <a:latin typeface="Calibri" panose="020F0502020204030204" pitchFamily="34" charset="0"/>
            </a:endParaRPr>
          </a:p>
          <a:p>
            <a:endParaRPr lang="en-US" sz="2800" b="1" dirty="0">
              <a:solidFill>
                <a:srgbClr val="000066"/>
              </a:solidFill>
              <a:latin typeface="Calibri" panose="020F0502020204030204" pitchFamily="34" charset="0"/>
            </a:endParaRPr>
          </a:p>
          <a:p>
            <a:endParaRPr lang="en-US" sz="2800" b="1" dirty="0">
              <a:solidFill>
                <a:srgbClr val="000066"/>
              </a:solidFill>
              <a:latin typeface="Calibri" panose="020F0502020204030204" pitchFamily="34" charset="0"/>
            </a:endParaRPr>
          </a:p>
          <a:p>
            <a:endParaRPr lang="en-US" sz="2800" b="1" dirty="0">
              <a:solidFill>
                <a:srgbClr val="000066"/>
              </a:solidFill>
              <a:latin typeface="Calibri" panose="020F0502020204030204" pitchFamily="34" charset="0"/>
            </a:endParaRPr>
          </a:p>
          <a:p>
            <a:r>
              <a:rPr lang="en-US" sz="2800" b="1" dirty="0">
                <a:solidFill>
                  <a:srgbClr val="000066"/>
                </a:solidFill>
                <a:latin typeface="Calibri" panose="020F0502020204030204" pitchFamily="34" charset="0"/>
              </a:rPr>
              <a:t>	</a:t>
            </a:r>
          </a:p>
        </p:txBody>
      </p:sp>
      <p:graphicFrame>
        <p:nvGraphicFramePr>
          <p:cNvPr id="2" name="Table 1"/>
          <p:cNvGraphicFramePr>
            <a:graphicFrameLocks noGrp="1"/>
          </p:cNvGraphicFramePr>
          <p:nvPr>
            <p:extLst>
              <p:ext uri="{D42A27DB-BD31-4B8C-83A1-F6EECF244321}">
                <p14:modId xmlns:p14="http://schemas.microsoft.com/office/powerpoint/2010/main" val="143914445"/>
              </p:ext>
            </p:extLst>
          </p:nvPr>
        </p:nvGraphicFramePr>
        <p:xfrm>
          <a:off x="213813" y="2925552"/>
          <a:ext cx="8725470" cy="2675440"/>
        </p:xfrm>
        <a:graphic>
          <a:graphicData uri="http://schemas.openxmlformats.org/drawingml/2006/table">
            <a:tbl>
              <a:tblPr firstRow="1" bandRow="1">
                <a:tableStyleId>{5C22544A-7EE6-4342-B048-85BDC9FD1C3A}</a:tableStyleId>
              </a:tblPr>
              <a:tblGrid>
                <a:gridCol w="782474">
                  <a:extLst>
                    <a:ext uri="{9D8B030D-6E8A-4147-A177-3AD203B41FA5}">
                      <a16:colId xmlns:a16="http://schemas.microsoft.com/office/drawing/2014/main" val="20000"/>
                    </a:ext>
                  </a:extLst>
                </a:gridCol>
                <a:gridCol w="764274">
                  <a:extLst>
                    <a:ext uri="{9D8B030D-6E8A-4147-A177-3AD203B41FA5}">
                      <a16:colId xmlns:a16="http://schemas.microsoft.com/office/drawing/2014/main" val="20001"/>
                    </a:ext>
                  </a:extLst>
                </a:gridCol>
                <a:gridCol w="7178722">
                  <a:extLst>
                    <a:ext uri="{9D8B030D-6E8A-4147-A177-3AD203B41FA5}">
                      <a16:colId xmlns:a16="http://schemas.microsoft.com/office/drawing/2014/main" val="20002"/>
                    </a:ext>
                  </a:extLst>
                </a:gridCol>
              </a:tblGrid>
              <a:tr h="207505">
                <a:tc>
                  <a:txBody>
                    <a:bodyPr/>
                    <a:lstStyle/>
                    <a:p>
                      <a:pPr algn="ctr"/>
                      <a:r>
                        <a:rPr lang="en-US" sz="2000" b="0" dirty="0">
                          <a:solidFill>
                            <a:srgbClr val="000066"/>
                          </a:solidFill>
                          <a:latin typeface="Calibri" panose="020F0502020204030204" pitchFamily="34" charset="0"/>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a:solidFill>
                            <a:srgbClr val="000066"/>
                          </a:solidFill>
                          <a:latin typeface="Calibri" panose="020F0502020204030204" pitchFamily="34"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17697">
                <a:tc>
                  <a:txBody>
                    <a:bodyPr/>
                    <a:lstStyle/>
                    <a:p>
                      <a:endParaRPr lang="en-US" sz="20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kern="1200" dirty="0">
                          <a:solidFill>
                            <a:srgbClr val="000066"/>
                          </a:solidFill>
                          <a:effectLst/>
                          <a:latin typeface="Calibri" panose="020F0502020204030204" pitchFamily="34" charset="0"/>
                          <a:ea typeface="+mn-ea"/>
                          <a:cs typeface="+mn-cs"/>
                        </a:rPr>
                        <a:t>Proposal includes justification to implement proposal within wilderness (i.e. wilderness dependence)</a:t>
                      </a:r>
                      <a:endParaRPr lang="en-US" sz="20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24720">
                <a:tc>
                  <a:txBody>
                    <a:bodyPr/>
                    <a:lstStyle/>
                    <a:p>
                      <a:endParaRPr lang="en-US" sz="20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kern="1200" dirty="0">
                          <a:solidFill>
                            <a:srgbClr val="000066"/>
                          </a:solidFill>
                          <a:effectLst/>
                          <a:latin typeface="Calibri" panose="020F0502020204030204" pitchFamily="34" charset="0"/>
                          <a:ea typeface="+mn-ea"/>
                          <a:cs typeface="+mn-cs"/>
                        </a:rPr>
                        <a:t>Proposal considers the status and condition of surrounding lands to demonstrate rationale for proposed restoration within this particular wilderness unit at this time</a:t>
                      </a:r>
                      <a:endParaRPr lang="en-US" sz="20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24720">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rgbClr val="000066"/>
                          </a:solidFill>
                          <a:effectLst/>
                          <a:latin typeface="Calibri" panose="020F0502020204030204" pitchFamily="34" charset="0"/>
                          <a:ea typeface="+mn-ea"/>
                          <a:cs typeface="+mn-cs"/>
                        </a:rPr>
                        <a:t>If YES to all rows, continue to evaluate proposal.</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rgbClr val="000066"/>
                          </a:solidFill>
                          <a:effectLst/>
                          <a:latin typeface="Calibri" panose="020F0502020204030204" pitchFamily="34" charset="0"/>
                          <a:ea typeface="+mn-ea"/>
                          <a:cs typeface="+mn-cs"/>
                        </a:rPr>
                        <a:t>If NO to any rows, deny proposal and return for potential revision.</a:t>
                      </a:r>
                      <a:endParaRPr lang="en-US" sz="24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20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20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38518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600501" y="162580"/>
            <a:ext cx="7656395"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Step 1:</a:t>
            </a:r>
            <a:r>
              <a:rPr kumimoji="0" lang="en-US" sz="28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  Describe the Situation</a:t>
            </a:r>
          </a:p>
        </p:txBody>
      </p:sp>
      <p:sp>
        <p:nvSpPr>
          <p:cNvPr id="9" name="TextBox 8"/>
          <p:cNvSpPr txBox="1"/>
          <p:nvPr/>
        </p:nvSpPr>
        <p:spPr>
          <a:xfrm>
            <a:off x="457200" y="792540"/>
            <a:ext cx="8252636" cy="1200329"/>
          </a:xfrm>
          <a:prstGeom prst="rect">
            <a:avLst/>
          </a:prstGeom>
          <a:noFill/>
        </p:spPr>
        <p:txBody>
          <a:bodyPr wrap="square" rtlCol="0">
            <a:spAutoFit/>
          </a:bodyPr>
          <a:lstStyle/>
          <a:p>
            <a:r>
              <a:rPr lang="en-US" sz="2400" b="1" dirty="0">
                <a:solidFill>
                  <a:srgbClr val="000066"/>
                </a:solidFill>
                <a:latin typeface="Calibri" panose="020F0502020204030204" pitchFamily="34" charset="0"/>
              </a:rPr>
              <a:t>1.3</a:t>
            </a:r>
            <a:r>
              <a:rPr lang="en-US" sz="2400" dirty="0">
                <a:solidFill>
                  <a:srgbClr val="000066"/>
                </a:solidFill>
                <a:latin typeface="Calibri" panose="020F0502020204030204" pitchFamily="34" charset="0"/>
              </a:rPr>
              <a:t> Is restoration action necessary? (MRA, Step 1) </a:t>
            </a:r>
          </a:p>
          <a:p>
            <a:r>
              <a:rPr lang="en-US" sz="2400" i="1" dirty="0">
                <a:solidFill>
                  <a:srgbClr val="000066"/>
                </a:solidFill>
                <a:latin typeface="Calibri" panose="020F0502020204030204" pitchFamily="34" charset="0"/>
              </a:rPr>
              <a:t>Does the proposed intervention have clear legal justification and/or clear benefit to wilderness character?</a:t>
            </a:r>
            <a:endParaRPr lang="en-US" sz="2400" dirty="0">
              <a:solidFill>
                <a:srgbClr val="000066"/>
              </a:solidFill>
              <a:latin typeface="Calibri" panose="020F05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000513319"/>
              </p:ext>
            </p:extLst>
          </p:nvPr>
        </p:nvGraphicFramePr>
        <p:xfrm>
          <a:off x="259306" y="2448560"/>
          <a:ext cx="8570795" cy="3997960"/>
        </p:xfrm>
        <a:graphic>
          <a:graphicData uri="http://schemas.openxmlformats.org/drawingml/2006/table">
            <a:tbl>
              <a:tblPr firstRow="1" bandRow="1">
                <a:tableStyleId>{5C22544A-7EE6-4342-B048-85BDC9FD1C3A}</a:tableStyleId>
              </a:tblPr>
              <a:tblGrid>
                <a:gridCol w="614151">
                  <a:extLst>
                    <a:ext uri="{9D8B030D-6E8A-4147-A177-3AD203B41FA5}">
                      <a16:colId xmlns:a16="http://schemas.microsoft.com/office/drawing/2014/main" val="20000"/>
                    </a:ext>
                  </a:extLst>
                </a:gridCol>
                <a:gridCol w="600501">
                  <a:extLst>
                    <a:ext uri="{9D8B030D-6E8A-4147-A177-3AD203B41FA5}">
                      <a16:colId xmlns:a16="http://schemas.microsoft.com/office/drawing/2014/main" val="20001"/>
                    </a:ext>
                  </a:extLst>
                </a:gridCol>
                <a:gridCol w="7356143">
                  <a:extLst>
                    <a:ext uri="{9D8B030D-6E8A-4147-A177-3AD203B41FA5}">
                      <a16:colId xmlns:a16="http://schemas.microsoft.com/office/drawing/2014/main" val="20002"/>
                    </a:ext>
                  </a:extLst>
                </a:gridCol>
              </a:tblGrid>
              <a:tr h="370840">
                <a:tc>
                  <a:txBody>
                    <a:bodyPr/>
                    <a:lstStyle/>
                    <a:p>
                      <a:r>
                        <a:rPr lang="en-US" b="0" dirty="0">
                          <a:solidFill>
                            <a:srgbClr val="000066"/>
                          </a:solidFill>
                          <a:latin typeface="Calibri" panose="020F0502020204030204" pitchFamily="34" charset="0"/>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dirty="0">
                          <a:solidFill>
                            <a:srgbClr val="000066"/>
                          </a:solidFill>
                          <a:latin typeface="Calibri" panose="020F0502020204030204" pitchFamily="34"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endParaRPr lang="en-US"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kern="1200" dirty="0">
                          <a:solidFill>
                            <a:srgbClr val="000066"/>
                          </a:solidFill>
                          <a:effectLst/>
                          <a:latin typeface="Calibri" panose="020F0502020204030204" pitchFamily="34" charset="0"/>
                          <a:ea typeface="+mn-ea"/>
                          <a:cs typeface="+mn-cs"/>
                        </a:rPr>
                        <a:t>Proposal includes restoration action(s) to satisfy valid existing rights or a special provision in wilderness legislation (the Wilderness Act of 1964 or subsequent wilderness laws) that requires action</a:t>
                      </a:r>
                      <a:endParaRPr lang="en-US"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endParaRPr lang="en-US"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kern="1200" dirty="0">
                          <a:solidFill>
                            <a:srgbClr val="000066"/>
                          </a:solidFill>
                          <a:effectLst/>
                          <a:latin typeface="Calibri" panose="020F0502020204030204" pitchFamily="34" charset="0"/>
                          <a:ea typeface="+mn-ea"/>
                          <a:cs typeface="+mn-cs"/>
                        </a:rPr>
                        <a:t>Proposal includes restoration action(s) to meet the requirements of other federal laws (e.g., Endangered Species Act, Dam Safety Act, Clean Air Act)</a:t>
                      </a:r>
                      <a:endParaRPr lang="en-US"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endParaRPr lang="en-US"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kern="1200" dirty="0">
                          <a:solidFill>
                            <a:srgbClr val="000066"/>
                          </a:solidFill>
                          <a:effectLst/>
                          <a:latin typeface="Calibri" panose="020F0502020204030204" pitchFamily="34" charset="0"/>
                          <a:ea typeface="+mn-ea"/>
                          <a:cs typeface="+mn-cs"/>
                        </a:rPr>
                        <a:t>Proposal includes restoration action(s) to preserve one or more of the qualities of wilderness character: Untrammeled, Undeveloped, Natural, Outstanding Opportunities for Solitude or Primitive and Unconfined Recreation, or Other Features of Value that reflect the character of this wilderness area</a:t>
                      </a:r>
                      <a:endParaRPr lang="en-US"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gridSpan="3">
                  <a:txBody>
                    <a:bodyPr/>
                    <a:lstStyle/>
                    <a:p>
                      <a:r>
                        <a:rPr lang="en-US" sz="1700" b="0" kern="1200" dirty="0">
                          <a:solidFill>
                            <a:srgbClr val="000066"/>
                          </a:solidFill>
                          <a:effectLst/>
                          <a:latin typeface="Calibri" panose="020F0502020204030204" pitchFamily="34" charset="0"/>
                          <a:ea typeface="+mn-ea"/>
                          <a:cs typeface="+mn-cs"/>
                        </a:rPr>
                        <a:t>If YES to any rows, continue to evaluate proposal to determine the extent of needed analysis.</a:t>
                      </a:r>
                    </a:p>
                    <a:p>
                      <a:r>
                        <a:rPr lang="en-US" sz="1700" b="0" kern="1200" dirty="0">
                          <a:solidFill>
                            <a:srgbClr val="000066"/>
                          </a:solidFill>
                          <a:effectLst/>
                          <a:latin typeface="Calibri" panose="020F0502020204030204" pitchFamily="34" charset="0"/>
                          <a:ea typeface="+mn-ea"/>
                          <a:cs typeface="+mn-cs"/>
                        </a:rPr>
                        <a:t>If NO to all rows, deny proposal and return for potential revision.</a:t>
                      </a:r>
                      <a:endParaRPr lang="en-US" sz="17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05216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600501" y="191066"/>
            <a:ext cx="7656395"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Step 2:</a:t>
            </a:r>
            <a:r>
              <a:rPr kumimoji="0" lang="en-US" sz="28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  Frame the Evaluation</a:t>
            </a:r>
          </a:p>
        </p:txBody>
      </p:sp>
      <p:sp>
        <p:nvSpPr>
          <p:cNvPr id="9" name="TextBox 8"/>
          <p:cNvSpPr txBox="1"/>
          <p:nvPr/>
        </p:nvSpPr>
        <p:spPr>
          <a:xfrm>
            <a:off x="445682" y="801157"/>
            <a:ext cx="8252636" cy="523220"/>
          </a:xfrm>
          <a:prstGeom prst="rect">
            <a:avLst/>
          </a:prstGeom>
          <a:noFill/>
        </p:spPr>
        <p:txBody>
          <a:bodyPr wrap="square" rtlCol="0">
            <a:spAutoFit/>
          </a:bodyPr>
          <a:lstStyle/>
          <a:p>
            <a:r>
              <a:rPr lang="en-US" sz="2800" b="1" dirty="0">
                <a:solidFill>
                  <a:srgbClr val="000066"/>
                </a:solidFill>
                <a:latin typeface="Calibri" panose="020F0502020204030204" pitchFamily="34" charset="0"/>
              </a:rPr>
              <a:t>2.1</a:t>
            </a:r>
            <a:r>
              <a:rPr lang="en-US" sz="2800" dirty="0">
                <a:solidFill>
                  <a:srgbClr val="000066"/>
                </a:solidFill>
                <a:latin typeface="Calibri" panose="020F0502020204030204" pitchFamily="34" charset="0"/>
              </a:rPr>
              <a:t> Is the proposal sufficient for an initial evaluation?</a:t>
            </a:r>
          </a:p>
        </p:txBody>
      </p:sp>
      <p:graphicFrame>
        <p:nvGraphicFramePr>
          <p:cNvPr id="8" name="Table 7"/>
          <p:cNvGraphicFramePr>
            <a:graphicFrameLocks noGrp="1"/>
          </p:cNvGraphicFramePr>
          <p:nvPr>
            <p:extLst>
              <p:ext uri="{D42A27DB-BD31-4B8C-83A1-F6EECF244321}">
                <p14:modId xmlns:p14="http://schemas.microsoft.com/office/powerpoint/2010/main" val="4078701540"/>
              </p:ext>
            </p:extLst>
          </p:nvPr>
        </p:nvGraphicFramePr>
        <p:xfrm>
          <a:off x="218363" y="1419913"/>
          <a:ext cx="8761862" cy="4876800"/>
        </p:xfrm>
        <a:graphic>
          <a:graphicData uri="http://schemas.openxmlformats.org/drawingml/2006/table">
            <a:tbl>
              <a:tblPr firstRow="1" bandRow="1">
                <a:tableStyleId>{5C22544A-7EE6-4342-B048-85BDC9FD1C3A}</a:tableStyleId>
              </a:tblPr>
              <a:tblGrid>
                <a:gridCol w="493748">
                  <a:extLst>
                    <a:ext uri="{9D8B030D-6E8A-4147-A177-3AD203B41FA5}">
                      <a16:colId xmlns:a16="http://schemas.microsoft.com/office/drawing/2014/main" val="20000"/>
                    </a:ext>
                  </a:extLst>
                </a:gridCol>
                <a:gridCol w="480755">
                  <a:extLst>
                    <a:ext uri="{9D8B030D-6E8A-4147-A177-3AD203B41FA5}">
                      <a16:colId xmlns:a16="http://schemas.microsoft.com/office/drawing/2014/main" val="20001"/>
                    </a:ext>
                  </a:extLst>
                </a:gridCol>
                <a:gridCol w="7787359">
                  <a:extLst>
                    <a:ext uri="{9D8B030D-6E8A-4147-A177-3AD203B41FA5}">
                      <a16:colId xmlns:a16="http://schemas.microsoft.com/office/drawing/2014/main" val="20002"/>
                    </a:ext>
                  </a:extLst>
                </a:gridCol>
              </a:tblGrid>
              <a:tr h="0">
                <a:tc>
                  <a:txBody>
                    <a:bodyPr/>
                    <a:lstStyle/>
                    <a:p>
                      <a:r>
                        <a:rPr lang="en-US" sz="1400" b="0" dirty="0">
                          <a:solidFill>
                            <a:schemeClr val="bg1"/>
                          </a:solidFill>
                          <a:latin typeface="Calibri" panose="020F0502020204030204" pitchFamily="34" charset="0"/>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400" b="0" dirty="0">
                          <a:solidFill>
                            <a:schemeClr val="bg1"/>
                          </a:solidFill>
                          <a:latin typeface="Calibri" panose="020F0502020204030204" pitchFamily="34"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endParaRPr lang="en-US" sz="14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0">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600" b="0" dirty="0">
                          <a:solidFill>
                            <a:srgbClr val="000066"/>
                          </a:solidFill>
                          <a:effectLst/>
                          <a:latin typeface="Calibri" panose="020F0502020204030204" pitchFamily="34" charset="0"/>
                          <a:ea typeface="Calibri"/>
                          <a:cs typeface="Calibri"/>
                        </a:rPr>
                        <a:t>Administrative jurisdiction and decisionmaker(s) identified.</a:t>
                      </a:r>
                      <a:endParaRPr lang="en-US" sz="1600" b="0" dirty="0">
                        <a:solidFill>
                          <a:srgbClr val="000066"/>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600" b="0" dirty="0">
                          <a:solidFill>
                            <a:srgbClr val="000066"/>
                          </a:solidFill>
                          <a:effectLst/>
                          <a:latin typeface="Calibri" panose="020F0502020204030204" pitchFamily="34" charset="0"/>
                          <a:ea typeface="Calibri"/>
                          <a:cs typeface="Calibri"/>
                        </a:rPr>
                        <a:t>Potential stakeholders identified.</a:t>
                      </a:r>
                      <a:endParaRPr lang="en-US" sz="1600" b="0" dirty="0">
                        <a:solidFill>
                          <a:srgbClr val="000066"/>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600" b="0" dirty="0">
                          <a:solidFill>
                            <a:srgbClr val="000066"/>
                          </a:solidFill>
                          <a:effectLst/>
                          <a:latin typeface="Calibri" panose="020F0502020204030204" pitchFamily="34" charset="0"/>
                          <a:ea typeface="Calibri"/>
                          <a:cs typeface="Calibri"/>
                        </a:rPr>
                        <a:t>Spatial scale(s) of action and restoration outcome(s) identified.</a:t>
                      </a:r>
                      <a:endParaRPr lang="en-US" sz="1600" b="0" dirty="0">
                        <a:solidFill>
                          <a:srgbClr val="000066"/>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600" b="0" dirty="0">
                          <a:solidFill>
                            <a:srgbClr val="000066"/>
                          </a:solidFill>
                          <a:effectLst/>
                          <a:latin typeface="Calibri" panose="020F0502020204030204" pitchFamily="34" charset="0"/>
                          <a:ea typeface="Calibri"/>
                          <a:cs typeface="Calibri"/>
                        </a:rPr>
                        <a:t>Temporal scale(s) of action (including frequency) and restoration outcomes(s) identified.</a:t>
                      </a:r>
                      <a:endParaRPr lang="en-US" sz="1600" b="0" dirty="0">
                        <a:solidFill>
                          <a:srgbClr val="000066"/>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600" b="0" dirty="0">
                          <a:solidFill>
                            <a:srgbClr val="000066"/>
                          </a:solidFill>
                          <a:effectLst/>
                          <a:latin typeface="Calibri" panose="020F0502020204030204" pitchFamily="34" charset="0"/>
                          <a:ea typeface="Calibri"/>
                          <a:cs typeface="Calibri"/>
                        </a:rPr>
                        <a:t>Proposal is clearly designed to accomplish stated restoration outcome(s).</a:t>
                      </a:r>
                      <a:endParaRPr lang="en-US" sz="1600" b="0" dirty="0">
                        <a:solidFill>
                          <a:srgbClr val="000066"/>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600" b="0" dirty="0">
                          <a:solidFill>
                            <a:srgbClr val="000066"/>
                          </a:solidFill>
                          <a:effectLst/>
                          <a:latin typeface="Calibri" panose="020F0502020204030204" pitchFamily="34" charset="0"/>
                          <a:ea typeface="Calibri"/>
                          <a:cs typeface="Calibri"/>
                        </a:rPr>
                        <a:t>Potential conflicts in law and policy identified.</a:t>
                      </a:r>
                      <a:endParaRPr lang="en-US" sz="1600" b="0" dirty="0">
                        <a:solidFill>
                          <a:srgbClr val="000066"/>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600" b="0" dirty="0">
                          <a:solidFill>
                            <a:srgbClr val="000066"/>
                          </a:solidFill>
                          <a:effectLst/>
                          <a:latin typeface="Calibri" panose="020F0502020204030204" pitchFamily="34" charset="0"/>
                          <a:ea typeface="Calibri"/>
                          <a:cs typeface="Calibri"/>
                        </a:rPr>
                        <a:t>Potential conflicts in values and ethics are identified.</a:t>
                      </a:r>
                      <a:endParaRPr lang="en-US" sz="1600" b="0" dirty="0">
                        <a:solidFill>
                          <a:srgbClr val="000066"/>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600" b="0" dirty="0">
                          <a:solidFill>
                            <a:srgbClr val="000066"/>
                          </a:solidFill>
                          <a:effectLst/>
                          <a:latin typeface="Calibri" panose="020F0502020204030204" pitchFamily="34" charset="0"/>
                          <a:ea typeface="Calibri"/>
                          <a:cs typeface="Calibri"/>
                        </a:rPr>
                        <a:t>Potential effects on wilderness character described, including strength of evidence.</a:t>
                      </a:r>
                      <a:endParaRPr lang="en-US" sz="1600" b="0" dirty="0">
                        <a:solidFill>
                          <a:srgbClr val="000066"/>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600" b="0" dirty="0">
                          <a:solidFill>
                            <a:srgbClr val="000066"/>
                          </a:solidFill>
                          <a:effectLst/>
                          <a:latin typeface="Calibri" panose="020F0502020204030204" pitchFamily="34" charset="0"/>
                          <a:ea typeface="Calibri"/>
                          <a:cs typeface="Calibri"/>
                        </a:rPr>
                        <a:t>Potential cumulative effects are identified, including strength of evidence.</a:t>
                      </a:r>
                      <a:endParaRPr lang="en-US" sz="1600" b="0" dirty="0">
                        <a:solidFill>
                          <a:srgbClr val="000066"/>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0">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600" b="0" dirty="0">
                          <a:solidFill>
                            <a:srgbClr val="000066"/>
                          </a:solidFill>
                          <a:effectLst/>
                          <a:latin typeface="Calibri" panose="020F0502020204030204" pitchFamily="34" charset="0"/>
                          <a:ea typeface="Calibri"/>
                          <a:cs typeface="Calibri"/>
                        </a:rPr>
                        <a:t>Uncertainties are identified:  law and policy; science; implementation; monitoring; values and ethics; restoration outcomes; and, other types of uncertainty.</a:t>
                      </a:r>
                      <a:endParaRPr lang="en-US" sz="1600" b="0" dirty="0">
                        <a:solidFill>
                          <a:srgbClr val="000066"/>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0">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600" b="0" dirty="0">
                          <a:solidFill>
                            <a:srgbClr val="000066"/>
                          </a:solidFill>
                          <a:effectLst/>
                          <a:latin typeface="Calibri" panose="020F0502020204030204" pitchFamily="34" charset="0"/>
                          <a:ea typeface="Calibri"/>
                          <a:cs typeface="Calibri"/>
                        </a:rPr>
                        <a:t>Monitoring is included that assesses effectiveness of restoration and impacts/benefits on wilderness character.</a:t>
                      </a:r>
                      <a:endParaRPr lang="en-US" sz="1600" b="0" dirty="0">
                        <a:solidFill>
                          <a:srgbClr val="000066"/>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0">
                <a:tc gridSpan="3">
                  <a:txBody>
                    <a:bodyPr/>
                    <a:lstStyle/>
                    <a:p>
                      <a:pPr>
                        <a:lnSpc>
                          <a:spcPct val="100000"/>
                        </a:lnSpc>
                      </a:pPr>
                      <a:r>
                        <a:rPr lang="en-US" sz="1600" b="0" kern="1200" dirty="0">
                          <a:solidFill>
                            <a:srgbClr val="000066"/>
                          </a:solidFill>
                          <a:effectLst/>
                          <a:latin typeface="Calibri" panose="020F0502020204030204" pitchFamily="34" charset="0"/>
                          <a:ea typeface="+mn-ea"/>
                          <a:cs typeface="+mn-cs"/>
                        </a:rPr>
                        <a:t>If YES to all rows, continue to evaluate proposal to determine is any restoration action is necessary</a:t>
                      </a:r>
                    </a:p>
                    <a:p>
                      <a:pPr>
                        <a:lnSpc>
                          <a:spcPct val="100000"/>
                        </a:lnSpc>
                      </a:pPr>
                      <a:r>
                        <a:rPr lang="en-US" sz="1600" b="0" kern="1200" dirty="0">
                          <a:solidFill>
                            <a:srgbClr val="000066"/>
                          </a:solidFill>
                          <a:effectLst/>
                          <a:latin typeface="Calibri" panose="020F0502020204030204" pitchFamily="34" charset="0"/>
                          <a:ea typeface="+mn-ea"/>
                          <a:cs typeface="+mn-cs"/>
                        </a:rPr>
                        <a:t>If NO to any rows, deny proposal and return for potential revision.</a:t>
                      </a: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124238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600501" y="314980"/>
            <a:ext cx="7656395"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Step 2:</a:t>
            </a:r>
            <a:r>
              <a:rPr kumimoji="0" lang="en-US" sz="28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  Frame the Evaluation</a:t>
            </a:r>
          </a:p>
        </p:txBody>
      </p:sp>
      <p:sp>
        <p:nvSpPr>
          <p:cNvPr id="9" name="TextBox 8"/>
          <p:cNvSpPr txBox="1"/>
          <p:nvPr/>
        </p:nvSpPr>
        <p:spPr>
          <a:xfrm>
            <a:off x="304800" y="1076980"/>
            <a:ext cx="8698318" cy="523220"/>
          </a:xfrm>
          <a:prstGeom prst="rect">
            <a:avLst/>
          </a:prstGeom>
          <a:noFill/>
        </p:spPr>
        <p:txBody>
          <a:bodyPr wrap="square" rtlCol="0">
            <a:spAutoFit/>
          </a:bodyPr>
          <a:lstStyle/>
          <a:p>
            <a:r>
              <a:rPr lang="en-US" sz="2800" b="1" dirty="0">
                <a:solidFill>
                  <a:srgbClr val="000066"/>
                </a:solidFill>
                <a:latin typeface="Calibri" panose="020F0502020204030204" pitchFamily="34" charset="0"/>
              </a:rPr>
              <a:t>2.2</a:t>
            </a:r>
            <a:r>
              <a:rPr lang="en-US" sz="2800" dirty="0">
                <a:solidFill>
                  <a:srgbClr val="000066"/>
                </a:solidFill>
                <a:latin typeface="Calibri" panose="020F0502020204030204" pitchFamily="34" charset="0"/>
              </a:rPr>
              <a:t> How much evaluation is needed – complex or simple?</a:t>
            </a:r>
          </a:p>
        </p:txBody>
      </p:sp>
      <p:graphicFrame>
        <p:nvGraphicFramePr>
          <p:cNvPr id="8" name="Table 7"/>
          <p:cNvGraphicFramePr>
            <a:graphicFrameLocks noGrp="1"/>
          </p:cNvGraphicFramePr>
          <p:nvPr>
            <p:extLst>
              <p:ext uri="{D42A27DB-BD31-4B8C-83A1-F6EECF244321}">
                <p14:modId xmlns:p14="http://schemas.microsoft.com/office/powerpoint/2010/main" val="2446492606"/>
              </p:ext>
            </p:extLst>
          </p:nvPr>
        </p:nvGraphicFramePr>
        <p:xfrm>
          <a:off x="218363" y="1844040"/>
          <a:ext cx="8761862" cy="3048000"/>
        </p:xfrm>
        <a:graphic>
          <a:graphicData uri="http://schemas.openxmlformats.org/drawingml/2006/table">
            <a:tbl>
              <a:tblPr firstRow="1" bandRow="1">
                <a:tableStyleId>{5C22544A-7EE6-4342-B048-85BDC9FD1C3A}</a:tableStyleId>
              </a:tblPr>
              <a:tblGrid>
                <a:gridCol w="493748">
                  <a:extLst>
                    <a:ext uri="{9D8B030D-6E8A-4147-A177-3AD203B41FA5}">
                      <a16:colId xmlns:a16="http://schemas.microsoft.com/office/drawing/2014/main" val="20000"/>
                    </a:ext>
                  </a:extLst>
                </a:gridCol>
                <a:gridCol w="480755">
                  <a:extLst>
                    <a:ext uri="{9D8B030D-6E8A-4147-A177-3AD203B41FA5}">
                      <a16:colId xmlns:a16="http://schemas.microsoft.com/office/drawing/2014/main" val="20001"/>
                    </a:ext>
                  </a:extLst>
                </a:gridCol>
                <a:gridCol w="7787359">
                  <a:extLst>
                    <a:ext uri="{9D8B030D-6E8A-4147-A177-3AD203B41FA5}">
                      <a16:colId xmlns:a16="http://schemas.microsoft.com/office/drawing/2014/main" val="20002"/>
                    </a:ext>
                  </a:extLst>
                </a:gridCol>
              </a:tblGrid>
              <a:tr h="0">
                <a:tc>
                  <a:txBody>
                    <a:bodyPr/>
                    <a:lstStyle/>
                    <a:p>
                      <a:r>
                        <a:rPr lang="en-US" sz="1400" b="0" dirty="0">
                          <a:solidFill>
                            <a:schemeClr val="tx1"/>
                          </a:solidFill>
                          <a:latin typeface="Calibri" panose="020F0502020204030204" pitchFamily="34" charset="0"/>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dirty="0">
                          <a:solidFill>
                            <a:schemeClr val="tx1"/>
                          </a:solidFill>
                          <a:latin typeface="Calibri" panose="020F0502020204030204" pitchFamily="34"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600" b="0" dirty="0">
                          <a:solidFill>
                            <a:srgbClr val="000066"/>
                          </a:solidFill>
                          <a:effectLst/>
                          <a:latin typeface="Calibri" panose="020F0502020204030204" pitchFamily="34" charset="0"/>
                          <a:ea typeface="Calibri"/>
                          <a:cs typeface="Calibri"/>
                        </a:rPr>
                        <a:t>Proposed intervention will have significant negative impact to wilderness character.</a:t>
                      </a:r>
                      <a:endParaRPr lang="en-US" sz="1600" b="0" dirty="0">
                        <a:solidFill>
                          <a:srgbClr val="000066"/>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600" b="0" dirty="0">
                          <a:solidFill>
                            <a:srgbClr val="000066"/>
                          </a:solidFill>
                          <a:effectLst/>
                          <a:latin typeface="Calibri" panose="020F0502020204030204" pitchFamily="34" charset="0"/>
                          <a:ea typeface="Calibri"/>
                          <a:cs typeface="Calibri"/>
                        </a:rPr>
                        <a:t>Proposed intervention will use activities prohibited by the Wilderness Act section 4(c).</a:t>
                      </a:r>
                      <a:endParaRPr lang="en-US" sz="1600" b="0" dirty="0">
                        <a:solidFill>
                          <a:srgbClr val="000066"/>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600" b="0" dirty="0">
                          <a:solidFill>
                            <a:srgbClr val="000066"/>
                          </a:solidFill>
                          <a:effectLst/>
                          <a:latin typeface="Calibri" panose="020F0502020204030204" pitchFamily="34" charset="0"/>
                          <a:ea typeface="Calibri"/>
                          <a:cs typeface="Calibri"/>
                        </a:rPr>
                        <a:t>Proposed intervention has high potential for legal and/or policy conflict.</a:t>
                      </a:r>
                      <a:endParaRPr lang="en-US" sz="1600" b="0" dirty="0">
                        <a:solidFill>
                          <a:srgbClr val="000066"/>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600" b="0" dirty="0">
                          <a:solidFill>
                            <a:srgbClr val="000066"/>
                          </a:solidFill>
                          <a:effectLst/>
                          <a:latin typeface="Calibri" panose="020F0502020204030204" pitchFamily="34" charset="0"/>
                          <a:ea typeface="Calibri"/>
                          <a:cs typeface="Calibri"/>
                        </a:rPr>
                        <a:t>Proposed </a:t>
                      </a:r>
                      <a:r>
                        <a:rPr lang="en-US" sz="1600" b="0" dirty="0" err="1">
                          <a:solidFill>
                            <a:srgbClr val="000066"/>
                          </a:solidFill>
                          <a:effectLst/>
                          <a:latin typeface="Calibri" panose="020F0502020204030204" pitchFamily="34" charset="0"/>
                          <a:ea typeface="Calibri"/>
                          <a:cs typeface="Calibri"/>
                        </a:rPr>
                        <a:t>intervenion</a:t>
                      </a:r>
                      <a:r>
                        <a:rPr lang="en-US" sz="1600" b="0" dirty="0">
                          <a:solidFill>
                            <a:srgbClr val="000066"/>
                          </a:solidFill>
                          <a:effectLst/>
                          <a:latin typeface="Calibri" panose="020F0502020204030204" pitchFamily="34" charset="0"/>
                          <a:ea typeface="Calibri"/>
                          <a:cs typeface="Calibri"/>
                        </a:rPr>
                        <a:t> has high potential for conflict of values and/or ethics.</a:t>
                      </a:r>
                      <a:endParaRPr lang="en-US" sz="1600" b="0" dirty="0">
                        <a:solidFill>
                          <a:srgbClr val="000066"/>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600" b="0" dirty="0">
                          <a:solidFill>
                            <a:srgbClr val="000066"/>
                          </a:solidFill>
                          <a:effectLst/>
                          <a:latin typeface="Calibri" panose="020F0502020204030204" pitchFamily="34" charset="0"/>
                          <a:ea typeface="Calibri"/>
                          <a:cs typeface="Calibri"/>
                        </a:rPr>
                        <a:t>Proposed intervention will set a precedent for actions taken in wilderness.</a:t>
                      </a:r>
                      <a:endParaRPr lang="en-US" sz="1600" b="0" dirty="0">
                        <a:solidFill>
                          <a:srgbClr val="000066"/>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0">
                <a:tc gridSpan="3">
                  <a:txBody>
                    <a:bodyPr/>
                    <a:lstStyle/>
                    <a:p>
                      <a:pPr>
                        <a:lnSpc>
                          <a:spcPct val="100000"/>
                        </a:lnSpc>
                      </a:pPr>
                      <a:r>
                        <a:rPr lang="en-US" sz="1600" b="0" kern="1200" dirty="0">
                          <a:solidFill>
                            <a:srgbClr val="000066"/>
                          </a:solidFill>
                          <a:effectLst/>
                          <a:latin typeface="Calibri" panose="020F0502020204030204" pitchFamily="34" charset="0"/>
                          <a:ea typeface="+mn-ea"/>
                          <a:cs typeface="+mn-cs"/>
                        </a:rPr>
                        <a:t>A YES in any category triggers a complex evaluation in this Framework, which is completed in Step 3.  Only if all categories are NO should the proposal proceed with relevant staff consultations and project planning through the required NEPA process.  </a:t>
                      </a:r>
                    </a:p>
                    <a:p>
                      <a:pPr>
                        <a:lnSpc>
                          <a:spcPct val="100000"/>
                        </a:lnSpc>
                      </a:pPr>
                      <a:r>
                        <a:rPr lang="en-US" sz="1600" b="0" kern="1200" dirty="0">
                          <a:solidFill>
                            <a:srgbClr val="000066"/>
                          </a:solidFill>
                          <a:effectLst/>
                          <a:latin typeface="Calibri" panose="020F0502020204030204" pitchFamily="34" charset="0"/>
                          <a:ea typeface="+mn-ea"/>
                          <a:cs typeface="+mn-cs"/>
                        </a:rPr>
                        <a:t>Lack of consensus in any of the rows suggests that a complex evaluation is needed.</a:t>
                      </a:r>
                      <a:endParaRPr lang="en-US" sz="1600" b="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63900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600501" y="327546"/>
            <a:ext cx="7656395"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Step 3:</a:t>
            </a:r>
            <a:r>
              <a:rPr kumimoji="0" lang="en-US" sz="28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  Complete complex evaluation</a:t>
            </a:r>
          </a:p>
        </p:txBody>
      </p:sp>
      <p:sp>
        <p:nvSpPr>
          <p:cNvPr id="9" name="TextBox 8"/>
          <p:cNvSpPr txBox="1"/>
          <p:nvPr/>
        </p:nvSpPr>
        <p:spPr>
          <a:xfrm>
            <a:off x="445682" y="883045"/>
            <a:ext cx="8252636" cy="523220"/>
          </a:xfrm>
          <a:prstGeom prst="rect">
            <a:avLst/>
          </a:prstGeom>
          <a:noFill/>
        </p:spPr>
        <p:txBody>
          <a:bodyPr wrap="square" rtlCol="0">
            <a:spAutoFit/>
          </a:bodyPr>
          <a:lstStyle/>
          <a:p>
            <a:r>
              <a:rPr lang="en-US" sz="2800" b="1" dirty="0">
                <a:solidFill>
                  <a:srgbClr val="000066"/>
                </a:solidFill>
                <a:latin typeface="Calibri" panose="020F0502020204030204" pitchFamily="34" charset="0"/>
              </a:rPr>
              <a:t>3.1</a:t>
            </a:r>
            <a:r>
              <a:rPr lang="en-US" sz="2800" dirty="0">
                <a:solidFill>
                  <a:srgbClr val="000066"/>
                </a:solidFill>
                <a:latin typeface="Calibri" panose="020F0502020204030204" pitchFamily="34" charset="0"/>
              </a:rPr>
              <a:t> Is there sufficient consideration of science? </a:t>
            </a:r>
            <a:endParaRPr lang="en-US" sz="2800" b="1" dirty="0">
              <a:solidFill>
                <a:srgbClr val="000066"/>
              </a:solidFill>
              <a:latin typeface="Calibri" panose="020F05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39737358"/>
              </p:ext>
            </p:extLst>
          </p:nvPr>
        </p:nvGraphicFramePr>
        <p:xfrm>
          <a:off x="480958" y="1905000"/>
          <a:ext cx="8223613" cy="4024177"/>
        </p:xfrm>
        <a:graphic>
          <a:graphicData uri="http://schemas.openxmlformats.org/drawingml/2006/table">
            <a:tbl>
              <a:tblPr firstRow="1" bandRow="1">
                <a:tableStyleId>{5C22544A-7EE6-4342-B048-85BDC9FD1C3A}</a:tableStyleId>
              </a:tblPr>
              <a:tblGrid>
                <a:gridCol w="444862">
                  <a:extLst>
                    <a:ext uri="{9D8B030D-6E8A-4147-A177-3AD203B41FA5}">
                      <a16:colId xmlns:a16="http://schemas.microsoft.com/office/drawing/2014/main" val="20000"/>
                    </a:ext>
                  </a:extLst>
                </a:gridCol>
                <a:gridCol w="105538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5732771">
                  <a:extLst>
                    <a:ext uri="{9D8B030D-6E8A-4147-A177-3AD203B41FA5}">
                      <a16:colId xmlns:a16="http://schemas.microsoft.com/office/drawing/2014/main" val="20003"/>
                    </a:ext>
                  </a:extLst>
                </a:gridCol>
              </a:tblGrid>
              <a:tr h="510957">
                <a:tc>
                  <a:txBody>
                    <a:bodyPr/>
                    <a:lstStyle/>
                    <a:p>
                      <a:r>
                        <a:rPr lang="en-US" sz="1200" dirty="0">
                          <a:solidFill>
                            <a:schemeClr val="tx1"/>
                          </a:solidFill>
                          <a:latin typeface="Calibri" panose="020F0502020204030204" pitchFamily="34" charset="0"/>
                        </a:rPr>
                        <a:t>YES</a:t>
                      </a:r>
                    </a:p>
                  </a:txBody>
                  <a:tcPr marL="85160" marR="85160" marT="42580" marB="42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solidFill>
                            <a:schemeClr val="tx1"/>
                          </a:solidFill>
                          <a:latin typeface="Calibri" panose="020F0502020204030204" pitchFamily="34" charset="0"/>
                        </a:rPr>
                        <a:t>NO or INADEQUATE</a:t>
                      </a:r>
                    </a:p>
                  </a:txBody>
                  <a:tcPr marL="85160" marR="85160" marT="42580" marB="42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solidFill>
                            <a:schemeClr val="tx1"/>
                          </a:solidFill>
                          <a:latin typeface="Calibri" panose="020F0502020204030204" pitchFamily="34" charset="0"/>
                        </a:rPr>
                        <a:t>NOT APPLICABLE</a:t>
                      </a:r>
                    </a:p>
                  </a:txBody>
                  <a:tcPr marL="85160" marR="85160" marT="42580" marB="42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000066"/>
                          </a:solidFill>
                          <a:latin typeface="Calibri" panose="020F0502020204030204" pitchFamily="34" charset="0"/>
                        </a:rPr>
                        <a:t>Science</a:t>
                      </a:r>
                    </a:p>
                  </a:txBody>
                  <a:tcPr marL="85160" marR="85160" marT="42580" marB="42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7022">
                <a:tc>
                  <a:txBody>
                    <a:bodyPr/>
                    <a:lstStyle/>
                    <a:p>
                      <a:endParaRPr lang="en-US" sz="1200" dirty="0">
                        <a:solidFill>
                          <a:srgbClr val="000066"/>
                        </a:solidFill>
                        <a:latin typeface="Calibri" panose="020F0502020204030204" pitchFamily="34" charset="0"/>
                      </a:endParaRPr>
                    </a:p>
                  </a:txBody>
                  <a:tcPr marL="85160" marR="85160" marT="42580" marB="42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solidFill>
                          <a:srgbClr val="000066"/>
                        </a:solidFill>
                        <a:latin typeface="Calibri" panose="020F0502020204030204" pitchFamily="34" charset="0"/>
                      </a:endParaRPr>
                    </a:p>
                  </a:txBody>
                  <a:tcPr marL="85160" marR="85160" marT="42580" marB="42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solidFill>
                          <a:srgbClr val="000066"/>
                        </a:solidFill>
                        <a:latin typeface="Calibri" panose="020F0502020204030204" pitchFamily="34" charset="0"/>
                      </a:endParaRPr>
                    </a:p>
                  </a:txBody>
                  <a:tcPr marL="85160" marR="85160" marT="42580" marB="42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50" dirty="0">
                          <a:solidFill>
                            <a:srgbClr val="000066"/>
                          </a:solidFill>
                          <a:effectLst/>
                          <a:latin typeface="Calibri" panose="020F0502020204030204" pitchFamily="34" charset="0"/>
                          <a:ea typeface="Calibri"/>
                          <a:cs typeface="Times New Roman"/>
                        </a:rPr>
                        <a:t>There is sufficient historic and current information about the problem (including distribution and rate of spread), its source, and the threats and risks posed by the problem</a:t>
                      </a:r>
                    </a:p>
                  </a:txBody>
                  <a:tcPr marL="63870" marR="63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7022">
                <a:tc>
                  <a:txBody>
                    <a:bodyPr/>
                    <a:lstStyle/>
                    <a:p>
                      <a:endParaRPr lang="en-US" sz="1200" dirty="0">
                        <a:solidFill>
                          <a:srgbClr val="000066"/>
                        </a:solidFill>
                        <a:latin typeface="Calibri" panose="020F0502020204030204" pitchFamily="34" charset="0"/>
                      </a:endParaRPr>
                    </a:p>
                  </a:txBody>
                  <a:tcPr marL="85160" marR="85160" marT="42580" marB="42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solidFill>
                          <a:srgbClr val="000066"/>
                        </a:solidFill>
                        <a:latin typeface="Calibri" panose="020F0502020204030204" pitchFamily="34" charset="0"/>
                      </a:endParaRPr>
                    </a:p>
                  </a:txBody>
                  <a:tcPr marL="85160" marR="85160" marT="42580" marB="42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solidFill>
                          <a:srgbClr val="000066"/>
                        </a:solidFill>
                        <a:latin typeface="Calibri" panose="020F0502020204030204" pitchFamily="34" charset="0"/>
                      </a:endParaRPr>
                    </a:p>
                  </a:txBody>
                  <a:tcPr marL="85160" marR="85160" marT="42580" marB="42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50" dirty="0">
                          <a:solidFill>
                            <a:srgbClr val="000066"/>
                          </a:solidFill>
                          <a:effectLst/>
                          <a:latin typeface="Calibri" panose="020F0502020204030204" pitchFamily="34" charset="0"/>
                          <a:ea typeface="Calibri"/>
                          <a:cs typeface="Times New Roman"/>
                        </a:rPr>
                        <a:t>Problem is caused by modern human actions, and not a result of natural variation in species occurrences, rates of ecological processes, or disturbances</a:t>
                      </a:r>
                    </a:p>
                  </a:txBody>
                  <a:tcPr marL="63870" marR="63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7022">
                <a:tc>
                  <a:txBody>
                    <a:bodyPr/>
                    <a:lstStyle/>
                    <a:p>
                      <a:endParaRPr lang="en-US" sz="1200" dirty="0">
                        <a:solidFill>
                          <a:srgbClr val="000066"/>
                        </a:solidFill>
                        <a:latin typeface="Calibri" panose="020F0502020204030204" pitchFamily="34" charset="0"/>
                      </a:endParaRPr>
                    </a:p>
                  </a:txBody>
                  <a:tcPr marL="85160" marR="85160" marT="42580" marB="42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solidFill>
                          <a:srgbClr val="000066"/>
                        </a:solidFill>
                        <a:latin typeface="Calibri" panose="020F0502020204030204" pitchFamily="34" charset="0"/>
                      </a:endParaRPr>
                    </a:p>
                  </a:txBody>
                  <a:tcPr marL="85160" marR="85160" marT="42580" marB="42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solidFill>
                          <a:srgbClr val="000066"/>
                        </a:solidFill>
                        <a:latin typeface="Calibri" panose="020F0502020204030204" pitchFamily="34" charset="0"/>
                      </a:endParaRPr>
                    </a:p>
                  </a:txBody>
                  <a:tcPr marL="85160" marR="85160" marT="42580" marB="42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50" dirty="0">
                          <a:solidFill>
                            <a:srgbClr val="000066"/>
                          </a:solidFill>
                          <a:effectLst/>
                          <a:latin typeface="Calibri" panose="020F0502020204030204" pitchFamily="34" charset="0"/>
                          <a:ea typeface="Calibri"/>
                          <a:cs typeface="Times New Roman"/>
                        </a:rPr>
                        <a:t>Threats or circumstances causing the problem have been stopped, or adverse effects caused by problem can be mitigated even though problem persists</a:t>
                      </a:r>
                    </a:p>
                  </a:txBody>
                  <a:tcPr marL="63870" marR="63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80352">
                <a:tc>
                  <a:txBody>
                    <a:bodyPr/>
                    <a:lstStyle/>
                    <a:p>
                      <a:endParaRPr lang="en-US" sz="1200" dirty="0">
                        <a:solidFill>
                          <a:srgbClr val="000066"/>
                        </a:solidFill>
                        <a:latin typeface="Calibri" panose="020F0502020204030204" pitchFamily="34" charset="0"/>
                      </a:endParaRPr>
                    </a:p>
                  </a:txBody>
                  <a:tcPr marL="85160" marR="85160" marT="42580" marB="42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solidFill>
                          <a:srgbClr val="000066"/>
                        </a:solidFill>
                        <a:latin typeface="Calibri" panose="020F0502020204030204" pitchFamily="34" charset="0"/>
                      </a:endParaRPr>
                    </a:p>
                  </a:txBody>
                  <a:tcPr marL="85160" marR="85160" marT="42580" marB="42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solidFill>
                          <a:srgbClr val="000066"/>
                        </a:solidFill>
                        <a:latin typeface="Calibri" panose="020F0502020204030204" pitchFamily="34" charset="0"/>
                      </a:endParaRPr>
                    </a:p>
                  </a:txBody>
                  <a:tcPr marL="85160" marR="85160" marT="42580" marB="42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50" dirty="0">
                          <a:solidFill>
                            <a:srgbClr val="000066"/>
                          </a:solidFill>
                          <a:effectLst/>
                          <a:latin typeface="Calibri" panose="020F0502020204030204" pitchFamily="34" charset="0"/>
                          <a:ea typeface="Calibri"/>
                          <a:cs typeface="Times New Roman"/>
                        </a:rPr>
                        <a:t>There is sufficient information about the direct effects of climate change and the interaction between climate change and the problem to support restoration action</a:t>
                      </a:r>
                    </a:p>
                  </a:txBody>
                  <a:tcPr marL="63870" marR="63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83864">
                <a:tc>
                  <a:txBody>
                    <a:bodyPr/>
                    <a:lstStyle/>
                    <a:p>
                      <a:endParaRPr lang="en-US" sz="1200" dirty="0">
                        <a:solidFill>
                          <a:srgbClr val="000066"/>
                        </a:solidFill>
                        <a:latin typeface="Calibri" panose="020F0502020204030204" pitchFamily="34" charset="0"/>
                      </a:endParaRPr>
                    </a:p>
                  </a:txBody>
                  <a:tcPr marL="85160" marR="85160" marT="42580" marB="42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solidFill>
                          <a:srgbClr val="000066"/>
                        </a:solidFill>
                        <a:latin typeface="Calibri" panose="020F0502020204030204" pitchFamily="34" charset="0"/>
                      </a:endParaRPr>
                    </a:p>
                  </a:txBody>
                  <a:tcPr marL="85160" marR="85160" marT="42580" marB="42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solidFill>
                          <a:srgbClr val="000066"/>
                        </a:solidFill>
                        <a:latin typeface="Calibri" panose="020F0502020204030204" pitchFamily="34" charset="0"/>
                      </a:endParaRPr>
                    </a:p>
                  </a:txBody>
                  <a:tcPr marL="85160" marR="85160" marT="42580" marB="42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50" dirty="0">
                          <a:solidFill>
                            <a:srgbClr val="000066"/>
                          </a:solidFill>
                          <a:effectLst/>
                          <a:latin typeface="Calibri" panose="020F0502020204030204" pitchFamily="34" charset="0"/>
                          <a:ea typeface="Calibri"/>
                          <a:cs typeface="Times New Roman"/>
                        </a:rPr>
                        <a:t>Problem is currently causing or likely to cause secondary or cascading problems</a:t>
                      </a:r>
                    </a:p>
                  </a:txBody>
                  <a:tcPr marL="63870" marR="63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57022">
                <a:tc>
                  <a:txBody>
                    <a:bodyPr/>
                    <a:lstStyle/>
                    <a:p>
                      <a:endParaRPr lang="en-US" sz="1200" dirty="0">
                        <a:solidFill>
                          <a:srgbClr val="000066"/>
                        </a:solidFill>
                        <a:latin typeface="Calibri" panose="020F0502020204030204" pitchFamily="34" charset="0"/>
                      </a:endParaRPr>
                    </a:p>
                  </a:txBody>
                  <a:tcPr marL="85160" marR="85160" marT="42580" marB="42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solidFill>
                          <a:srgbClr val="000066"/>
                        </a:solidFill>
                        <a:latin typeface="Calibri" panose="020F0502020204030204" pitchFamily="34" charset="0"/>
                      </a:endParaRPr>
                    </a:p>
                  </a:txBody>
                  <a:tcPr marL="85160" marR="85160" marT="42580" marB="42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solidFill>
                          <a:srgbClr val="000066"/>
                        </a:solidFill>
                        <a:latin typeface="Calibri" panose="020F0502020204030204" pitchFamily="34" charset="0"/>
                      </a:endParaRPr>
                    </a:p>
                  </a:txBody>
                  <a:tcPr marL="85160" marR="85160" marT="42580" marB="42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50" dirty="0">
                          <a:solidFill>
                            <a:srgbClr val="000066"/>
                          </a:solidFill>
                          <a:effectLst/>
                          <a:latin typeface="Calibri" panose="020F0502020204030204" pitchFamily="34" charset="0"/>
                          <a:ea typeface="Calibri"/>
                          <a:cs typeface="Times New Roman"/>
                        </a:rPr>
                        <a:t>There is sufficient understanding about the short- and long-term effects of the proposed restoration actions</a:t>
                      </a:r>
                    </a:p>
                  </a:txBody>
                  <a:tcPr marL="63870" marR="63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57022">
                <a:tc>
                  <a:txBody>
                    <a:bodyPr/>
                    <a:lstStyle/>
                    <a:p>
                      <a:endParaRPr lang="en-US" sz="1200" dirty="0">
                        <a:solidFill>
                          <a:srgbClr val="000066"/>
                        </a:solidFill>
                        <a:latin typeface="Calibri" panose="020F0502020204030204" pitchFamily="34" charset="0"/>
                      </a:endParaRPr>
                    </a:p>
                  </a:txBody>
                  <a:tcPr marL="85160" marR="85160" marT="42580" marB="42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solidFill>
                          <a:srgbClr val="000066"/>
                        </a:solidFill>
                        <a:latin typeface="Calibri" panose="020F0502020204030204" pitchFamily="34" charset="0"/>
                      </a:endParaRPr>
                    </a:p>
                  </a:txBody>
                  <a:tcPr marL="85160" marR="85160" marT="42580" marB="42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solidFill>
                          <a:srgbClr val="000066"/>
                        </a:solidFill>
                        <a:latin typeface="Calibri" panose="020F0502020204030204" pitchFamily="34" charset="0"/>
                      </a:endParaRPr>
                    </a:p>
                  </a:txBody>
                  <a:tcPr marL="85160" marR="85160" marT="42580" marB="42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50" dirty="0">
                          <a:solidFill>
                            <a:srgbClr val="000066"/>
                          </a:solidFill>
                          <a:effectLst/>
                          <a:latin typeface="Calibri" panose="020F0502020204030204" pitchFamily="34" charset="0"/>
                          <a:ea typeface="Calibri"/>
                          <a:cs typeface="Calibri"/>
                        </a:rPr>
                        <a:t>Traditional and Local Ecological Knowledge are available and appropriate for use in this restoration proposal</a:t>
                      </a:r>
                      <a:endParaRPr lang="en-US" sz="1350" dirty="0">
                        <a:solidFill>
                          <a:srgbClr val="000066"/>
                        </a:solidFill>
                        <a:effectLst/>
                        <a:latin typeface="Calibri" panose="020F0502020204030204" pitchFamily="34" charset="0"/>
                        <a:ea typeface="Calibri"/>
                        <a:cs typeface="Times New Roman"/>
                      </a:endParaRPr>
                    </a:p>
                  </a:txBody>
                  <a:tcPr marL="63870" marR="63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75802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600501" y="327546"/>
            <a:ext cx="7656395"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Step 3:</a:t>
            </a:r>
            <a:r>
              <a:rPr kumimoji="0" lang="en-US" sz="28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  Complete complex evaluation</a:t>
            </a:r>
          </a:p>
        </p:txBody>
      </p:sp>
      <p:sp>
        <p:nvSpPr>
          <p:cNvPr id="9" name="TextBox 8"/>
          <p:cNvSpPr txBox="1"/>
          <p:nvPr/>
        </p:nvSpPr>
        <p:spPr>
          <a:xfrm>
            <a:off x="445682" y="883045"/>
            <a:ext cx="8252636" cy="523220"/>
          </a:xfrm>
          <a:prstGeom prst="rect">
            <a:avLst/>
          </a:prstGeom>
          <a:noFill/>
        </p:spPr>
        <p:txBody>
          <a:bodyPr wrap="square" rtlCol="0">
            <a:spAutoFit/>
          </a:bodyPr>
          <a:lstStyle/>
          <a:p>
            <a:r>
              <a:rPr lang="en-US" sz="2800" b="1" dirty="0">
                <a:solidFill>
                  <a:srgbClr val="000066"/>
                </a:solidFill>
                <a:latin typeface="Calibri" panose="020F0502020204030204" pitchFamily="34" charset="0"/>
              </a:rPr>
              <a:t>3.2</a:t>
            </a:r>
            <a:r>
              <a:rPr lang="en-US" sz="2800" dirty="0">
                <a:solidFill>
                  <a:srgbClr val="000066"/>
                </a:solidFill>
                <a:latin typeface="Calibri" panose="020F0502020204030204" pitchFamily="34" charset="0"/>
              </a:rPr>
              <a:t> </a:t>
            </a:r>
            <a:r>
              <a:rPr lang="en-US" sz="2700" dirty="0">
                <a:solidFill>
                  <a:srgbClr val="000066"/>
                </a:solidFill>
                <a:latin typeface="Calibri" panose="020F0502020204030204" pitchFamily="34" charset="0"/>
              </a:rPr>
              <a:t>Is there sufficient consideration of values and ethics? </a:t>
            </a:r>
            <a:endParaRPr lang="en-US" sz="2700" b="1" dirty="0">
              <a:solidFill>
                <a:srgbClr val="000066"/>
              </a:solidFill>
              <a:latin typeface="Calibri" panose="020F05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499186007"/>
              </p:ext>
            </p:extLst>
          </p:nvPr>
        </p:nvGraphicFramePr>
        <p:xfrm>
          <a:off x="156949" y="1956703"/>
          <a:ext cx="8830101" cy="2489518"/>
        </p:xfrm>
        <a:graphic>
          <a:graphicData uri="http://schemas.openxmlformats.org/drawingml/2006/table">
            <a:tbl>
              <a:tblPr firstRow="1" bandRow="1">
                <a:tableStyleId>{5C22544A-7EE6-4342-B048-85BDC9FD1C3A}</a:tableStyleId>
              </a:tblPr>
              <a:tblGrid>
                <a:gridCol w="477671">
                  <a:extLst>
                    <a:ext uri="{9D8B030D-6E8A-4147-A177-3AD203B41FA5}">
                      <a16:colId xmlns:a16="http://schemas.microsoft.com/office/drawing/2014/main" val="20000"/>
                    </a:ext>
                  </a:extLst>
                </a:gridCol>
                <a:gridCol w="1165605">
                  <a:extLst>
                    <a:ext uri="{9D8B030D-6E8A-4147-A177-3AD203B41FA5}">
                      <a16:colId xmlns:a16="http://schemas.microsoft.com/office/drawing/2014/main" val="20001"/>
                    </a:ext>
                  </a:extLst>
                </a:gridCol>
                <a:gridCol w="1168163">
                  <a:extLst>
                    <a:ext uri="{9D8B030D-6E8A-4147-A177-3AD203B41FA5}">
                      <a16:colId xmlns:a16="http://schemas.microsoft.com/office/drawing/2014/main" val="20002"/>
                    </a:ext>
                  </a:extLst>
                </a:gridCol>
                <a:gridCol w="6018662">
                  <a:extLst>
                    <a:ext uri="{9D8B030D-6E8A-4147-A177-3AD203B41FA5}">
                      <a16:colId xmlns:a16="http://schemas.microsoft.com/office/drawing/2014/main" val="20003"/>
                    </a:ext>
                  </a:extLst>
                </a:gridCol>
              </a:tblGrid>
              <a:tr h="548640">
                <a:tc>
                  <a:txBody>
                    <a:bodyPr/>
                    <a:lstStyle/>
                    <a:p>
                      <a:r>
                        <a:rPr lang="en-US" sz="1400" dirty="0">
                          <a:solidFill>
                            <a:srgbClr val="000066"/>
                          </a:solidFill>
                          <a:latin typeface="Calibri" panose="020F0502020204030204" pitchFamily="34" charset="0"/>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rgbClr val="000066"/>
                          </a:solidFill>
                          <a:latin typeface="Calibri" panose="020F0502020204030204" pitchFamily="34" charset="0"/>
                        </a:rPr>
                        <a:t>NO or INADEQUATE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rgbClr val="000066"/>
                          </a:solidFill>
                          <a:latin typeface="Calibri" panose="020F0502020204030204" pitchFamily="34" charset="0"/>
                        </a:rPr>
                        <a:t>NOT APPLICABLE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solidFill>
                            <a:srgbClr val="000066"/>
                          </a:solidFill>
                          <a:latin typeface="Calibri" panose="020F0502020204030204" pitchFamily="34" charset="0"/>
                        </a:rPr>
                        <a:t>Values</a:t>
                      </a:r>
                      <a:r>
                        <a:rPr lang="en-US" sz="2400" baseline="0" dirty="0">
                          <a:solidFill>
                            <a:srgbClr val="000066"/>
                          </a:solidFill>
                          <a:latin typeface="Calibri" panose="020F0502020204030204" pitchFamily="34" charset="0"/>
                        </a:rPr>
                        <a:t> and Ethics</a:t>
                      </a:r>
                      <a:endParaRPr lang="en-US" sz="2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dirty="0">
                          <a:solidFill>
                            <a:srgbClr val="000066"/>
                          </a:solidFill>
                          <a:effectLst/>
                          <a:latin typeface="Calibri" panose="020F0502020204030204" pitchFamily="34" charset="0"/>
                          <a:ea typeface="Times New Roman"/>
                          <a:cs typeface="Times New Roman"/>
                        </a:rPr>
                        <a:t>Tradeoffs in managing to preserve wilderness character have been identified</a:t>
                      </a:r>
                      <a:endParaRPr lang="en-US" sz="1400" dirty="0">
                        <a:solidFill>
                          <a:srgbClr val="000066"/>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000066"/>
                          </a:solidFill>
                          <a:effectLst/>
                          <a:latin typeface="Calibri" panose="020F0502020204030204" pitchFamily="34" charset="0"/>
                          <a:ea typeface="Calibri"/>
                          <a:cs typeface="Times New Roman"/>
                        </a:rPr>
                        <a:t>Tradeoffs in laws and policies have been identified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000066"/>
                          </a:solidFill>
                          <a:effectLst/>
                          <a:latin typeface="Calibri" panose="020F0502020204030204" pitchFamily="34" charset="0"/>
                          <a:ea typeface="Calibri"/>
                          <a:cs typeface="Calibri"/>
                        </a:rPr>
                        <a:t>Site-specific values and tradeoffs have been identified</a:t>
                      </a:r>
                      <a:endParaRPr lang="en-US" sz="1400" dirty="0">
                        <a:solidFill>
                          <a:srgbClr val="000066"/>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000066"/>
                          </a:solidFill>
                          <a:effectLst/>
                          <a:latin typeface="Calibri" panose="020F0502020204030204" pitchFamily="34" charset="0"/>
                          <a:ea typeface="Calibri"/>
                          <a:cs typeface="Calibri"/>
                        </a:rPr>
                        <a:t>Stakeholder values and tradeoffs have been identified</a:t>
                      </a:r>
                      <a:endParaRPr lang="en-US" sz="1400" dirty="0">
                        <a:solidFill>
                          <a:srgbClr val="000066"/>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dirty="0">
                          <a:solidFill>
                            <a:srgbClr val="000066"/>
                          </a:solidFill>
                          <a:effectLst/>
                          <a:latin typeface="Calibri" panose="020F0502020204030204" pitchFamily="34" charset="0"/>
                          <a:ea typeface="Times New Roman"/>
                          <a:cs typeface="Times New Roman"/>
                        </a:rPr>
                        <a:t>Restoration action will be inclusive, participatory, and transparent, </a:t>
                      </a:r>
                      <a:r>
                        <a:rPr lang="en-US" sz="1400" dirty="0">
                          <a:solidFill>
                            <a:srgbClr val="000066"/>
                          </a:solidFill>
                          <a:effectLst/>
                          <a:latin typeface="Calibri" panose="020F0502020204030204" pitchFamily="34" charset="0"/>
                          <a:ea typeface="Calibri"/>
                          <a:cs typeface="Times New Roman"/>
                        </a:rPr>
                        <a:t>commensurate with scale and complexity of restoration action(s) and level of uncertainty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381500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600501" y="327546"/>
            <a:ext cx="7656395"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Step 3:</a:t>
            </a:r>
            <a:r>
              <a:rPr kumimoji="0" lang="en-US" sz="28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  Complete complex evaluation</a:t>
            </a:r>
          </a:p>
        </p:txBody>
      </p:sp>
      <p:sp>
        <p:nvSpPr>
          <p:cNvPr id="9" name="TextBox 8"/>
          <p:cNvSpPr txBox="1"/>
          <p:nvPr/>
        </p:nvSpPr>
        <p:spPr>
          <a:xfrm>
            <a:off x="445682" y="883045"/>
            <a:ext cx="8252636" cy="523220"/>
          </a:xfrm>
          <a:prstGeom prst="rect">
            <a:avLst/>
          </a:prstGeom>
          <a:noFill/>
        </p:spPr>
        <p:txBody>
          <a:bodyPr wrap="square" rtlCol="0">
            <a:spAutoFit/>
          </a:bodyPr>
          <a:lstStyle/>
          <a:p>
            <a:r>
              <a:rPr lang="en-US" sz="2800" b="1" dirty="0">
                <a:solidFill>
                  <a:srgbClr val="000066"/>
                </a:solidFill>
                <a:latin typeface="Calibri" panose="020F0502020204030204" pitchFamily="34" charset="0"/>
              </a:rPr>
              <a:t>3.3</a:t>
            </a:r>
            <a:r>
              <a:rPr lang="en-US" sz="2800" dirty="0">
                <a:solidFill>
                  <a:srgbClr val="000066"/>
                </a:solidFill>
                <a:latin typeface="Calibri" panose="020F0502020204030204" pitchFamily="34" charset="0"/>
              </a:rPr>
              <a:t> Is there sufficient consideration of implementation? </a:t>
            </a:r>
            <a:endParaRPr lang="en-US" sz="2800" b="1" dirty="0">
              <a:solidFill>
                <a:srgbClr val="000066"/>
              </a:solidFill>
              <a:latin typeface="Calibri" panose="020F05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776717299"/>
              </p:ext>
            </p:extLst>
          </p:nvPr>
        </p:nvGraphicFramePr>
        <p:xfrm>
          <a:off x="156949" y="1956703"/>
          <a:ext cx="8830101" cy="2699260"/>
        </p:xfrm>
        <a:graphic>
          <a:graphicData uri="http://schemas.openxmlformats.org/drawingml/2006/table">
            <a:tbl>
              <a:tblPr firstRow="1" bandRow="1">
                <a:tableStyleId>{5C22544A-7EE6-4342-B048-85BDC9FD1C3A}</a:tableStyleId>
              </a:tblPr>
              <a:tblGrid>
                <a:gridCol w="477671">
                  <a:extLst>
                    <a:ext uri="{9D8B030D-6E8A-4147-A177-3AD203B41FA5}">
                      <a16:colId xmlns:a16="http://schemas.microsoft.com/office/drawing/2014/main" val="20000"/>
                    </a:ext>
                  </a:extLst>
                </a:gridCol>
                <a:gridCol w="1160060">
                  <a:extLst>
                    <a:ext uri="{9D8B030D-6E8A-4147-A177-3AD203B41FA5}">
                      <a16:colId xmlns:a16="http://schemas.microsoft.com/office/drawing/2014/main" val="20001"/>
                    </a:ext>
                  </a:extLst>
                </a:gridCol>
                <a:gridCol w="1173708">
                  <a:extLst>
                    <a:ext uri="{9D8B030D-6E8A-4147-A177-3AD203B41FA5}">
                      <a16:colId xmlns:a16="http://schemas.microsoft.com/office/drawing/2014/main" val="20002"/>
                    </a:ext>
                  </a:extLst>
                </a:gridCol>
                <a:gridCol w="6018662">
                  <a:extLst>
                    <a:ext uri="{9D8B030D-6E8A-4147-A177-3AD203B41FA5}">
                      <a16:colId xmlns:a16="http://schemas.microsoft.com/office/drawing/2014/main" val="20003"/>
                    </a:ext>
                  </a:extLst>
                </a:gridCol>
              </a:tblGrid>
              <a:tr h="548640">
                <a:tc>
                  <a:txBody>
                    <a:bodyPr/>
                    <a:lstStyle/>
                    <a:p>
                      <a:r>
                        <a:rPr lang="en-US" sz="1400" dirty="0">
                          <a:solidFill>
                            <a:srgbClr val="000066"/>
                          </a:solidFill>
                          <a:latin typeface="Calibri" panose="020F0502020204030204" pitchFamily="34" charset="0"/>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rgbClr val="000066"/>
                          </a:solidFill>
                          <a:latin typeface="Calibri" panose="020F0502020204030204" pitchFamily="34" charset="0"/>
                        </a:rPr>
                        <a:t>NO or INADEQUATE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rgbClr val="000066"/>
                          </a:solidFill>
                          <a:latin typeface="Calibri" panose="020F0502020204030204" pitchFamily="34" charset="0"/>
                        </a:rPr>
                        <a:t>NOT APPLICABLE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solidFill>
                            <a:srgbClr val="000066"/>
                          </a:solidFill>
                          <a:latin typeface="Calibri" panose="020F0502020204030204" pitchFamily="34" charset="0"/>
                        </a:rPr>
                        <a:t>Implementation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000066"/>
                          </a:solidFill>
                          <a:effectLst/>
                          <a:latin typeface="Calibri"/>
                          <a:ea typeface="Calibri"/>
                          <a:cs typeface="Times New Roman"/>
                        </a:rPr>
                        <a:t>There is sufficient understanding to identify the necessary short- and long-term actions needed to achieve restoration outcome(s)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000066"/>
                          </a:solidFill>
                          <a:effectLst/>
                          <a:latin typeface="Calibri"/>
                          <a:ea typeface="Calibri"/>
                          <a:cs typeface="Times New Roman"/>
                        </a:rPr>
                        <a:t>There is sufficient knowledge and experience to demonstrate that implementation of the restoration action is effective and practical to achieve restoration outcome(s)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000066"/>
                          </a:solidFill>
                          <a:effectLst/>
                          <a:latin typeface="Calibri"/>
                          <a:ea typeface="Calibri"/>
                          <a:cs typeface="Times New Roman"/>
                        </a:rPr>
                        <a:t>Internal agency resources are adequate to successfully implement the restoration actions and monitor effects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000066"/>
                          </a:solidFill>
                          <a:effectLst/>
                          <a:latin typeface="Calibri"/>
                          <a:ea typeface="Calibri"/>
                          <a:cs typeface="Times New Roman"/>
                        </a:rPr>
                        <a:t>External resources (e.g., volunteer groups) are available to facilitate the implementation and monitoring of restoration actions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698198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600501" y="327546"/>
            <a:ext cx="7656395"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Step 3:</a:t>
            </a:r>
            <a:r>
              <a:rPr kumimoji="0" lang="en-US" sz="28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  Complete complex evaluation</a:t>
            </a:r>
          </a:p>
        </p:txBody>
      </p:sp>
      <p:sp>
        <p:nvSpPr>
          <p:cNvPr id="9" name="TextBox 8"/>
          <p:cNvSpPr txBox="1"/>
          <p:nvPr/>
        </p:nvSpPr>
        <p:spPr>
          <a:xfrm>
            <a:off x="445682" y="883045"/>
            <a:ext cx="8252636" cy="523220"/>
          </a:xfrm>
          <a:prstGeom prst="rect">
            <a:avLst/>
          </a:prstGeom>
          <a:noFill/>
        </p:spPr>
        <p:txBody>
          <a:bodyPr wrap="square" rtlCol="0">
            <a:spAutoFit/>
          </a:bodyPr>
          <a:lstStyle/>
          <a:p>
            <a:r>
              <a:rPr lang="en-US" sz="2800" b="1" dirty="0">
                <a:solidFill>
                  <a:srgbClr val="000066"/>
                </a:solidFill>
                <a:latin typeface="Calibri" panose="020F0502020204030204" pitchFamily="34" charset="0"/>
              </a:rPr>
              <a:t>3.4</a:t>
            </a:r>
            <a:r>
              <a:rPr lang="en-US" sz="2800" dirty="0">
                <a:solidFill>
                  <a:srgbClr val="000066"/>
                </a:solidFill>
                <a:latin typeface="Calibri" panose="020F0502020204030204" pitchFamily="34" charset="0"/>
              </a:rPr>
              <a:t> Is there sufficient consideration of monitoring? </a:t>
            </a:r>
            <a:endParaRPr lang="en-US" sz="2800" b="1" dirty="0">
              <a:solidFill>
                <a:srgbClr val="000066"/>
              </a:solidFill>
              <a:latin typeface="Calibri" panose="020F05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69609565"/>
              </p:ext>
            </p:extLst>
          </p:nvPr>
        </p:nvGraphicFramePr>
        <p:xfrm>
          <a:off x="156949" y="1966228"/>
          <a:ext cx="8830101" cy="4297285"/>
        </p:xfrm>
        <a:graphic>
          <a:graphicData uri="http://schemas.openxmlformats.org/drawingml/2006/table">
            <a:tbl>
              <a:tblPr firstRow="1" bandRow="1">
                <a:tableStyleId>{5C22544A-7EE6-4342-B048-85BDC9FD1C3A}</a:tableStyleId>
              </a:tblPr>
              <a:tblGrid>
                <a:gridCol w="477671">
                  <a:extLst>
                    <a:ext uri="{9D8B030D-6E8A-4147-A177-3AD203B41FA5}">
                      <a16:colId xmlns:a16="http://schemas.microsoft.com/office/drawing/2014/main" val="20000"/>
                    </a:ext>
                  </a:extLst>
                </a:gridCol>
                <a:gridCol w="104178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6320050">
                  <a:extLst>
                    <a:ext uri="{9D8B030D-6E8A-4147-A177-3AD203B41FA5}">
                      <a16:colId xmlns:a16="http://schemas.microsoft.com/office/drawing/2014/main" val="20003"/>
                    </a:ext>
                  </a:extLst>
                </a:gridCol>
              </a:tblGrid>
              <a:tr h="472172">
                <a:tc>
                  <a:txBody>
                    <a:bodyPr/>
                    <a:lstStyle/>
                    <a:p>
                      <a:r>
                        <a:rPr lang="en-US" sz="1200" dirty="0">
                          <a:solidFill>
                            <a:schemeClr val="tx1"/>
                          </a:solidFill>
                          <a:latin typeface="Calibri" panose="020F0502020204030204" pitchFamily="34" charset="0"/>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solidFill>
                            <a:schemeClr val="tx1"/>
                          </a:solidFill>
                          <a:latin typeface="Calibri" panose="020F0502020204030204" pitchFamily="34" charset="0"/>
                        </a:rPr>
                        <a:t>NO or INADEQUATE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solidFill>
                            <a:schemeClr val="tx1"/>
                          </a:solidFill>
                          <a:latin typeface="Calibri" panose="020F0502020204030204" pitchFamily="34" charset="0"/>
                        </a:rPr>
                        <a:t>NOT APPLICABLE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000066"/>
                          </a:solidFill>
                          <a:latin typeface="Calibri" panose="020F0502020204030204" pitchFamily="34" charset="0"/>
                        </a:rPr>
                        <a:t>Monitoring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50" dirty="0">
                          <a:solidFill>
                            <a:srgbClr val="000066"/>
                          </a:solidFill>
                          <a:effectLst/>
                          <a:latin typeface="Calibri"/>
                          <a:ea typeface="Calibri"/>
                          <a:cs typeface="Times New Roman"/>
                        </a:rPr>
                        <a:t>Monitoring strategy includes pre-implementation baseline monitoring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50" dirty="0">
                          <a:solidFill>
                            <a:srgbClr val="000066"/>
                          </a:solidFill>
                          <a:effectLst/>
                          <a:latin typeface="Calibri"/>
                          <a:ea typeface="Calibri"/>
                          <a:cs typeface="Times New Roman"/>
                        </a:rPr>
                        <a:t>Monitoring strategy considers the potential effects of monitoring on wilderness character, including cumulative effects and the use of minimum activity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50" dirty="0">
                          <a:solidFill>
                            <a:srgbClr val="000066"/>
                          </a:solidFill>
                          <a:effectLst/>
                          <a:latin typeface="Calibri"/>
                          <a:ea typeface="Calibri"/>
                          <a:cs typeface="Times New Roman"/>
                        </a:rPr>
                        <a:t>Proposal includes implementation monitoring to ensure that restoration action was implemented as designed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50" dirty="0">
                          <a:solidFill>
                            <a:srgbClr val="000066"/>
                          </a:solidFill>
                          <a:effectLst/>
                          <a:latin typeface="Calibri"/>
                          <a:ea typeface="Calibri"/>
                          <a:cs typeface="Times New Roman"/>
                        </a:rPr>
                        <a:t>Proposal includes effectiveness monitoring to test whether restoration actions will achieve the defined objectives and desired outcomes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50" dirty="0">
                          <a:solidFill>
                            <a:srgbClr val="000066"/>
                          </a:solidFill>
                          <a:effectLst/>
                          <a:latin typeface="Calibri"/>
                          <a:ea typeface="Calibri"/>
                          <a:cs typeface="Times New Roman"/>
                        </a:rPr>
                        <a:t>Proposal includes effects monitoring to evaluate ecological tradeoffs and detect non-target or unintended effects of the restoration actions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50" dirty="0">
                          <a:solidFill>
                            <a:srgbClr val="000066"/>
                          </a:solidFill>
                          <a:effectLst/>
                          <a:latin typeface="Calibri"/>
                          <a:ea typeface="Calibri"/>
                          <a:cs typeface="Times New Roman"/>
                        </a:rPr>
                        <a:t>Monitoring strategy includes an evaluation process to determine whether to continue or stop restoration actions, and may include thresholds</a:t>
                      </a:r>
                      <a:r>
                        <a:rPr lang="en-US" sz="1350" baseline="0" dirty="0">
                          <a:solidFill>
                            <a:srgbClr val="000066"/>
                          </a:solidFill>
                          <a:effectLst/>
                          <a:latin typeface="Calibri"/>
                          <a:ea typeface="Calibri"/>
                          <a:cs typeface="Times New Roman"/>
                        </a:rPr>
                        <a:t> and triggers</a:t>
                      </a:r>
                      <a:endParaRPr lang="en-US" sz="1350" dirty="0">
                        <a:solidFill>
                          <a:srgbClr val="000066"/>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50" dirty="0">
                          <a:solidFill>
                            <a:srgbClr val="000066"/>
                          </a:solidFill>
                          <a:effectLst/>
                          <a:latin typeface="Calibri"/>
                          <a:ea typeface="Calibri"/>
                          <a:cs typeface="Times New Roman"/>
                        </a:rPr>
                        <a:t>Extent of monitoring is commensurate with scale and complexity of restoration action(s) and level of uncertainty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50" dirty="0">
                          <a:solidFill>
                            <a:srgbClr val="000066"/>
                          </a:solidFill>
                          <a:effectLst/>
                          <a:latin typeface="Calibri"/>
                          <a:ea typeface="Calibri"/>
                          <a:cs typeface="Calibri"/>
                        </a:rPr>
                        <a:t>Monitoring plan includes data analysis methods and plan for completing analysis</a:t>
                      </a:r>
                      <a:endParaRPr lang="en-US" sz="1350" dirty="0">
                        <a:solidFill>
                          <a:srgbClr val="000066"/>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rgbClr val="000066"/>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50" dirty="0">
                          <a:solidFill>
                            <a:srgbClr val="000066"/>
                          </a:solidFill>
                          <a:effectLst/>
                          <a:latin typeface="Calibri"/>
                          <a:ea typeface="Calibri"/>
                          <a:cs typeface="Calibri"/>
                        </a:rPr>
                        <a:t>Monitoring plan describes the appropriate audience and responsible entities for analysis, reporting, and archiving</a:t>
                      </a:r>
                      <a:endParaRPr lang="en-US" sz="1350" dirty="0">
                        <a:solidFill>
                          <a:srgbClr val="000066"/>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3586346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8E4B4-A710-4DBC-AC99-567961D0B72F}"/>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NPS Units Table</a:t>
            </a:r>
          </a:p>
        </p:txBody>
      </p:sp>
      <p:graphicFrame>
        <p:nvGraphicFramePr>
          <p:cNvPr id="3" name="Table 2"/>
          <p:cNvGraphicFramePr>
            <a:graphicFrameLocks noGrp="1"/>
          </p:cNvGraphicFramePr>
          <p:nvPr>
            <p:extLst>
              <p:ext uri="{D42A27DB-BD31-4B8C-83A1-F6EECF244321}">
                <p14:modId xmlns:p14="http://schemas.microsoft.com/office/powerpoint/2010/main" val="2206859839"/>
              </p:ext>
            </p:extLst>
          </p:nvPr>
        </p:nvGraphicFramePr>
        <p:xfrm>
          <a:off x="152400" y="1266016"/>
          <a:ext cx="8839200" cy="3748492"/>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319492">
                <a:tc>
                  <a:txBody>
                    <a:bodyPr/>
                    <a:lstStyle/>
                    <a:p>
                      <a:pPr marL="0" marR="0">
                        <a:spcBef>
                          <a:spcPts val="0"/>
                        </a:spcBef>
                        <a:spcAft>
                          <a:spcPts val="0"/>
                        </a:spcAft>
                      </a:pPr>
                      <a:r>
                        <a:rPr lang="en-US" sz="2000" b="1" dirty="0">
                          <a:effectLst/>
                          <a:latin typeface="Calibri"/>
                          <a:ea typeface="Times New Roman"/>
                        </a:rPr>
                        <a:t>NPS Unit - Wilderness</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b="1">
                          <a:effectLst/>
                          <a:latin typeface="Calibri"/>
                          <a:ea typeface="Times New Roman"/>
                        </a:rPr>
                        <a:t>State</a:t>
                      </a:r>
                      <a:endParaRPr lang="en-US" sz="2000">
                        <a:effectLst/>
                        <a:latin typeface="Times New Roman"/>
                        <a:ea typeface="Times New Roman"/>
                      </a:endParaRPr>
                    </a:p>
                  </a:txBody>
                  <a:tcPr marL="68580" marR="68580" marT="0" marB="0"/>
                </a:tc>
                <a:tc>
                  <a:txBody>
                    <a:bodyPr/>
                    <a:lstStyle/>
                    <a:p>
                      <a:pPr marL="0" marR="0">
                        <a:spcBef>
                          <a:spcPts val="0"/>
                        </a:spcBef>
                        <a:spcAft>
                          <a:spcPts val="0"/>
                        </a:spcAft>
                      </a:pPr>
                      <a:r>
                        <a:rPr lang="en-US" sz="2000" b="1">
                          <a:effectLst/>
                          <a:latin typeface="Calibri"/>
                          <a:ea typeface="Times New Roman"/>
                        </a:rPr>
                        <a:t>Proposal</a:t>
                      </a:r>
                      <a:endParaRPr lang="en-US" sz="2000">
                        <a:effectLst/>
                        <a:latin typeface="Times New Roman"/>
                        <a:ea typeface="Times New Roman"/>
                      </a:endParaRPr>
                    </a:p>
                  </a:txBody>
                  <a:tcPr marL="68580" marR="68580" marT="0" marB="0"/>
                </a:tc>
                <a:extLst>
                  <a:ext uri="{0D108BD9-81ED-4DB2-BD59-A6C34878D82A}">
                    <a16:rowId xmlns:a16="http://schemas.microsoft.com/office/drawing/2014/main" val="10000"/>
                  </a:ext>
                </a:extLst>
              </a:tr>
              <a:tr h="685800">
                <a:tc>
                  <a:txBody>
                    <a:bodyPr/>
                    <a:lstStyle/>
                    <a:p>
                      <a:pPr marL="0" marR="0">
                        <a:spcBef>
                          <a:spcPts val="0"/>
                        </a:spcBef>
                        <a:spcAft>
                          <a:spcPts val="0"/>
                        </a:spcAft>
                      </a:pPr>
                      <a:r>
                        <a:rPr lang="en-US" sz="2000" dirty="0">
                          <a:effectLst/>
                          <a:latin typeface="Calibri"/>
                          <a:ea typeface="Times New Roman"/>
                        </a:rPr>
                        <a:t>Pictured Rocks National Lakeshore – Beaver Basin Wilderness</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a:effectLst/>
                          <a:latin typeface="Calibri"/>
                          <a:ea typeface="Times New Roman"/>
                        </a:rPr>
                        <a:t>MI</a:t>
                      </a:r>
                      <a:endParaRPr lang="en-US" sz="2000">
                        <a:effectLst/>
                        <a:latin typeface="Times New Roman"/>
                        <a:ea typeface="Times New Roman"/>
                      </a:endParaRPr>
                    </a:p>
                  </a:txBody>
                  <a:tcPr marL="68580" marR="68580" marT="0" marB="0"/>
                </a:tc>
                <a:tc>
                  <a:txBody>
                    <a:bodyPr/>
                    <a:lstStyle/>
                    <a:p>
                      <a:pPr marL="0" marR="0">
                        <a:spcBef>
                          <a:spcPts val="0"/>
                        </a:spcBef>
                        <a:spcAft>
                          <a:spcPts val="0"/>
                        </a:spcAft>
                      </a:pPr>
                      <a:r>
                        <a:rPr lang="en-US" sz="2000">
                          <a:effectLst/>
                          <a:latin typeface="Calibri"/>
                          <a:ea typeface="Times New Roman"/>
                        </a:rPr>
                        <a:t>Beech bark disease restoration</a:t>
                      </a:r>
                      <a:endParaRPr lang="en-US" sz="2000">
                        <a:effectLst/>
                        <a:latin typeface="Times New Roman"/>
                        <a:ea typeface="Times New Roman"/>
                      </a:endParaRPr>
                    </a:p>
                  </a:txBody>
                  <a:tcPr marL="68580" marR="68580" marT="0" marB="0"/>
                </a:tc>
                <a:extLst>
                  <a:ext uri="{0D108BD9-81ED-4DB2-BD59-A6C34878D82A}">
                    <a16:rowId xmlns:a16="http://schemas.microsoft.com/office/drawing/2014/main" val="10001"/>
                  </a:ext>
                </a:extLst>
              </a:tr>
              <a:tr h="685800">
                <a:tc>
                  <a:txBody>
                    <a:bodyPr/>
                    <a:lstStyle/>
                    <a:p>
                      <a:pPr marL="0" marR="0">
                        <a:spcBef>
                          <a:spcPts val="0"/>
                        </a:spcBef>
                        <a:spcAft>
                          <a:spcPts val="0"/>
                        </a:spcAft>
                      </a:pPr>
                      <a:r>
                        <a:rPr lang="en-US" sz="2000">
                          <a:effectLst/>
                          <a:latin typeface="Calibri"/>
                          <a:ea typeface="Times New Roman"/>
                        </a:rPr>
                        <a:t>Crater Lake National Park – Recommended wilderness</a:t>
                      </a:r>
                      <a:endParaRPr lang="en-US" sz="2000">
                        <a:effectLst/>
                        <a:latin typeface="Times New Roman"/>
                        <a:ea typeface="Times New Roman"/>
                      </a:endParaRPr>
                    </a:p>
                  </a:txBody>
                  <a:tcPr marL="68580" marR="68580" marT="0" marB="0"/>
                </a:tc>
                <a:tc>
                  <a:txBody>
                    <a:bodyPr/>
                    <a:lstStyle/>
                    <a:p>
                      <a:pPr marL="0" marR="0">
                        <a:spcBef>
                          <a:spcPts val="0"/>
                        </a:spcBef>
                        <a:spcAft>
                          <a:spcPts val="0"/>
                        </a:spcAft>
                      </a:pPr>
                      <a:r>
                        <a:rPr lang="en-US" sz="2000">
                          <a:effectLst/>
                          <a:latin typeface="Calibri"/>
                          <a:ea typeface="Times New Roman"/>
                        </a:rPr>
                        <a:t>OR</a:t>
                      </a:r>
                      <a:endParaRPr lang="en-US" sz="2000">
                        <a:effectLst/>
                        <a:latin typeface="Times New Roman"/>
                        <a:ea typeface="Times New Roman"/>
                      </a:endParaRPr>
                    </a:p>
                  </a:txBody>
                  <a:tcPr marL="68580" marR="68580" marT="0" marB="0"/>
                </a:tc>
                <a:tc>
                  <a:txBody>
                    <a:bodyPr/>
                    <a:lstStyle/>
                    <a:p>
                      <a:pPr marL="0" marR="0">
                        <a:spcBef>
                          <a:spcPts val="0"/>
                        </a:spcBef>
                        <a:spcAft>
                          <a:spcPts val="0"/>
                        </a:spcAft>
                      </a:pPr>
                      <a:r>
                        <a:rPr lang="en-US" sz="2000">
                          <a:effectLst/>
                          <a:latin typeface="Calibri"/>
                          <a:ea typeface="Times New Roman"/>
                        </a:rPr>
                        <a:t>Whitebark pine restoration</a:t>
                      </a:r>
                      <a:endParaRPr lang="en-US" sz="2000">
                        <a:effectLst/>
                        <a:latin typeface="Times New Roman"/>
                        <a:ea typeface="Times New Roman"/>
                      </a:endParaRPr>
                    </a:p>
                  </a:txBody>
                  <a:tcPr marL="68580" marR="68580" marT="0" marB="0"/>
                </a:tc>
                <a:extLst>
                  <a:ext uri="{0D108BD9-81ED-4DB2-BD59-A6C34878D82A}">
                    <a16:rowId xmlns:a16="http://schemas.microsoft.com/office/drawing/2014/main" val="10002"/>
                  </a:ext>
                </a:extLst>
              </a:tr>
              <a:tr h="685800">
                <a:tc>
                  <a:txBody>
                    <a:bodyPr/>
                    <a:lstStyle/>
                    <a:p>
                      <a:pPr marL="0" marR="0">
                        <a:spcBef>
                          <a:spcPts val="0"/>
                        </a:spcBef>
                        <a:spcAft>
                          <a:spcPts val="0"/>
                        </a:spcAft>
                      </a:pPr>
                      <a:r>
                        <a:rPr lang="en-US" sz="2000" dirty="0">
                          <a:effectLst/>
                          <a:latin typeface="Calibri"/>
                          <a:ea typeface="Times New Roman"/>
                        </a:rPr>
                        <a:t>Glacier National Park – Proposed wilderness</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dirty="0">
                          <a:effectLst/>
                          <a:latin typeface="Calibri"/>
                          <a:ea typeface="Times New Roman"/>
                        </a:rPr>
                        <a:t>MT</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dirty="0">
                          <a:effectLst/>
                          <a:latin typeface="Calibri"/>
                          <a:ea typeface="Times New Roman"/>
                        </a:rPr>
                        <a:t>Vegetation management – non-native </a:t>
                      </a:r>
                      <a:r>
                        <a:rPr lang="en-US" sz="2000" dirty="0" err="1">
                          <a:effectLst/>
                          <a:latin typeface="Calibri"/>
                          <a:ea typeface="Times New Roman"/>
                        </a:rPr>
                        <a:t>invasives</a:t>
                      </a:r>
                      <a:endParaRPr lang="en-US" sz="2000"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r h="685800">
                <a:tc>
                  <a:txBody>
                    <a:bodyPr/>
                    <a:lstStyle/>
                    <a:p>
                      <a:pPr marL="0" marR="0">
                        <a:spcBef>
                          <a:spcPts val="0"/>
                        </a:spcBef>
                        <a:spcAft>
                          <a:spcPts val="0"/>
                        </a:spcAft>
                      </a:pPr>
                      <a:r>
                        <a:rPr lang="en-US" sz="2000" dirty="0">
                          <a:effectLst/>
                          <a:latin typeface="Calibri"/>
                          <a:ea typeface="Times New Roman"/>
                        </a:rPr>
                        <a:t>Channel Islands National Park – Eligible wilderness</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dirty="0">
                          <a:effectLst/>
                          <a:latin typeface="Calibri"/>
                          <a:ea typeface="Times New Roman"/>
                        </a:rPr>
                        <a:t>CA</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dirty="0" err="1">
                          <a:effectLst/>
                          <a:latin typeface="Calibri"/>
                          <a:ea typeface="Times New Roman"/>
                        </a:rPr>
                        <a:t>Invasives</a:t>
                      </a:r>
                      <a:endParaRPr lang="en-US" sz="2000" dirty="0">
                        <a:effectLst/>
                        <a:latin typeface="Times New Roman"/>
                        <a:ea typeface="Times New Roman"/>
                      </a:endParaRPr>
                    </a:p>
                  </a:txBody>
                  <a:tcPr marL="68580" marR="68580" marT="0" marB="0"/>
                </a:tc>
                <a:extLst>
                  <a:ext uri="{0D108BD9-81ED-4DB2-BD59-A6C34878D82A}">
                    <a16:rowId xmlns:a16="http://schemas.microsoft.com/office/drawing/2014/main" val="10004"/>
                  </a:ext>
                </a:extLst>
              </a:tr>
              <a:tr h="685800">
                <a:tc>
                  <a:txBody>
                    <a:bodyPr/>
                    <a:lstStyle/>
                    <a:p>
                      <a:pPr marL="0" marR="0">
                        <a:spcBef>
                          <a:spcPts val="0"/>
                        </a:spcBef>
                        <a:spcAft>
                          <a:spcPts val="0"/>
                        </a:spcAft>
                      </a:pPr>
                      <a:r>
                        <a:rPr lang="en-US" sz="2000" dirty="0">
                          <a:effectLst/>
                          <a:latin typeface="Calibri"/>
                          <a:ea typeface="Times New Roman"/>
                        </a:rPr>
                        <a:t>Point Reyes National Seashore – Phillip Burton Wilderness</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dirty="0">
                          <a:effectLst/>
                          <a:latin typeface="Calibri"/>
                          <a:ea typeface="Times New Roman"/>
                        </a:rPr>
                        <a:t>CA</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dirty="0">
                          <a:effectLst/>
                          <a:latin typeface="Calibri"/>
                          <a:ea typeface="Times New Roman"/>
                        </a:rPr>
                        <a:t>Marine restoration</a:t>
                      </a:r>
                      <a:endParaRPr lang="en-US" sz="2000" dirty="0">
                        <a:effectLst/>
                        <a:latin typeface="Times New Roman"/>
                        <a:ea typeface="Times New Roman"/>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84261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pPr>
              <a:lnSpc>
                <a:spcPct val="90000"/>
              </a:lnSpc>
            </a:pPr>
            <a:r>
              <a:rPr lang="en-US" sz="3600" dirty="0">
                <a:solidFill>
                  <a:schemeClr val="bg1"/>
                </a:solidFill>
              </a:rPr>
              <a:t>Where do you fit?</a:t>
            </a:r>
          </a:p>
        </p:txBody>
      </p:sp>
      <p:graphicFrame>
        <p:nvGraphicFramePr>
          <p:cNvPr id="3" name="Object 2" descr="Table of &quot;Soule's three archetypic ways of perceiving and saving the wild&quot;"/>
          <p:cNvGraphicFramePr>
            <a:graphicFrameLocks noChangeAspect="1"/>
          </p:cNvGraphicFramePr>
          <p:nvPr>
            <p:extLst>
              <p:ext uri="{D42A27DB-BD31-4B8C-83A1-F6EECF244321}">
                <p14:modId xmlns:p14="http://schemas.microsoft.com/office/powerpoint/2010/main" val="3935525232"/>
              </p:ext>
            </p:extLst>
          </p:nvPr>
        </p:nvGraphicFramePr>
        <p:xfrm>
          <a:off x="228600" y="46038"/>
          <a:ext cx="7086960" cy="7116762"/>
        </p:xfrm>
        <a:graphic>
          <a:graphicData uri="http://schemas.openxmlformats.org/presentationml/2006/ole">
            <mc:AlternateContent xmlns:mc="http://schemas.openxmlformats.org/markup-compatibility/2006">
              <mc:Choice xmlns:v="urn:schemas-microsoft-com:vml" Requires="v">
                <p:oleObj spid="_x0000_s11286" name="Document" r:id="rId4" imgW="5943600" imgH="6032500" progId="Word.Document.12">
                  <p:embed/>
                </p:oleObj>
              </mc:Choice>
              <mc:Fallback>
                <p:oleObj name="Document" r:id="rId4" imgW="5943600" imgH="6032500" progId="Word.Document.12">
                  <p:embed/>
                  <p:pic>
                    <p:nvPicPr>
                      <p:cNvPr id="0" name=""/>
                      <p:cNvPicPr/>
                      <p:nvPr/>
                    </p:nvPicPr>
                    <p:blipFill>
                      <a:blip r:embed="rId5"/>
                      <a:stretch>
                        <a:fillRect/>
                      </a:stretch>
                    </p:blipFill>
                    <p:spPr>
                      <a:xfrm>
                        <a:off x="228600" y="46038"/>
                        <a:ext cx="7086960" cy="7116762"/>
                      </a:xfrm>
                      <a:prstGeom prst="rect">
                        <a:avLst/>
                      </a:prstGeom>
                    </p:spPr>
                  </p:pic>
                </p:oleObj>
              </mc:Fallback>
            </mc:AlternateContent>
          </a:graphicData>
        </a:graphic>
      </p:graphicFrame>
      <p:sp>
        <p:nvSpPr>
          <p:cNvPr id="6" name="TextBox 5"/>
          <p:cNvSpPr txBox="1"/>
          <p:nvPr/>
        </p:nvSpPr>
        <p:spPr>
          <a:xfrm>
            <a:off x="7315380" y="295276"/>
            <a:ext cx="1828440" cy="1477328"/>
          </a:xfrm>
          <a:prstGeom prst="rect">
            <a:avLst/>
          </a:prstGeom>
          <a:noFill/>
        </p:spPr>
        <p:txBody>
          <a:bodyPr wrap="square" rtlCol="0">
            <a:spAutoFit/>
          </a:bodyPr>
          <a:lstStyle/>
          <a:p>
            <a:r>
              <a:rPr lang="en-US" dirty="0">
                <a:solidFill>
                  <a:schemeClr val="accent4">
                    <a:lumMod val="50000"/>
                  </a:schemeClr>
                </a:solidFill>
              </a:rPr>
              <a:t>Soule’s three archetypic ways of perceiving and saving the wild (Soule 2001)</a:t>
            </a:r>
          </a:p>
        </p:txBody>
      </p:sp>
      <p:sp>
        <p:nvSpPr>
          <p:cNvPr id="7" name="TextBox 6"/>
          <p:cNvSpPr txBox="1"/>
          <p:nvPr/>
        </p:nvSpPr>
        <p:spPr>
          <a:xfrm>
            <a:off x="7467600" y="2362200"/>
            <a:ext cx="1524000" cy="1569660"/>
          </a:xfrm>
          <a:prstGeom prst="rect">
            <a:avLst/>
          </a:prstGeom>
          <a:noFill/>
        </p:spPr>
        <p:txBody>
          <a:bodyPr wrap="square" rtlCol="0">
            <a:spAutoFit/>
          </a:bodyPr>
          <a:lstStyle/>
          <a:p>
            <a:pPr algn="ctr"/>
            <a:r>
              <a:rPr lang="en-US" sz="3200" b="1" dirty="0"/>
              <a:t>Where do you fit?</a:t>
            </a:r>
          </a:p>
        </p:txBody>
      </p:sp>
    </p:spTree>
    <p:extLst>
      <p:ext uri="{BB962C8B-B14F-4D97-AF65-F5344CB8AC3E}">
        <p14:creationId xmlns:p14="http://schemas.microsoft.com/office/powerpoint/2010/main" val="7196033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55E5D-C3A5-48DF-BA97-D652644DEE8E}"/>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 FWS and BLM Units Tables</a:t>
            </a:r>
          </a:p>
        </p:txBody>
      </p:sp>
      <p:graphicFrame>
        <p:nvGraphicFramePr>
          <p:cNvPr id="4" name="Table 3"/>
          <p:cNvGraphicFramePr>
            <a:graphicFrameLocks noGrp="1"/>
          </p:cNvGraphicFramePr>
          <p:nvPr>
            <p:extLst>
              <p:ext uri="{D42A27DB-BD31-4B8C-83A1-F6EECF244321}">
                <p14:modId xmlns:p14="http://schemas.microsoft.com/office/powerpoint/2010/main" val="86088498"/>
              </p:ext>
            </p:extLst>
          </p:nvPr>
        </p:nvGraphicFramePr>
        <p:xfrm>
          <a:off x="152400" y="381000"/>
          <a:ext cx="8839200" cy="2735072"/>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4953000">
                  <a:extLst>
                    <a:ext uri="{9D8B030D-6E8A-4147-A177-3AD203B41FA5}">
                      <a16:colId xmlns:a16="http://schemas.microsoft.com/office/drawing/2014/main" val="20002"/>
                    </a:ext>
                  </a:extLst>
                </a:gridCol>
              </a:tblGrid>
              <a:tr h="159770">
                <a:tc>
                  <a:txBody>
                    <a:bodyPr/>
                    <a:lstStyle/>
                    <a:p>
                      <a:pPr marL="0" marR="0">
                        <a:spcBef>
                          <a:spcPts val="0"/>
                        </a:spcBef>
                        <a:spcAft>
                          <a:spcPts val="0"/>
                        </a:spcAft>
                      </a:pPr>
                      <a:r>
                        <a:rPr lang="en-US" sz="2000" b="1" dirty="0">
                          <a:effectLst/>
                          <a:latin typeface="Calibri"/>
                          <a:ea typeface="Times New Roman"/>
                        </a:rPr>
                        <a:t>FWS Unit - Wilderness</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b="1" dirty="0">
                          <a:effectLst/>
                          <a:latin typeface="Calibri"/>
                          <a:ea typeface="Times New Roman"/>
                        </a:rPr>
                        <a:t>State</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b="1">
                          <a:effectLst/>
                          <a:latin typeface="Calibri"/>
                          <a:ea typeface="Times New Roman"/>
                        </a:rPr>
                        <a:t>Proposal</a:t>
                      </a:r>
                      <a:endParaRPr lang="en-US" sz="2000">
                        <a:effectLst/>
                        <a:latin typeface="Times New Roman"/>
                        <a:ea typeface="Times New Roman"/>
                      </a:endParaRPr>
                    </a:p>
                  </a:txBody>
                  <a:tcPr marL="68580" marR="68580" marT="0" marB="0"/>
                </a:tc>
                <a:extLst>
                  <a:ext uri="{0D108BD9-81ED-4DB2-BD59-A6C34878D82A}">
                    <a16:rowId xmlns:a16="http://schemas.microsoft.com/office/drawing/2014/main" val="10000"/>
                  </a:ext>
                </a:extLst>
              </a:tr>
              <a:tr h="685800">
                <a:tc>
                  <a:txBody>
                    <a:bodyPr/>
                    <a:lstStyle/>
                    <a:p>
                      <a:pPr marL="0" marR="0">
                        <a:spcBef>
                          <a:spcPts val="0"/>
                        </a:spcBef>
                        <a:spcAft>
                          <a:spcPts val="0"/>
                        </a:spcAft>
                      </a:pPr>
                      <a:r>
                        <a:rPr lang="en-US" sz="2000" dirty="0">
                          <a:effectLst/>
                          <a:latin typeface="Calibri"/>
                          <a:ea typeface="Times New Roman"/>
                        </a:rPr>
                        <a:t>Kenai NWR – Kenai Wilderness</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dirty="0">
                          <a:effectLst/>
                          <a:latin typeface="Calibri"/>
                          <a:ea typeface="Times New Roman"/>
                        </a:rPr>
                        <a:t>AK</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dirty="0">
                          <a:effectLst/>
                          <a:latin typeface="Calibri"/>
                          <a:ea typeface="Times New Roman"/>
                        </a:rPr>
                        <a:t>Forest-to-grassland conversion from spruce beetle outbreaks, fire and climate change</a:t>
                      </a:r>
                      <a:endParaRPr lang="en-US" sz="2000"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r h="525272">
                <a:tc>
                  <a:txBody>
                    <a:bodyPr/>
                    <a:lstStyle/>
                    <a:p>
                      <a:pPr marL="0" marR="0">
                        <a:spcBef>
                          <a:spcPts val="0"/>
                        </a:spcBef>
                        <a:spcAft>
                          <a:spcPts val="0"/>
                        </a:spcAft>
                      </a:pPr>
                      <a:r>
                        <a:rPr lang="en-US" sz="2000" dirty="0" err="1">
                          <a:effectLst/>
                          <a:latin typeface="Calibri"/>
                          <a:ea typeface="Times New Roman"/>
                        </a:rPr>
                        <a:t>Moosehorn</a:t>
                      </a:r>
                      <a:r>
                        <a:rPr lang="en-US" sz="2000" dirty="0">
                          <a:effectLst/>
                          <a:latin typeface="Calibri"/>
                          <a:ea typeface="Times New Roman"/>
                        </a:rPr>
                        <a:t> NWR – </a:t>
                      </a:r>
                      <a:r>
                        <a:rPr lang="en-US" sz="2000" dirty="0" err="1">
                          <a:effectLst/>
                          <a:latin typeface="Calibri"/>
                          <a:ea typeface="Times New Roman"/>
                        </a:rPr>
                        <a:t>Moosehorn</a:t>
                      </a:r>
                      <a:r>
                        <a:rPr lang="en-US" sz="2000" dirty="0">
                          <a:effectLst/>
                          <a:latin typeface="Calibri"/>
                          <a:ea typeface="Times New Roman"/>
                        </a:rPr>
                        <a:t> Wilderness</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dirty="0">
                          <a:effectLst/>
                          <a:latin typeface="Calibri"/>
                          <a:ea typeface="Times New Roman"/>
                        </a:rPr>
                        <a:t>ME</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dirty="0">
                          <a:effectLst/>
                          <a:latin typeface="Calibri"/>
                          <a:ea typeface="Times New Roman"/>
                        </a:rPr>
                        <a:t>Red pine preservation using prescribed fire</a:t>
                      </a:r>
                      <a:endParaRPr lang="en-US" sz="2000" dirty="0">
                        <a:effectLst/>
                        <a:latin typeface="Times New Roman"/>
                        <a:ea typeface="Times New Roman"/>
                      </a:endParaRPr>
                    </a:p>
                  </a:txBody>
                  <a:tcPr marL="68580" marR="68580" marT="0" marB="0"/>
                </a:tc>
                <a:extLst>
                  <a:ext uri="{0D108BD9-81ED-4DB2-BD59-A6C34878D82A}">
                    <a16:rowId xmlns:a16="http://schemas.microsoft.com/office/drawing/2014/main" val="10002"/>
                  </a:ext>
                </a:extLst>
              </a:tr>
              <a:tr h="525272">
                <a:tc>
                  <a:txBody>
                    <a:bodyPr/>
                    <a:lstStyle/>
                    <a:p>
                      <a:pPr marL="0" marR="0">
                        <a:spcBef>
                          <a:spcPts val="0"/>
                        </a:spcBef>
                        <a:spcAft>
                          <a:spcPts val="0"/>
                        </a:spcAft>
                      </a:pPr>
                      <a:r>
                        <a:rPr lang="en-US" sz="2000" dirty="0" err="1">
                          <a:effectLst/>
                          <a:latin typeface="Calibri"/>
                          <a:ea typeface="Times New Roman"/>
                        </a:rPr>
                        <a:t>Farallon</a:t>
                      </a:r>
                      <a:r>
                        <a:rPr lang="en-US" sz="2000" dirty="0">
                          <a:effectLst/>
                          <a:latin typeface="Calibri"/>
                          <a:ea typeface="Times New Roman"/>
                        </a:rPr>
                        <a:t> NWR – </a:t>
                      </a:r>
                      <a:r>
                        <a:rPr lang="en-US" sz="2000" dirty="0" err="1">
                          <a:effectLst/>
                          <a:latin typeface="Calibri"/>
                          <a:ea typeface="Times New Roman"/>
                        </a:rPr>
                        <a:t>Farallon</a:t>
                      </a:r>
                      <a:r>
                        <a:rPr lang="en-US" sz="2000" dirty="0">
                          <a:effectLst/>
                          <a:latin typeface="Calibri"/>
                          <a:ea typeface="Times New Roman"/>
                        </a:rPr>
                        <a:t> Wilderness</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dirty="0">
                          <a:effectLst/>
                          <a:latin typeface="Calibri"/>
                          <a:ea typeface="Times New Roman"/>
                        </a:rPr>
                        <a:t>CA</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dirty="0">
                          <a:effectLst/>
                          <a:latin typeface="Calibri"/>
                          <a:ea typeface="Times New Roman"/>
                        </a:rPr>
                        <a:t>Removing non-native mice to improve avian nesting success</a:t>
                      </a:r>
                      <a:endParaRPr lang="en-US" sz="2000"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r h="525272">
                <a:tc>
                  <a:txBody>
                    <a:bodyPr/>
                    <a:lstStyle/>
                    <a:p>
                      <a:pPr marL="0" marR="0">
                        <a:spcBef>
                          <a:spcPts val="0"/>
                        </a:spcBef>
                        <a:spcAft>
                          <a:spcPts val="0"/>
                        </a:spcAft>
                      </a:pPr>
                      <a:r>
                        <a:rPr lang="en-US" sz="2000" dirty="0" err="1">
                          <a:effectLst/>
                          <a:latin typeface="+mn-lt"/>
                          <a:ea typeface="Times New Roman"/>
                        </a:rPr>
                        <a:t>Kofa</a:t>
                      </a:r>
                      <a:r>
                        <a:rPr lang="en-US" sz="2000" dirty="0">
                          <a:effectLst/>
                          <a:latin typeface="+mn-lt"/>
                          <a:ea typeface="Times New Roman"/>
                        </a:rPr>
                        <a:t> NWR – </a:t>
                      </a:r>
                      <a:r>
                        <a:rPr lang="en-US" sz="2000" dirty="0" err="1">
                          <a:effectLst/>
                          <a:latin typeface="+mn-lt"/>
                          <a:ea typeface="Times New Roman"/>
                        </a:rPr>
                        <a:t>Kofa</a:t>
                      </a:r>
                      <a:r>
                        <a:rPr lang="en-US" sz="2000" dirty="0">
                          <a:effectLst/>
                          <a:latin typeface="+mn-lt"/>
                          <a:ea typeface="Times New Roman"/>
                        </a:rPr>
                        <a:t> Wilderness</a:t>
                      </a:r>
                    </a:p>
                  </a:txBody>
                  <a:tcPr marL="68580" marR="68580" marT="0" marB="0"/>
                </a:tc>
                <a:tc>
                  <a:txBody>
                    <a:bodyPr/>
                    <a:lstStyle/>
                    <a:p>
                      <a:pPr marL="0" marR="0">
                        <a:spcBef>
                          <a:spcPts val="0"/>
                        </a:spcBef>
                        <a:spcAft>
                          <a:spcPts val="0"/>
                        </a:spcAft>
                      </a:pPr>
                      <a:r>
                        <a:rPr lang="en-US" sz="2000" dirty="0">
                          <a:effectLst/>
                          <a:latin typeface="+mn-lt"/>
                          <a:ea typeface="Times New Roman"/>
                        </a:rPr>
                        <a:t>AZ</a:t>
                      </a:r>
                    </a:p>
                  </a:txBody>
                  <a:tcPr marL="68580" marR="68580" marT="0" marB="0"/>
                </a:tc>
                <a:tc>
                  <a:txBody>
                    <a:bodyPr/>
                    <a:lstStyle/>
                    <a:p>
                      <a:pPr marL="0" marR="0">
                        <a:spcBef>
                          <a:spcPts val="0"/>
                        </a:spcBef>
                        <a:spcAft>
                          <a:spcPts val="0"/>
                        </a:spcAft>
                      </a:pPr>
                      <a:r>
                        <a:rPr lang="en-US" sz="2000" dirty="0">
                          <a:effectLst/>
                          <a:latin typeface="+mn-lt"/>
                          <a:ea typeface="Times New Roman"/>
                        </a:rPr>
                        <a:t>Wildlife water installations</a:t>
                      </a:r>
                    </a:p>
                  </a:txBody>
                  <a:tcPr marL="68580" marR="68580" marT="0" marB="0"/>
                </a:tc>
                <a:extLst>
                  <a:ext uri="{0D108BD9-81ED-4DB2-BD59-A6C34878D82A}">
                    <a16:rowId xmlns:a16="http://schemas.microsoft.com/office/drawing/2014/main" val="10004"/>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174713381"/>
              </p:ext>
            </p:extLst>
          </p:nvPr>
        </p:nvGraphicFramePr>
        <p:xfrm>
          <a:off x="152400" y="3886200"/>
          <a:ext cx="8839200" cy="1715868"/>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4953000">
                  <a:extLst>
                    <a:ext uri="{9D8B030D-6E8A-4147-A177-3AD203B41FA5}">
                      <a16:colId xmlns:a16="http://schemas.microsoft.com/office/drawing/2014/main" val="20002"/>
                    </a:ext>
                  </a:extLst>
                </a:gridCol>
              </a:tblGrid>
              <a:tr h="440412">
                <a:tc>
                  <a:txBody>
                    <a:bodyPr/>
                    <a:lstStyle/>
                    <a:p>
                      <a:pPr marL="0" marR="0">
                        <a:spcBef>
                          <a:spcPts val="0"/>
                        </a:spcBef>
                        <a:spcAft>
                          <a:spcPts val="0"/>
                        </a:spcAft>
                      </a:pPr>
                      <a:r>
                        <a:rPr lang="en-US" sz="2000" b="1" dirty="0">
                          <a:effectLst/>
                          <a:latin typeface="Calibri"/>
                          <a:ea typeface="Times New Roman"/>
                        </a:rPr>
                        <a:t>BLM Unit - Wilderness</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b="1" dirty="0">
                          <a:effectLst/>
                          <a:latin typeface="Calibri"/>
                          <a:ea typeface="Times New Roman"/>
                        </a:rPr>
                        <a:t>State</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b="1">
                          <a:effectLst/>
                          <a:latin typeface="Calibri"/>
                          <a:ea typeface="Times New Roman"/>
                        </a:rPr>
                        <a:t>Proposal</a:t>
                      </a:r>
                      <a:endParaRPr lang="en-US" sz="2000">
                        <a:effectLst/>
                        <a:latin typeface="Times New Roman"/>
                        <a:ea typeface="Times New Roman"/>
                      </a:endParaRPr>
                    </a:p>
                  </a:txBody>
                  <a:tcPr marL="68580" marR="68580" marT="0" marB="0"/>
                </a:tc>
                <a:extLst>
                  <a:ext uri="{0D108BD9-81ED-4DB2-BD59-A6C34878D82A}">
                    <a16:rowId xmlns:a16="http://schemas.microsoft.com/office/drawing/2014/main" val="10000"/>
                  </a:ext>
                </a:extLst>
              </a:tr>
              <a:tr h="637728">
                <a:tc>
                  <a:txBody>
                    <a:bodyPr/>
                    <a:lstStyle/>
                    <a:p>
                      <a:pPr marL="0" marR="0">
                        <a:spcBef>
                          <a:spcPts val="0"/>
                        </a:spcBef>
                        <a:spcAft>
                          <a:spcPts val="0"/>
                        </a:spcAft>
                      </a:pPr>
                      <a:r>
                        <a:rPr lang="en-US" sz="2000" dirty="0">
                          <a:effectLst/>
                          <a:latin typeface="Calibri"/>
                          <a:ea typeface="Times New Roman"/>
                        </a:rPr>
                        <a:t>Burns District – </a:t>
                      </a:r>
                      <a:r>
                        <a:rPr lang="en-US" sz="2000" dirty="0" err="1">
                          <a:effectLst/>
                          <a:latin typeface="Calibri"/>
                          <a:ea typeface="Times New Roman"/>
                        </a:rPr>
                        <a:t>Steens</a:t>
                      </a:r>
                      <a:r>
                        <a:rPr lang="en-US" sz="2000" dirty="0">
                          <a:effectLst/>
                          <a:latin typeface="Calibri"/>
                          <a:ea typeface="Times New Roman"/>
                        </a:rPr>
                        <a:t> Mountain Wilderness</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dirty="0">
                          <a:effectLst/>
                          <a:latin typeface="Calibri"/>
                          <a:ea typeface="Times New Roman"/>
                        </a:rPr>
                        <a:t>OR</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dirty="0">
                          <a:effectLst/>
                          <a:latin typeface="Calibri"/>
                          <a:ea typeface="Times New Roman"/>
                        </a:rPr>
                        <a:t>Juniper removal</a:t>
                      </a:r>
                      <a:endParaRPr lang="en-US" sz="2000"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r h="637728">
                <a:tc>
                  <a:txBody>
                    <a:bodyPr/>
                    <a:lstStyle/>
                    <a:p>
                      <a:pPr marL="0" marR="0">
                        <a:spcBef>
                          <a:spcPts val="0"/>
                        </a:spcBef>
                        <a:spcAft>
                          <a:spcPts val="0"/>
                        </a:spcAft>
                      </a:pPr>
                      <a:r>
                        <a:rPr lang="en-US" sz="2000" dirty="0">
                          <a:effectLst/>
                          <a:latin typeface="Calibri"/>
                          <a:ea typeface="Times New Roman"/>
                        </a:rPr>
                        <a:t>Multiple California desert wilderness areas</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dirty="0">
                          <a:effectLst/>
                          <a:latin typeface="Calibri"/>
                          <a:ea typeface="Times New Roman"/>
                        </a:rPr>
                        <a:t>CA</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dirty="0">
                          <a:effectLst/>
                          <a:latin typeface="Calibri"/>
                          <a:ea typeface="Times New Roman"/>
                        </a:rPr>
                        <a:t>Variety of restoration proposals</a:t>
                      </a:r>
                      <a:endParaRPr lang="en-US" sz="2000" dirty="0">
                        <a:effectLst/>
                        <a:latin typeface="Times New Roman"/>
                        <a:ea typeface="Times New Roman"/>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883914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DC638B-C31D-4BEA-90FA-0A5C400F308D}"/>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FS Units Table</a:t>
            </a:r>
          </a:p>
        </p:txBody>
      </p:sp>
      <p:graphicFrame>
        <p:nvGraphicFramePr>
          <p:cNvPr id="3" name="Table 2"/>
          <p:cNvGraphicFramePr>
            <a:graphicFrameLocks noGrp="1"/>
          </p:cNvGraphicFramePr>
          <p:nvPr>
            <p:extLst>
              <p:ext uri="{D42A27DB-BD31-4B8C-83A1-F6EECF244321}">
                <p14:modId xmlns:p14="http://schemas.microsoft.com/office/powerpoint/2010/main" val="871907446"/>
              </p:ext>
            </p:extLst>
          </p:nvPr>
        </p:nvGraphicFramePr>
        <p:xfrm>
          <a:off x="152400" y="1522818"/>
          <a:ext cx="8839200" cy="3703707"/>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4953000">
                  <a:extLst>
                    <a:ext uri="{9D8B030D-6E8A-4147-A177-3AD203B41FA5}">
                      <a16:colId xmlns:a16="http://schemas.microsoft.com/office/drawing/2014/main" val="20002"/>
                    </a:ext>
                  </a:extLst>
                </a:gridCol>
              </a:tblGrid>
              <a:tr h="307362">
                <a:tc>
                  <a:txBody>
                    <a:bodyPr/>
                    <a:lstStyle/>
                    <a:p>
                      <a:pPr marL="0" marR="0">
                        <a:spcBef>
                          <a:spcPts val="0"/>
                        </a:spcBef>
                        <a:spcAft>
                          <a:spcPts val="0"/>
                        </a:spcAft>
                      </a:pPr>
                      <a:r>
                        <a:rPr lang="en-US" sz="2000" b="1" dirty="0">
                          <a:effectLst/>
                          <a:latin typeface="Calibri"/>
                          <a:ea typeface="Times New Roman"/>
                        </a:rPr>
                        <a:t>FS Unit - Wilderness</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b="1" dirty="0">
                          <a:effectLst/>
                          <a:latin typeface="Calibri"/>
                          <a:ea typeface="Times New Roman"/>
                        </a:rPr>
                        <a:t>State</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b="1" dirty="0">
                          <a:effectLst/>
                          <a:latin typeface="Calibri"/>
                          <a:ea typeface="Times New Roman"/>
                        </a:rPr>
                        <a:t>Proposal</a:t>
                      </a:r>
                      <a:endParaRPr lang="en-US" sz="20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685496">
                <a:tc>
                  <a:txBody>
                    <a:bodyPr/>
                    <a:lstStyle/>
                    <a:p>
                      <a:pPr marL="0" marR="0">
                        <a:spcBef>
                          <a:spcPts val="0"/>
                        </a:spcBef>
                        <a:spcAft>
                          <a:spcPts val="0"/>
                        </a:spcAft>
                      </a:pPr>
                      <a:r>
                        <a:rPr lang="en-US" sz="2000" dirty="0">
                          <a:effectLst/>
                          <a:latin typeface="Calibri"/>
                          <a:ea typeface="Times New Roman"/>
                        </a:rPr>
                        <a:t>Hoosier NF – Charles C. </a:t>
                      </a:r>
                      <a:r>
                        <a:rPr lang="en-US" sz="2000" dirty="0" err="1">
                          <a:effectLst/>
                          <a:latin typeface="Calibri"/>
                          <a:ea typeface="Times New Roman"/>
                        </a:rPr>
                        <a:t>Deam</a:t>
                      </a:r>
                      <a:r>
                        <a:rPr lang="en-US" sz="2000" dirty="0">
                          <a:effectLst/>
                          <a:latin typeface="Calibri"/>
                          <a:ea typeface="Times New Roman"/>
                        </a:rPr>
                        <a:t> Wilderness</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dirty="0">
                          <a:effectLst/>
                          <a:latin typeface="Calibri"/>
                          <a:ea typeface="Times New Roman"/>
                        </a:rPr>
                        <a:t>IN</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dirty="0">
                          <a:effectLst/>
                          <a:latin typeface="Calibri"/>
                          <a:ea typeface="Times New Roman"/>
                        </a:rPr>
                        <a:t>Prescribed fire and herbicide application to treat invasive </a:t>
                      </a:r>
                      <a:r>
                        <a:rPr lang="en-US" sz="2000" i="1" dirty="0">
                          <a:effectLst/>
                          <a:latin typeface="Calibri"/>
                          <a:ea typeface="Times New Roman"/>
                        </a:rPr>
                        <a:t>Ailanthus </a:t>
                      </a:r>
                      <a:r>
                        <a:rPr lang="en-US" sz="2000" i="1" dirty="0" err="1">
                          <a:effectLst/>
                          <a:latin typeface="Calibri"/>
                          <a:ea typeface="Times New Roman"/>
                        </a:rPr>
                        <a:t>altissima</a:t>
                      </a:r>
                      <a:r>
                        <a:rPr lang="en-US" sz="2000" dirty="0">
                          <a:effectLst/>
                          <a:latin typeface="Calibri"/>
                          <a:ea typeface="Times New Roman"/>
                        </a:rPr>
                        <a:t> tree</a:t>
                      </a:r>
                      <a:endParaRPr lang="en-US" sz="2000"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r h="672151">
                <a:tc>
                  <a:txBody>
                    <a:bodyPr/>
                    <a:lstStyle/>
                    <a:p>
                      <a:pPr marL="0" marR="0">
                        <a:spcBef>
                          <a:spcPts val="0"/>
                        </a:spcBef>
                        <a:spcAft>
                          <a:spcPts val="0"/>
                        </a:spcAft>
                      </a:pPr>
                      <a:r>
                        <a:rPr lang="en-US" sz="2000">
                          <a:effectLst/>
                          <a:latin typeface="Calibri"/>
                          <a:ea typeface="Times New Roman"/>
                        </a:rPr>
                        <a:t>Mark Twain NF – Bell Mountain Wilderness</a:t>
                      </a:r>
                      <a:endParaRPr lang="en-US" sz="2000">
                        <a:effectLst/>
                        <a:latin typeface="Times New Roman"/>
                        <a:ea typeface="Times New Roman"/>
                      </a:endParaRPr>
                    </a:p>
                  </a:txBody>
                  <a:tcPr marL="68580" marR="68580" marT="0" marB="0"/>
                </a:tc>
                <a:tc>
                  <a:txBody>
                    <a:bodyPr/>
                    <a:lstStyle/>
                    <a:p>
                      <a:pPr marL="0" marR="0">
                        <a:spcBef>
                          <a:spcPts val="0"/>
                        </a:spcBef>
                        <a:spcAft>
                          <a:spcPts val="0"/>
                        </a:spcAft>
                      </a:pPr>
                      <a:r>
                        <a:rPr lang="en-US" sz="2000">
                          <a:effectLst/>
                          <a:latin typeface="Calibri"/>
                          <a:ea typeface="Times New Roman"/>
                        </a:rPr>
                        <a:t>MO</a:t>
                      </a:r>
                      <a:endParaRPr lang="en-US" sz="2000">
                        <a:effectLst/>
                        <a:latin typeface="Times New Roman"/>
                        <a:ea typeface="Times New Roman"/>
                      </a:endParaRPr>
                    </a:p>
                  </a:txBody>
                  <a:tcPr marL="68580" marR="68580" marT="0" marB="0"/>
                </a:tc>
                <a:tc>
                  <a:txBody>
                    <a:bodyPr/>
                    <a:lstStyle/>
                    <a:p>
                      <a:pPr marL="0" marR="0">
                        <a:spcBef>
                          <a:spcPts val="0"/>
                        </a:spcBef>
                        <a:spcAft>
                          <a:spcPts val="0"/>
                        </a:spcAft>
                      </a:pPr>
                      <a:r>
                        <a:rPr lang="en-US" sz="2000" dirty="0">
                          <a:effectLst/>
                          <a:latin typeface="Calibri"/>
                          <a:ea typeface="Times New Roman"/>
                        </a:rPr>
                        <a:t>Mead’s milkweed restoration via thinning and burning</a:t>
                      </a:r>
                      <a:endParaRPr lang="en-US" sz="2000" dirty="0">
                        <a:effectLst/>
                        <a:latin typeface="Times New Roman"/>
                        <a:ea typeface="Times New Roman"/>
                      </a:endParaRPr>
                    </a:p>
                  </a:txBody>
                  <a:tcPr marL="68580" marR="68580" marT="0" marB="0"/>
                </a:tc>
                <a:extLst>
                  <a:ext uri="{0D108BD9-81ED-4DB2-BD59-A6C34878D82A}">
                    <a16:rowId xmlns:a16="http://schemas.microsoft.com/office/drawing/2014/main" val="10002"/>
                  </a:ext>
                </a:extLst>
              </a:tr>
              <a:tr h="679566">
                <a:tc>
                  <a:txBody>
                    <a:bodyPr/>
                    <a:lstStyle/>
                    <a:p>
                      <a:pPr marL="0" marR="0">
                        <a:spcBef>
                          <a:spcPts val="0"/>
                        </a:spcBef>
                        <a:spcAft>
                          <a:spcPts val="0"/>
                        </a:spcAft>
                      </a:pPr>
                      <a:r>
                        <a:rPr lang="en-US" sz="2000" dirty="0">
                          <a:effectLst/>
                          <a:latin typeface="Calibri"/>
                          <a:ea typeface="Times New Roman"/>
                        </a:rPr>
                        <a:t>Okanogan-Wenatchee NF – </a:t>
                      </a:r>
                      <a:r>
                        <a:rPr lang="en-US" sz="2000" dirty="0" err="1">
                          <a:effectLst/>
                          <a:latin typeface="Calibri"/>
                          <a:ea typeface="Times New Roman"/>
                        </a:rPr>
                        <a:t>Pasayten</a:t>
                      </a:r>
                      <a:r>
                        <a:rPr lang="en-US" sz="2000" dirty="0">
                          <a:effectLst/>
                          <a:latin typeface="Calibri"/>
                          <a:ea typeface="Times New Roman"/>
                        </a:rPr>
                        <a:t> Wilderness</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dirty="0">
                          <a:effectLst/>
                          <a:latin typeface="Calibri"/>
                          <a:ea typeface="Times New Roman"/>
                        </a:rPr>
                        <a:t>WA</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dirty="0" err="1">
                          <a:effectLst/>
                          <a:latin typeface="Calibri"/>
                          <a:ea typeface="Times New Roman"/>
                        </a:rPr>
                        <a:t>Whitebark</a:t>
                      </a:r>
                      <a:r>
                        <a:rPr lang="en-US" sz="2000" dirty="0">
                          <a:effectLst/>
                          <a:latin typeface="Calibri"/>
                          <a:ea typeface="Times New Roman"/>
                        </a:rPr>
                        <a:t> pine restoration</a:t>
                      </a:r>
                      <a:endParaRPr lang="en-US" sz="2000"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r h="679566">
                <a:tc>
                  <a:txBody>
                    <a:bodyPr/>
                    <a:lstStyle/>
                    <a:p>
                      <a:pPr marL="0" marR="0">
                        <a:spcBef>
                          <a:spcPts val="0"/>
                        </a:spcBef>
                        <a:spcAft>
                          <a:spcPts val="0"/>
                        </a:spcAft>
                      </a:pPr>
                      <a:r>
                        <a:rPr lang="en-US" sz="2000" dirty="0">
                          <a:effectLst/>
                          <a:latin typeface="Calibri"/>
                          <a:ea typeface="Times New Roman"/>
                        </a:rPr>
                        <a:t>Rio Grande NF – </a:t>
                      </a:r>
                      <a:r>
                        <a:rPr lang="en-US" sz="2000" dirty="0" err="1">
                          <a:effectLst/>
                          <a:latin typeface="Calibri"/>
                          <a:ea typeface="Times New Roman"/>
                        </a:rPr>
                        <a:t>Weminuche</a:t>
                      </a:r>
                      <a:r>
                        <a:rPr lang="en-US" sz="2000" dirty="0">
                          <a:effectLst/>
                          <a:latin typeface="Calibri"/>
                          <a:ea typeface="Times New Roman"/>
                        </a:rPr>
                        <a:t> Wilderness</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dirty="0">
                          <a:effectLst/>
                          <a:latin typeface="Calibri"/>
                          <a:ea typeface="Times New Roman"/>
                        </a:rPr>
                        <a:t>CO</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dirty="0">
                          <a:effectLst/>
                          <a:latin typeface="Calibri"/>
                          <a:ea typeface="Times New Roman"/>
                        </a:rPr>
                        <a:t>Fisheries restoration</a:t>
                      </a:r>
                      <a:endParaRPr lang="en-US" sz="2000" dirty="0">
                        <a:effectLst/>
                        <a:latin typeface="Times New Roman"/>
                        <a:ea typeface="Times New Roman"/>
                      </a:endParaRPr>
                    </a:p>
                  </a:txBody>
                  <a:tcPr marL="68580" marR="68580" marT="0" marB="0"/>
                </a:tc>
                <a:extLst>
                  <a:ext uri="{0D108BD9-81ED-4DB2-BD59-A6C34878D82A}">
                    <a16:rowId xmlns:a16="http://schemas.microsoft.com/office/drawing/2014/main" val="10004"/>
                  </a:ext>
                </a:extLst>
              </a:tr>
              <a:tr h="679566">
                <a:tc>
                  <a:txBody>
                    <a:bodyPr/>
                    <a:lstStyle/>
                    <a:p>
                      <a:pPr marL="0" marR="0">
                        <a:spcBef>
                          <a:spcPts val="0"/>
                        </a:spcBef>
                        <a:spcAft>
                          <a:spcPts val="0"/>
                        </a:spcAft>
                      </a:pPr>
                      <a:r>
                        <a:rPr lang="en-US" sz="2000" dirty="0">
                          <a:effectLst/>
                          <a:latin typeface="Calibri"/>
                          <a:ea typeface="Times New Roman"/>
                        </a:rPr>
                        <a:t>Kaibab NF – Kendrick Mountain Wilderness</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dirty="0">
                          <a:effectLst/>
                          <a:latin typeface="Calibri"/>
                          <a:ea typeface="Times New Roman"/>
                        </a:rPr>
                        <a:t>AZ</a:t>
                      </a:r>
                      <a:endParaRPr lang="en-US" sz="2000" dirty="0">
                        <a:effectLst/>
                        <a:latin typeface="Times New Roman"/>
                        <a:ea typeface="Times New Roman"/>
                      </a:endParaRPr>
                    </a:p>
                  </a:txBody>
                  <a:tcPr marL="68580" marR="68580" marT="0" marB="0"/>
                </a:tc>
                <a:tc>
                  <a:txBody>
                    <a:bodyPr/>
                    <a:lstStyle/>
                    <a:p>
                      <a:pPr marL="0" marR="0">
                        <a:spcBef>
                          <a:spcPts val="0"/>
                        </a:spcBef>
                        <a:spcAft>
                          <a:spcPts val="0"/>
                        </a:spcAft>
                      </a:pPr>
                      <a:r>
                        <a:rPr lang="en-US" sz="2000" dirty="0">
                          <a:effectLst/>
                          <a:latin typeface="Calibri"/>
                          <a:ea typeface="Times New Roman"/>
                        </a:rPr>
                        <a:t>Post-fire restoration</a:t>
                      </a:r>
                      <a:endParaRPr lang="en-US" sz="2000" dirty="0">
                        <a:effectLst/>
                        <a:latin typeface="Times New Roman"/>
                        <a:ea typeface="Times New Roman"/>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125916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ext Box 4"/>
          <p:cNvSpPr txBox="1">
            <a:spLocks noGrp="1" noChangeArrowheads="1"/>
          </p:cNvSpPr>
          <p:nvPr>
            <p:ph type="title" idx="4294967295"/>
          </p:nvPr>
        </p:nvSpPr>
        <p:spPr bwMode="auto">
          <a:xfrm>
            <a:off x="504825" y="287338"/>
            <a:ext cx="8181975" cy="954107"/>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spcBef>
                <a:spcPct val="50000"/>
              </a:spcBef>
              <a:defRPr sz="3000" b="1" i="1">
                <a:solidFill>
                  <a:schemeClr val="accent6">
                    <a:lumMod val="50000"/>
                  </a:schemeClr>
                </a:solidFill>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1" u="none" strike="noStrike" kern="1200" cap="none" spc="0" normalizeH="0" baseline="0" noProof="0" dirty="0">
                <a:ln>
                  <a:noFill/>
                </a:ln>
                <a:solidFill>
                  <a:schemeClr val="tx1"/>
                </a:solidFill>
                <a:effectLst/>
                <a:uLnTx/>
                <a:uFillTx/>
                <a:latin typeface="+mn-lt"/>
                <a:ea typeface="+mn-ea"/>
                <a:cs typeface="+mn-cs"/>
              </a:rPr>
              <a:t>SHOULD RESTORATION ACTIONS BE TAKEN? Conflicting Ethical Views</a:t>
            </a:r>
          </a:p>
        </p:txBody>
      </p:sp>
      <p:sp>
        <p:nvSpPr>
          <p:cNvPr id="21" name="Text Box 5"/>
          <p:cNvSpPr txBox="1">
            <a:spLocks noChangeArrowheads="1"/>
          </p:cNvSpPr>
          <p:nvPr/>
        </p:nvSpPr>
        <p:spPr bwMode="auto">
          <a:xfrm>
            <a:off x="414864" y="1615946"/>
            <a:ext cx="3979333" cy="400110"/>
          </a:xfrm>
          <a:prstGeom prst="rect">
            <a:avLst/>
          </a:prstGeom>
          <a:noFill/>
          <a:ln w="9525">
            <a:noFill/>
            <a:miter lim="800000"/>
            <a:headEnd/>
            <a:tailEnd/>
          </a:ln>
          <a:effectLst/>
        </p:spPr>
        <p:txBody>
          <a:bodyPr wrap="square">
            <a:spAutoFit/>
          </a:bodyPr>
          <a:lstStyle/>
          <a:p>
            <a:pPr>
              <a:spcBef>
                <a:spcPct val="50000"/>
              </a:spcBef>
            </a:pPr>
            <a:r>
              <a:rPr lang="en-US" sz="2000" b="1" dirty="0">
                <a:solidFill>
                  <a:schemeClr val="accent4">
                    <a:lumMod val="50000"/>
                  </a:schemeClr>
                </a:solidFill>
              </a:rPr>
              <a:t>GOAL:  Untrammeled / Let It Be</a:t>
            </a:r>
          </a:p>
        </p:txBody>
      </p:sp>
      <p:sp>
        <p:nvSpPr>
          <p:cNvPr id="22" name="Text Box 6"/>
          <p:cNvSpPr txBox="1">
            <a:spLocks noChangeArrowheads="1"/>
          </p:cNvSpPr>
          <p:nvPr/>
        </p:nvSpPr>
        <p:spPr bwMode="auto">
          <a:xfrm>
            <a:off x="4808538" y="1615946"/>
            <a:ext cx="3736372" cy="396875"/>
          </a:xfrm>
          <a:prstGeom prst="rect">
            <a:avLst/>
          </a:prstGeom>
          <a:noFill/>
          <a:ln w="9525">
            <a:noFill/>
            <a:miter lim="800000"/>
            <a:headEnd/>
            <a:tailEnd/>
          </a:ln>
          <a:effectLst/>
        </p:spPr>
        <p:txBody>
          <a:bodyPr wrap="square">
            <a:spAutoFit/>
          </a:bodyPr>
          <a:lstStyle/>
          <a:p>
            <a:pPr>
              <a:spcBef>
                <a:spcPct val="50000"/>
              </a:spcBef>
            </a:pPr>
            <a:r>
              <a:rPr lang="en-US" sz="2000" b="1" dirty="0">
                <a:solidFill>
                  <a:schemeClr val="accent4">
                    <a:lumMod val="50000"/>
                  </a:schemeClr>
                </a:solidFill>
              </a:rPr>
              <a:t>GOAL:  Natural / Restore</a:t>
            </a:r>
          </a:p>
        </p:txBody>
      </p:sp>
      <p:grpSp>
        <p:nvGrpSpPr>
          <p:cNvPr id="23" name="Group 16" descr="text"/>
          <p:cNvGrpSpPr>
            <a:grpSpLocks/>
          </p:cNvGrpSpPr>
          <p:nvPr/>
        </p:nvGrpSpPr>
        <p:grpSpPr bwMode="auto">
          <a:xfrm>
            <a:off x="436563" y="2055683"/>
            <a:ext cx="8118475" cy="641350"/>
            <a:chOff x="315" y="1138"/>
            <a:chExt cx="5114" cy="404"/>
          </a:xfrm>
        </p:grpSpPr>
        <p:sp>
          <p:nvSpPr>
            <p:cNvPr id="24" name="Text Box 7"/>
            <p:cNvSpPr txBox="1">
              <a:spLocks noChangeArrowheads="1"/>
            </p:cNvSpPr>
            <p:nvPr/>
          </p:nvSpPr>
          <p:spPr bwMode="auto">
            <a:xfrm>
              <a:off x="315" y="1138"/>
              <a:ext cx="2565" cy="404"/>
            </a:xfrm>
            <a:prstGeom prst="rect">
              <a:avLst/>
            </a:prstGeom>
            <a:noFill/>
            <a:ln w="9525">
              <a:noFill/>
              <a:miter lim="800000"/>
              <a:headEnd/>
              <a:tailEnd/>
            </a:ln>
            <a:effectLst/>
          </p:spPr>
          <p:txBody>
            <a:bodyPr>
              <a:spAutoFit/>
            </a:bodyPr>
            <a:lstStyle/>
            <a:p>
              <a:pPr>
                <a:spcBef>
                  <a:spcPct val="50000"/>
                </a:spcBef>
              </a:pPr>
              <a:r>
                <a:rPr lang="en-US" dirty="0"/>
                <a:t>Manipulation is not justified for any reason (2 wrongs don’t make a right)</a:t>
              </a:r>
            </a:p>
          </p:txBody>
        </p:sp>
        <p:sp>
          <p:nvSpPr>
            <p:cNvPr id="25" name="Text Box 8"/>
            <p:cNvSpPr txBox="1">
              <a:spLocks noChangeArrowheads="1"/>
            </p:cNvSpPr>
            <p:nvPr/>
          </p:nvSpPr>
          <p:spPr bwMode="auto">
            <a:xfrm>
              <a:off x="3072" y="1138"/>
              <a:ext cx="2357" cy="404"/>
            </a:xfrm>
            <a:prstGeom prst="rect">
              <a:avLst/>
            </a:prstGeom>
            <a:noFill/>
            <a:ln w="9525">
              <a:noFill/>
              <a:miter lim="800000"/>
              <a:headEnd/>
              <a:tailEnd/>
            </a:ln>
            <a:effectLst/>
          </p:spPr>
          <p:txBody>
            <a:bodyPr>
              <a:spAutoFit/>
            </a:bodyPr>
            <a:lstStyle/>
            <a:p>
              <a:pPr>
                <a:spcBef>
                  <a:spcPct val="50000"/>
                </a:spcBef>
              </a:pPr>
              <a:r>
                <a:rPr lang="en-US" dirty="0"/>
                <a:t>Manipulation is justified to restore naturalness (it is our responsibility)</a:t>
              </a:r>
            </a:p>
          </p:txBody>
        </p:sp>
      </p:grpSp>
      <p:grpSp>
        <p:nvGrpSpPr>
          <p:cNvPr id="27" name="Group 17">
            <a:extLst>
              <a:ext uri="{C183D7F6-B498-43B3-948B-1728B52AA6E4}">
                <adec:decorative xmlns:adec="http://schemas.microsoft.com/office/drawing/2017/decorative" val="1"/>
              </a:ext>
            </a:extLst>
          </p:cNvPr>
          <p:cNvGrpSpPr>
            <a:grpSpLocks/>
          </p:cNvGrpSpPr>
          <p:nvPr/>
        </p:nvGrpSpPr>
        <p:grpSpPr bwMode="auto">
          <a:xfrm>
            <a:off x="436563" y="3014533"/>
            <a:ext cx="8461375" cy="641350"/>
            <a:chOff x="315" y="1826"/>
            <a:chExt cx="5330" cy="404"/>
          </a:xfrm>
        </p:grpSpPr>
        <p:sp>
          <p:nvSpPr>
            <p:cNvPr id="28" name="Text Box 9"/>
            <p:cNvSpPr txBox="1">
              <a:spLocks noChangeArrowheads="1"/>
            </p:cNvSpPr>
            <p:nvPr/>
          </p:nvSpPr>
          <p:spPr bwMode="auto">
            <a:xfrm>
              <a:off x="315" y="1826"/>
              <a:ext cx="2427" cy="404"/>
            </a:xfrm>
            <a:prstGeom prst="rect">
              <a:avLst/>
            </a:prstGeom>
            <a:noFill/>
            <a:ln w="9525">
              <a:noFill/>
              <a:miter lim="800000"/>
              <a:headEnd/>
              <a:tailEnd/>
            </a:ln>
            <a:effectLst/>
          </p:spPr>
          <p:txBody>
            <a:bodyPr>
              <a:spAutoFit/>
            </a:bodyPr>
            <a:lstStyle/>
            <a:p>
              <a:pPr>
                <a:spcBef>
                  <a:spcPct val="50000"/>
                </a:spcBef>
              </a:pPr>
              <a:r>
                <a:rPr lang="en-US" dirty="0"/>
                <a:t>Current problems are deemed acceptable (although not desired)</a:t>
              </a:r>
            </a:p>
          </p:txBody>
        </p:sp>
        <p:sp>
          <p:nvSpPr>
            <p:cNvPr id="29" name="Text Box 11"/>
            <p:cNvSpPr txBox="1">
              <a:spLocks noChangeArrowheads="1"/>
            </p:cNvSpPr>
            <p:nvPr/>
          </p:nvSpPr>
          <p:spPr bwMode="auto">
            <a:xfrm>
              <a:off x="3072" y="1826"/>
              <a:ext cx="2573" cy="404"/>
            </a:xfrm>
            <a:prstGeom prst="rect">
              <a:avLst/>
            </a:prstGeom>
            <a:noFill/>
            <a:ln w="9525">
              <a:noFill/>
              <a:miter lim="800000"/>
              <a:headEnd/>
              <a:tailEnd/>
            </a:ln>
            <a:effectLst/>
          </p:spPr>
          <p:txBody>
            <a:bodyPr>
              <a:spAutoFit/>
            </a:bodyPr>
            <a:lstStyle/>
            <a:p>
              <a:pPr>
                <a:spcBef>
                  <a:spcPct val="50000"/>
                </a:spcBef>
              </a:pPr>
              <a:r>
                <a:rPr lang="en-US" dirty="0"/>
                <a:t>Current problems are deemed unacceptable (we must do something)</a:t>
              </a:r>
            </a:p>
          </p:txBody>
        </p:sp>
      </p:grpSp>
      <p:grpSp>
        <p:nvGrpSpPr>
          <p:cNvPr id="30" name="Group 18">
            <a:extLst>
              <a:ext uri="{C183D7F6-B498-43B3-948B-1728B52AA6E4}">
                <adec:decorative xmlns:adec="http://schemas.microsoft.com/office/drawing/2017/decorative" val="1"/>
              </a:ext>
            </a:extLst>
          </p:cNvPr>
          <p:cNvGrpSpPr>
            <a:grpSpLocks/>
          </p:cNvGrpSpPr>
          <p:nvPr/>
        </p:nvGrpSpPr>
        <p:grpSpPr bwMode="auto">
          <a:xfrm>
            <a:off x="436563" y="4097208"/>
            <a:ext cx="8497887" cy="915988"/>
            <a:chOff x="315" y="2508"/>
            <a:chExt cx="5353" cy="577"/>
          </a:xfrm>
        </p:grpSpPr>
        <p:sp>
          <p:nvSpPr>
            <p:cNvPr id="31" name="Text Box 12"/>
            <p:cNvSpPr txBox="1">
              <a:spLocks noChangeArrowheads="1"/>
            </p:cNvSpPr>
            <p:nvPr/>
          </p:nvSpPr>
          <p:spPr bwMode="auto">
            <a:xfrm>
              <a:off x="315" y="2508"/>
              <a:ext cx="2327" cy="577"/>
            </a:xfrm>
            <a:prstGeom prst="rect">
              <a:avLst/>
            </a:prstGeom>
            <a:noFill/>
            <a:ln w="9525">
              <a:noFill/>
              <a:miter lim="800000"/>
              <a:headEnd/>
              <a:tailEnd/>
            </a:ln>
            <a:effectLst/>
          </p:spPr>
          <p:txBody>
            <a:bodyPr>
              <a:spAutoFit/>
            </a:bodyPr>
            <a:lstStyle/>
            <a:p>
              <a:pPr>
                <a:spcBef>
                  <a:spcPct val="50000"/>
                </a:spcBef>
              </a:pPr>
              <a:r>
                <a:rPr lang="en-US" dirty="0"/>
                <a:t>Potential results of action may be worse than the results of inaction (do no harm is the first rule)</a:t>
              </a:r>
            </a:p>
          </p:txBody>
        </p:sp>
        <p:sp>
          <p:nvSpPr>
            <p:cNvPr id="32" name="Text Box 13"/>
            <p:cNvSpPr txBox="1">
              <a:spLocks noChangeArrowheads="1"/>
            </p:cNvSpPr>
            <p:nvPr/>
          </p:nvSpPr>
          <p:spPr bwMode="auto">
            <a:xfrm>
              <a:off x="3072" y="2508"/>
              <a:ext cx="2596" cy="577"/>
            </a:xfrm>
            <a:prstGeom prst="rect">
              <a:avLst/>
            </a:prstGeom>
            <a:noFill/>
            <a:ln w="9525">
              <a:noFill/>
              <a:miter lim="800000"/>
              <a:headEnd/>
              <a:tailEnd/>
            </a:ln>
            <a:effectLst/>
          </p:spPr>
          <p:txBody>
            <a:bodyPr>
              <a:spAutoFit/>
            </a:bodyPr>
            <a:lstStyle/>
            <a:p>
              <a:pPr>
                <a:spcBef>
                  <a:spcPct val="50000"/>
                </a:spcBef>
              </a:pPr>
              <a:r>
                <a:rPr lang="en-US" dirty="0"/>
                <a:t>Potential results of inaction may be worse than the results of action (doing something is better than nothing)</a:t>
              </a:r>
            </a:p>
          </p:txBody>
        </p:sp>
      </p:grpSp>
      <p:sp>
        <p:nvSpPr>
          <p:cNvPr id="33" name="Line 20">
            <a:extLst>
              <a:ext uri="{C183D7F6-B498-43B3-948B-1728B52AA6E4}">
                <adec:decorative xmlns:adec="http://schemas.microsoft.com/office/drawing/2017/decorative" val="1"/>
              </a:ext>
            </a:extLst>
          </p:cNvPr>
          <p:cNvSpPr>
            <a:spLocks noChangeShapeType="1"/>
          </p:cNvSpPr>
          <p:nvPr/>
        </p:nvSpPr>
        <p:spPr bwMode="auto">
          <a:xfrm>
            <a:off x="504825" y="2020758"/>
            <a:ext cx="3838575" cy="0"/>
          </a:xfrm>
          <a:prstGeom prst="line">
            <a:avLst/>
          </a:prstGeom>
          <a:noFill/>
          <a:ln w="28575">
            <a:solidFill>
              <a:srgbClr val="FF0000"/>
            </a:solidFill>
            <a:round/>
            <a:headEnd/>
            <a:tailEnd/>
          </a:ln>
          <a:effectLst/>
        </p:spPr>
        <p:txBody>
          <a:bodyPr/>
          <a:lstStyle/>
          <a:p>
            <a:endParaRPr lang="en-US" dirty="0">
              <a:solidFill>
                <a:srgbClr val="000066"/>
              </a:solidFill>
            </a:endParaRPr>
          </a:p>
        </p:txBody>
      </p:sp>
      <p:sp>
        <p:nvSpPr>
          <p:cNvPr id="34" name="Line 21">
            <a:extLst>
              <a:ext uri="{C183D7F6-B498-43B3-948B-1728B52AA6E4}">
                <adec:decorative xmlns:adec="http://schemas.microsoft.com/office/drawing/2017/decorative" val="1"/>
              </a:ext>
            </a:extLst>
          </p:cNvPr>
          <p:cNvSpPr>
            <a:spLocks noChangeShapeType="1"/>
          </p:cNvSpPr>
          <p:nvPr/>
        </p:nvSpPr>
        <p:spPr bwMode="auto">
          <a:xfrm>
            <a:off x="4891088" y="2020758"/>
            <a:ext cx="3838575" cy="0"/>
          </a:xfrm>
          <a:prstGeom prst="line">
            <a:avLst/>
          </a:prstGeom>
          <a:noFill/>
          <a:ln w="28575">
            <a:solidFill>
              <a:srgbClr val="FF0000"/>
            </a:solidFill>
            <a:round/>
            <a:headEnd/>
            <a:tailEnd/>
          </a:ln>
          <a:effectLst/>
        </p:spPr>
        <p:txBody>
          <a:bodyPr/>
          <a:lstStyle/>
          <a:p>
            <a:endParaRPr lang="en-US" dirty="0">
              <a:solidFill>
                <a:srgbClr val="000066"/>
              </a:solidFill>
            </a:endParaRPr>
          </a:p>
        </p:txBody>
      </p:sp>
      <p:grpSp>
        <p:nvGrpSpPr>
          <p:cNvPr id="35" name="Group 34">
            <a:extLst>
              <a:ext uri="{C183D7F6-B498-43B3-948B-1728B52AA6E4}">
                <adec:decorative xmlns:adec="http://schemas.microsoft.com/office/drawing/2017/decorative" val="1"/>
              </a:ext>
            </a:extLst>
          </p:cNvPr>
          <p:cNvGrpSpPr/>
          <p:nvPr/>
        </p:nvGrpSpPr>
        <p:grpSpPr>
          <a:xfrm>
            <a:off x="434445" y="5387846"/>
            <a:ext cx="8365596" cy="707886"/>
            <a:chOff x="434445" y="5464046"/>
            <a:chExt cx="8365596" cy="707886"/>
          </a:xfrm>
        </p:grpSpPr>
        <p:sp>
          <p:nvSpPr>
            <p:cNvPr id="36" name="Text Box 5"/>
            <p:cNvSpPr txBox="1">
              <a:spLocks noChangeArrowheads="1"/>
            </p:cNvSpPr>
            <p:nvPr/>
          </p:nvSpPr>
          <p:spPr bwMode="auto">
            <a:xfrm>
              <a:off x="434445" y="5464046"/>
              <a:ext cx="3979333" cy="707886"/>
            </a:xfrm>
            <a:prstGeom prst="rect">
              <a:avLst/>
            </a:prstGeom>
            <a:noFill/>
            <a:ln w="9525">
              <a:noFill/>
              <a:miter lim="800000"/>
              <a:headEnd/>
              <a:tailEnd/>
            </a:ln>
            <a:effectLst/>
          </p:spPr>
          <p:txBody>
            <a:bodyPr wrap="square">
              <a:spAutoFit/>
            </a:bodyPr>
            <a:lstStyle/>
            <a:p>
              <a:pPr>
                <a:spcBef>
                  <a:spcPct val="50000"/>
                </a:spcBef>
              </a:pPr>
              <a:r>
                <a:rPr lang="en-US" sz="2000" b="1" dirty="0"/>
                <a:t>There is no “target” and we watch, and learn, from what happens</a:t>
              </a:r>
            </a:p>
          </p:txBody>
        </p:sp>
        <p:sp>
          <p:nvSpPr>
            <p:cNvPr id="37" name="Text Box 5"/>
            <p:cNvSpPr txBox="1">
              <a:spLocks noChangeArrowheads="1"/>
            </p:cNvSpPr>
            <p:nvPr/>
          </p:nvSpPr>
          <p:spPr bwMode="auto">
            <a:xfrm>
              <a:off x="4820708" y="5464046"/>
              <a:ext cx="3979333" cy="707886"/>
            </a:xfrm>
            <a:prstGeom prst="rect">
              <a:avLst/>
            </a:prstGeom>
            <a:noFill/>
            <a:ln w="9525">
              <a:noFill/>
              <a:miter lim="800000"/>
              <a:headEnd/>
              <a:tailEnd/>
            </a:ln>
            <a:effectLst/>
          </p:spPr>
          <p:txBody>
            <a:bodyPr wrap="square">
              <a:spAutoFit/>
            </a:bodyPr>
            <a:lstStyle/>
            <a:p>
              <a:pPr>
                <a:spcBef>
                  <a:spcPct val="50000"/>
                </a:spcBef>
              </a:pPr>
              <a:r>
                <a:rPr lang="en-US" sz="2000" b="1" dirty="0"/>
                <a:t>There is a “target” that we are obligated to preserve and restore</a:t>
              </a:r>
            </a:p>
          </p:txBody>
        </p:sp>
      </p:grpSp>
    </p:spTree>
    <p:extLst>
      <p:ext uri="{BB962C8B-B14F-4D97-AF65-F5344CB8AC3E}">
        <p14:creationId xmlns:p14="http://schemas.microsoft.com/office/powerpoint/2010/main" val="238745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Aerial photo of forest with patches of clear-cut are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38751"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Forest fi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3249" y="1"/>
            <a:ext cx="6000751" cy="370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p:cNvSpPr txBox="1">
            <a:spLocks noGrp="1"/>
          </p:cNvSpPr>
          <p:nvPr>
            <p:ph type="title" idx="4294967295"/>
          </p:nvPr>
        </p:nvSpPr>
        <p:spPr>
          <a:xfrm>
            <a:off x="0" y="304799"/>
            <a:ext cx="5638800" cy="584775"/>
          </a:xfrm>
          <a:prstGeom prst="rect">
            <a:avLst/>
          </a:prstGeom>
          <a:solidFill>
            <a:schemeClr val="accent3">
              <a:lumMod val="40000"/>
              <a:lumOff val="60000"/>
              <a:alpha val="77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Threats to Wilderness Character</a:t>
            </a:r>
          </a:p>
        </p:txBody>
      </p:sp>
      <p:pic>
        <p:nvPicPr>
          <p:cNvPr id="1028" name="Picture 4" descr="Person holding a snak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964052"/>
            <a:ext cx="5105400" cy="3893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Two branches set side by si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418512"/>
            <a:ext cx="4717503" cy="3439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Historical photo of a glacier (left) and photo of the same place, with water in the place of the glacier (righ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875" y="1773238"/>
            <a:ext cx="9029781" cy="348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35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a:solidFill>
            <a:schemeClr val="bg1">
              <a:alpha val="57000"/>
            </a:schemeClr>
          </a:solidFill>
        </p:spPr>
        <p:txBody>
          <a:bodyPr>
            <a:noAutofit/>
          </a:bodyPr>
          <a:lstStyle/>
          <a:p>
            <a:r>
              <a:rPr lang="en-US" sz="3600" b="1" dirty="0">
                <a:latin typeface="Calibri" panose="020F0502020204030204" pitchFamily="34" charset="0"/>
              </a:rPr>
              <a:t>Reality – Wilderness Ecosystems Change …and Always Will</a:t>
            </a:r>
          </a:p>
        </p:txBody>
      </p:sp>
      <p:sp>
        <p:nvSpPr>
          <p:cNvPr id="5" name="TextBox 4"/>
          <p:cNvSpPr txBox="1"/>
          <p:nvPr/>
        </p:nvSpPr>
        <p:spPr>
          <a:xfrm>
            <a:off x="210402" y="1583071"/>
            <a:ext cx="4812859" cy="523220"/>
          </a:xfrm>
          <a:prstGeom prst="rect">
            <a:avLst/>
          </a:prstGeom>
          <a:noFill/>
        </p:spPr>
        <p:txBody>
          <a:bodyPr wrap="square" rtlCol="0">
            <a:spAutoFit/>
          </a:bodyPr>
          <a:lstStyle/>
          <a:p>
            <a:pPr algn="ctr"/>
            <a:r>
              <a:rPr lang="en-US" sz="2800" b="1" dirty="0">
                <a:solidFill>
                  <a:srgbClr val="000000">
                    <a:lumMod val="75000"/>
                  </a:srgbClr>
                </a:solidFill>
                <a:latin typeface="Calibri" panose="020F0502020204030204" pitchFamily="34" charset="0"/>
              </a:rPr>
              <a:t>Does this change matter?</a:t>
            </a:r>
          </a:p>
        </p:txBody>
      </p:sp>
      <p:sp>
        <p:nvSpPr>
          <p:cNvPr id="7" name="TextBox 6"/>
          <p:cNvSpPr txBox="1"/>
          <p:nvPr/>
        </p:nvSpPr>
        <p:spPr>
          <a:xfrm>
            <a:off x="5149875" y="1583071"/>
            <a:ext cx="3810000" cy="523220"/>
          </a:xfrm>
          <a:prstGeom prst="rect">
            <a:avLst/>
          </a:prstGeom>
          <a:noFill/>
        </p:spPr>
        <p:txBody>
          <a:bodyPr wrap="square" rtlCol="0">
            <a:spAutoFit/>
          </a:bodyPr>
          <a:lstStyle/>
          <a:p>
            <a:r>
              <a:rPr lang="en-US" sz="2800" b="1" dirty="0">
                <a:solidFill>
                  <a:srgbClr val="FFFFFF"/>
                </a:solidFill>
                <a:latin typeface="Calibri" panose="020F0502020204030204" pitchFamily="34" charset="0"/>
              </a:rPr>
              <a:t>What is “natural”?</a:t>
            </a:r>
          </a:p>
        </p:txBody>
      </p:sp>
      <p:sp>
        <p:nvSpPr>
          <p:cNvPr id="8" name="TextBox 7"/>
          <p:cNvSpPr txBox="1"/>
          <p:nvPr/>
        </p:nvSpPr>
        <p:spPr>
          <a:xfrm>
            <a:off x="5486400" y="2344256"/>
            <a:ext cx="3657600" cy="954107"/>
          </a:xfrm>
          <a:prstGeom prst="rect">
            <a:avLst/>
          </a:prstGeom>
          <a:noFill/>
        </p:spPr>
        <p:txBody>
          <a:bodyPr wrap="square" rtlCol="0">
            <a:spAutoFit/>
          </a:bodyPr>
          <a:lstStyle/>
          <a:p>
            <a:r>
              <a:rPr lang="en-US" sz="2800" b="1" dirty="0">
                <a:solidFill>
                  <a:srgbClr val="FFFFFF"/>
                </a:solidFill>
                <a:latin typeface="Calibri" panose="020F0502020204030204" pitchFamily="34" charset="0"/>
              </a:rPr>
              <a:t>Should we take restoration actions?</a:t>
            </a:r>
          </a:p>
        </p:txBody>
      </p:sp>
      <p:sp>
        <p:nvSpPr>
          <p:cNvPr id="9" name="TextBox 8"/>
          <p:cNvSpPr txBox="1"/>
          <p:nvPr/>
        </p:nvSpPr>
        <p:spPr>
          <a:xfrm>
            <a:off x="189930" y="2370513"/>
            <a:ext cx="3447197" cy="954107"/>
          </a:xfrm>
          <a:prstGeom prst="rect">
            <a:avLst/>
          </a:prstGeom>
          <a:solidFill>
            <a:schemeClr val="bg1">
              <a:alpha val="23000"/>
            </a:schemeClr>
          </a:solidFill>
        </p:spPr>
        <p:txBody>
          <a:bodyPr wrap="square" rtlCol="0">
            <a:spAutoFit/>
          </a:bodyPr>
          <a:lstStyle/>
          <a:p>
            <a:r>
              <a:rPr lang="en-US" sz="2800" b="1" dirty="0">
                <a:solidFill>
                  <a:srgbClr val="000000"/>
                </a:solidFill>
                <a:latin typeface="Calibri" panose="020F0502020204030204" pitchFamily="34" charset="0"/>
              </a:rPr>
              <a:t>Has restraint been considered?</a:t>
            </a:r>
          </a:p>
        </p:txBody>
      </p:sp>
      <p:sp>
        <p:nvSpPr>
          <p:cNvPr id="10" name="TextBox 9"/>
          <p:cNvSpPr txBox="1"/>
          <p:nvPr/>
        </p:nvSpPr>
        <p:spPr>
          <a:xfrm>
            <a:off x="533398" y="3733800"/>
            <a:ext cx="8153399" cy="1384995"/>
          </a:xfrm>
          <a:prstGeom prst="rect">
            <a:avLst/>
          </a:prstGeom>
          <a:solidFill>
            <a:schemeClr val="bg1">
              <a:alpha val="79000"/>
            </a:schemeClr>
          </a:solidFill>
        </p:spPr>
        <p:txBody>
          <a:bodyPr wrap="square" rtlCol="0">
            <a:spAutoFit/>
          </a:bodyPr>
          <a:lstStyle/>
          <a:p>
            <a:pPr algn="ctr"/>
            <a:r>
              <a:rPr lang="en-US" sz="2800" b="1" dirty="0">
                <a:solidFill>
                  <a:srgbClr val="FF0000"/>
                </a:solidFill>
                <a:latin typeface="Calibri" panose="020F0502020204030204" pitchFamily="34" charset="0"/>
              </a:rPr>
              <a:t>If we act, what do we gain in the natural quality </a:t>
            </a:r>
          </a:p>
          <a:p>
            <a:pPr algn="ctr"/>
            <a:r>
              <a:rPr lang="en-US" sz="2800" b="1" dirty="0">
                <a:solidFill>
                  <a:srgbClr val="FF0000"/>
                </a:solidFill>
                <a:latin typeface="Calibri" panose="020F0502020204030204" pitchFamily="34" charset="0"/>
              </a:rPr>
              <a:t>and </a:t>
            </a:r>
          </a:p>
          <a:p>
            <a:pPr algn="ctr"/>
            <a:r>
              <a:rPr lang="en-US" sz="2800" b="1" dirty="0">
                <a:solidFill>
                  <a:srgbClr val="FF0000"/>
                </a:solidFill>
                <a:latin typeface="Calibri" panose="020F0502020204030204" pitchFamily="34" charset="0"/>
              </a:rPr>
              <a:t>what do we lose in the untrammeled quality?</a:t>
            </a:r>
          </a:p>
        </p:txBody>
      </p:sp>
      <p:sp>
        <p:nvSpPr>
          <p:cNvPr id="11" name="TextBox 10"/>
          <p:cNvSpPr txBox="1"/>
          <p:nvPr/>
        </p:nvSpPr>
        <p:spPr>
          <a:xfrm>
            <a:off x="517862" y="5271195"/>
            <a:ext cx="8153399" cy="954107"/>
          </a:xfrm>
          <a:prstGeom prst="rect">
            <a:avLst/>
          </a:prstGeom>
          <a:solidFill>
            <a:schemeClr val="bg1">
              <a:alpha val="79000"/>
            </a:schemeClr>
          </a:solidFill>
        </p:spPr>
        <p:txBody>
          <a:bodyPr wrap="square" rtlCol="0">
            <a:spAutoFit/>
          </a:bodyPr>
          <a:lstStyle/>
          <a:p>
            <a:pPr algn="ctr"/>
            <a:r>
              <a:rPr lang="en-US" sz="2800" b="1" dirty="0">
                <a:solidFill>
                  <a:srgbClr val="FF0000"/>
                </a:solidFill>
                <a:latin typeface="Calibri" panose="020F0502020204030204" pitchFamily="34" charset="0"/>
              </a:rPr>
              <a:t>If we act, what is the minimum necessary action to maximize the preservation of wilderness character?</a:t>
            </a:r>
          </a:p>
        </p:txBody>
      </p:sp>
    </p:spTree>
    <p:extLst>
      <p:ext uri="{BB962C8B-B14F-4D97-AF65-F5344CB8AC3E}">
        <p14:creationId xmlns:p14="http://schemas.microsoft.com/office/powerpoint/2010/main" val="14634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Polar bears and birds near ocea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Content Placeholder 2"/>
          <p:cNvSpPr>
            <a:spLocks noGrp="1"/>
          </p:cNvSpPr>
          <p:nvPr>
            <p:ph type="title" idx="4294967295"/>
          </p:nvPr>
        </p:nvSpPr>
        <p:spPr bwMode="auto">
          <a:xfrm>
            <a:off x="381000" y="4495800"/>
            <a:ext cx="8229600" cy="14478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en-US" sz="2800" b="0" i="1" u="none" strike="noStrike" kern="1200" cap="none" spc="0" normalizeH="0" baseline="0" noProof="0" dirty="0">
                <a:ln>
                  <a:noFill/>
                </a:ln>
                <a:solidFill>
                  <a:schemeClr val="bg1"/>
                </a:solidFill>
                <a:effectLst/>
                <a:uLnTx/>
                <a:uFillTx/>
                <a:latin typeface="+mn-lt"/>
                <a:ea typeface="+mn-ea"/>
                <a:cs typeface="+mn-cs"/>
              </a:rPr>
              <a:t>What’s the risk of doing nothing?</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en-US" sz="2800" b="0" i="1" u="none" strike="noStrike" kern="1200" cap="none" spc="0" normalizeH="0" baseline="0" noProof="0" dirty="0">
                <a:ln>
                  <a:noFill/>
                </a:ln>
                <a:solidFill>
                  <a:schemeClr val="bg1"/>
                </a:solidFill>
                <a:effectLst/>
                <a:uLnTx/>
                <a:uFillTx/>
                <a:latin typeface="+mn-lt"/>
                <a:ea typeface="+mn-ea"/>
                <a:cs typeface="+mn-cs"/>
              </a:rPr>
              <a:t>What’s the risk of doing something wrong?</a:t>
            </a:r>
          </a:p>
        </p:txBody>
      </p:sp>
    </p:spTree>
    <p:extLst>
      <p:ext uri="{BB962C8B-B14F-4D97-AF65-F5344CB8AC3E}">
        <p14:creationId xmlns:p14="http://schemas.microsoft.com/office/powerpoint/2010/main" val="166479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1030"/>
          <p:cNvSpPr txBox="1">
            <a:spLocks noGrp="1" noChangeArrowheads="1"/>
          </p:cNvSpPr>
          <p:nvPr>
            <p:ph type="title" idx="4294967295"/>
          </p:nvPr>
        </p:nvSpPr>
        <p:spPr bwMode="auto">
          <a:xfrm>
            <a:off x="142875" y="347138"/>
            <a:ext cx="8855075" cy="553998"/>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30188" marR="0" lvl="0" indent="-230188" algn="ctr" defTabSz="914400" rtl="0" eaLnBrk="1" fontAlgn="base" latinLnBrk="0" hangingPunct="1">
              <a:lnSpc>
                <a:spcPct val="100000"/>
              </a:lnSpc>
              <a:spcBef>
                <a:spcPct val="5000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What is “Natural” in Wilderness?</a:t>
            </a:r>
          </a:p>
        </p:txBody>
      </p:sp>
      <p:sp>
        <p:nvSpPr>
          <p:cNvPr id="2" name="TextBox 1"/>
          <p:cNvSpPr txBox="1"/>
          <p:nvPr/>
        </p:nvSpPr>
        <p:spPr>
          <a:xfrm>
            <a:off x="313898" y="1325476"/>
            <a:ext cx="8775509" cy="2154436"/>
          </a:xfrm>
          <a:prstGeom prst="rect">
            <a:avLst/>
          </a:prstGeom>
          <a:noFill/>
        </p:spPr>
        <p:txBody>
          <a:bodyPr wrap="square" rtlCol="0">
            <a:spAutoFit/>
          </a:bodyPr>
          <a:lstStyle/>
          <a:p>
            <a:pPr fontAlgn="base">
              <a:spcAft>
                <a:spcPts val="1200"/>
              </a:spcAft>
            </a:pPr>
            <a:r>
              <a:rPr lang="en-US" sz="2600" b="1" dirty="0">
                <a:solidFill>
                  <a:srgbClr val="FFFFFF"/>
                </a:solidFill>
                <a:latin typeface="Calibri" panose="020F0502020204030204" pitchFamily="34" charset="0"/>
              </a:rPr>
              <a:t>What does autonomous and historical fidelity mean when ecological systems in wilderness are changing? </a:t>
            </a:r>
          </a:p>
          <a:p>
            <a:pPr marL="914400" indent="-342900" fontAlgn="base">
              <a:spcAft>
                <a:spcPct val="0"/>
              </a:spcAft>
              <a:buFont typeface="Arial" panose="020B0604020202020204" pitchFamily="34" charset="0"/>
              <a:buChar char="•"/>
            </a:pPr>
            <a:r>
              <a:rPr lang="en-US" sz="2400" dirty="0">
                <a:solidFill>
                  <a:srgbClr val="FFFFFF"/>
                </a:solidFill>
                <a:latin typeface="Calibri" panose="020F0502020204030204" pitchFamily="34" charset="0"/>
              </a:rPr>
              <a:t>Historic conditions may not be appropriate planning targets</a:t>
            </a:r>
          </a:p>
          <a:p>
            <a:pPr marL="914400" indent="-342900" fontAlgn="base">
              <a:spcAft>
                <a:spcPct val="0"/>
              </a:spcAft>
              <a:buFont typeface="Arial" panose="020B0604020202020204" pitchFamily="34" charset="0"/>
              <a:buChar char="•"/>
            </a:pPr>
            <a:r>
              <a:rPr lang="en-US" sz="2400" dirty="0">
                <a:solidFill>
                  <a:srgbClr val="FFFFFF"/>
                </a:solidFill>
                <a:latin typeface="Calibri" panose="020F0502020204030204" pitchFamily="34" charset="0"/>
              </a:rPr>
              <a:t>Emergence of novel ecosystems</a:t>
            </a:r>
          </a:p>
          <a:p>
            <a:pPr marL="914400" indent="-342900" fontAlgn="base">
              <a:spcAft>
                <a:spcPct val="0"/>
              </a:spcAft>
              <a:buFont typeface="Arial" panose="020B0604020202020204" pitchFamily="34" charset="0"/>
              <a:buChar char="•"/>
            </a:pPr>
            <a:r>
              <a:rPr lang="en-US" sz="2400" dirty="0">
                <a:solidFill>
                  <a:srgbClr val="FFFFFF"/>
                </a:solidFill>
                <a:latin typeface="Calibri" panose="020F0502020204030204" pitchFamily="34" charset="0"/>
              </a:rPr>
              <a:t>Uncertainties – ecological changes </a:t>
            </a:r>
            <a:r>
              <a:rPr lang="en-US" sz="2400" i="1" dirty="0">
                <a:solidFill>
                  <a:srgbClr val="FFFFFF"/>
                </a:solidFill>
                <a:latin typeface="Calibri" panose="020F0502020204030204" pitchFamily="34" charset="0"/>
              </a:rPr>
              <a:t>and</a:t>
            </a:r>
            <a:r>
              <a:rPr lang="en-US" sz="2400" dirty="0">
                <a:solidFill>
                  <a:srgbClr val="FFFFFF"/>
                </a:solidFill>
                <a:latin typeface="Calibri" panose="020F0502020204030204" pitchFamily="34" charset="0"/>
              </a:rPr>
              <a:t> restoration efficacy</a:t>
            </a:r>
          </a:p>
        </p:txBody>
      </p:sp>
      <p:pic>
        <p:nvPicPr>
          <p:cNvPr id="1026" name="Picture 2" descr="Mountain, forest, lake landscape"/>
          <p:cNvPicPr>
            <a:picLocks noChangeAspect="1" noChangeArrowheads="1"/>
          </p:cNvPicPr>
          <p:nvPr/>
        </p:nvPicPr>
        <p:blipFill>
          <a:blip r:embed="rId3" cstate="print">
            <a:lum bright="18000" contrast="18000"/>
            <a:extLst>
              <a:ext uri="{28A0092B-C50C-407E-A947-70E740481C1C}">
                <a14:useLocalDpi xmlns:a14="http://schemas.microsoft.com/office/drawing/2010/main" val="0"/>
              </a:ext>
            </a:extLst>
          </a:blip>
          <a:srcRect/>
          <a:stretch>
            <a:fillRect/>
          </a:stretch>
        </p:blipFill>
        <p:spPr bwMode="auto">
          <a:xfrm>
            <a:off x="451881" y="3800702"/>
            <a:ext cx="8237062" cy="2103120"/>
          </a:xfrm>
          <a:prstGeom prst="rect">
            <a:avLst/>
          </a:prstGeom>
          <a:noFill/>
          <a:effectLst>
            <a:outerShdw blurRad="2540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2741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10299</TotalTime>
  <Words>4458</Words>
  <Application>Microsoft Office PowerPoint</Application>
  <PresentationFormat>On-screen Show (4:3)</PresentationFormat>
  <Paragraphs>487</Paragraphs>
  <Slides>52</Slides>
  <Notes>45</Notes>
  <HiddenSlides>0</HiddenSlides>
  <MMClips>0</MMClips>
  <ScaleCrop>false</ScaleCrop>
  <HeadingPairs>
    <vt:vector size="8" baseType="variant">
      <vt:variant>
        <vt:lpstr>Fonts Used</vt:lpstr>
      </vt:variant>
      <vt:variant>
        <vt:i4>4</vt:i4>
      </vt:variant>
      <vt:variant>
        <vt:lpstr>Theme</vt:lpstr>
      </vt:variant>
      <vt:variant>
        <vt:i4>6</vt:i4>
      </vt:variant>
      <vt:variant>
        <vt:lpstr>Embedded OLE Servers</vt:lpstr>
      </vt:variant>
      <vt:variant>
        <vt:i4>2</vt:i4>
      </vt:variant>
      <vt:variant>
        <vt:lpstr>Slide Titles</vt:lpstr>
      </vt:variant>
      <vt:variant>
        <vt:i4>52</vt:i4>
      </vt:variant>
    </vt:vector>
  </HeadingPairs>
  <TitlesOfParts>
    <vt:vector size="64" baseType="lpstr">
      <vt:lpstr>Arial</vt:lpstr>
      <vt:lpstr>Calibri</vt:lpstr>
      <vt:lpstr>Calibri Light</vt:lpstr>
      <vt:lpstr>Times New Roman</vt:lpstr>
      <vt:lpstr>Office Theme</vt:lpstr>
      <vt:lpstr>2_Default Design</vt:lpstr>
      <vt:lpstr>1_Default Design</vt:lpstr>
      <vt:lpstr>1_Office Theme</vt:lpstr>
      <vt:lpstr>2_Office Theme</vt:lpstr>
      <vt:lpstr>4_Office Theme</vt:lpstr>
      <vt:lpstr>Document</vt:lpstr>
      <vt:lpstr>Worksheet</vt:lpstr>
      <vt:lpstr>Ecological Restoration in Wilderness Complexity, Uncertainty, Conflict, Risk</vt:lpstr>
      <vt:lpstr>Wilderness Act of 1964</vt:lpstr>
      <vt:lpstr>WILDERNESS ACT OF 1964 Sec. 2(c) “A wilderness…is hereby recognized as an area where the earth and its community of life are untrammeled by humans” (Wildness) freedom from intentional modern human control and manipulation     “An area of wilderness is further defined…retaining its primeval character and influence…which is protected and managed so as to preserve its natural conditions” (Naturalness) species, patterns, and processes that evolved in the area</vt:lpstr>
      <vt:lpstr>Taking action vs not taking action</vt:lpstr>
      <vt:lpstr>Where do you fit?</vt:lpstr>
      <vt:lpstr>Threats to Wilderness Character</vt:lpstr>
      <vt:lpstr>Reality – Wilderness Ecosystems Change …and Always Will</vt:lpstr>
      <vt:lpstr>What’s the risk of doing nothing? What’s the risk of doing something wrong?</vt:lpstr>
      <vt:lpstr>What is “Natural” in Wilderness?</vt:lpstr>
      <vt:lpstr>Why does this matter?</vt:lpstr>
      <vt:lpstr>Wild Versus Natural</vt:lpstr>
      <vt:lpstr>Interventions: Vegetation</vt:lpstr>
      <vt:lpstr>Fish, wildlife, and insects</vt:lpstr>
      <vt:lpstr>Soil and water</vt:lpstr>
      <vt:lpstr>Fire</vt:lpstr>
      <vt:lpstr>Methods</vt:lpstr>
      <vt:lpstr>Survey Response</vt:lpstr>
      <vt:lpstr>Survey Categories</vt:lpstr>
      <vt:lpstr>Results</vt:lpstr>
      <vt:lpstr>Regional Distribution</vt:lpstr>
      <vt:lpstr>Percent of wilderness units with ecological intervention and "proposed but rejected intervention projects" status (n=209 wilderness units) </vt:lpstr>
      <vt:lpstr>Types of Ecological Interventions (n=111 intervention actions from 77 wilderness units)</vt:lpstr>
      <vt:lpstr>Vegetation Results (n=56 vegetation intervention actions from 77 wilderness units) </vt:lpstr>
      <vt:lpstr>Wildfire Results  (n=39 wildfire intervention actions from 77 wilderness units)</vt:lpstr>
      <vt:lpstr>Wildlife Results (n=24 wildlife intervention actions from 77 wilderness units) </vt:lpstr>
      <vt:lpstr>Wilderness Act 4c Prohibited Uses  (n=90 wilderness unit responses; respondents could check multiple 4c uses per project) </vt:lpstr>
      <vt:lpstr>NEPA Level of Analysis for Intervention Action</vt:lpstr>
      <vt:lpstr>Post-action Monitoring (n=79 intervention actions from 77 wilderness units) </vt:lpstr>
      <vt:lpstr>Evaluation Framework for Proposed Ecological Intervention and Restoration in Wilderness</vt:lpstr>
      <vt:lpstr>Approach</vt:lpstr>
      <vt:lpstr>Outcomes Facilitate informed decision-making by wilderness managers Increase transparency and defensibility of decisions  Improve stakeholder communication and awareness Preserve wilderness character </vt:lpstr>
      <vt:lpstr>Evaluation Framework for Proposed Ecological Intervention and Restoration in Wilderness</vt:lpstr>
      <vt:lpstr>Evaluation Framework for Proposed Ecological Intervention and Restoration in Wilderness</vt:lpstr>
      <vt:lpstr>Thank you!</vt:lpstr>
      <vt:lpstr>Questions</vt:lpstr>
      <vt:lpstr>Step 1: Describe the situation   What is the problem?  Is action necessary?</vt:lpstr>
      <vt:lpstr>Step 2:  Frame the Evaluation</vt:lpstr>
      <vt:lpstr>Step 3:  Complete complex evaluation</vt:lpstr>
      <vt:lpstr>Exit Evaluation Framework and complete next steps:  Step 4:  Complete MRA Step 2, Determine minimum activity  Step 5:  Complete NEPA and Identify Proposed Action  Step 6:  Implement, Monitor and Adapt  </vt:lpstr>
      <vt:lpstr>Step 1:  Describe the Situation </vt:lpstr>
      <vt:lpstr>Step 1:  Describe the Situation </vt:lpstr>
      <vt:lpstr>Step 1:  Describe the Situation</vt:lpstr>
      <vt:lpstr>Step 2:  Frame the Evaluation</vt:lpstr>
      <vt:lpstr>Step 2:  Frame the Evaluation</vt:lpstr>
      <vt:lpstr>Step 3:  Complete complex evaluation</vt:lpstr>
      <vt:lpstr>Step 3:  Complete complex evaluation</vt:lpstr>
      <vt:lpstr>Step 3:  Complete complex evaluation</vt:lpstr>
      <vt:lpstr>Step 3:  Complete complex evaluation</vt:lpstr>
      <vt:lpstr>NPS Units Table</vt:lpstr>
      <vt:lpstr> FWS and BLM Units Tables</vt:lpstr>
      <vt:lpstr>FS Units Table</vt:lpstr>
      <vt:lpstr>SHOULD RESTORATION ACTIONS BE TAKEN? Conflicting Ethical Views</vt:lpstr>
    </vt:vector>
  </TitlesOfParts>
  <Manager/>
  <Company>Forest Service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Beth Hahn</dc:creator>
  <cp:keywords/>
  <dc:description/>
  <cp:lastModifiedBy>Sky Gennette</cp:lastModifiedBy>
  <cp:revision>99</cp:revision>
  <dcterms:created xsi:type="dcterms:W3CDTF">2015-02-25T23:46:33Z</dcterms:created>
  <dcterms:modified xsi:type="dcterms:W3CDTF">2020-02-19T23:33:06Z</dcterms:modified>
  <cp:category/>
</cp:coreProperties>
</file>