
<file path=[Content_Types].xml><?xml version="1.0" encoding="utf-8"?>
<Types xmlns="http://schemas.openxmlformats.org/package/2006/content-types">
  <Default Extension="docx" ContentType="application/vnd.openxmlformats-officedocument.wordprocessingml.document"/>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02" r:id="rId1"/>
  </p:sldMasterIdLst>
  <p:notesMasterIdLst>
    <p:notesMasterId r:id="rId46"/>
  </p:notesMasterIdLst>
  <p:sldIdLst>
    <p:sldId id="256" r:id="rId2"/>
    <p:sldId id="257" r:id="rId3"/>
    <p:sldId id="258" r:id="rId4"/>
    <p:sldId id="259" r:id="rId5"/>
    <p:sldId id="261" r:id="rId6"/>
    <p:sldId id="262" r:id="rId7"/>
    <p:sldId id="263" r:id="rId8"/>
    <p:sldId id="264" r:id="rId9"/>
    <p:sldId id="265" r:id="rId10"/>
    <p:sldId id="266" r:id="rId11"/>
    <p:sldId id="302" r:id="rId12"/>
    <p:sldId id="267" r:id="rId13"/>
    <p:sldId id="268" r:id="rId14"/>
    <p:sldId id="269" r:id="rId15"/>
    <p:sldId id="271" r:id="rId16"/>
    <p:sldId id="270" r:id="rId17"/>
    <p:sldId id="275" r:id="rId18"/>
    <p:sldId id="274" r:id="rId19"/>
    <p:sldId id="284" r:id="rId20"/>
    <p:sldId id="285" r:id="rId21"/>
    <p:sldId id="298" r:id="rId22"/>
    <p:sldId id="286" r:id="rId23"/>
    <p:sldId id="299" r:id="rId24"/>
    <p:sldId id="303" r:id="rId25"/>
    <p:sldId id="287" r:id="rId26"/>
    <p:sldId id="277" r:id="rId27"/>
    <p:sldId id="288" r:id="rId28"/>
    <p:sldId id="301" r:id="rId29"/>
    <p:sldId id="300" r:id="rId30"/>
    <p:sldId id="278" r:id="rId31"/>
    <p:sldId id="281" r:id="rId32"/>
    <p:sldId id="279" r:id="rId33"/>
    <p:sldId id="282" r:id="rId34"/>
    <p:sldId id="283" r:id="rId35"/>
    <p:sldId id="280" r:id="rId36"/>
    <p:sldId id="289" r:id="rId37"/>
    <p:sldId id="290" r:id="rId38"/>
    <p:sldId id="291" r:id="rId39"/>
    <p:sldId id="295" r:id="rId40"/>
    <p:sldId id="292" r:id="rId41"/>
    <p:sldId id="293" r:id="rId42"/>
    <p:sldId id="294" r:id="rId43"/>
    <p:sldId id="296" r:id="rId44"/>
    <p:sldId id="297"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0FCFF"/>
    <a:srgbClr val="5EAEC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256" autoAdjust="0"/>
    <p:restoredTop sz="70500" autoAdjust="0"/>
  </p:normalViewPr>
  <p:slideViewPr>
    <p:cSldViewPr snapToGrid="0" snapToObjects="1">
      <p:cViewPr varScale="1">
        <p:scale>
          <a:sx n="51" d="100"/>
          <a:sy n="51" d="100"/>
        </p:scale>
        <p:origin x="980" y="716"/>
      </p:cViewPr>
      <p:guideLst/>
    </p:cSldViewPr>
  </p:slideViewPr>
  <p:outlineViewPr>
    <p:cViewPr>
      <p:scale>
        <a:sx n="33" d="100"/>
        <a:sy n="33" d="100"/>
      </p:scale>
      <p:origin x="0" y="-14184"/>
    </p:cViewPr>
  </p:outlineViewPr>
  <p:notesTextViewPr>
    <p:cViewPr>
      <p:scale>
        <a:sx n="1" d="1"/>
        <a:sy n="1" d="1"/>
      </p:scale>
      <p:origin x="0" y="0"/>
    </p:cViewPr>
  </p:notesTextViewPr>
  <p:sorterViewPr>
    <p:cViewPr>
      <p:scale>
        <a:sx n="110" d="100"/>
        <a:sy n="110" d="100"/>
      </p:scale>
      <p:origin x="0" y="0"/>
    </p:cViewPr>
  </p:sorterViewPr>
  <p:notesViewPr>
    <p:cSldViewPr snapToGrid="0" snapToObjects="1">
      <p:cViewPr varScale="1">
        <p:scale>
          <a:sx n="82" d="100"/>
          <a:sy n="82" d="100"/>
        </p:scale>
        <p:origin x="2320" y="16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30.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32.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33.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34.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35.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37.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41.e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43.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44.e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46.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6.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26.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28.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29.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3B5B7B5-7E02-A543-A25C-727C553000A2}" type="slidenum">
              <a:rPr lang="en-US" smtClean="0"/>
              <a:t>‹#›</a:t>
            </a:fld>
            <a:endParaRPr lang="en-US"/>
          </a:p>
        </p:txBody>
      </p:sp>
    </p:spTree>
    <p:extLst>
      <p:ext uri="{BB962C8B-B14F-4D97-AF65-F5344CB8AC3E}">
        <p14:creationId xmlns:p14="http://schemas.microsoft.com/office/powerpoint/2010/main" val="533985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3B5B7B5-7E02-A543-A25C-727C553000A2}" type="slidenum">
              <a:rPr lang="en-US" smtClean="0"/>
              <a:t>1</a:t>
            </a:fld>
            <a:endParaRPr lang="en-US"/>
          </a:p>
        </p:txBody>
      </p:sp>
    </p:spTree>
    <p:extLst>
      <p:ext uri="{BB962C8B-B14F-4D97-AF65-F5344CB8AC3E}">
        <p14:creationId xmlns:p14="http://schemas.microsoft.com/office/powerpoint/2010/main" val="14336373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p:txBody>
          <a:bodyPr/>
          <a:lstStyle/>
          <a:p>
            <a:r>
              <a:rPr lang="en-US" dirty="0"/>
              <a:t>I used a formula to determine how many surveys should be sent to each agency for a 95% confidence</a:t>
            </a:r>
            <a:r>
              <a:rPr lang="en-US" baseline="0" dirty="0"/>
              <a:t> interval and significant results, proportional to the units managed per agency</a:t>
            </a:r>
          </a:p>
        </p:txBody>
      </p:sp>
      <p:sp>
        <p:nvSpPr>
          <p:cNvPr id="4" name="Slide Number Placeholder 3"/>
          <p:cNvSpPr>
            <a:spLocks noGrp="1"/>
          </p:cNvSpPr>
          <p:nvPr>
            <p:ph type="sldNum" sz="quarter" idx="10"/>
          </p:nvPr>
        </p:nvSpPr>
        <p:spPr/>
        <p:txBody>
          <a:bodyPr/>
          <a:lstStyle/>
          <a:p>
            <a:fld id="{3961DBDD-A4C5-1E46-AE1E-A1EA5220E7DF}" type="slidenum">
              <a:rPr lang="en-US" smtClean="0"/>
              <a:t>10</a:t>
            </a:fld>
            <a:endParaRPr lang="en-US"/>
          </a:p>
        </p:txBody>
      </p:sp>
    </p:spTree>
    <p:extLst>
      <p:ext uri="{BB962C8B-B14F-4D97-AF65-F5344CB8AC3E}">
        <p14:creationId xmlns:p14="http://schemas.microsoft.com/office/powerpoint/2010/main" val="18756510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3B5B7B5-7E02-A543-A25C-727C553000A2}" type="slidenum">
              <a:rPr lang="en-US" smtClean="0"/>
              <a:t>11</a:t>
            </a:fld>
            <a:endParaRPr lang="en-US"/>
          </a:p>
        </p:txBody>
      </p:sp>
    </p:spTree>
    <p:extLst>
      <p:ext uri="{BB962C8B-B14F-4D97-AF65-F5344CB8AC3E}">
        <p14:creationId xmlns:p14="http://schemas.microsoft.com/office/powerpoint/2010/main" val="3756321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p:txBody>
          <a:bodyPr/>
          <a:lstStyle/>
          <a:p>
            <a:r>
              <a:rPr lang="en-US" dirty="0"/>
              <a:t>-USFS should have been higher, but my survey link was flagged as “suspicious” so I suspect</a:t>
            </a:r>
            <a:r>
              <a:rPr lang="en-US" baseline="0" dirty="0"/>
              <a:t> many didn’t respond to it, I also had to resample the USFS to try and increase their response rate after the initial response</a:t>
            </a:r>
            <a:endParaRPr lang="en-US" dirty="0"/>
          </a:p>
          <a:p>
            <a:r>
              <a:rPr lang="en-US" dirty="0"/>
              <a:t>-Relative</a:t>
            </a:r>
            <a:r>
              <a:rPr lang="en-US" baseline="0" dirty="0"/>
              <a:t> to the amount of survey responses, the NPS has the greatest proportion of wilderness units who intervened</a:t>
            </a:r>
          </a:p>
        </p:txBody>
      </p:sp>
      <p:sp>
        <p:nvSpPr>
          <p:cNvPr id="4" name="Slide Number Placeholder 3"/>
          <p:cNvSpPr>
            <a:spLocks noGrp="1"/>
          </p:cNvSpPr>
          <p:nvPr>
            <p:ph type="sldNum" sz="quarter" idx="10"/>
          </p:nvPr>
        </p:nvSpPr>
        <p:spPr/>
        <p:txBody>
          <a:bodyPr/>
          <a:lstStyle/>
          <a:p>
            <a:fld id="{3961DBDD-A4C5-1E46-AE1E-A1EA5220E7DF}" type="slidenum">
              <a:rPr lang="en-US" smtClean="0"/>
              <a:t>12</a:t>
            </a:fld>
            <a:endParaRPr lang="en-US"/>
          </a:p>
        </p:txBody>
      </p:sp>
    </p:spTree>
    <p:extLst>
      <p:ext uri="{BB962C8B-B14F-4D97-AF65-F5344CB8AC3E}">
        <p14:creationId xmlns:p14="http://schemas.microsoft.com/office/powerpoint/2010/main" val="15399838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p:txBody>
          <a:bodyPr/>
          <a:lstStyle/>
          <a:p>
            <a:r>
              <a:rPr lang="en-US" dirty="0"/>
              <a:t>Summary of where the survey responses came from,</a:t>
            </a:r>
          </a:p>
        </p:txBody>
      </p:sp>
      <p:sp>
        <p:nvSpPr>
          <p:cNvPr id="4" name="Slide Number Placeholder 3"/>
          <p:cNvSpPr>
            <a:spLocks noGrp="1"/>
          </p:cNvSpPr>
          <p:nvPr>
            <p:ph type="sldNum" sz="quarter" idx="10"/>
          </p:nvPr>
        </p:nvSpPr>
        <p:spPr/>
        <p:txBody>
          <a:bodyPr/>
          <a:lstStyle/>
          <a:p>
            <a:fld id="{3961DBDD-A4C5-1E46-AE1E-A1EA5220E7DF}" type="slidenum">
              <a:rPr lang="en-US" smtClean="0"/>
              <a:t>13</a:t>
            </a:fld>
            <a:endParaRPr lang="en-US"/>
          </a:p>
        </p:txBody>
      </p:sp>
    </p:spTree>
    <p:extLst>
      <p:ext uri="{BB962C8B-B14F-4D97-AF65-F5344CB8AC3E}">
        <p14:creationId xmlns:p14="http://schemas.microsoft.com/office/powerpoint/2010/main" val="9093587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-Simple</a:t>
            </a:r>
            <a:r>
              <a:rPr lang="en-US" sz="1200" kern="1200" baseline="0" dirty="0">
                <a:solidFill>
                  <a:schemeClr val="tx1"/>
                </a:solidFill>
                <a:effectLst/>
                <a:latin typeface="+mn-lt"/>
                <a:ea typeface="+mn-ea"/>
                <a:cs typeface="+mn-cs"/>
              </a:rPr>
              <a:t> analysis, other ways to cut this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-Wildernesses were labeled “small” if they were between 1 and 26,467 acres (</a:t>
            </a:r>
            <a:r>
              <a:rPr lang="en-US" sz="1200" b="1" kern="1200" dirty="0">
                <a:solidFill>
                  <a:schemeClr val="tx1"/>
                </a:solidFill>
                <a:effectLst/>
                <a:latin typeface="+mn-lt"/>
                <a:ea typeface="+mn-ea"/>
                <a:cs typeface="+mn-cs"/>
              </a:rPr>
              <a:t>the median</a:t>
            </a:r>
            <a:r>
              <a:rPr lang="en-US" sz="1200" kern="1200" dirty="0">
                <a:solidFill>
                  <a:schemeClr val="tx1"/>
                </a:solidFill>
                <a:effectLst/>
                <a:latin typeface="+mn-lt"/>
                <a:ea typeface="+mn-ea"/>
                <a:cs typeface="+mn-cs"/>
              </a:rPr>
              <a:t>) and were considered “large” if they were between 26,468 acres or above. </a:t>
            </a:r>
          </a:p>
          <a:p>
            <a:r>
              <a:rPr lang="en-US" sz="1200" kern="1200" dirty="0">
                <a:solidFill>
                  <a:schemeClr val="tx1"/>
                </a:solidFill>
                <a:effectLst/>
                <a:latin typeface="+mn-lt"/>
                <a:ea typeface="+mn-ea"/>
                <a:cs typeface="+mn-cs"/>
              </a:rPr>
              <a:t>-Most of the wilderness units sampled who intervened were large wildernesses, but</a:t>
            </a:r>
            <a:r>
              <a:rPr lang="en-US" sz="1200" kern="1200" baseline="0" dirty="0">
                <a:solidFill>
                  <a:schemeClr val="tx1"/>
                </a:solidFill>
                <a:effectLst/>
                <a:latin typeface="+mn-lt"/>
                <a:ea typeface="+mn-ea"/>
                <a:cs typeface="+mn-cs"/>
              </a:rPr>
              <a:t> the literature suggested that small wildernesses would be more prone to intervention because of the “edge effect” where more encroachment from outside the wilderness would increase pressure to intervene</a:t>
            </a:r>
            <a:endParaRPr lang="en-US" dirty="0"/>
          </a:p>
        </p:txBody>
      </p:sp>
      <p:sp>
        <p:nvSpPr>
          <p:cNvPr id="4" name="Slide Number Placeholder 3"/>
          <p:cNvSpPr>
            <a:spLocks noGrp="1"/>
          </p:cNvSpPr>
          <p:nvPr>
            <p:ph type="sldNum" sz="quarter" idx="10"/>
          </p:nvPr>
        </p:nvSpPr>
        <p:spPr/>
        <p:txBody>
          <a:bodyPr/>
          <a:lstStyle/>
          <a:p>
            <a:fld id="{3961DBDD-A4C5-1E46-AE1E-A1EA5220E7DF}" type="slidenum">
              <a:rPr lang="en-US" smtClean="0"/>
              <a:t>14</a:t>
            </a:fld>
            <a:endParaRPr lang="en-US"/>
          </a:p>
        </p:txBody>
      </p:sp>
    </p:spTree>
    <p:extLst>
      <p:ext uri="{BB962C8B-B14F-4D97-AF65-F5344CB8AC3E}">
        <p14:creationId xmlns:p14="http://schemas.microsoft.com/office/powerpoint/2010/main" val="5678824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p:txBody>
          <a:bodyPr/>
          <a:lstStyle/>
          <a:p>
            <a:r>
              <a:rPr lang="en-US" dirty="0"/>
              <a:t>Why more vegetation:</a:t>
            </a:r>
            <a:r>
              <a:rPr lang="en-US" baseline="0" dirty="0"/>
              <a:t> not as controversial, lots of funding for non-native species/weed removal</a:t>
            </a:r>
          </a:p>
          <a:p>
            <a:r>
              <a:rPr lang="en-US" baseline="0" dirty="0"/>
              <a:t>-wildlife could have been higher if it was a higher fire season, just depends on the year, this was for the last five years</a:t>
            </a:r>
          </a:p>
          <a:p>
            <a:r>
              <a:rPr lang="en-US" baseline="0" dirty="0"/>
              <a:t>-The question was have you taken wildfire interventions in the last five years, 39 wilderness units said yes.</a:t>
            </a:r>
            <a:endParaRPr lang="en-US" dirty="0"/>
          </a:p>
        </p:txBody>
      </p:sp>
      <p:sp>
        <p:nvSpPr>
          <p:cNvPr id="4" name="Slide Number Placeholder 3"/>
          <p:cNvSpPr>
            <a:spLocks noGrp="1"/>
          </p:cNvSpPr>
          <p:nvPr>
            <p:ph type="sldNum" sz="quarter" idx="10"/>
          </p:nvPr>
        </p:nvSpPr>
        <p:spPr/>
        <p:txBody>
          <a:bodyPr/>
          <a:lstStyle/>
          <a:p>
            <a:fld id="{3961DBDD-A4C5-1E46-AE1E-A1EA5220E7DF}" type="slidenum">
              <a:rPr lang="en-US" smtClean="0"/>
              <a:t>15</a:t>
            </a:fld>
            <a:endParaRPr lang="en-US"/>
          </a:p>
        </p:txBody>
      </p:sp>
    </p:spTree>
    <p:extLst>
      <p:ext uri="{BB962C8B-B14F-4D97-AF65-F5344CB8AC3E}">
        <p14:creationId xmlns:p14="http://schemas.microsoft.com/office/powerpoint/2010/main" val="7577324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p:txBody>
          <a:bodyPr/>
          <a:lstStyle/>
          <a:p>
            <a:r>
              <a:rPr lang="en-US" dirty="0"/>
              <a:t>-Worked</a:t>
            </a:r>
            <a:r>
              <a:rPr lang="en-US" baseline="0" dirty="0"/>
              <a:t> with Carol Miller, fire ecologist at the ALWRI</a:t>
            </a:r>
            <a:endParaRPr lang="en-US" dirty="0"/>
          </a:p>
        </p:txBody>
      </p:sp>
      <p:sp>
        <p:nvSpPr>
          <p:cNvPr id="4" name="Slide Number Placeholder 3"/>
          <p:cNvSpPr>
            <a:spLocks noGrp="1"/>
          </p:cNvSpPr>
          <p:nvPr>
            <p:ph type="sldNum" sz="quarter" idx="10"/>
          </p:nvPr>
        </p:nvSpPr>
        <p:spPr/>
        <p:txBody>
          <a:bodyPr/>
          <a:lstStyle/>
          <a:p>
            <a:fld id="{33B5B7B5-7E02-A543-A25C-727C553000A2}" type="slidenum">
              <a:rPr lang="en-US" smtClean="0"/>
              <a:t>16</a:t>
            </a:fld>
            <a:endParaRPr lang="en-US"/>
          </a:p>
        </p:txBody>
      </p:sp>
    </p:spTree>
    <p:extLst>
      <p:ext uri="{BB962C8B-B14F-4D97-AF65-F5344CB8AC3E}">
        <p14:creationId xmlns:p14="http://schemas.microsoft.com/office/powerpoint/2010/main" val="5880534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p:txBody>
          <a:bodyPr/>
          <a:lstStyle/>
          <a:p>
            <a:r>
              <a:rPr lang="en-US" dirty="0"/>
              <a:t>Fuels management, initial attack, control lines, post-fire</a:t>
            </a:r>
            <a:r>
              <a:rPr lang="en-US" baseline="0" dirty="0"/>
              <a:t> restoration</a:t>
            </a:r>
            <a:endParaRPr lang="en-US" dirty="0"/>
          </a:p>
        </p:txBody>
      </p:sp>
      <p:sp>
        <p:nvSpPr>
          <p:cNvPr id="4" name="Slide Number Placeholder 3"/>
          <p:cNvSpPr>
            <a:spLocks noGrp="1"/>
          </p:cNvSpPr>
          <p:nvPr>
            <p:ph type="sldNum" sz="quarter" idx="10"/>
          </p:nvPr>
        </p:nvSpPr>
        <p:spPr/>
        <p:txBody>
          <a:bodyPr/>
          <a:lstStyle/>
          <a:p>
            <a:fld id="{33B5B7B5-7E02-A543-A25C-727C553000A2}" type="slidenum">
              <a:rPr lang="en-US" smtClean="0"/>
              <a:t>17</a:t>
            </a:fld>
            <a:endParaRPr lang="en-US"/>
          </a:p>
        </p:txBody>
      </p:sp>
    </p:spTree>
    <p:extLst>
      <p:ext uri="{BB962C8B-B14F-4D97-AF65-F5344CB8AC3E}">
        <p14:creationId xmlns:p14="http://schemas.microsoft.com/office/powerpoint/2010/main" val="14033684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p:txBody>
          <a:bodyPr/>
          <a:lstStyle/>
          <a:p>
            <a:r>
              <a:rPr lang="en-US" dirty="0"/>
              <a:t>Relative to total</a:t>
            </a:r>
            <a:r>
              <a:rPr lang="en-US" baseline="0" dirty="0"/>
              <a:t> response rate per agency, the NPS took the most wildfire interventions with 50%</a:t>
            </a:r>
          </a:p>
          <a:p>
            <a:r>
              <a:rPr lang="en-US" baseline="0" dirty="0"/>
              <a:t>-cover with shape, </a:t>
            </a:r>
            <a:endParaRPr lang="en-US" dirty="0"/>
          </a:p>
        </p:txBody>
      </p:sp>
      <p:sp>
        <p:nvSpPr>
          <p:cNvPr id="4" name="Slide Number Placeholder 3"/>
          <p:cNvSpPr>
            <a:spLocks noGrp="1"/>
          </p:cNvSpPr>
          <p:nvPr>
            <p:ph type="sldNum" sz="quarter" idx="10"/>
          </p:nvPr>
        </p:nvSpPr>
        <p:spPr/>
        <p:txBody>
          <a:bodyPr/>
          <a:lstStyle/>
          <a:p>
            <a:fld id="{33B5B7B5-7E02-A543-A25C-727C553000A2}" type="slidenum">
              <a:rPr lang="en-US" smtClean="0"/>
              <a:t>18</a:t>
            </a:fld>
            <a:endParaRPr lang="en-US"/>
          </a:p>
        </p:txBody>
      </p:sp>
    </p:spTree>
    <p:extLst>
      <p:ext uri="{BB962C8B-B14F-4D97-AF65-F5344CB8AC3E}">
        <p14:creationId xmlns:p14="http://schemas.microsoft.com/office/powerpoint/2010/main" val="20407646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3B5B7B5-7E02-A543-A25C-727C553000A2}" type="slidenum">
              <a:rPr lang="en-US" smtClean="0"/>
              <a:t>19</a:t>
            </a:fld>
            <a:endParaRPr lang="en-US"/>
          </a:p>
        </p:txBody>
      </p:sp>
    </p:spTree>
    <p:extLst>
      <p:ext uri="{BB962C8B-B14F-4D97-AF65-F5344CB8AC3E}">
        <p14:creationId xmlns:p14="http://schemas.microsoft.com/office/powerpoint/2010/main" val="17956275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a:prstGeom prst="rect">
            <a:avLst/>
          </a:prstGeom>
        </p:spPr>
      </p:sp>
      <p:sp>
        <p:nvSpPr>
          <p:cNvPr id="3" name="Notes Placeholder 2"/>
          <p:cNvSpPr>
            <a:spLocks noGrp="1"/>
          </p:cNvSpPr>
          <p:nvPr>
            <p:ph type="body" idx="1"/>
          </p:nvPr>
        </p:nvSpPr>
        <p:spPr/>
        <p:txBody>
          <a:bodyPr/>
          <a:lstStyle/>
          <a:p>
            <a:r>
              <a:rPr lang="en-US" dirty="0"/>
              <a:t>Context:</a:t>
            </a:r>
          </a:p>
          <a:p>
            <a:r>
              <a:rPr lang="en-US" dirty="0"/>
              <a:t>-1964 Wilderness</a:t>
            </a:r>
            <a:r>
              <a:rPr lang="en-US" baseline="0" dirty="0"/>
              <a:t> Act established the NWPS</a:t>
            </a:r>
          </a:p>
          <a:p>
            <a:r>
              <a:rPr lang="en-US" baseline="0" dirty="0"/>
              <a:t>-4 fed agencies under 2 departments; each has their own mission and policies; NPS manages most acreage, USFS manages the most units</a:t>
            </a:r>
          </a:p>
          <a:p>
            <a:r>
              <a:rPr lang="en-US" baseline="0" dirty="0"/>
              <a:t>-No current method for documenting ecological interventions for the entire NWPS</a:t>
            </a:r>
            <a:endParaRPr lang="en-US" dirty="0"/>
          </a:p>
        </p:txBody>
      </p:sp>
      <p:sp>
        <p:nvSpPr>
          <p:cNvPr id="4" name="Slide Number Placeholder 3"/>
          <p:cNvSpPr>
            <a:spLocks noGrp="1"/>
          </p:cNvSpPr>
          <p:nvPr>
            <p:ph type="sldNum" sz="quarter" idx="10"/>
          </p:nvPr>
        </p:nvSpPr>
        <p:spPr/>
        <p:txBody>
          <a:bodyPr/>
          <a:lstStyle/>
          <a:p>
            <a:fld id="{C8D48763-91E0-4975-B5F1-A25C532DD3C3}" type="slidenum">
              <a:rPr lang="en-US" smtClean="0">
                <a:solidFill>
                  <a:prstClr val="black"/>
                </a:solidFill>
              </a:rPr>
              <a:pPr/>
              <a:t>2</a:t>
            </a:fld>
            <a:endParaRPr lang="en-US" dirty="0">
              <a:solidFill>
                <a:prstClr val="black"/>
              </a:solidFill>
            </a:endParaRPr>
          </a:p>
        </p:txBody>
      </p:sp>
    </p:spTree>
    <p:extLst>
      <p:ext uri="{BB962C8B-B14F-4D97-AF65-F5344CB8AC3E}">
        <p14:creationId xmlns:p14="http://schemas.microsoft.com/office/powerpoint/2010/main" val="19679759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p:txBody>
          <a:bodyPr/>
          <a:lstStyle/>
          <a:p>
            <a:r>
              <a:rPr lang="en-US" dirty="0"/>
              <a:t>5 Year</a:t>
            </a:r>
            <a:r>
              <a:rPr lang="en-US" baseline="0" dirty="0"/>
              <a:t> Trends by Agency</a:t>
            </a:r>
            <a:endParaRPr lang="en-US" dirty="0"/>
          </a:p>
        </p:txBody>
      </p:sp>
      <p:sp>
        <p:nvSpPr>
          <p:cNvPr id="4" name="Slide Number Placeholder 3"/>
          <p:cNvSpPr>
            <a:spLocks noGrp="1"/>
          </p:cNvSpPr>
          <p:nvPr>
            <p:ph type="sldNum" sz="quarter" idx="10"/>
          </p:nvPr>
        </p:nvSpPr>
        <p:spPr/>
        <p:txBody>
          <a:bodyPr/>
          <a:lstStyle/>
          <a:p>
            <a:fld id="{33B5B7B5-7E02-A543-A25C-727C553000A2}" type="slidenum">
              <a:rPr lang="en-US" smtClean="0"/>
              <a:t>20</a:t>
            </a:fld>
            <a:endParaRPr lang="en-US"/>
          </a:p>
        </p:txBody>
      </p:sp>
    </p:spTree>
    <p:extLst>
      <p:ext uri="{BB962C8B-B14F-4D97-AF65-F5344CB8AC3E}">
        <p14:creationId xmlns:p14="http://schemas.microsoft.com/office/powerpoint/2010/main" val="1315217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3B5B7B5-7E02-A543-A25C-727C553000A2}" type="slidenum">
              <a:rPr lang="en-US" smtClean="0"/>
              <a:t>21</a:t>
            </a:fld>
            <a:endParaRPr lang="en-US"/>
          </a:p>
        </p:txBody>
      </p:sp>
    </p:spTree>
    <p:extLst>
      <p:ext uri="{BB962C8B-B14F-4D97-AF65-F5344CB8AC3E}">
        <p14:creationId xmlns:p14="http://schemas.microsoft.com/office/powerpoint/2010/main" val="9687939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3B5B7B5-7E02-A543-A25C-727C553000A2}" type="slidenum">
              <a:rPr lang="en-US" smtClean="0"/>
              <a:t>22</a:t>
            </a:fld>
            <a:endParaRPr lang="en-US"/>
          </a:p>
        </p:txBody>
      </p:sp>
    </p:spTree>
    <p:extLst>
      <p:ext uri="{BB962C8B-B14F-4D97-AF65-F5344CB8AC3E}">
        <p14:creationId xmlns:p14="http://schemas.microsoft.com/office/powerpoint/2010/main" val="5242726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3B5B7B5-7E02-A543-A25C-727C553000A2}" type="slidenum">
              <a:rPr lang="en-US" smtClean="0"/>
              <a:t>23</a:t>
            </a:fld>
            <a:endParaRPr lang="en-US"/>
          </a:p>
        </p:txBody>
      </p:sp>
    </p:spTree>
    <p:extLst>
      <p:ext uri="{BB962C8B-B14F-4D97-AF65-F5344CB8AC3E}">
        <p14:creationId xmlns:p14="http://schemas.microsoft.com/office/powerpoint/2010/main" val="190570574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3B5B7B5-7E02-A543-A25C-727C553000A2}" type="slidenum">
              <a:rPr lang="en-US" smtClean="0"/>
              <a:t>24</a:t>
            </a:fld>
            <a:endParaRPr lang="en-US"/>
          </a:p>
        </p:txBody>
      </p:sp>
    </p:spTree>
    <p:extLst>
      <p:ext uri="{BB962C8B-B14F-4D97-AF65-F5344CB8AC3E}">
        <p14:creationId xmlns:p14="http://schemas.microsoft.com/office/powerpoint/2010/main" val="32497448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3B5B7B5-7E02-A543-A25C-727C553000A2}" type="slidenum">
              <a:rPr lang="en-US" smtClean="0"/>
              <a:t>25</a:t>
            </a:fld>
            <a:endParaRPr lang="en-US"/>
          </a:p>
        </p:txBody>
      </p:sp>
    </p:spTree>
    <p:extLst>
      <p:ext uri="{BB962C8B-B14F-4D97-AF65-F5344CB8AC3E}">
        <p14:creationId xmlns:p14="http://schemas.microsoft.com/office/powerpoint/2010/main" val="79530549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3B5B7B5-7E02-A543-A25C-727C553000A2}" type="slidenum">
              <a:rPr lang="en-US" smtClean="0"/>
              <a:t>26</a:t>
            </a:fld>
            <a:endParaRPr lang="en-US"/>
          </a:p>
        </p:txBody>
      </p:sp>
    </p:spTree>
    <p:extLst>
      <p:ext uri="{BB962C8B-B14F-4D97-AF65-F5344CB8AC3E}">
        <p14:creationId xmlns:p14="http://schemas.microsoft.com/office/powerpoint/2010/main" val="76123553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3B5B7B5-7E02-A543-A25C-727C553000A2}" type="slidenum">
              <a:rPr lang="en-US" smtClean="0"/>
              <a:t>27</a:t>
            </a:fld>
            <a:endParaRPr lang="en-US"/>
          </a:p>
        </p:txBody>
      </p:sp>
    </p:spTree>
    <p:extLst>
      <p:ext uri="{BB962C8B-B14F-4D97-AF65-F5344CB8AC3E}">
        <p14:creationId xmlns:p14="http://schemas.microsoft.com/office/powerpoint/2010/main" val="152558518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33B5B7B5-7E02-A543-A25C-727C553000A2}" type="slidenum">
              <a:rPr lang="en-US" smtClean="0"/>
              <a:t>28</a:t>
            </a:fld>
            <a:endParaRPr lang="en-US"/>
          </a:p>
        </p:txBody>
      </p:sp>
    </p:spTree>
    <p:extLst>
      <p:ext uri="{BB962C8B-B14F-4D97-AF65-F5344CB8AC3E}">
        <p14:creationId xmlns:p14="http://schemas.microsoft.com/office/powerpoint/2010/main" val="186412073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3B5B7B5-7E02-A543-A25C-727C553000A2}" type="slidenum">
              <a:rPr lang="en-US" smtClean="0"/>
              <a:t>29</a:t>
            </a:fld>
            <a:endParaRPr lang="en-US"/>
          </a:p>
        </p:txBody>
      </p:sp>
    </p:spTree>
    <p:extLst>
      <p:ext uri="{BB962C8B-B14F-4D97-AF65-F5344CB8AC3E}">
        <p14:creationId xmlns:p14="http://schemas.microsoft.com/office/powerpoint/2010/main" val="17028587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a:prstGeom prst="rect">
            <a:avLst/>
          </a:prstGeo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F12605F-49B8-4D74-AF2A-35745BC6499C}" type="slidenum">
              <a:rPr lang="en-US" smtClean="0">
                <a:solidFill>
                  <a:prstClr val="black"/>
                </a:solidFill>
              </a:rPr>
              <a:pPr>
                <a:defRPr/>
              </a:pPr>
              <a:t>3</a:t>
            </a:fld>
            <a:endParaRPr lang="en-US" dirty="0">
              <a:solidFill>
                <a:prstClr val="black"/>
              </a:solidFill>
            </a:endParaRPr>
          </a:p>
        </p:txBody>
      </p:sp>
    </p:spTree>
    <p:extLst>
      <p:ext uri="{BB962C8B-B14F-4D97-AF65-F5344CB8AC3E}">
        <p14:creationId xmlns:p14="http://schemas.microsoft.com/office/powerpoint/2010/main" val="27296171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3B5B7B5-7E02-A543-A25C-727C553000A2}" type="slidenum">
              <a:rPr lang="en-US" smtClean="0"/>
              <a:t>30</a:t>
            </a:fld>
            <a:endParaRPr lang="en-US"/>
          </a:p>
        </p:txBody>
      </p:sp>
    </p:spTree>
    <p:extLst>
      <p:ext uri="{BB962C8B-B14F-4D97-AF65-F5344CB8AC3E}">
        <p14:creationId xmlns:p14="http://schemas.microsoft.com/office/powerpoint/2010/main" val="43206112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p:txBody>
          <a:bodyPr/>
          <a:lstStyle/>
          <a:p>
            <a:r>
              <a:rPr lang="en-US" dirty="0"/>
              <a:t>2 questions attempted to answer this: what factors influenced the decision (could check multiple), and an open ended question, why did you intervene?</a:t>
            </a:r>
          </a:p>
        </p:txBody>
      </p:sp>
      <p:sp>
        <p:nvSpPr>
          <p:cNvPr id="4" name="Slide Number Placeholder 3"/>
          <p:cNvSpPr>
            <a:spLocks noGrp="1"/>
          </p:cNvSpPr>
          <p:nvPr>
            <p:ph type="sldNum" sz="quarter" idx="10"/>
          </p:nvPr>
        </p:nvSpPr>
        <p:spPr/>
        <p:txBody>
          <a:bodyPr/>
          <a:lstStyle/>
          <a:p>
            <a:fld id="{33B5B7B5-7E02-A543-A25C-727C553000A2}" type="slidenum">
              <a:rPr lang="en-US" smtClean="0"/>
              <a:t>31</a:t>
            </a:fld>
            <a:endParaRPr lang="en-US"/>
          </a:p>
        </p:txBody>
      </p:sp>
    </p:spTree>
    <p:extLst>
      <p:ext uri="{BB962C8B-B14F-4D97-AF65-F5344CB8AC3E}">
        <p14:creationId xmlns:p14="http://schemas.microsoft.com/office/powerpoint/2010/main" val="90623305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3B5B7B5-7E02-A543-A25C-727C553000A2}" type="slidenum">
              <a:rPr lang="en-US" smtClean="0"/>
              <a:t>32</a:t>
            </a:fld>
            <a:endParaRPr lang="en-US"/>
          </a:p>
        </p:txBody>
      </p:sp>
    </p:spTree>
    <p:extLst>
      <p:ext uri="{BB962C8B-B14F-4D97-AF65-F5344CB8AC3E}">
        <p14:creationId xmlns:p14="http://schemas.microsoft.com/office/powerpoint/2010/main" val="100903333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3B5B7B5-7E02-A543-A25C-727C553000A2}" type="slidenum">
              <a:rPr lang="en-US" smtClean="0"/>
              <a:t>33</a:t>
            </a:fld>
            <a:endParaRPr lang="en-US"/>
          </a:p>
        </p:txBody>
      </p:sp>
    </p:spTree>
    <p:extLst>
      <p:ext uri="{BB962C8B-B14F-4D97-AF65-F5344CB8AC3E}">
        <p14:creationId xmlns:p14="http://schemas.microsoft.com/office/powerpoint/2010/main" val="14486737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3B5B7B5-7E02-A543-A25C-727C553000A2}" type="slidenum">
              <a:rPr lang="en-US" smtClean="0"/>
              <a:t>34</a:t>
            </a:fld>
            <a:endParaRPr lang="en-US"/>
          </a:p>
        </p:txBody>
      </p:sp>
    </p:spTree>
    <p:extLst>
      <p:ext uri="{BB962C8B-B14F-4D97-AF65-F5344CB8AC3E}">
        <p14:creationId xmlns:p14="http://schemas.microsoft.com/office/powerpoint/2010/main" val="46830552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p:txBody>
          <a:bodyPr/>
          <a:lstStyle/>
          <a:p>
            <a:r>
              <a:rPr lang="en-US" dirty="0"/>
              <a:t>These uses are prohibited in wilderness unless they are deemed the minimum necessary to manage the area as wilderness, in which case they need to justify it through a minimum requirements analysis</a:t>
            </a:r>
          </a:p>
        </p:txBody>
      </p:sp>
      <p:sp>
        <p:nvSpPr>
          <p:cNvPr id="4" name="Slide Number Placeholder 3"/>
          <p:cNvSpPr>
            <a:spLocks noGrp="1"/>
          </p:cNvSpPr>
          <p:nvPr>
            <p:ph type="sldNum" sz="quarter" idx="10"/>
          </p:nvPr>
        </p:nvSpPr>
        <p:spPr/>
        <p:txBody>
          <a:bodyPr/>
          <a:lstStyle/>
          <a:p>
            <a:fld id="{33B5B7B5-7E02-A543-A25C-727C553000A2}" type="slidenum">
              <a:rPr lang="en-US" smtClean="0"/>
              <a:t>35</a:t>
            </a:fld>
            <a:endParaRPr lang="en-US"/>
          </a:p>
        </p:txBody>
      </p:sp>
    </p:spTree>
    <p:extLst>
      <p:ext uri="{BB962C8B-B14F-4D97-AF65-F5344CB8AC3E}">
        <p14:creationId xmlns:p14="http://schemas.microsoft.com/office/powerpoint/2010/main" val="77037565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3B5B7B5-7E02-A543-A25C-727C553000A2}" type="slidenum">
              <a:rPr lang="en-US" smtClean="0"/>
              <a:t>36</a:t>
            </a:fld>
            <a:endParaRPr lang="en-US"/>
          </a:p>
        </p:txBody>
      </p:sp>
    </p:spTree>
    <p:extLst>
      <p:ext uri="{BB962C8B-B14F-4D97-AF65-F5344CB8AC3E}">
        <p14:creationId xmlns:p14="http://schemas.microsoft.com/office/powerpoint/2010/main" val="168694915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p:txBody>
          <a:bodyPr/>
          <a:lstStyle/>
          <a:p>
            <a:r>
              <a:rPr lang="en-US" dirty="0"/>
              <a:t>-I asked</a:t>
            </a:r>
            <a:r>
              <a:rPr lang="en-US" baseline="0" dirty="0"/>
              <a:t> this because there has been examples of failed restoration projects and it’s important to gauge whether we should be intervening, but if the interventions are actually successful</a:t>
            </a:r>
            <a:endParaRPr lang="en-US" dirty="0"/>
          </a:p>
        </p:txBody>
      </p:sp>
      <p:sp>
        <p:nvSpPr>
          <p:cNvPr id="4" name="Slide Number Placeholder 3"/>
          <p:cNvSpPr>
            <a:spLocks noGrp="1"/>
          </p:cNvSpPr>
          <p:nvPr>
            <p:ph type="sldNum" sz="quarter" idx="10"/>
          </p:nvPr>
        </p:nvSpPr>
        <p:spPr/>
        <p:txBody>
          <a:bodyPr/>
          <a:lstStyle/>
          <a:p>
            <a:fld id="{3961DBDD-A4C5-1E46-AE1E-A1EA5220E7DF}" type="slidenum">
              <a:rPr lang="en-US" smtClean="0"/>
              <a:t>37</a:t>
            </a:fld>
            <a:endParaRPr lang="en-US"/>
          </a:p>
        </p:txBody>
      </p:sp>
    </p:spTree>
    <p:extLst>
      <p:ext uri="{BB962C8B-B14F-4D97-AF65-F5344CB8AC3E}">
        <p14:creationId xmlns:p14="http://schemas.microsoft.com/office/powerpoint/2010/main" val="24989630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p:txBody>
          <a:bodyPr/>
          <a:lstStyle/>
          <a:p>
            <a:r>
              <a:rPr lang="en-US" dirty="0"/>
              <a:t>-this is important</a:t>
            </a:r>
            <a:r>
              <a:rPr lang="en-US" baseline="0" dirty="0"/>
              <a:t> not just to study the effectiveness of the action, but also because these projects are funded by public money and it’s part of being accountable of the actions that these agencies take</a:t>
            </a:r>
          </a:p>
          <a:p>
            <a:r>
              <a:rPr lang="en-US" baseline="0" dirty="0"/>
              <a:t>-monitoring also complicates the trammeling action by causing repeated incursions to monitor results, collars on animals potentially for their whole life, and structures in place to monitor results</a:t>
            </a:r>
            <a:endParaRPr lang="en-US" dirty="0"/>
          </a:p>
        </p:txBody>
      </p:sp>
      <p:sp>
        <p:nvSpPr>
          <p:cNvPr id="4" name="Slide Number Placeholder 3"/>
          <p:cNvSpPr>
            <a:spLocks noGrp="1"/>
          </p:cNvSpPr>
          <p:nvPr>
            <p:ph type="sldNum" sz="quarter" idx="10"/>
          </p:nvPr>
        </p:nvSpPr>
        <p:spPr/>
        <p:txBody>
          <a:bodyPr/>
          <a:lstStyle/>
          <a:p>
            <a:fld id="{3961DBDD-A4C5-1E46-AE1E-A1EA5220E7DF}" type="slidenum">
              <a:rPr lang="en-US" smtClean="0"/>
              <a:t>38</a:t>
            </a:fld>
            <a:endParaRPr lang="en-US"/>
          </a:p>
        </p:txBody>
      </p:sp>
    </p:spTree>
    <p:extLst>
      <p:ext uri="{BB962C8B-B14F-4D97-AF65-F5344CB8AC3E}">
        <p14:creationId xmlns:p14="http://schemas.microsoft.com/office/powerpoint/2010/main" val="169234022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p:txBody>
          <a:bodyPr/>
          <a:lstStyle/>
          <a:p>
            <a:r>
              <a:rPr lang="en-US" dirty="0"/>
              <a:t>-NEPA or National Environmental Policy Act, reviews are required</a:t>
            </a:r>
            <a:r>
              <a:rPr lang="en-US" baseline="0" dirty="0"/>
              <a:t> by law when the action may cause significant environmental effects</a:t>
            </a:r>
          </a:p>
          <a:p>
            <a:r>
              <a:rPr lang="en-US" baseline="0" dirty="0"/>
              <a:t>-Multiple levels with CE being the lowest when they deem there aren’t significant environmental effects, followed by an EA and EIS</a:t>
            </a:r>
            <a:endParaRPr lang="en-US" dirty="0"/>
          </a:p>
          <a:p>
            <a:r>
              <a:rPr lang="en-US" dirty="0"/>
              <a:t>-High</a:t>
            </a:r>
            <a:r>
              <a:rPr lang="en-US" baseline="0" dirty="0"/>
              <a:t> number of intervention actions did not do any NEPA analysis or did a CE, in which case the public did not need to be informed of the action</a:t>
            </a:r>
          </a:p>
          <a:p>
            <a:r>
              <a:rPr lang="en-US" baseline="0" dirty="0"/>
              <a:t>-37% EA or EIS, 19% unsure, 44% CE or no NEPA for all types of interventions</a:t>
            </a:r>
          </a:p>
          <a:p>
            <a:r>
              <a:rPr lang="en-US" baseline="0" dirty="0"/>
              <a:t>-unsure? High staff turnover</a:t>
            </a:r>
          </a:p>
          <a:p>
            <a:r>
              <a:rPr lang="en-US" baseline="0" dirty="0"/>
              <a:t>-no public involvement, edging towards half not having public engagement, something to think about in terms of litigation</a:t>
            </a:r>
            <a:endParaRPr lang="en-US" dirty="0"/>
          </a:p>
        </p:txBody>
      </p:sp>
      <p:sp>
        <p:nvSpPr>
          <p:cNvPr id="4" name="Slide Number Placeholder 3"/>
          <p:cNvSpPr>
            <a:spLocks noGrp="1"/>
          </p:cNvSpPr>
          <p:nvPr>
            <p:ph type="sldNum" sz="quarter" idx="10"/>
          </p:nvPr>
        </p:nvSpPr>
        <p:spPr/>
        <p:txBody>
          <a:bodyPr/>
          <a:lstStyle/>
          <a:p>
            <a:fld id="{3961DBDD-A4C5-1E46-AE1E-A1EA5220E7DF}" type="slidenum">
              <a:rPr lang="en-US" smtClean="0"/>
              <a:t>39</a:t>
            </a:fld>
            <a:endParaRPr lang="en-US"/>
          </a:p>
        </p:txBody>
      </p:sp>
    </p:spTree>
    <p:extLst>
      <p:ext uri="{BB962C8B-B14F-4D97-AF65-F5344CB8AC3E}">
        <p14:creationId xmlns:p14="http://schemas.microsoft.com/office/powerpoint/2010/main" val="374546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a:prstGeom prst="rect">
            <a:avLst/>
          </a:prstGeom>
        </p:spPr>
      </p:sp>
      <p:sp>
        <p:nvSpPr>
          <p:cNvPr id="3" name="Notes Placeholder 2"/>
          <p:cNvSpPr>
            <a:spLocks noGrp="1"/>
          </p:cNvSpPr>
          <p:nvPr>
            <p:ph type="body" idx="1"/>
          </p:nvPr>
        </p:nvSpPr>
        <p:spPr/>
        <p:txBody>
          <a:bodyPr/>
          <a:lstStyle/>
          <a:p>
            <a:r>
              <a:rPr lang="en-US" dirty="0"/>
              <a:t>-Goal of wilderness stewardship is to preserve wilderness character. </a:t>
            </a:r>
          </a:p>
          <a:p>
            <a:r>
              <a:rPr lang="en-US" dirty="0"/>
              <a:t>-untrammeled, must be an opportunity to show restraint</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-trammels are both authorized and unauthorized (ex. Visitor stocking a lake or poaching)</a:t>
            </a:r>
          </a:p>
          <a:p>
            <a:r>
              <a:rPr lang="en-US" dirty="0"/>
              <a:t>-An example of a management</a:t>
            </a:r>
            <a:r>
              <a:rPr lang="en-US" baseline="0" dirty="0"/>
              <a:t> action that improves the untrammeled quality of wilderness character would be letting a wildfire burn (must be an opportunity for restraint). </a:t>
            </a:r>
          </a:p>
          <a:p>
            <a:r>
              <a:rPr lang="en-US" baseline="0" dirty="0"/>
              <a:t>-For improving the natural quality of wilderness character a manager may decide to remove a non-native species. Both of these actions are consistent with the legal mandate to preserve wilderness character.</a:t>
            </a:r>
          </a:p>
          <a:p>
            <a:endParaRPr lang="en-US" baseline="0" dirty="0"/>
          </a:p>
          <a:p>
            <a:r>
              <a:rPr lang="en-US" baseline="0" dirty="0"/>
              <a:t>-tension for managers to preserve both qualities</a:t>
            </a:r>
            <a:endParaRPr lang="en-US" dirty="0"/>
          </a:p>
        </p:txBody>
      </p:sp>
      <p:sp>
        <p:nvSpPr>
          <p:cNvPr id="4" name="Slide Number Placeholder 3"/>
          <p:cNvSpPr>
            <a:spLocks noGrp="1"/>
          </p:cNvSpPr>
          <p:nvPr>
            <p:ph type="sldNum" sz="quarter" idx="10"/>
          </p:nvPr>
        </p:nvSpPr>
        <p:spPr/>
        <p:txBody>
          <a:bodyPr/>
          <a:lstStyle/>
          <a:p>
            <a:fld id="{F683565D-B723-488F-A21D-37836A7E5575}"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46997802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p:txBody>
          <a:bodyPr/>
          <a:lstStyle/>
          <a:p>
            <a:r>
              <a:rPr lang="en-US" dirty="0"/>
              <a:t>Grey area with open ended responses, differences in interpretation</a:t>
            </a:r>
          </a:p>
        </p:txBody>
      </p:sp>
      <p:sp>
        <p:nvSpPr>
          <p:cNvPr id="4" name="Slide Number Placeholder 3"/>
          <p:cNvSpPr>
            <a:spLocks noGrp="1"/>
          </p:cNvSpPr>
          <p:nvPr>
            <p:ph type="sldNum" sz="quarter" idx="10"/>
          </p:nvPr>
        </p:nvSpPr>
        <p:spPr/>
        <p:txBody>
          <a:bodyPr/>
          <a:lstStyle/>
          <a:p>
            <a:fld id="{33B5B7B5-7E02-A543-A25C-727C553000A2}" type="slidenum">
              <a:rPr lang="en-US" smtClean="0"/>
              <a:t>40</a:t>
            </a:fld>
            <a:endParaRPr lang="en-US"/>
          </a:p>
        </p:txBody>
      </p:sp>
    </p:spTree>
    <p:extLst>
      <p:ext uri="{BB962C8B-B14F-4D97-AF65-F5344CB8AC3E}">
        <p14:creationId xmlns:p14="http://schemas.microsoft.com/office/powerpoint/2010/main" val="208890996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3B5B7B5-7E02-A543-A25C-727C553000A2}" type="slidenum">
              <a:rPr lang="en-US" smtClean="0"/>
              <a:t>41</a:t>
            </a:fld>
            <a:endParaRPr lang="en-US"/>
          </a:p>
        </p:txBody>
      </p:sp>
    </p:spTree>
    <p:extLst>
      <p:ext uri="{BB962C8B-B14F-4D97-AF65-F5344CB8AC3E}">
        <p14:creationId xmlns:p14="http://schemas.microsoft.com/office/powerpoint/2010/main" val="147530677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p:txBody>
          <a:bodyPr/>
          <a:lstStyle/>
          <a:p>
            <a:r>
              <a:rPr lang="en-US" dirty="0"/>
              <a:t>Ambiguity in law and agency policy, room for individual discretion at the unit level; two</a:t>
            </a:r>
            <a:r>
              <a:rPr lang="en-US" baseline="0" dirty="0"/>
              <a:t> perspectives, rationale not always clear</a:t>
            </a:r>
            <a:endParaRPr lang="en-US" dirty="0"/>
          </a:p>
        </p:txBody>
      </p:sp>
      <p:sp>
        <p:nvSpPr>
          <p:cNvPr id="4" name="Slide Number Placeholder 3"/>
          <p:cNvSpPr>
            <a:spLocks noGrp="1"/>
          </p:cNvSpPr>
          <p:nvPr>
            <p:ph type="sldNum" sz="quarter" idx="10"/>
          </p:nvPr>
        </p:nvSpPr>
        <p:spPr/>
        <p:txBody>
          <a:bodyPr/>
          <a:lstStyle/>
          <a:p>
            <a:fld id="{33B5B7B5-7E02-A543-A25C-727C553000A2}" type="slidenum">
              <a:rPr lang="en-US" smtClean="0"/>
              <a:t>42</a:t>
            </a:fld>
            <a:endParaRPr lang="en-US"/>
          </a:p>
        </p:txBody>
      </p:sp>
    </p:spTree>
    <p:extLst>
      <p:ext uri="{BB962C8B-B14F-4D97-AF65-F5344CB8AC3E}">
        <p14:creationId xmlns:p14="http://schemas.microsoft.com/office/powerpoint/2010/main" val="55467823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p:txBody>
          <a:bodyPr/>
          <a:lstStyle/>
          <a:p>
            <a:r>
              <a:rPr lang="en-US" dirty="0"/>
              <a:t>10:30 at Forestry</a:t>
            </a:r>
            <a:r>
              <a:rPr lang="en-US" baseline="0" dirty="0"/>
              <a:t> sciences building</a:t>
            </a:r>
            <a:endParaRPr lang="en-US" dirty="0"/>
          </a:p>
        </p:txBody>
      </p:sp>
      <p:sp>
        <p:nvSpPr>
          <p:cNvPr id="4" name="Slide Number Placeholder 3"/>
          <p:cNvSpPr>
            <a:spLocks noGrp="1"/>
          </p:cNvSpPr>
          <p:nvPr>
            <p:ph type="sldNum" sz="quarter" idx="10"/>
          </p:nvPr>
        </p:nvSpPr>
        <p:spPr/>
        <p:txBody>
          <a:bodyPr/>
          <a:lstStyle/>
          <a:p>
            <a:fld id="{33B5B7B5-7E02-A543-A25C-727C553000A2}" type="slidenum">
              <a:rPr lang="en-US" smtClean="0"/>
              <a:t>43</a:t>
            </a:fld>
            <a:endParaRPr lang="en-US"/>
          </a:p>
        </p:txBody>
      </p:sp>
    </p:spTree>
    <p:extLst>
      <p:ext uri="{BB962C8B-B14F-4D97-AF65-F5344CB8AC3E}">
        <p14:creationId xmlns:p14="http://schemas.microsoft.com/office/powerpoint/2010/main" val="115175723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3B5B7B5-7E02-A543-A25C-727C553000A2}" type="slidenum">
              <a:rPr lang="en-US" smtClean="0"/>
              <a:t>44</a:t>
            </a:fld>
            <a:endParaRPr lang="en-US"/>
          </a:p>
        </p:txBody>
      </p:sp>
    </p:spTree>
    <p:extLst>
      <p:ext uri="{BB962C8B-B14F-4D97-AF65-F5344CB8AC3E}">
        <p14:creationId xmlns:p14="http://schemas.microsoft.com/office/powerpoint/2010/main" val="11766920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a:prstGeom prst="rect">
            <a:avLst/>
          </a:prstGeom>
        </p:spPr>
      </p:sp>
      <p:sp>
        <p:nvSpPr>
          <p:cNvPr id="3" name="Notes Placeholder 2"/>
          <p:cNvSpPr>
            <a:spLocks noGrp="1"/>
          </p:cNvSpPr>
          <p:nvPr>
            <p:ph type="body" idx="1"/>
          </p:nvPr>
        </p:nvSpPr>
        <p:spPr/>
        <p:txBody>
          <a:bodyPr/>
          <a:lstStyle/>
          <a:p>
            <a:r>
              <a:rPr lang="en-US" dirty="0"/>
              <a:t>The wilderness management dilemma is characterized by</a:t>
            </a:r>
            <a:r>
              <a:rPr lang="en-US" baseline="0" dirty="0"/>
              <a:t> the fact that….</a:t>
            </a:r>
          </a:p>
          <a:p>
            <a:r>
              <a:rPr lang="en-US" baseline="0" dirty="0"/>
              <a:t>Reasons to support ecological intervention: supports some social values about preserving certain species or iconic landscapes, combating impacts of climate change, ”feel good”/feels like we’re doing something about degradation</a:t>
            </a:r>
          </a:p>
          <a:p>
            <a:r>
              <a:rPr lang="en-US" baseline="0" dirty="0"/>
              <a:t>-Other hand: potential problems of intervention: “death to wilderness by a thousand cuts”, impacts the NWPS as a whole, </a:t>
            </a:r>
          </a:p>
          <a:p>
            <a:r>
              <a:rPr lang="en-US" baseline="0" dirty="0"/>
              <a:t>Hands-off approach:</a:t>
            </a:r>
          </a:p>
          <a:p>
            <a:r>
              <a:rPr lang="en-US" baseline="0" dirty="0"/>
              <a:t>Fosters scientific humility</a:t>
            </a:r>
          </a:p>
          <a:p>
            <a:r>
              <a:rPr lang="en-US" baseline="0" dirty="0"/>
              <a:t>Reduces risk of unintended consequences</a:t>
            </a:r>
          </a:p>
          <a:p>
            <a:r>
              <a:rPr lang="en-US" baseline="0" dirty="0"/>
              <a:t>Sustains non-focal species</a:t>
            </a:r>
          </a:p>
          <a:p>
            <a:r>
              <a:rPr lang="en-US" baseline="0" dirty="0"/>
              <a:t>Provides benchmarks of uncontrolled areas</a:t>
            </a:r>
          </a:p>
          <a:p>
            <a:r>
              <a:rPr lang="en-US" baseline="0" dirty="0"/>
              <a:t>Facilitates evolutionary change (slower)</a:t>
            </a:r>
          </a:p>
          <a:p>
            <a:endParaRPr lang="en-US" dirty="0"/>
          </a:p>
        </p:txBody>
      </p:sp>
      <p:sp>
        <p:nvSpPr>
          <p:cNvPr id="4" name="Slide Number Placeholder 3"/>
          <p:cNvSpPr>
            <a:spLocks noGrp="1"/>
          </p:cNvSpPr>
          <p:nvPr>
            <p:ph type="sldNum" sz="quarter" idx="10"/>
          </p:nvPr>
        </p:nvSpPr>
        <p:spPr/>
        <p:txBody>
          <a:bodyPr/>
          <a:lstStyle/>
          <a:p>
            <a:fld id="{F683565D-B723-488F-A21D-37836A7E5575}"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6957658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latin typeface="Calibri" charset="0"/>
                <a:ea typeface="Calibri" charset="0"/>
                <a:cs typeface="Calibri" charset="0"/>
              </a:rPr>
              <a:t>What is an eco intervention? An action that purposefully alters, hinders, restricts, controls, or manipulates ‘the earth and its community of life’.” </a:t>
            </a:r>
          </a:p>
          <a:p>
            <a:endParaRPr lang="en-US" dirty="0"/>
          </a:p>
          <a:p>
            <a:r>
              <a:rPr lang="en-US" dirty="0"/>
              <a:t>Not an intervention: water acidification</a:t>
            </a:r>
            <a:r>
              <a:rPr lang="en-US" baseline="0" dirty="0"/>
              <a:t> from a coal plant outside the wilderness</a:t>
            </a:r>
          </a:p>
          <a:p>
            <a:r>
              <a:rPr lang="en-US" baseline="0" dirty="0"/>
              <a:t>-defer to Keeping it Wild 2</a:t>
            </a:r>
            <a:endParaRPr lang="en-US" dirty="0"/>
          </a:p>
        </p:txBody>
      </p:sp>
      <p:sp>
        <p:nvSpPr>
          <p:cNvPr id="4" name="Slide Number Placeholder 3"/>
          <p:cNvSpPr>
            <a:spLocks noGrp="1"/>
          </p:cNvSpPr>
          <p:nvPr>
            <p:ph type="sldNum" sz="quarter" idx="10"/>
          </p:nvPr>
        </p:nvSpPr>
        <p:spPr/>
        <p:txBody>
          <a:bodyPr/>
          <a:lstStyle/>
          <a:p>
            <a:fld id="{3961DBDD-A4C5-1E46-AE1E-A1EA5220E7DF}" type="slidenum">
              <a:rPr lang="en-US" smtClean="0"/>
              <a:t>6</a:t>
            </a:fld>
            <a:endParaRPr lang="en-US"/>
          </a:p>
        </p:txBody>
      </p:sp>
    </p:spTree>
    <p:extLst>
      <p:ext uri="{BB962C8B-B14F-4D97-AF65-F5344CB8AC3E}">
        <p14:creationId xmlns:p14="http://schemas.microsoft.com/office/powerpoint/2010/main" val="4981907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p:txBody>
          <a:bodyPr/>
          <a:lstStyle/>
          <a:p>
            <a:r>
              <a:rPr lang="en-US" dirty="0"/>
              <a:t>-Attempt</a:t>
            </a:r>
            <a:r>
              <a:rPr lang="en-US" baseline="0" dirty="0"/>
              <a:t> to find out what kinds and how many eco interventions are occurring in the NWPS</a:t>
            </a:r>
          </a:p>
          <a:p>
            <a:r>
              <a:rPr lang="en-US" baseline="0" dirty="0"/>
              <a:t>-Why decision support is needed, how are managers on the ground making these decisions?</a:t>
            </a:r>
          </a:p>
          <a:p>
            <a:endParaRPr lang="en-US" dirty="0"/>
          </a:p>
        </p:txBody>
      </p:sp>
      <p:sp>
        <p:nvSpPr>
          <p:cNvPr id="4" name="Slide Number Placeholder 3"/>
          <p:cNvSpPr>
            <a:spLocks noGrp="1"/>
          </p:cNvSpPr>
          <p:nvPr>
            <p:ph type="sldNum" sz="quarter" idx="10"/>
          </p:nvPr>
        </p:nvSpPr>
        <p:spPr/>
        <p:txBody>
          <a:bodyPr/>
          <a:lstStyle/>
          <a:p>
            <a:fld id="{3961DBDD-A4C5-1E46-AE1E-A1EA5220E7DF}" type="slidenum">
              <a:rPr lang="en-US" smtClean="0"/>
              <a:t>7</a:t>
            </a:fld>
            <a:endParaRPr lang="en-US"/>
          </a:p>
        </p:txBody>
      </p:sp>
    </p:spTree>
    <p:extLst>
      <p:ext uri="{BB962C8B-B14F-4D97-AF65-F5344CB8AC3E}">
        <p14:creationId xmlns:p14="http://schemas.microsoft.com/office/powerpoint/2010/main" val="13678242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p:txBody>
          <a:bodyPr/>
          <a:lstStyle/>
          <a:p>
            <a:r>
              <a:rPr lang="en-US" baseline="0" dirty="0"/>
              <a:t>Quantitative: -all units were randomly selected</a:t>
            </a:r>
          </a:p>
          <a:p>
            <a:r>
              <a:rPr lang="en-US" baseline="0" dirty="0"/>
              <a:t>-survey was created in </a:t>
            </a:r>
            <a:r>
              <a:rPr lang="en-US" baseline="0" dirty="0" err="1"/>
              <a:t>qualtrics</a:t>
            </a:r>
            <a:r>
              <a:rPr lang="en-US" baseline="0" dirty="0"/>
              <a:t>, pilot-tested by 6 wilderness managers, educators and ecologists, and was available for one month</a:t>
            </a:r>
          </a:p>
          <a:p>
            <a:r>
              <a:rPr lang="en-US" baseline="0" dirty="0"/>
              <a:t>-data was then exported from </a:t>
            </a:r>
            <a:r>
              <a:rPr lang="en-US" baseline="0" dirty="0" err="1"/>
              <a:t>Qualtrics</a:t>
            </a:r>
            <a:r>
              <a:rPr lang="en-US" baseline="0" dirty="0"/>
              <a:t> to SPSS, a statistics program, for analysis</a:t>
            </a:r>
          </a:p>
          <a:p>
            <a:r>
              <a:rPr lang="en-US" baseline="0" dirty="0"/>
              <a:t>-In the next two slides I’ll review what types of questions the survey asked about</a:t>
            </a:r>
          </a:p>
        </p:txBody>
      </p:sp>
      <p:sp>
        <p:nvSpPr>
          <p:cNvPr id="4" name="Slide Number Placeholder 3"/>
          <p:cNvSpPr>
            <a:spLocks noGrp="1"/>
          </p:cNvSpPr>
          <p:nvPr>
            <p:ph type="sldNum" sz="quarter" idx="10"/>
          </p:nvPr>
        </p:nvSpPr>
        <p:spPr/>
        <p:txBody>
          <a:bodyPr/>
          <a:lstStyle/>
          <a:p>
            <a:fld id="{3961DBDD-A4C5-1E46-AE1E-A1EA5220E7DF}" type="slidenum">
              <a:rPr lang="en-US" smtClean="0"/>
              <a:t>8</a:t>
            </a:fld>
            <a:endParaRPr lang="en-US"/>
          </a:p>
        </p:txBody>
      </p:sp>
    </p:spTree>
    <p:extLst>
      <p:ext uri="{BB962C8B-B14F-4D97-AF65-F5344CB8AC3E}">
        <p14:creationId xmlns:p14="http://schemas.microsoft.com/office/powerpoint/2010/main" val="17085151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p:txBody>
          <a:bodyPr/>
          <a:lstStyle/>
          <a:p>
            <a:r>
              <a:rPr lang="en-US" dirty="0"/>
              <a:t>-Categories were created with assistance from</a:t>
            </a:r>
            <a:r>
              <a:rPr lang="en-US" baseline="0" dirty="0"/>
              <a:t> subject matter experts, for example Carol Miller, a fire ecologist at ALWRI assisted me with the wildfire questions</a:t>
            </a:r>
            <a:endParaRPr lang="en-US" dirty="0"/>
          </a:p>
          <a:p>
            <a:r>
              <a:rPr lang="en-US" dirty="0"/>
              <a:t>The</a:t>
            </a:r>
            <a:r>
              <a:rPr lang="en-US" baseline="0" dirty="0"/>
              <a:t> quantitative survey was broken into four categories and using if/then logic for the questions, it would prompt the respondent first if they had vegetation interventions, then if they applied herbicide if yes, it asked how many projects to apply herbicide in each of the last five years, then for the most recent project it asked detailed questions about it: proposed it? NEPA level? Monitoring? Etc.</a:t>
            </a:r>
            <a:endParaRPr lang="en-US" dirty="0"/>
          </a:p>
        </p:txBody>
      </p:sp>
      <p:sp>
        <p:nvSpPr>
          <p:cNvPr id="4" name="Slide Number Placeholder 3"/>
          <p:cNvSpPr>
            <a:spLocks noGrp="1"/>
          </p:cNvSpPr>
          <p:nvPr>
            <p:ph type="sldNum" sz="quarter" idx="10"/>
          </p:nvPr>
        </p:nvSpPr>
        <p:spPr/>
        <p:txBody>
          <a:bodyPr/>
          <a:lstStyle/>
          <a:p>
            <a:fld id="{3961DBDD-A4C5-1E46-AE1E-A1EA5220E7DF}" type="slidenum">
              <a:rPr lang="en-US" smtClean="0"/>
              <a:t>9</a:t>
            </a:fld>
            <a:endParaRPr lang="en-US"/>
          </a:p>
        </p:txBody>
      </p:sp>
    </p:spTree>
    <p:extLst>
      <p:ext uri="{BB962C8B-B14F-4D97-AF65-F5344CB8AC3E}">
        <p14:creationId xmlns:p14="http://schemas.microsoft.com/office/powerpoint/2010/main" val="7572124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ED5A2A6-594F-594F-966A-8354DB1405D7}" type="datetime1">
              <a:rPr lang="en-US" smtClean="0"/>
              <a:t>2/20/2020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118663-B1F4-BF49-AFB5-9A816A9FFEED}" type="slidenum">
              <a:rPr lang="en-US" smtClean="0"/>
              <a:t>‹#›</a:t>
            </a:fld>
            <a:endParaRPr lang="en-US"/>
          </a:p>
        </p:txBody>
      </p:sp>
    </p:spTree>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93DF28-E050-DF41-A917-DC337B469300}" type="datetime1">
              <a:rPr lang="en-US" smtClean="0"/>
              <a:t>2/20/2020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118663-B1F4-BF49-AFB5-9A816A9FFEED}"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05F147F-E0E4-6242-A016-F229588D2AF4}" type="datetime1">
              <a:rPr lang="en-US" smtClean="0"/>
              <a:t>2/20/2020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118663-B1F4-BF49-AFB5-9A816A9FFEED}" type="slidenum">
              <a:rPr lang="en-US" smtClean="0"/>
              <a:t>‹#›</a:t>
            </a:fld>
            <a:endParaRPr lang="en-US"/>
          </a:p>
        </p:txBody>
      </p:sp>
    </p:spTree>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6095CE6-3A96-C443-874B-F4C79B4F4F0A}" type="datetime1">
              <a:rPr lang="en-US" smtClean="0"/>
              <a:t>2/20/2020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118663-B1F4-BF49-AFB5-9A816A9FFEED}"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B74F63B-EB8B-3949-8BC2-4D913DA159BE}" type="datetime1">
              <a:rPr lang="en-US" smtClean="0"/>
              <a:t>2/20/2020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118663-B1F4-BF49-AFB5-9A816A9FFEED}" type="slidenum">
              <a:rPr lang="en-US" smtClean="0"/>
              <a:t>‹#›</a:t>
            </a:fld>
            <a:endParaRPr lang="en-US"/>
          </a:p>
        </p:txBody>
      </p:sp>
    </p:spTree>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C3BEAC8-268B-6546-A9BA-9428EB0701F9}" type="datetime1">
              <a:rPr lang="en-US" smtClean="0"/>
              <a:t>2/20/2020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0118663-B1F4-BF49-AFB5-9A816A9FFEED}"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E128710-6F03-4C41-95FC-40F3769C8CB7}" type="datetime1">
              <a:rPr lang="en-US" smtClean="0"/>
              <a:t>2/20/2020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0118663-B1F4-BF49-AFB5-9A816A9FFEED}"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E81D499-7F67-3D49-9DE9-065EB1D9A7BF}" type="datetime1">
              <a:rPr lang="en-US" smtClean="0"/>
              <a:t>2/20/2020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0118663-B1F4-BF49-AFB5-9A816A9FFEED}"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CC60123-9C19-2F49-9D61-5978257D3960}" type="datetime1">
              <a:rPr lang="en-US" smtClean="0"/>
              <a:t>2/20/2020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0118663-B1F4-BF49-AFB5-9A816A9FFEED}"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7375998-AD28-A441-8133-F330F06AC075}" type="datetime1">
              <a:rPr lang="en-US" smtClean="0"/>
              <a:t>2/20/2020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0118663-B1F4-BF49-AFB5-9A816A9FFEED}"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E063A4D-080B-B444-9438-21DBBF2F5752}" type="datetime1">
              <a:rPr lang="en-US" smtClean="0"/>
              <a:t>2/20/2020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0118663-B1F4-BF49-AFB5-9A816A9FFEED}"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02FA4F8-49E6-4246-9E51-03E04A6A0642}" type="datetime1">
              <a:rPr lang="en-US" smtClean="0"/>
              <a:t>2/20/2020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118663-B1F4-BF49-AFB5-9A816A9FFEED}" type="slidenum">
              <a:rPr lang="en-US" smtClean="0"/>
              <a:t>‹#›</a:t>
            </a:fld>
            <a:endParaRPr lang="en-US"/>
          </a:p>
        </p:txBody>
      </p:sp>
    </p:spTree>
    <p:extLst>
      <p:ext uri="{BB962C8B-B14F-4D97-AF65-F5344CB8AC3E}">
        <p14:creationId xmlns:p14="http://schemas.microsoft.com/office/powerpoint/2010/main" val="1625064693"/>
      </p:ext>
    </p:extLst>
  </p:cSld>
  <p:clrMap bg1="lt1" tx1="dk1" bg2="lt2" tx2="dk2" accent1="accent1" accent2="accent2" accent3="accent3" accent4="accent4" accent5="accent5" accent6="accent6" hlink="hlink" folHlink="folHlink"/>
  <p:sldLayoutIdLst>
    <p:sldLayoutId id="2147483803" r:id="rId1"/>
    <p:sldLayoutId id="2147483804" r:id="rId2"/>
    <p:sldLayoutId id="2147483805" r:id="rId3"/>
    <p:sldLayoutId id="2147483806" r:id="rId4"/>
    <p:sldLayoutId id="2147483807" r:id="rId5"/>
    <p:sldLayoutId id="2147483808" r:id="rId6"/>
    <p:sldLayoutId id="2147483809" r:id="rId7"/>
    <p:sldLayoutId id="2147483810" r:id="rId8"/>
    <p:sldLayoutId id="2147483811" r:id="rId9"/>
    <p:sldLayoutId id="2147483812" r:id="rId10"/>
    <p:sldLayoutId id="2147483813"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12.emf"/><Relationship Id="rId4" Type="http://schemas.openxmlformats.org/officeDocument/2006/relationships/package" Target="../embeddings/Microsoft_Excel_Worksheet.xlsx"/></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vmlDrawing" Target="../drawings/vmlDrawing3.vml"/><Relationship Id="rId5" Type="http://schemas.openxmlformats.org/officeDocument/2006/relationships/image" Target="../media/image13.emf"/><Relationship Id="rId4" Type="http://schemas.openxmlformats.org/officeDocument/2006/relationships/package" Target="../embeddings/Microsoft_Excel_Worksheet1.xlsx"/></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vmlDrawing" Target="../drawings/vmlDrawing4.vml"/><Relationship Id="rId5" Type="http://schemas.openxmlformats.org/officeDocument/2006/relationships/image" Target="../media/image14.emf"/><Relationship Id="rId4" Type="http://schemas.openxmlformats.org/officeDocument/2006/relationships/package" Target="../embeddings/Microsoft_Excel_Worksheet2.xlsx"/></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vmlDrawing" Target="../drawings/vmlDrawing5.vml"/><Relationship Id="rId5" Type="http://schemas.openxmlformats.org/officeDocument/2006/relationships/image" Target="../media/image15.emf"/><Relationship Id="rId4" Type="http://schemas.openxmlformats.org/officeDocument/2006/relationships/package" Target="../embeddings/Microsoft_Excel_Worksheet3.xlsx"/></Relationships>
</file>

<file path=ppt/slides/_rels/slide1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notesSlide" Target="../notesSlides/notesSlide15.xml"/><Relationship Id="rId7" Type="http://schemas.openxmlformats.org/officeDocument/2006/relationships/image" Target="../media/image18.png"/><Relationship Id="rId2" Type="http://schemas.openxmlformats.org/officeDocument/2006/relationships/slideLayout" Target="../slideLayouts/slideLayout2.xml"/><Relationship Id="rId1" Type="http://schemas.openxmlformats.org/officeDocument/2006/relationships/vmlDrawing" Target="../drawings/vmlDrawing6.vml"/><Relationship Id="rId6" Type="http://schemas.openxmlformats.org/officeDocument/2006/relationships/image" Target="../media/image17.png"/><Relationship Id="rId5" Type="http://schemas.openxmlformats.org/officeDocument/2006/relationships/image" Target="../media/image16.emf"/><Relationship Id="rId4" Type="http://schemas.openxmlformats.org/officeDocument/2006/relationships/package" Target="../embeddings/Microsoft_Excel_Worksheet4.xlsx"/><Relationship Id="rId9"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5.tiff"/><Relationship Id="rId5" Type="http://schemas.openxmlformats.org/officeDocument/2006/relationships/image" Target="../media/image24.tiff"/><Relationship Id="rId4" Type="http://schemas.openxmlformats.org/officeDocument/2006/relationships/image" Target="../media/image23.tiff"/></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vmlDrawing" Target="../drawings/vmlDrawing7.vml"/><Relationship Id="rId5" Type="http://schemas.openxmlformats.org/officeDocument/2006/relationships/image" Target="../media/image26.emf"/><Relationship Id="rId4" Type="http://schemas.openxmlformats.org/officeDocument/2006/relationships/package" Target="../embeddings/Microsoft_Excel_Worksheet5.xlsx"/></Relationships>
</file>

<file path=ppt/slides/_rels/slide19.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7.xml"/><Relationship Id="rId1" Type="http://schemas.openxmlformats.org/officeDocument/2006/relationships/vmlDrawing" Target="../drawings/vmlDrawing8.vml"/><Relationship Id="rId5" Type="http://schemas.openxmlformats.org/officeDocument/2006/relationships/image" Target="../media/image28.emf"/><Relationship Id="rId4" Type="http://schemas.openxmlformats.org/officeDocument/2006/relationships/package" Target="../embeddings/Microsoft_Excel_Worksheet6.xlsx"/></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vmlDrawing" Target="../drawings/vmlDrawing9.vml"/><Relationship Id="rId5" Type="http://schemas.openxmlformats.org/officeDocument/2006/relationships/image" Target="../media/image29.emf"/><Relationship Id="rId4" Type="http://schemas.openxmlformats.org/officeDocument/2006/relationships/package" Target="../embeddings/Microsoft_Excel_Worksheet7.xlsx"/></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7.xml"/><Relationship Id="rId1" Type="http://schemas.openxmlformats.org/officeDocument/2006/relationships/vmlDrawing" Target="../drawings/vmlDrawing10.vml"/><Relationship Id="rId5" Type="http://schemas.openxmlformats.org/officeDocument/2006/relationships/image" Target="../media/image30.emf"/><Relationship Id="rId4" Type="http://schemas.openxmlformats.org/officeDocument/2006/relationships/package" Target="../embeddings/Microsoft_Excel_Worksheet8.xlsx"/></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vmlDrawing" Target="../drawings/vmlDrawing11.vml"/><Relationship Id="rId5" Type="http://schemas.openxmlformats.org/officeDocument/2006/relationships/image" Target="../media/image29.emf"/><Relationship Id="rId4" Type="http://schemas.openxmlformats.org/officeDocument/2006/relationships/package" Target="../embeddings/Microsoft_Excel_Worksheet9.xlsx"/></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7.xml"/><Relationship Id="rId1" Type="http://schemas.openxmlformats.org/officeDocument/2006/relationships/vmlDrawing" Target="../drawings/vmlDrawing12.vml"/><Relationship Id="rId5" Type="http://schemas.openxmlformats.org/officeDocument/2006/relationships/image" Target="../media/image32.emf"/><Relationship Id="rId4" Type="http://schemas.openxmlformats.org/officeDocument/2006/relationships/package" Target="../embeddings/Microsoft_Excel_Worksheet10.xlsx"/></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vmlDrawing" Target="../drawings/vmlDrawing13.vml"/><Relationship Id="rId5" Type="http://schemas.openxmlformats.org/officeDocument/2006/relationships/image" Target="../media/image33.emf"/><Relationship Id="rId4" Type="http://schemas.openxmlformats.org/officeDocument/2006/relationships/package" Target="../embeddings/Microsoft_Excel_Worksheet11.xlsx"/></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7.xml"/><Relationship Id="rId1" Type="http://schemas.openxmlformats.org/officeDocument/2006/relationships/vmlDrawing" Target="../drawings/vmlDrawing14.vml"/><Relationship Id="rId5" Type="http://schemas.openxmlformats.org/officeDocument/2006/relationships/image" Target="../media/image34.emf"/><Relationship Id="rId4" Type="http://schemas.openxmlformats.org/officeDocument/2006/relationships/package" Target="../embeddings/Microsoft_Excel_Worksheet12.xlsx"/></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vmlDrawing" Target="../drawings/vmlDrawing15.vml"/><Relationship Id="rId5" Type="http://schemas.openxmlformats.org/officeDocument/2006/relationships/image" Target="../media/image29.emf"/><Relationship Id="rId4" Type="http://schemas.openxmlformats.org/officeDocument/2006/relationships/package" Target="../embeddings/Microsoft_Excel_Worksheet13.xlsx"/></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vmlDrawing" Target="../drawings/vmlDrawing16.vml"/><Relationship Id="rId5" Type="http://schemas.openxmlformats.org/officeDocument/2006/relationships/image" Target="../media/image35.emf"/><Relationship Id="rId4" Type="http://schemas.openxmlformats.org/officeDocument/2006/relationships/package" Target="../embeddings/Microsoft_Excel_Worksheet14.xlsx"/></Relationships>
</file>

<file path=ppt/slides/_rels/slide31.xml.rels><?xml version="1.0" encoding="UTF-8" standalone="yes"?>
<Relationships xmlns="http://schemas.openxmlformats.org/package/2006/relationships"><Relationship Id="rId3" Type="http://schemas.openxmlformats.org/officeDocument/2006/relationships/image" Target="../media/image36.tiff"/><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xml"/><Relationship Id="rId1" Type="http://schemas.openxmlformats.org/officeDocument/2006/relationships/vmlDrawing" Target="../drawings/vmlDrawing17.vml"/><Relationship Id="rId5" Type="http://schemas.openxmlformats.org/officeDocument/2006/relationships/image" Target="../media/image37.emf"/><Relationship Id="rId4" Type="http://schemas.openxmlformats.org/officeDocument/2006/relationships/package" Target="../embeddings/Microsoft_Excel_Worksheet15.xlsx"/></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8.tiff"/><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40.tiff"/><Relationship Id="rId4" Type="http://schemas.openxmlformats.org/officeDocument/2006/relationships/image" Target="../media/image39.tiff"/></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xml"/><Relationship Id="rId1" Type="http://schemas.openxmlformats.org/officeDocument/2006/relationships/vmlDrawing" Target="../drawings/vmlDrawing18.vml"/><Relationship Id="rId5" Type="http://schemas.openxmlformats.org/officeDocument/2006/relationships/image" Target="../media/image41.emf"/><Relationship Id="rId4" Type="http://schemas.openxmlformats.org/officeDocument/2006/relationships/package" Target="../embeddings/Microsoft_Excel_Worksheet16.xlsx"/></Relationships>
</file>

<file path=ppt/slides/_rels/slide36.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2.xml"/><Relationship Id="rId1" Type="http://schemas.openxmlformats.org/officeDocument/2006/relationships/vmlDrawing" Target="../drawings/vmlDrawing19.vml"/><Relationship Id="rId5" Type="http://schemas.openxmlformats.org/officeDocument/2006/relationships/image" Target="../media/image43.emf"/><Relationship Id="rId4" Type="http://schemas.openxmlformats.org/officeDocument/2006/relationships/package" Target="../embeddings/Microsoft_Excel_Worksheet17.xlsx"/></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2.xml"/><Relationship Id="rId1" Type="http://schemas.openxmlformats.org/officeDocument/2006/relationships/vmlDrawing" Target="../drawings/vmlDrawing20.vml"/><Relationship Id="rId6" Type="http://schemas.openxmlformats.org/officeDocument/2006/relationships/image" Target="../media/image45.tiff"/><Relationship Id="rId5" Type="http://schemas.openxmlformats.org/officeDocument/2006/relationships/image" Target="../media/image44.emf"/><Relationship Id="rId4" Type="http://schemas.openxmlformats.org/officeDocument/2006/relationships/package" Target="../embeddings/Microsoft_Excel_Worksheet18.xlsx"/></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2.xml"/><Relationship Id="rId1" Type="http://schemas.openxmlformats.org/officeDocument/2006/relationships/vmlDrawing" Target="../drawings/vmlDrawing21.vml"/><Relationship Id="rId5" Type="http://schemas.openxmlformats.org/officeDocument/2006/relationships/image" Target="../media/image46.emf"/><Relationship Id="rId4" Type="http://schemas.openxmlformats.org/officeDocument/2006/relationships/package" Target="../embeddings/Microsoft_Excel_Worksheet19.xlsx"/></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7.tiff"/></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10.emf"/><Relationship Id="rId4" Type="http://schemas.openxmlformats.org/officeDocument/2006/relationships/package" Target="../embeddings/Microsoft_Word_Document.docx"/></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454442" y="1491332"/>
            <a:ext cx="7908758" cy="2150226"/>
          </a:xfrm>
          <a:solidFill>
            <a:schemeClr val="accent2">
              <a:lumMod val="20000"/>
              <a:lumOff val="80000"/>
              <a:alpha val="76000"/>
            </a:schemeClr>
          </a:solidFill>
        </p:spPr>
        <p:txBody>
          <a:bodyPr>
            <a:normAutofit fontScale="90000"/>
          </a:bodyPr>
          <a:lstStyle/>
          <a:p>
            <a:r>
              <a:rPr lang="en-US" dirty="0"/>
              <a:t>Wildfire Interventions in Wilderness: </a:t>
            </a:r>
            <a:br>
              <a:rPr lang="en-US" dirty="0"/>
            </a:br>
            <a:r>
              <a:rPr lang="en-US" sz="4900" dirty="0"/>
              <a:t>What’s happening on the ground?</a:t>
            </a:r>
          </a:p>
        </p:txBody>
      </p:sp>
      <p:sp>
        <p:nvSpPr>
          <p:cNvPr id="3" name="Subtitle 2"/>
          <p:cNvSpPr>
            <a:spLocks noGrp="1"/>
          </p:cNvSpPr>
          <p:nvPr>
            <p:ph type="subTitle" idx="1"/>
          </p:nvPr>
        </p:nvSpPr>
        <p:spPr>
          <a:xfrm>
            <a:off x="3513221" y="5527090"/>
            <a:ext cx="5791200" cy="986005"/>
          </a:xfrm>
          <a:solidFill>
            <a:schemeClr val="bg1">
              <a:alpha val="75000"/>
            </a:schemeClr>
          </a:solidFill>
        </p:spPr>
        <p:txBody>
          <a:bodyPr>
            <a:normAutofit/>
          </a:bodyPr>
          <a:lstStyle/>
          <a:p>
            <a:r>
              <a:rPr lang="en-US" dirty="0"/>
              <a:t>Lucy Lieberman &amp; Beth Hahn</a:t>
            </a:r>
          </a:p>
          <a:p>
            <a:r>
              <a:rPr lang="en-US" dirty="0"/>
              <a:t>Aldo Leopold Wilderness Research Institute</a:t>
            </a:r>
          </a:p>
        </p:txBody>
      </p:sp>
      <p:sp>
        <p:nvSpPr>
          <p:cNvPr id="4" name="Slide Number Placeholder 3"/>
          <p:cNvSpPr>
            <a:spLocks noGrp="1"/>
          </p:cNvSpPr>
          <p:nvPr>
            <p:ph type="sldNum" sz="quarter" idx="12"/>
          </p:nvPr>
        </p:nvSpPr>
        <p:spPr/>
        <p:txBody>
          <a:bodyPr/>
          <a:lstStyle/>
          <a:p>
            <a:fld id="{A0118663-B1F4-BF49-AFB5-9A816A9FFEED}" type="slidenum">
              <a:rPr lang="en-US" smtClean="0"/>
              <a:t>1</a:t>
            </a:fld>
            <a:endParaRPr lang="en-US"/>
          </a:p>
        </p:txBody>
      </p:sp>
    </p:spTree>
    <p:extLst>
      <p:ext uri="{BB962C8B-B14F-4D97-AF65-F5344CB8AC3E}">
        <p14:creationId xmlns:p14="http://schemas.microsoft.com/office/powerpoint/2010/main" val="15662098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9000" b="-3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190999" y="676555"/>
            <a:ext cx="4022559" cy="767234"/>
          </a:xfrm>
          <a:solidFill>
            <a:schemeClr val="bg1"/>
          </a:solidFill>
        </p:spPr>
        <p:txBody>
          <a:bodyPr/>
          <a:lstStyle/>
          <a:p>
            <a:r>
              <a:rPr lang="en-US" dirty="0"/>
              <a:t>Survey Response</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523666971"/>
              </p:ext>
            </p:extLst>
          </p:nvPr>
        </p:nvGraphicFramePr>
        <p:xfrm>
          <a:off x="1495925" y="2213810"/>
          <a:ext cx="4433541" cy="3646900"/>
        </p:xfrm>
        <a:graphic>
          <a:graphicData uri="http://schemas.openxmlformats.org/drawingml/2006/table">
            <a:tbl>
              <a:tblPr firstRow="1" bandRow="1">
                <a:tableStyleId>{C4B1156A-380E-4F78-BDF5-A606A8083BF9}</a:tableStyleId>
              </a:tblPr>
              <a:tblGrid>
                <a:gridCol w="1131116">
                  <a:extLst>
                    <a:ext uri="{9D8B030D-6E8A-4147-A177-3AD203B41FA5}">
                      <a16:colId xmlns:a16="http://schemas.microsoft.com/office/drawing/2014/main" val="20000"/>
                    </a:ext>
                  </a:extLst>
                </a:gridCol>
                <a:gridCol w="1399526">
                  <a:extLst>
                    <a:ext uri="{9D8B030D-6E8A-4147-A177-3AD203B41FA5}">
                      <a16:colId xmlns:a16="http://schemas.microsoft.com/office/drawing/2014/main" val="20001"/>
                    </a:ext>
                  </a:extLst>
                </a:gridCol>
                <a:gridCol w="1902899">
                  <a:extLst>
                    <a:ext uri="{9D8B030D-6E8A-4147-A177-3AD203B41FA5}">
                      <a16:colId xmlns:a16="http://schemas.microsoft.com/office/drawing/2014/main" val="20002"/>
                    </a:ext>
                  </a:extLst>
                </a:gridCol>
              </a:tblGrid>
              <a:tr h="564788">
                <a:tc>
                  <a:txBody>
                    <a:bodyPr/>
                    <a:lstStyle/>
                    <a:p>
                      <a:r>
                        <a:rPr lang="en-US" sz="2400" dirty="0"/>
                        <a:t>Agency</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a:t>Sent</a:t>
                      </a:r>
                    </a:p>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a:t>Surveys</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a:t>Received Surveys</a:t>
                      </a:r>
                    </a:p>
                  </a:txBody>
                  <a:tcPr/>
                </a:tc>
                <a:extLst>
                  <a:ext uri="{0D108BD9-81ED-4DB2-BD59-A6C34878D82A}">
                    <a16:rowId xmlns:a16="http://schemas.microsoft.com/office/drawing/2014/main" val="10000"/>
                  </a:ext>
                </a:extLst>
              </a:tr>
              <a:tr h="564788">
                <a:tc>
                  <a:txBody>
                    <a:bodyPr/>
                    <a:lstStyle/>
                    <a:p>
                      <a:r>
                        <a:rPr lang="en-US" sz="2400" dirty="0"/>
                        <a:t>USFS</a:t>
                      </a:r>
                    </a:p>
                  </a:txBody>
                  <a:tcPr/>
                </a:tc>
                <a:tc>
                  <a:txBody>
                    <a:bodyPr/>
                    <a:lstStyle/>
                    <a:p>
                      <a:r>
                        <a:rPr lang="en-US" sz="2400" dirty="0"/>
                        <a:t>291</a:t>
                      </a:r>
                    </a:p>
                  </a:txBody>
                  <a:tcPr/>
                </a:tc>
                <a:tc>
                  <a:txBody>
                    <a:bodyPr/>
                    <a:lstStyle/>
                    <a:p>
                      <a:r>
                        <a:rPr lang="en-US" sz="2400" dirty="0"/>
                        <a:t>93</a:t>
                      </a:r>
                    </a:p>
                  </a:txBody>
                  <a:tcPr/>
                </a:tc>
                <a:extLst>
                  <a:ext uri="{0D108BD9-81ED-4DB2-BD59-A6C34878D82A}">
                    <a16:rowId xmlns:a16="http://schemas.microsoft.com/office/drawing/2014/main" val="10001"/>
                  </a:ext>
                </a:extLst>
              </a:tr>
              <a:tr h="564788">
                <a:tc>
                  <a:txBody>
                    <a:bodyPr/>
                    <a:lstStyle/>
                    <a:p>
                      <a:r>
                        <a:rPr lang="en-US" sz="2400" dirty="0"/>
                        <a:t>BLM</a:t>
                      </a:r>
                    </a:p>
                  </a:txBody>
                  <a:tcPr/>
                </a:tc>
                <a:tc>
                  <a:txBody>
                    <a:bodyPr/>
                    <a:lstStyle/>
                    <a:p>
                      <a:r>
                        <a:rPr lang="en-US" sz="2400" dirty="0"/>
                        <a:t>145</a:t>
                      </a:r>
                    </a:p>
                  </a:txBody>
                  <a:tcPr/>
                </a:tc>
                <a:tc>
                  <a:txBody>
                    <a:bodyPr/>
                    <a:lstStyle/>
                    <a:p>
                      <a:r>
                        <a:rPr lang="en-US" sz="2400" dirty="0"/>
                        <a:t>74</a:t>
                      </a:r>
                    </a:p>
                  </a:txBody>
                  <a:tcPr/>
                </a:tc>
                <a:extLst>
                  <a:ext uri="{0D108BD9-81ED-4DB2-BD59-A6C34878D82A}">
                    <a16:rowId xmlns:a16="http://schemas.microsoft.com/office/drawing/2014/main" val="10002"/>
                  </a:ext>
                </a:extLst>
              </a:tr>
              <a:tr h="564788">
                <a:tc>
                  <a:txBody>
                    <a:bodyPr/>
                    <a:lstStyle/>
                    <a:p>
                      <a:r>
                        <a:rPr lang="en-US" sz="2400" dirty="0"/>
                        <a:t>FWS</a:t>
                      </a:r>
                    </a:p>
                  </a:txBody>
                  <a:tcPr/>
                </a:tc>
                <a:tc>
                  <a:txBody>
                    <a:bodyPr/>
                    <a:lstStyle/>
                    <a:p>
                      <a:r>
                        <a:rPr lang="en-US" sz="2400" dirty="0"/>
                        <a:t>46</a:t>
                      </a:r>
                    </a:p>
                  </a:txBody>
                  <a:tcPr/>
                </a:tc>
                <a:tc>
                  <a:txBody>
                    <a:bodyPr/>
                    <a:lstStyle/>
                    <a:p>
                      <a:r>
                        <a:rPr lang="en-US" sz="2400" dirty="0"/>
                        <a:t>26</a:t>
                      </a:r>
                    </a:p>
                  </a:txBody>
                  <a:tcPr/>
                </a:tc>
                <a:extLst>
                  <a:ext uri="{0D108BD9-81ED-4DB2-BD59-A6C34878D82A}">
                    <a16:rowId xmlns:a16="http://schemas.microsoft.com/office/drawing/2014/main" val="10003"/>
                  </a:ext>
                </a:extLst>
              </a:tr>
              <a:tr h="564788">
                <a:tc>
                  <a:txBody>
                    <a:bodyPr/>
                    <a:lstStyle/>
                    <a:p>
                      <a:r>
                        <a:rPr lang="en-US" sz="2400" dirty="0"/>
                        <a:t>NPS</a:t>
                      </a:r>
                    </a:p>
                  </a:txBody>
                  <a:tcPr/>
                </a:tc>
                <a:tc>
                  <a:txBody>
                    <a:bodyPr/>
                    <a:lstStyle/>
                    <a:p>
                      <a:r>
                        <a:rPr lang="en-US" sz="2400" dirty="0"/>
                        <a:t>41</a:t>
                      </a:r>
                    </a:p>
                  </a:txBody>
                  <a:tcPr/>
                </a:tc>
                <a:tc>
                  <a:txBody>
                    <a:bodyPr/>
                    <a:lstStyle/>
                    <a:p>
                      <a:r>
                        <a:rPr lang="en-US" sz="2400" dirty="0"/>
                        <a:t>17</a:t>
                      </a:r>
                    </a:p>
                  </a:txBody>
                  <a:tcPr/>
                </a:tc>
                <a:extLst>
                  <a:ext uri="{0D108BD9-81ED-4DB2-BD59-A6C34878D82A}">
                    <a16:rowId xmlns:a16="http://schemas.microsoft.com/office/drawing/2014/main" val="10004"/>
                  </a:ext>
                </a:extLst>
              </a:tr>
              <a:tr h="564788">
                <a:tc>
                  <a:txBody>
                    <a:bodyPr/>
                    <a:lstStyle/>
                    <a:p>
                      <a:r>
                        <a:rPr lang="en-US" sz="2400" dirty="0"/>
                        <a:t>Total:</a:t>
                      </a:r>
                    </a:p>
                  </a:txBody>
                  <a:tcPr/>
                </a:tc>
                <a:tc>
                  <a:txBody>
                    <a:bodyPr/>
                    <a:lstStyle/>
                    <a:p>
                      <a:r>
                        <a:rPr lang="en-US" sz="2400" dirty="0"/>
                        <a:t>523</a:t>
                      </a:r>
                    </a:p>
                  </a:txBody>
                  <a:tcPr/>
                </a:tc>
                <a:tc>
                  <a:txBody>
                    <a:bodyPr/>
                    <a:lstStyle/>
                    <a:p>
                      <a:r>
                        <a:rPr lang="en-US" sz="2400" dirty="0"/>
                        <a:t>210</a:t>
                      </a:r>
                    </a:p>
                  </a:txBody>
                  <a:tcPr/>
                </a:tc>
                <a:extLst>
                  <a:ext uri="{0D108BD9-81ED-4DB2-BD59-A6C34878D82A}">
                    <a16:rowId xmlns:a16="http://schemas.microsoft.com/office/drawing/2014/main" val="10005"/>
                  </a:ext>
                </a:extLst>
              </a:tr>
            </a:tbl>
          </a:graphicData>
        </a:graphic>
      </p:graphicFrame>
      <p:sp>
        <p:nvSpPr>
          <p:cNvPr id="5" name="TextBox 4"/>
          <p:cNvSpPr txBox="1"/>
          <p:nvPr/>
        </p:nvSpPr>
        <p:spPr>
          <a:xfrm>
            <a:off x="6824543" y="3204608"/>
            <a:ext cx="4145427" cy="646331"/>
          </a:xfrm>
          <a:prstGeom prst="rect">
            <a:avLst/>
          </a:prstGeom>
          <a:solidFill>
            <a:schemeClr val="bg1"/>
          </a:solidFill>
        </p:spPr>
        <p:txBody>
          <a:bodyPr wrap="square" rtlCol="0">
            <a:spAutoFit/>
          </a:bodyPr>
          <a:lstStyle/>
          <a:p>
            <a:r>
              <a:rPr lang="en-US" sz="3600" dirty="0"/>
              <a:t>40% Response Rate</a:t>
            </a:r>
          </a:p>
        </p:txBody>
      </p:sp>
      <p:sp>
        <p:nvSpPr>
          <p:cNvPr id="6" name="Slide Number Placeholder 5"/>
          <p:cNvSpPr>
            <a:spLocks noGrp="1"/>
          </p:cNvSpPr>
          <p:nvPr>
            <p:ph type="sldNum" sz="quarter" idx="12"/>
          </p:nvPr>
        </p:nvSpPr>
        <p:spPr/>
        <p:txBody>
          <a:bodyPr/>
          <a:lstStyle/>
          <a:p>
            <a:fld id="{A0118663-B1F4-BF49-AFB5-9A816A9FFEED}" type="slidenum">
              <a:rPr lang="en-US" smtClean="0"/>
              <a:t>10</a:t>
            </a:fld>
            <a:endParaRPr lang="en-US"/>
          </a:p>
        </p:txBody>
      </p:sp>
    </p:spTree>
    <p:extLst>
      <p:ext uri="{BB962C8B-B14F-4D97-AF65-F5344CB8AC3E}">
        <p14:creationId xmlns:p14="http://schemas.microsoft.com/office/powerpoint/2010/main" val="1722493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979CB46-3B80-44B1-A436-90EE5C0206B5}"/>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US" dirty="0"/>
              <a:t>Survey Response per Agency</a:t>
            </a:r>
          </a:p>
        </p:txBody>
      </p:sp>
      <p:graphicFrame>
        <p:nvGraphicFramePr>
          <p:cNvPr id="4" name="Object 3" descr="Graph showing proportion of wilderness units who responded to survey for each agency. BLM: 74/224. FS: 93/445. FWS: 26/71. NPS: 17/61."/>
          <p:cNvGraphicFramePr>
            <a:graphicFrameLocks noChangeAspect="1"/>
          </p:cNvGraphicFramePr>
          <p:nvPr>
            <p:extLst>
              <p:ext uri="{D42A27DB-BD31-4B8C-83A1-F6EECF244321}">
                <p14:modId xmlns:p14="http://schemas.microsoft.com/office/powerpoint/2010/main" val="2275313372"/>
              </p:ext>
            </p:extLst>
          </p:nvPr>
        </p:nvGraphicFramePr>
        <p:xfrm>
          <a:off x="866274" y="0"/>
          <a:ext cx="10680696" cy="6657474"/>
        </p:xfrm>
        <a:graphic>
          <a:graphicData uri="http://schemas.openxmlformats.org/presentationml/2006/ole">
            <mc:AlternateContent xmlns:mc="http://schemas.openxmlformats.org/markup-compatibility/2006">
              <mc:Choice xmlns:v="urn:schemas-microsoft-com:vml" Requires="v">
                <p:oleObj spid="_x0000_s37907" name="Worksheet" r:id="rId4" imgW="5664200" imgH="3530600" progId="Excel.Sheet.12">
                  <p:embed/>
                </p:oleObj>
              </mc:Choice>
              <mc:Fallback>
                <p:oleObj name="Worksheet" r:id="rId4" imgW="5664200" imgH="3530600" progId="Excel.Sheet.12">
                  <p:embed/>
                  <p:pic>
                    <p:nvPicPr>
                      <p:cNvPr id="0" name=""/>
                      <p:cNvPicPr/>
                      <p:nvPr/>
                    </p:nvPicPr>
                    <p:blipFill>
                      <a:blip r:embed="rId5"/>
                      <a:stretch>
                        <a:fillRect/>
                      </a:stretch>
                    </p:blipFill>
                    <p:spPr>
                      <a:xfrm>
                        <a:off x="866274" y="0"/>
                        <a:ext cx="10680696" cy="6657474"/>
                      </a:xfrm>
                      <a:prstGeom prst="rect">
                        <a:avLst/>
                      </a:prstGeom>
                    </p:spPr>
                  </p:pic>
                </p:oleObj>
              </mc:Fallback>
            </mc:AlternateContent>
          </a:graphicData>
        </a:graphic>
      </p:graphicFrame>
      <p:sp>
        <p:nvSpPr>
          <p:cNvPr id="2" name="Slide Number Placeholder 1"/>
          <p:cNvSpPr>
            <a:spLocks noGrp="1"/>
          </p:cNvSpPr>
          <p:nvPr>
            <p:ph type="sldNum" sz="quarter" idx="12"/>
          </p:nvPr>
        </p:nvSpPr>
        <p:spPr/>
        <p:txBody>
          <a:bodyPr/>
          <a:lstStyle/>
          <a:p>
            <a:fld id="{A0118663-B1F4-BF49-AFB5-9A816A9FFEED}" type="slidenum">
              <a:rPr lang="en-US" smtClean="0"/>
              <a:t>11</a:t>
            </a:fld>
            <a:endParaRPr lang="en-US"/>
          </a:p>
        </p:txBody>
      </p:sp>
    </p:spTree>
    <p:extLst>
      <p:ext uri="{BB962C8B-B14F-4D97-AF65-F5344CB8AC3E}">
        <p14:creationId xmlns:p14="http://schemas.microsoft.com/office/powerpoint/2010/main" val="19266748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descr="Graph showing proportion of wilderness units that intervened from total number that responded to survey, for each agency."/>
          <p:cNvGraphicFramePr>
            <a:graphicFrameLocks noChangeAspect="1"/>
          </p:cNvGraphicFramePr>
          <p:nvPr>
            <p:extLst>
              <p:ext uri="{D42A27DB-BD31-4B8C-83A1-F6EECF244321}">
                <p14:modId xmlns:p14="http://schemas.microsoft.com/office/powerpoint/2010/main" val="1026897331"/>
              </p:ext>
            </p:extLst>
          </p:nvPr>
        </p:nvGraphicFramePr>
        <p:xfrm>
          <a:off x="1315453" y="124134"/>
          <a:ext cx="9679931" cy="6733866"/>
        </p:xfrm>
        <a:graphic>
          <a:graphicData uri="http://schemas.openxmlformats.org/presentationml/2006/ole">
            <mc:AlternateContent xmlns:mc="http://schemas.openxmlformats.org/markup-compatibility/2006">
              <mc:Choice xmlns:v="urn:schemas-microsoft-com:vml" Requires="v">
                <p:oleObj spid="_x0000_s2120" name="Worksheet" r:id="rId4" imgW="6718300" imgH="4673600" progId="Excel.Sheet.12">
                  <p:embed/>
                </p:oleObj>
              </mc:Choice>
              <mc:Fallback>
                <p:oleObj name="Worksheet" r:id="rId4" imgW="6718300" imgH="4673600" progId="Excel.Sheet.12">
                  <p:embed/>
                  <p:pic>
                    <p:nvPicPr>
                      <p:cNvPr id="0" name=""/>
                      <p:cNvPicPr/>
                      <p:nvPr/>
                    </p:nvPicPr>
                    <p:blipFill>
                      <a:blip r:embed="rId5"/>
                      <a:stretch>
                        <a:fillRect/>
                      </a:stretch>
                    </p:blipFill>
                    <p:spPr>
                      <a:xfrm>
                        <a:off x="1315453" y="124134"/>
                        <a:ext cx="9679931" cy="6733866"/>
                      </a:xfrm>
                      <a:prstGeom prst="rect">
                        <a:avLst/>
                      </a:prstGeom>
                    </p:spPr>
                  </p:pic>
                </p:oleObj>
              </mc:Fallback>
            </mc:AlternateContent>
          </a:graphicData>
        </a:graphic>
      </p:graphicFrame>
      <p:sp>
        <p:nvSpPr>
          <p:cNvPr id="7" name="TextBox 6"/>
          <p:cNvSpPr txBox="1"/>
          <p:nvPr/>
        </p:nvSpPr>
        <p:spPr>
          <a:xfrm>
            <a:off x="5819411" y="2259017"/>
            <a:ext cx="3110413" cy="830997"/>
          </a:xfrm>
          <a:prstGeom prst="rect">
            <a:avLst/>
          </a:prstGeom>
          <a:solidFill>
            <a:schemeClr val="bg1"/>
          </a:solidFill>
          <a:ln>
            <a:noFill/>
          </a:ln>
        </p:spPr>
        <p:txBody>
          <a:bodyPr wrap="square" rtlCol="0">
            <a:spAutoFit/>
          </a:bodyPr>
          <a:lstStyle/>
          <a:p>
            <a:r>
              <a:rPr lang="en-US" sz="2400" dirty="0">
                <a:solidFill>
                  <a:srgbClr val="FF0000"/>
                </a:solidFill>
              </a:rPr>
              <a:t>37% of wilderness units intervened (n=210)</a:t>
            </a:r>
          </a:p>
        </p:txBody>
      </p:sp>
      <p:sp>
        <p:nvSpPr>
          <p:cNvPr id="4" name="Down Arrow 3" descr="Arrow pointing towards bars representing data from the NPS"/>
          <p:cNvSpPr/>
          <p:nvPr/>
        </p:nvSpPr>
        <p:spPr>
          <a:xfrm>
            <a:off x="9533021" y="3471899"/>
            <a:ext cx="449179" cy="834189"/>
          </a:xfrm>
          <a:prstGeom prst="downArrow">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6155418" y="1096098"/>
            <a:ext cx="1925053" cy="893124"/>
          </a:xfrm>
          <a:solidFill>
            <a:schemeClr val="bg1"/>
          </a:solidFill>
        </p:spPr>
        <p:txBody>
          <a:bodyPr/>
          <a:lstStyle/>
          <a:p>
            <a:r>
              <a:rPr lang="en-US" dirty="0"/>
              <a:t>Results</a:t>
            </a:r>
          </a:p>
        </p:txBody>
      </p:sp>
      <p:sp>
        <p:nvSpPr>
          <p:cNvPr id="5" name="Slide Number Placeholder 4"/>
          <p:cNvSpPr>
            <a:spLocks noGrp="1"/>
          </p:cNvSpPr>
          <p:nvPr>
            <p:ph type="sldNum" sz="quarter" idx="12"/>
          </p:nvPr>
        </p:nvSpPr>
        <p:spPr/>
        <p:txBody>
          <a:bodyPr/>
          <a:lstStyle/>
          <a:p>
            <a:fld id="{A0118663-B1F4-BF49-AFB5-9A816A9FFEED}" type="slidenum">
              <a:rPr lang="en-US" smtClean="0"/>
              <a:t>12</a:t>
            </a:fld>
            <a:endParaRPr lang="en-US"/>
          </a:p>
        </p:txBody>
      </p:sp>
    </p:spTree>
    <p:extLst>
      <p:ext uri="{BB962C8B-B14F-4D97-AF65-F5344CB8AC3E}">
        <p14:creationId xmlns:p14="http://schemas.microsoft.com/office/powerpoint/2010/main" val="1837469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5847" y="188662"/>
            <a:ext cx="8274385" cy="1110749"/>
          </a:xfrm>
        </p:spPr>
        <p:txBody>
          <a:bodyPr>
            <a:normAutofit fontScale="90000"/>
          </a:bodyPr>
          <a:lstStyle/>
          <a:p>
            <a:r>
              <a:rPr lang="en-US"/>
              <a:t>Regional Distribution of Interventions</a:t>
            </a:r>
            <a:endParaRPr lang="en-US" dirty="0"/>
          </a:p>
        </p:txBody>
      </p:sp>
      <p:graphicFrame>
        <p:nvGraphicFramePr>
          <p:cNvPr id="4" name="Object 3" descr="Graph showing proportion of wilderness units from each agency that responded, by geographic region"/>
          <p:cNvGraphicFramePr>
            <a:graphicFrameLocks noChangeAspect="1"/>
          </p:cNvGraphicFramePr>
          <p:nvPr>
            <p:extLst>
              <p:ext uri="{D42A27DB-BD31-4B8C-83A1-F6EECF244321}">
                <p14:modId xmlns:p14="http://schemas.microsoft.com/office/powerpoint/2010/main" val="3971489352"/>
              </p:ext>
            </p:extLst>
          </p:nvPr>
        </p:nvGraphicFramePr>
        <p:xfrm>
          <a:off x="1484408" y="1001324"/>
          <a:ext cx="9023170" cy="5540817"/>
        </p:xfrm>
        <a:graphic>
          <a:graphicData uri="http://schemas.openxmlformats.org/presentationml/2006/ole">
            <mc:AlternateContent xmlns:mc="http://schemas.openxmlformats.org/markup-compatibility/2006">
              <mc:Choice xmlns:v="urn:schemas-microsoft-com:vml" Requires="v">
                <p:oleObj spid="_x0000_s3144" name="Worksheet" r:id="rId4" imgW="6350000" imgH="3898900" progId="Excel.Sheet.12">
                  <p:embed/>
                </p:oleObj>
              </mc:Choice>
              <mc:Fallback>
                <p:oleObj name="Worksheet" r:id="rId4" imgW="6350000" imgH="3898900" progId="Excel.Sheet.12">
                  <p:embed/>
                  <p:pic>
                    <p:nvPicPr>
                      <p:cNvPr id="0" name=""/>
                      <p:cNvPicPr/>
                      <p:nvPr/>
                    </p:nvPicPr>
                    <p:blipFill>
                      <a:blip r:embed="rId5"/>
                      <a:stretch>
                        <a:fillRect/>
                      </a:stretch>
                    </p:blipFill>
                    <p:spPr>
                      <a:xfrm>
                        <a:off x="1484408" y="1001324"/>
                        <a:ext cx="9023170" cy="5540817"/>
                      </a:xfrm>
                      <a:prstGeom prst="rect">
                        <a:avLst/>
                      </a:prstGeom>
                    </p:spPr>
                  </p:pic>
                </p:oleObj>
              </mc:Fallback>
            </mc:AlternateContent>
          </a:graphicData>
        </a:graphic>
      </p:graphicFrame>
      <p:sp>
        <p:nvSpPr>
          <p:cNvPr id="5" name="TextBox 4"/>
          <p:cNvSpPr txBox="1"/>
          <p:nvPr/>
        </p:nvSpPr>
        <p:spPr>
          <a:xfrm>
            <a:off x="9510961" y="2709341"/>
            <a:ext cx="2681039" cy="1938992"/>
          </a:xfrm>
          <a:prstGeom prst="rect">
            <a:avLst/>
          </a:prstGeom>
          <a:solidFill>
            <a:schemeClr val="bg1"/>
          </a:solidFill>
        </p:spPr>
        <p:txBody>
          <a:bodyPr wrap="square" rtlCol="0">
            <a:spAutoFit/>
          </a:bodyPr>
          <a:lstStyle/>
          <a:p>
            <a:r>
              <a:rPr lang="en-US" sz="2400" dirty="0"/>
              <a:t>Wilderness units that intervened by geographic region and agency (n=77 wilderness units)</a:t>
            </a:r>
            <a:r>
              <a:rPr lang="en-US" sz="2400" dirty="0">
                <a:effectLst/>
              </a:rPr>
              <a:t> </a:t>
            </a:r>
            <a:endParaRPr lang="en-US" sz="2400" dirty="0"/>
          </a:p>
        </p:txBody>
      </p:sp>
      <p:sp>
        <p:nvSpPr>
          <p:cNvPr id="6" name="Slide Number Placeholder 5"/>
          <p:cNvSpPr>
            <a:spLocks noGrp="1"/>
          </p:cNvSpPr>
          <p:nvPr>
            <p:ph type="sldNum" sz="quarter" idx="12"/>
          </p:nvPr>
        </p:nvSpPr>
        <p:spPr/>
        <p:txBody>
          <a:bodyPr/>
          <a:lstStyle/>
          <a:p>
            <a:fld id="{A0118663-B1F4-BF49-AFB5-9A816A9FFEED}" type="slidenum">
              <a:rPr lang="en-US" smtClean="0"/>
              <a:t>13</a:t>
            </a:fld>
            <a:endParaRPr lang="en-US"/>
          </a:p>
        </p:txBody>
      </p:sp>
    </p:spTree>
    <p:extLst>
      <p:ext uri="{BB962C8B-B14F-4D97-AF65-F5344CB8AC3E}">
        <p14:creationId xmlns:p14="http://schemas.microsoft.com/office/powerpoint/2010/main" val="15440650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474" y="155324"/>
            <a:ext cx="9829800" cy="725738"/>
          </a:xfrm>
        </p:spPr>
        <p:txBody>
          <a:bodyPr>
            <a:normAutofit fontScale="90000"/>
          </a:bodyPr>
          <a:lstStyle/>
          <a:p>
            <a:r>
              <a:rPr lang="en-US" dirty="0"/>
              <a:t>Size Distribution Among Survey Respondents</a:t>
            </a:r>
          </a:p>
        </p:txBody>
      </p:sp>
      <p:graphicFrame>
        <p:nvGraphicFramePr>
          <p:cNvPr id="5" name="Object 4" descr="Graph comparing wilderness units that intervened and didn't for small and large wilderness units. "/>
          <p:cNvGraphicFramePr>
            <a:graphicFrameLocks noChangeAspect="1"/>
          </p:cNvGraphicFramePr>
          <p:nvPr>
            <p:extLst>
              <p:ext uri="{D42A27DB-BD31-4B8C-83A1-F6EECF244321}">
                <p14:modId xmlns:p14="http://schemas.microsoft.com/office/powerpoint/2010/main" val="2981664691"/>
              </p:ext>
            </p:extLst>
          </p:nvPr>
        </p:nvGraphicFramePr>
        <p:xfrm>
          <a:off x="464043" y="904874"/>
          <a:ext cx="11346957" cy="5634038"/>
        </p:xfrm>
        <a:graphic>
          <a:graphicData uri="http://schemas.openxmlformats.org/presentationml/2006/ole">
            <mc:AlternateContent xmlns:mc="http://schemas.openxmlformats.org/markup-compatibility/2006">
              <mc:Choice xmlns:v="urn:schemas-microsoft-com:vml" Requires="v">
                <p:oleObj spid="_x0000_s4168" name="Worksheet" r:id="rId4" imgW="12611100" imgH="6261100" progId="Excel.Sheet.12">
                  <p:embed/>
                </p:oleObj>
              </mc:Choice>
              <mc:Fallback>
                <p:oleObj name="Worksheet" r:id="rId4" imgW="12611100" imgH="6261100" progId="Excel.Sheet.12">
                  <p:embed/>
                  <p:pic>
                    <p:nvPicPr>
                      <p:cNvPr id="0" name=""/>
                      <p:cNvPicPr/>
                      <p:nvPr/>
                    </p:nvPicPr>
                    <p:blipFill>
                      <a:blip r:embed="rId5"/>
                      <a:stretch>
                        <a:fillRect/>
                      </a:stretch>
                    </p:blipFill>
                    <p:spPr>
                      <a:xfrm>
                        <a:off x="464043" y="904874"/>
                        <a:ext cx="11346957" cy="5634038"/>
                      </a:xfrm>
                      <a:prstGeom prst="rect">
                        <a:avLst/>
                      </a:prstGeom>
                    </p:spPr>
                  </p:pic>
                </p:oleObj>
              </mc:Fallback>
            </mc:AlternateContent>
          </a:graphicData>
        </a:graphic>
      </p:graphicFrame>
      <p:sp>
        <p:nvSpPr>
          <p:cNvPr id="4" name="Slide Number Placeholder 3"/>
          <p:cNvSpPr>
            <a:spLocks noGrp="1"/>
          </p:cNvSpPr>
          <p:nvPr>
            <p:ph type="sldNum" sz="quarter" idx="12"/>
          </p:nvPr>
        </p:nvSpPr>
        <p:spPr/>
        <p:txBody>
          <a:bodyPr/>
          <a:lstStyle/>
          <a:p>
            <a:fld id="{A0118663-B1F4-BF49-AFB5-9A816A9FFEED}" type="slidenum">
              <a:rPr lang="en-US" smtClean="0"/>
              <a:t>14</a:t>
            </a:fld>
            <a:endParaRPr lang="en-US"/>
          </a:p>
        </p:txBody>
      </p:sp>
    </p:spTree>
    <p:extLst>
      <p:ext uri="{BB962C8B-B14F-4D97-AF65-F5344CB8AC3E}">
        <p14:creationId xmlns:p14="http://schemas.microsoft.com/office/powerpoint/2010/main" val="21403621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txBox="1">
            <a:spLocks noGrp="1"/>
          </p:cNvSpPr>
          <p:nvPr>
            <p:ph type="title" idx="4294967295"/>
          </p:nvPr>
        </p:nvSpPr>
        <p:spPr>
          <a:xfrm>
            <a:off x="1446881" y="0"/>
            <a:ext cx="9705473" cy="1015663"/>
          </a:xfrm>
          <a:prstGeom prst="rect">
            <a:avLst/>
          </a:prstGeom>
          <a:solidFill>
            <a:schemeClr val="bg1"/>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chemeClr val="tx1"/>
                </a:solidFill>
                <a:effectLst/>
                <a:uLnTx/>
                <a:uFillTx/>
                <a:latin typeface="+mj-lt"/>
                <a:ea typeface="+mn-ea"/>
                <a:cs typeface="+mn-cs"/>
              </a:rPr>
              <a:t>Types of ecological interventions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tx1"/>
                </a:solidFill>
                <a:effectLst/>
                <a:uLnTx/>
                <a:uFillTx/>
                <a:latin typeface="+mj-lt"/>
                <a:ea typeface="+mn-ea"/>
                <a:cs typeface="+mn-cs"/>
              </a:rPr>
              <a:t>(n=111 intervention actions from 77 wilderness units)</a:t>
            </a:r>
          </a:p>
        </p:txBody>
      </p:sp>
      <p:graphicFrame>
        <p:nvGraphicFramePr>
          <p:cNvPr id="7" name="Object 6" descr="Pie chart showing proportions of types of ecological interventions. Vegetation Interventions = 46%; Wildfire Interventions = 35%; Fish and Wildlife Interventions = 18%; Water Interventions = 1%."/>
          <p:cNvGraphicFramePr>
            <a:graphicFrameLocks noChangeAspect="1"/>
          </p:cNvGraphicFramePr>
          <p:nvPr>
            <p:extLst>
              <p:ext uri="{D42A27DB-BD31-4B8C-83A1-F6EECF244321}">
                <p14:modId xmlns:p14="http://schemas.microsoft.com/office/powerpoint/2010/main" val="2816766835"/>
              </p:ext>
            </p:extLst>
          </p:nvPr>
        </p:nvGraphicFramePr>
        <p:xfrm>
          <a:off x="2167020" y="1015663"/>
          <a:ext cx="7586579" cy="5842337"/>
        </p:xfrm>
        <a:graphic>
          <a:graphicData uri="http://schemas.openxmlformats.org/presentationml/2006/ole">
            <mc:AlternateContent xmlns:mc="http://schemas.openxmlformats.org/markup-compatibility/2006">
              <mc:Choice xmlns:v="urn:schemas-microsoft-com:vml" Requires="v">
                <p:oleObj spid="_x0000_s5193" name="Worksheet" r:id="rId4" imgW="6350000" imgH="5080000" progId="Excel.Sheet.12">
                  <p:embed/>
                </p:oleObj>
              </mc:Choice>
              <mc:Fallback>
                <p:oleObj name="Worksheet" r:id="rId4" imgW="6350000" imgH="5080000" progId="Excel.Sheet.12">
                  <p:embed/>
                  <p:pic>
                    <p:nvPicPr>
                      <p:cNvPr id="0" name=""/>
                      <p:cNvPicPr/>
                      <p:nvPr/>
                    </p:nvPicPr>
                    <p:blipFill>
                      <a:blip r:embed="rId5"/>
                      <a:stretch>
                        <a:fillRect/>
                      </a:stretch>
                    </p:blipFill>
                    <p:spPr>
                      <a:xfrm>
                        <a:off x="2167020" y="1015663"/>
                        <a:ext cx="7586579" cy="5842337"/>
                      </a:xfrm>
                      <a:prstGeom prst="rect">
                        <a:avLst/>
                      </a:prstGeom>
                    </p:spPr>
                  </p:pic>
                </p:oleObj>
              </mc:Fallback>
            </mc:AlternateContent>
          </a:graphicData>
        </a:graphic>
      </p:graphicFrame>
      <p:pic>
        <p:nvPicPr>
          <p:cNvPr id="9" name="Picture 2" descr="Helicopter carrying things"/>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73412" y="1379453"/>
            <a:ext cx="3295650" cy="220027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0" name="Picture 5" descr="Deer drinking water from trough"/>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8610600" y="1139986"/>
            <a:ext cx="3340357" cy="236608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1" name="Picture 2" descr="Fire burning in understory of large trees"/>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173412" y="4424107"/>
            <a:ext cx="3364832" cy="229736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8" name="Picture 2" descr="Four people wearing spray packs walking through forest "/>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8467391" y="4156659"/>
            <a:ext cx="3279816" cy="238225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2"/>
          </p:nvPr>
        </p:nvSpPr>
        <p:spPr/>
        <p:txBody>
          <a:bodyPr/>
          <a:lstStyle/>
          <a:p>
            <a:fld id="{A0118663-B1F4-BF49-AFB5-9A816A9FFEED}" type="slidenum">
              <a:rPr lang="en-US" smtClean="0"/>
              <a:t>15</a:t>
            </a:fld>
            <a:endParaRPr lang="en-US"/>
          </a:p>
        </p:txBody>
      </p:sp>
    </p:spTree>
    <p:extLst>
      <p:ext uri="{BB962C8B-B14F-4D97-AF65-F5344CB8AC3E}">
        <p14:creationId xmlns:p14="http://schemas.microsoft.com/office/powerpoint/2010/main" val="7910887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37147" y="481263"/>
            <a:ext cx="3749842" cy="1764632"/>
          </a:xfrm>
          <a:solidFill>
            <a:schemeClr val="bg1">
              <a:alpha val="60000"/>
            </a:schemeClr>
          </a:solidFill>
        </p:spPr>
        <p:txBody>
          <a:bodyPr/>
          <a:lstStyle/>
          <a:p>
            <a:pPr algn="ctr"/>
            <a:r>
              <a:rPr lang="en-US" dirty="0"/>
              <a:t>Wildfire Interventions</a:t>
            </a:r>
          </a:p>
        </p:txBody>
      </p:sp>
      <p:sp>
        <p:nvSpPr>
          <p:cNvPr id="3" name="Slide Number Placeholder 2"/>
          <p:cNvSpPr>
            <a:spLocks noGrp="1"/>
          </p:cNvSpPr>
          <p:nvPr>
            <p:ph type="sldNum" sz="quarter" idx="12"/>
          </p:nvPr>
        </p:nvSpPr>
        <p:spPr/>
        <p:txBody>
          <a:bodyPr/>
          <a:lstStyle/>
          <a:p>
            <a:fld id="{A0118663-B1F4-BF49-AFB5-9A816A9FFEED}" type="slidenum">
              <a:rPr lang="en-US" smtClean="0"/>
              <a:t>16</a:t>
            </a:fld>
            <a:endParaRPr lang="en-US"/>
          </a:p>
        </p:txBody>
      </p:sp>
    </p:spTree>
    <p:extLst>
      <p:ext uri="{BB962C8B-B14F-4D97-AF65-F5344CB8AC3E}">
        <p14:creationId xmlns:p14="http://schemas.microsoft.com/office/powerpoint/2010/main" val="9833292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67000" y="0"/>
            <a:ext cx="7166811" cy="1325563"/>
          </a:xfrm>
        </p:spPr>
        <p:txBody>
          <a:bodyPr/>
          <a:lstStyle/>
          <a:p>
            <a:pPr algn="ctr"/>
            <a:r>
              <a:rPr lang="en-US" dirty="0"/>
              <a:t>Types of Wildfire Interventions</a:t>
            </a:r>
          </a:p>
        </p:txBody>
      </p:sp>
      <p:pic>
        <p:nvPicPr>
          <p:cNvPr id="4" name="Picture 3" descr="Firefighters using hand tools to dig a fire line"/>
          <p:cNvPicPr>
            <a:picLocks noChangeAspect="1"/>
          </p:cNvPicPr>
          <p:nvPr/>
        </p:nvPicPr>
        <p:blipFill>
          <a:blip r:embed="rId3"/>
          <a:stretch>
            <a:fillRect/>
          </a:stretch>
        </p:blipFill>
        <p:spPr>
          <a:xfrm>
            <a:off x="269903" y="1116409"/>
            <a:ext cx="5633592" cy="3752059"/>
          </a:xfrm>
          <a:prstGeom prst="rect">
            <a:avLst/>
          </a:prstGeom>
        </p:spPr>
      </p:pic>
      <p:pic>
        <p:nvPicPr>
          <p:cNvPr id="5" name="Picture 4" descr="Slash piles"/>
          <p:cNvPicPr>
            <a:picLocks noChangeAspect="1"/>
          </p:cNvPicPr>
          <p:nvPr/>
        </p:nvPicPr>
        <p:blipFill>
          <a:blip r:embed="rId4"/>
          <a:stretch>
            <a:fillRect/>
          </a:stretch>
        </p:blipFill>
        <p:spPr>
          <a:xfrm>
            <a:off x="4945074" y="3155843"/>
            <a:ext cx="6253623" cy="3515293"/>
          </a:xfrm>
          <a:prstGeom prst="rect">
            <a:avLst/>
          </a:prstGeom>
        </p:spPr>
      </p:pic>
      <p:pic>
        <p:nvPicPr>
          <p:cNvPr id="6" name="Picture 5" descr="Person planting a seedling"/>
          <p:cNvPicPr>
            <a:picLocks noChangeAspect="1"/>
          </p:cNvPicPr>
          <p:nvPr/>
        </p:nvPicPr>
        <p:blipFill>
          <a:blip r:embed="rId5"/>
          <a:stretch>
            <a:fillRect/>
          </a:stretch>
        </p:blipFill>
        <p:spPr>
          <a:xfrm>
            <a:off x="1649661" y="4316810"/>
            <a:ext cx="3492500" cy="2336800"/>
          </a:xfrm>
          <a:prstGeom prst="rect">
            <a:avLst/>
          </a:prstGeom>
        </p:spPr>
      </p:pic>
      <p:pic>
        <p:nvPicPr>
          <p:cNvPr id="8" name="Picture 7" descr="Person with parachute jumping from plane into smoke"/>
          <p:cNvPicPr>
            <a:picLocks noChangeAspect="1"/>
          </p:cNvPicPr>
          <p:nvPr/>
        </p:nvPicPr>
        <p:blipFill>
          <a:blip r:embed="rId6"/>
          <a:stretch>
            <a:fillRect/>
          </a:stretch>
        </p:blipFill>
        <p:spPr>
          <a:xfrm>
            <a:off x="5785232" y="1106650"/>
            <a:ext cx="4946936" cy="2785126"/>
          </a:xfrm>
          <a:prstGeom prst="rect">
            <a:avLst/>
          </a:prstGeom>
        </p:spPr>
      </p:pic>
      <p:sp>
        <p:nvSpPr>
          <p:cNvPr id="3" name="Slide Number Placeholder 2"/>
          <p:cNvSpPr>
            <a:spLocks noGrp="1"/>
          </p:cNvSpPr>
          <p:nvPr>
            <p:ph type="sldNum" sz="quarter" idx="12"/>
          </p:nvPr>
        </p:nvSpPr>
        <p:spPr/>
        <p:txBody>
          <a:bodyPr/>
          <a:lstStyle/>
          <a:p>
            <a:fld id="{A0118663-B1F4-BF49-AFB5-9A816A9FFEED}" type="slidenum">
              <a:rPr lang="en-US" smtClean="0"/>
              <a:t>17</a:t>
            </a:fld>
            <a:endParaRPr lang="en-US"/>
          </a:p>
        </p:txBody>
      </p:sp>
    </p:spTree>
    <p:extLst>
      <p:ext uri="{BB962C8B-B14F-4D97-AF65-F5344CB8AC3E}">
        <p14:creationId xmlns:p14="http://schemas.microsoft.com/office/powerpoint/2010/main" val="17666090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90F23AB-75F4-4491-AA5D-DE31E5E2E118}"/>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US" dirty="0"/>
              <a:t>Wildfire interventions per agency</a:t>
            </a:r>
          </a:p>
        </p:txBody>
      </p:sp>
      <p:graphicFrame>
        <p:nvGraphicFramePr>
          <p:cNvPr id="4" name="Object 3" descr="Graph showing proportion of types of wildfire interventions (Post-fire restoration, Control Lines, Initial Attack, Fuels Management) for each agency"/>
          <p:cNvGraphicFramePr>
            <a:graphicFrameLocks noChangeAspect="1"/>
          </p:cNvGraphicFramePr>
          <p:nvPr>
            <p:extLst>
              <p:ext uri="{D42A27DB-BD31-4B8C-83A1-F6EECF244321}">
                <p14:modId xmlns:p14="http://schemas.microsoft.com/office/powerpoint/2010/main" val="3225863829"/>
              </p:ext>
            </p:extLst>
          </p:nvPr>
        </p:nvGraphicFramePr>
        <p:xfrm>
          <a:off x="573088" y="203200"/>
          <a:ext cx="11142662" cy="6373813"/>
        </p:xfrm>
        <a:graphic>
          <a:graphicData uri="http://schemas.openxmlformats.org/presentationml/2006/ole">
            <mc:AlternateContent xmlns:mc="http://schemas.openxmlformats.org/markup-compatibility/2006">
              <mc:Choice xmlns:v="urn:schemas-microsoft-com:vml" Requires="v">
                <p:oleObj spid="_x0000_s8262" name="Worksheet" r:id="rId4" imgW="9474200" imgH="5473700" progId="Excel.Sheet.12">
                  <p:embed/>
                </p:oleObj>
              </mc:Choice>
              <mc:Fallback>
                <p:oleObj name="Worksheet" r:id="rId4" imgW="9474200" imgH="5473700" progId="Excel.Sheet.12">
                  <p:embed/>
                  <p:pic>
                    <p:nvPicPr>
                      <p:cNvPr id="0" name=""/>
                      <p:cNvPicPr/>
                      <p:nvPr/>
                    </p:nvPicPr>
                    <p:blipFill>
                      <a:blip r:embed="rId5"/>
                      <a:stretch>
                        <a:fillRect/>
                      </a:stretch>
                    </p:blipFill>
                    <p:spPr>
                      <a:xfrm>
                        <a:off x="573088" y="203200"/>
                        <a:ext cx="11142662" cy="6373813"/>
                      </a:xfrm>
                      <a:prstGeom prst="rect">
                        <a:avLst/>
                      </a:prstGeom>
                    </p:spPr>
                  </p:pic>
                </p:oleObj>
              </mc:Fallback>
            </mc:AlternateContent>
          </a:graphicData>
        </a:graphic>
      </p:graphicFrame>
      <p:sp>
        <p:nvSpPr>
          <p:cNvPr id="2" name="Rectangle 1">
            <a:extLst>
              <a:ext uri="{C183D7F6-B498-43B3-948B-1728B52AA6E4}">
                <adec:decorative xmlns:adec="http://schemas.microsoft.com/office/drawing/2017/decorative" val="1"/>
              </a:ext>
            </a:extLst>
          </p:cNvPr>
          <p:cNvSpPr/>
          <p:nvPr/>
        </p:nvSpPr>
        <p:spPr>
          <a:xfrm>
            <a:off x="3641558" y="1424729"/>
            <a:ext cx="7860631" cy="39303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12"/>
          </p:nvPr>
        </p:nvSpPr>
        <p:spPr/>
        <p:txBody>
          <a:bodyPr/>
          <a:lstStyle/>
          <a:p>
            <a:fld id="{A0118663-B1F4-BF49-AFB5-9A816A9FFEED}" type="slidenum">
              <a:rPr lang="en-US" smtClean="0"/>
              <a:t>18</a:t>
            </a:fld>
            <a:endParaRPr lang="en-US"/>
          </a:p>
        </p:txBody>
      </p:sp>
    </p:spTree>
    <p:extLst>
      <p:ext uri="{BB962C8B-B14F-4D97-AF65-F5344CB8AC3E}">
        <p14:creationId xmlns:p14="http://schemas.microsoft.com/office/powerpoint/2010/main" val="6054509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9000" b="-3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52575" y="1322388"/>
            <a:ext cx="8991600" cy="1325563"/>
          </a:xfrm>
          <a:solidFill>
            <a:schemeClr val="bg1">
              <a:alpha val="83000"/>
            </a:schemeClr>
          </a:solidFill>
          <a:ln>
            <a:noFill/>
          </a:ln>
        </p:spPr>
        <p:txBody>
          <a:bodyPr/>
          <a:lstStyle/>
          <a:p>
            <a:pPr algn="ctr"/>
            <a:r>
              <a:rPr lang="en-US" dirty="0"/>
              <a:t>5 Year Trends for Wildfire Interventions</a:t>
            </a:r>
          </a:p>
        </p:txBody>
      </p:sp>
      <p:sp>
        <p:nvSpPr>
          <p:cNvPr id="3" name="Slide Number Placeholder 2"/>
          <p:cNvSpPr>
            <a:spLocks noGrp="1"/>
          </p:cNvSpPr>
          <p:nvPr>
            <p:ph type="sldNum" sz="quarter" idx="12"/>
          </p:nvPr>
        </p:nvSpPr>
        <p:spPr/>
        <p:txBody>
          <a:bodyPr/>
          <a:lstStyle/>
          <a:p>
            <a:fld id="{A0118663-B1F4-BF49-AFB5-9A816A9FFEED}" type="slidenum">
              <a:rPr lang="en-US" smtClean="0"/>
              <a:t>19</a:t>
            </a:fld>
            <a:endParaRPr lang="en-US"/>
          </a:p>
        </p:txBody>
      </p:sp>
    </p:spTree>
    <p:extLst>
      <p:ext uri="{BB962C8B-B14F-4D97-AF65-F5344CB8AC3E}">
        <p14:creationId xmlns:p14="http://schemas.microsoft.com/office/powerpoint/2010/main" val="18598983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F1879CA-06CA-43EA-89DB-EA9921DD3D42}"/>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a:t>Celebrating America’s NWPS</a:t>
            </a:r>
          </a:p>
        </p:txBody>
      </p:sp>
      <p:pic>
        <p:nvPicPr>
          <p:cNvPr id="2" name="Picture 2" descr="Map of US showing designated wilderness areas. Text header &quot;Celebrating America's National Wilderness Preservation System&quot;"/>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649508" y="1"/>
            <a:ext cx="8909311" cy="6895266"/>
          </a:xfrm>
          <a:prstGeom prst="rect">
            <a:avLst/>
          </a:prstGeom>
          <a:noFill/>
          <a:extLst>
            <a:ext uri="{909E8E84-426E-40dd-AFC4-6F175D3DCCD1}">
              <a14:hiddenFill xmlns:a14="http://schemas.microsoft.com/office/drawing/2010/main" xmlns="">
                <a:solidFill>
                  <a:srgbClr val="FFFFFF"/>
                </a:solidFill>
              </a14:hiddenFill>
            </a:ext>
          </a:extLst>
        </p:spPr>
      </p:pic>
      <p:sp>
        <p:nvSpPr>
          <p:cNvPr id="5" name="TextBox 4"/>
          <p:cNvSpPr txBox="1"/>
          <p:nvPr/>
        </p:nvSpPr>
        <p:spPr>
          <a:xfrm>
            <a:off x="2720005" y="2539693"/>
            <a:ext cx="6441743" cy="1815882"/>
          </a:xfrm>
          <a:prstGeom prst="rect">
            <a:avLst/>
          </a:prstGeom>
          <a:noFill/>
        </p:spPr>
        <p:txBody>
          <a:bodyPr wrap="square" rtlCol="0">
            <a:spAutoFit/>
          </a:bodyPr>
          <a:lstStyle/>
          <a:p>
            <a:pPr algn="ctr" fontAlgn="base">
              <a:spcBef>
                <a:spcPct val="0"/>
              </a:spcBef>
            </a:pPr>
            <a:r>
              <a:rPr lang="en-US" sz="3600" dirty="0">
                <a:latin typeface="Calibri" panose="020F0502020204030204" pitchFamily="34" charset="0"/>
              </a:rPr>
              <a:t>765 areas</a:t>
            </a:r>
          </a:p>
          <a:p>
            <a:pPr algn="ctr" fontAlgn="base">
              <a:spcBef>
                <a:spcPct val="0"/>
              </a:spcBef>
            </a:pPr>
            <a:r>
              <a:rPr lang="en-US" sz="4000" dirty="0">
                <a:latin typeface="Calibri" panose="020F0502020204030204" pitchFamily="34" charset="0"/>
              </a:rPr>
              <a:t>110 million acres</a:t>
            </a:r>
          </a:p>
          <a:p>
            <a:pPr algn="ctr" fontAlgn="base">
              <a:spcBef>
                <a:spcPct val="0"/>
              </a:spcBef>
            </a:pPr>
            <a:r>
              <a:rPr lang="en-US" sz="3600" dirty="0">
                <a:latin typeface="Calibri" panose="020F0502020204030204" pitchFamily="34" charset="0"/>
              </a:rPr>
              <a:t>BLM, USFWS, USFS, NPS</a:t>
            </a:r>
          </a:p>
        </p:txBody>
      </p:sp>
      <p:sp>
        <p:nvSpPr>
          <p:cNvPr id="4" name="Slide Number Placeholder 3"/>
          <p:cNvSpPr>
            <a:spLocks noGrp="1"/>
          </p:cNvSpPr>
          <p:nvPr>
            <p:ph type="sldNum" sz="quarter" idx="12"/>
          </p:nvPr>
        </p:nvSpPr>
        <p:spPr/>
        <p:txBody>
          <a:bodyPr/>
          <a:lstStyle/>
          <a:p>
            <a:fld id="{A0118663-B1F4-BF49-AFB5-9A816A9FFEED}" type="slidenum">
              <a:rPr lang="en-US" smtClean="0"/>
              <a:t>2</a:t>
            </a:fld>
            <a:endParaRPr lang="en-US"/>
          </a:p>
        </p:txBody>
      </p:sp>
    </p:spTree>
    <p:extLst>
      <p:ext uri="{BB962C8B-B14F-4D97-AF65-F5344CB8AC3E}">
        <p14:creationId xmlns:p14="http://schemas.microsoft.com/office/powerpoint/2010/main" val="1952760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AE0C7EF-FB1C-4E42-A17F-96A892B6294A}"/>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a:t>Fuels Management 5 year trends</a:t>
            </a:r>
          </a:p>
        </p:txBody>
      </p:sp>
      <p:graphicFrame>
        <p:nvGraphicFramePr>
          <p:cNvPr id="4" name="Object 3" descr="Graph showing the number of fuels management projects for each agency from 2011-2015"/>
          <p:cNvGraphicFramePr>
            <a:graphicFrameLocks noChangeAspect="1"/>
          </p:cNvGraphicFramePr>
          <p:nvPr>
            <p:extLst>
              <p:ext uri="{D42A27DB-BD31-4B8C-83A1-F6EECF244321}">
                <p14:modId xmlns:p14="http://schemas.microsoft.com/office/powerpoint/2010/main" val="2273833433"/>
              </p:ext>
            </p:extLst>
          </p:nvPr>
        </p:nvGraphicFramePr>
        <p:xfrm>
          <a:off x="0" y="785745"/>
          <a:ext cx="12157213" cy="5210491"/>
        </p:xfrm>
        <a:graphic>
          <a:graphicData uri="http://schemas.openxmlformats.org/presentationml/2006/ole">
            <mc:AlternateContent xmlns:mc="http://schemas.openxmlformats.org/markup-compatibility/2006">
              <mc:Choice xmlns:v="urn:schemas-microsoft-com:vml" Requires="v">
                <p:oleObj spid="_x0000_s15413" name="Worksheet" r:id="rId4" imgW="11557000" imgH="4953000" progId="Excel.Sheet.12">
                  <p:embed/>
                </p:oleObj>
              </mc:Choice>
              <mc:Fallback>
                <p:oleObj name="Worksheet" r:id="rId4" imgW="11557000" imgH="4953000" progId="Excel.Sheet.12">
                  <p:embed/>
                  <p:pic>
                    <p:nvPicPr>
                      <p:cNvPr id="0" name=""/>
                      <p:cNvPicPr/>
                      <p:nvPr/>
                    </p:nvPicPr>
                    <p:blipFill>
                      <a:blip r:embed="rId5"/>
                      <a:stretch>
                        <a:fillRect/>
                      </a:stretch>
                    </p:blipFill>
                    <p:spPr>
                      <a:xfrm>
                        <a:off x="0" y="785745"/>
                        <a:ext cx="12157213" cy="5210491"/>
                      </a:xfrm>
                      <a:prstGeom prst="rect">
                        <a:avLst/>
                      </a:prstGeom>
                    </p:spPr>
                  </p:pic>
                </p:oleObj>
              </mc:Fallback>
            </mc:AlternateContent>
          </a:graphicData>
        </a:graphic>
      </p:graphicFrame>
      <p:sp>
        <p:nvSpPr>
          <p:cNvPr id="2" name="Slide Number Placeholder 1"/>
          <p:cNvSpPr>
            <a:spLocks noGrp="1"/>
          </p:cNvSpPr>
          <p:nvPr>
            <p:ph type="sldNum" sz="quarter" idx="12"/>
          </p:nvPr>
        </p:nvSpPr>
        <p:spPr/>
        <p:txBody>
          <a:bodyPr/>
          <a:lstStyle/>
          <a:p>
            <a:fld id="{A0118663-B1F4-BF49-AFB5-9A816A9FFEED}" type="slidenum">
              <a:rPr lang="en-US" smtClean="0"/>
              <a:t>20</a:t>
            </a:fld>
            <a:endParaRPr lang="en-US"/>
          </a:p>
        </p:txBody>
      </p:sp>
    </p:spTree>
    <p:extLst>
      <p:ext uri="{BB962C8B-B14F-4D97-AF65-F5344CB8AC3E}">
        <p14:creationId xmlns:p14="http://schemas.microsoft.com/office/powerpoint/2010/main" val="15057167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84C9B88-494C-48DD-A3E1-E62AD75DFFA1}"/>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US" dirty="0"/>
              <a:t>Frequency of Initial Attack</a:t>
            </a:r>
          </a:p>
        </p:txBody>
      </p:sp>
      <p:graphicFrame>
        <p:nvGraphicFramePr>
          <p:cNvPr id="4" name="Object 3" descr="Graph comparing frequency of Initial Attacks for each agency"/>
          <p:cNvGraphicFramePr>
            <a:graphicFrameLocks noChangeAspect="1"/>
          </p:cNvGraphicFramePr>
          <p:nvPr>
            <p:extLst>
              <p:ext uri="{D42A27DB-BD31-4B8C-83A1-F6EECF244321}">
                <p14:modId xmlns:p14="http://schemas.microsoft.com/office/powerpoint/2010/main" val="2436761595"/>
              </p:ext>
            </p:extLst>
          </p:nvPr>
        </p:nvGraphicFramePr>
        <p:xfrm>
          <a:off x="573412" y="202510"/>
          <a:ext cx="11141938" cy="6374754"/>
        </p:xfrm>
        <a:graphic>
          <a:graphicData uri="http://schemas.openxmlformats.org/presentationml/2006/ole">
            <mc:AlternateContent xmlns:mc="http://schemas.openxmlformats.org/markup-compatibility/2006">
              <mc:Choice xmlns:v="urn:schemas-microsoft-com:vml" Requires="v">
                <p:oleObj spid="_x0000_s24604" name="Worksheet" r:id="rId4" imgW="9474200" imgH="5473700" progId="Excel.Sheet.12">
                  <p:embed/>
                </p:oleObj>
              </mc:Choice>
              <mc:Fallback>
                <p:oleObj name="Worksheet" r:id="rId4" imgW="9474200" imgH="5473700" progId="Excel.Sheet.12">
                  <p:embed/>
                  <p:pic>
                    <p:nvPicPr>
                      <p:cNvPr id="0" name=""/>
                      <p:cNvPicPr/>
                      <p:nvPr/>
                    </p:nvPicPr>
                    <p:blipFill>
                      <a:blip r:embed="rId5"/>
                      <a:stretch>
                        <a:fillRect/>
                      </a:stretch>
                    </p:blipFill>
                    <p:spPr>
                      <a:xfrm>
                        <a:off x="573412" y="202510"/>
                        <a:ext cx="11141938" cy="6374754"/>
                      </a:xfrm>
                      <a:prstGeom prst="rect">
                        <a:avLst/>
                      </a:prstGeom>
                      <a:solidFill>
                        <a:schemeClr val="bg1"/>
                      </a:solidFill>
                    </p:spPr>
                  </p:pic>
                </p:oleObj>
              </mc:Fallback>
            </mc:AlternateContent>
          </a:graphicData>
        </a:graphic>
      </p:graphicFrame>
      <p:sp>
        <p:nvSpPr>
          <p:cNvPr id="2" name="Rectangle 1">
            <a:extLst>
              <a:ext uri="{C183D7F6-B498-43B3-948B-1728B52AA6E4}">
                <adec:decorative xmlns:adec="http://schemas.microsoft.com/office/drawing/2017/decorative" val="1"/>
              </a:ext>
            </a:extLst>
          </p:cNvPr>
          <p:cNvSpPr/>
          <p:nvPr/>
        </p:nvSpPr>
        <p:spPr>
          <a:xfrm>
            <a:off x="1540042" y="4186989"/>
            <a:ext cx="2486526" cy="10587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C183D7F6-B498-43B3-948B-1728B52AA6E4}">
                <adec:decorative xmlns:adec="http://schemas.microsoft.com/office/drawing/2017/decorative" val="1"/>
              </a:ext>
            </a:extLst>
          </p:cNvPr>
          <p:cNvSpPr/>
          <p:nvPr/>
        </p:nvSpPr>
        <p:spPr>
          <a:xfrm>
            <a:off x="6272463" y="1636295"/>
            <a:ext cx="5197642" cy="36094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p:cNvSpPr>
            <a:spLocks noGrp="1"/>
          </p:cNvSpPr>
          <p:nvPr>
            <p:ph type="sldNum" sz="quarter" idx="12"/>
          </p:nvPr>
        </p:nvSpPr>
        <p:spPr/>
        <p:txBody>
          <a:bodyPr/>
          <a:lstStyle/>
          <a:p>
            <a:fld id="{A0118663-B1F4-BF49-AFB5-9A816A9FFEED}" type="slidenum">
              <a:rPr lang="en-US" smtClean="0"/>
              <a:t>21</a:t>
            </a:fld>
            <a:endParaRPr lang="en-US"/>
          </a:p>
        </p:txBody>
      </p:sp>
    </p:spTree>
    <p:extLst>
      <p:ext uri="{BB962C8B-B14F-4D97-AF65-F5344CB8AC3E}">
        <p14:creationId xmlns:p14="http://schemas.microsoft.com/office/powerpoint/2010/main" val="15748619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5ECA296-C1F3-4C16-9ED7-B412B24ABF25}"/>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a:t>Initial Attack 5 year trends</a:t>
            </a:r>
          </a:p>
        </p:txBody>
      </p:sp>
      <p:graphicFrame>
        <p:nvGraphicFramePr>
          <p:cNvPr id="2" name="Object 1" descr="Graph showing number of Initial Attack Projects for each agency from 2011-2015"/>
          <p:cNvGraphicFramePr>
            <a:graphicFrameLocks noChangeAspect="1"/>
          </p:cNvGraphicFramePr>
          <p:nvPr>
            <p:extLst>
              <p:ext uri="{D42A27DB-BD31-4B8C-83A1-F6EECF244321}">
                <p14:modId xmlns:p14="http://schemas.microsoft.com/office/powerpoint/2010/main" val="538020133"/>
              </p:ext>
            </p:extLst>
          </p:nvPr>
        </p:nvGraphicFramePr>
        <p:xfrm>
          <a:off x="0" y="641921"/>
          <a:ext cx="12286748" cy="5587429"/>
        </p:xfrm>
        <a:graphic>
          <a:graphicData uri="http://schemas.openxmlformats.org/presentationml/2006/ole">
            <mc:AlternateContent xmlns:mc="http://schemas.openxmlformats.org/markup-compatibility/2006">
              <mc:Choice xmlns:v="urn:schemas-microsoft-com:vml" Requires="v">
                <p:oleObj spid="_x0000_s16437" name="Worksheet" r:id="rId4" imgW="11366500" imgH="5168900" progId="Excel.Sheet.12">
                  <p:embed/>
                </p:oleObj>
              </mc:Choice>
              <mc:Fallback>
                <p:oleObj name="Worksheet" r:id="rId4" imgW="11366500" imgH="5168900" progId="Excel.Sheet.12">
                  <p:embed/>
                  <p:pic>
                    <p:nvPicPr>
                      <p:cNvPr id="0" name=""/>
                      <p:cNvPicPr/>
                      <p:nvPr/>
                    </p:nvPicPr>
                    <p:blipFill>
                      <a:blip r:embed="rId5"/>
                      <a:stretch>
                        <a:fillRect/>
                      </a:stretch>
                    </p:blipFill>
                    <p:spPr>
                      <a:xfrm>
                        <a:off x="0" y="641921"/>
                        <a:ext cx="12286748" cy="5587429"/>
                      </a:xfrm>
                      <a:prstGeom prst="rect">
                        <a:avLst/>
                      </a:prstGeom>
                    </p:spPr>
                  </p:pic>
                </p:oleObj>
              </mc:Fallback>
            </mc:AlternateContent>
          </a:graphicData>
        </a:graphic>
      </p:graphicFrame>
      <p:sp>
        <p:nvSpPr>
          <p:cNvPr id="3" name="Slide Number Placeholder 2"/>
          <p:cNvSpPr>
            <a:spLocks noGrp="1"/>
          </p:cNvSpPr>
          <p:nvPr>
            <p:ph type="sldNum" sz="quarter" idx="12"/>
          </p:nvPr>
        </p:nvSpPr>
        <p:spPr/>
        <p:txBody>
          <a:bodyPr/>
          <a:lstStyle/>
          <a:p>
            <a:fld id="{A0118663-B1F4-BF49-AFB5-9A816A9FFEED}" type="slidenum">
              <a:rPr lang="en-US" smtClean="0"/>
              <a:t>22</a:t>
            </a:fld>
            <a:endParaRPr lang="en-US"/>
          </a:p>
        </p:txBody>
      </p:sp>
    </p:spTree>
    <p:extLst>
      <p:ext uri="{BB962C8B-B14F-4D97-AF65-F5344CB8AC3E}">
        <p14:creationId xmlns:p14="http://schemas.microsoft.com/office/powerpoint/2010/main" val="12118905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F55D4FA-3610-4BC3-ABE9-D46607CE7306}"/>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US" dirty="0"/>
              <a:t>Frequency of Control Lines</a:t>
            </a:r>
          </a:p>
        </p:txBody>
      </p:sp>
      <p:graphicFrame>
        <p:nvGraphicFramePr>
          <p:cNvPr id="4" name="Object 3" descr="Graph comparing frequency of Control Lines for each agency"/>
          <p:cNvGraphicFramePr>
            <a:graphicFrameLocks noChangeAspect="1"/>
          </p:cNvGraphicFramePr>
          <p:nvPr>
            <p:extLst>
              <p:ext uri="{D42A27DB-BD31-4B8C-83A1-F6EECF244321}">
                <p14:modId xmlns:p14="http://schemas.microsoft.com/office/powerpoint/2010/main" val="2875078082"/>
              </p:ext>
            </p:extLst>
          </p:nvPr>
        </p:nvGraphicFramePr>
        <p:xfrm>
          <a:off x="573412" y="202510"/>
          <a:ext cx="11141938" cy="6374754"/>
        </p:xfrm>
        <a:graphic>
          <a:graphicData uri="http://schemas.openxmlformats.org/presentationml/2006/ole">
            <mc:AlternateContent xmlns:mc="http://schemas.openxmlformats.org/markup-compatibility/2006">
              <mc:Choice xmlns:v="urn:schemas-microsoft-com:vml" Requires="v">
                <p:oleObj spid="_x0000_s25627" name="Worksheet" r:id="rId4" imgW="9474200" imgH="5473700" progId="Excel.Sheet.12">
                  <p:embed/>
                </p:oleObj>
              </mc:Choice>
              <mc:Fallback>
                <p:oleObj name="Worksheet" r:id="rId4" imgW="9474200" imgH="5473700" progId="Excel.Sheet.12">
                  <p:embed/>
                  <p:pic>
                    <p:nvPicPr>
                      <p:cNvPr id="0" name=""/>
                      <p:cNvPicPr/>
                      <p:nvPr/>
                    </p:nvPicPr>
                    <p:blipFill>
                      <a:blip r:embed="rId5"/>
                      <a:stretch>
                        <a:fillRect/>
                      </a:stretch>
                    </p:blipFill>
                    <p:spPr>
                      <a:xfrm>
                        <a:off x="573412" y="202510"/>
                        <a:ext cx="11141938" cy="6374754"/>
                      </a:xfrm>
                      <a:prstGeom prst="rect">
                        <a:avLst/>
                      </a:prstGeom>
                      <a:solidFill>
                        <a:schemeClr val="bg1"/>
                      </a:solidFill>
                    </p:spPr>
                  </p:pic>
                </p:oleObj>
              </mc:Fallback>
            </mc:AlternateContent>
          </a:graphicData>
        </a:graphic>
      </p:graphicFrame>
      <p:sp>
        <p:nvSpPr>
          <p:cNvPr id="2" name="Rectangle 1">
            <a:extLst>
              <a:ext uri="{C183D7F6-B498-43B3-948B-1728B52AA6E4}">
                <adec:decorative xmlns:adec="http://schemas.microsoft.com/office/drawing/2017/decorative" val="1"/>
              </a:ext>
            </a:extLst>
          </p:cNvPr>
          <p:cNvSpPr/>
          <p:nvPr/>
        </p:nvSpPr>
        <p:spPr>
          <a:xfrm>
            <a:off x="1540042" y="1636295"/>
            <a:ext cx="4860758" cy="36094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C183D7F6-B498-43B3-948B-1728B52AA6E4}">
                <adec:decorative xmlns:adec="http://schemas.microsoft.com/office/drawing/2017/decorative" val="1"/>
              </a:ext>
            </a:extLst>
          </p:cNvPr>
          <p:cNvSpPr/>
          <p:nvPr/>
        </p:nvSpPr>
        <p:spPr>
          <a:xfrm>
            <a:off x="9015663" y="1636295"/>
            <a:ext cx="2454442" cy="36094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p:cNvSpPr>
            <a:spLocks noGrp="1"/>
          </p:cNvSpPr>
          <p:nvPr>
            <p:ph type="sldNum" sz="quarter" idx="12"/>
          </p:nvPr>
        </p:nvSpPr>
        <p:spPr/>
        <p:txBody>
          <a:bodyPr/>
          <a:lstStyle/>
          <a:p>
            <a:fld id="{A0118663-B1F4-BF49-AFB5-9A816A9FFEED}" type="slidenum">
              <a:rPr lang="en-US" smtClean="0"/>
              <a:t>23</a:t>
            </a:fld>
            <a:endParaRPr lang="en-US"/>
          </a:p>
        </p:txBody>
      </p:sp>
    </p:spTree>
    <p:extLst>
      <p:ext uri="{BB962C8B-B14F-4D97-AF65-F5344CB8AC3E}">
        <p14:creationId xmlns:p14="http://schemas.microsoft.com/office/powerpoint/2010/main" val="10612695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lane dropping retardant on fire"/>
          <p:cNvPicPr>
            <a:picLocks noChangeAspect="1"/>
          </p:cNvPicPr>
          <p:nvPr/>
        </p:nvPicPr>
        <p:blipFill rotWithShape="1">
          <a:blip r:embed="rId3"/>
          <a:srcRect t="443"/>
          <a:stretch/>
        </p:blipFill>
        <p:spPr>
          <a:xfrm>
            <a:off x="-1" y="10"/>
            <a:ext cx="12192000" cy="6857990"/>
          </a:xfrm>
          <a:prstGeom prst="rect">
            <a:avLst/>
          </a:prstGeom>
        </p:spPr>
      </p:pic>
      <p:sp>
        <p:nvSpPr>
          <p:cNvPr id="9" name="Freeform 5">
            <a:extLs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cxnSp>
        <p:nvCxnSpPr>
          <p:cNvPr id="11" name="Straight Connector 10">
            <a:extLs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709448" y="1913950"/>
            <a:ext cx="4204137" cy="1342754"/>
          </a:xfrm>
        </p:spPr>
        <p:txBody>
          <a:bodyPr>
            <a:normAutofit/>
          </a:bodyPr>
          <a:lstStyle/>
          <a:p>
            <a:pPr algn="ctr"/>
            <a:r>
              <a:rPr lang="en-US" sz="3600" dirty="0"/>
              <a:t>Wildfire Intervention Sub-Categories</a:t>
            </a:r>
          </a:p>
        </p:txBody>
      </p:sp>
      <p:sp>
        <p:nvSpPr>
          <p:cNvPr id="3" name="Content Placeholder 2"/>
          <p:cNvSpPr>
            <a:spLocks noGrp="1"/>
          </p:cNvSpPr>
          <p:nvPr>
            <p:ph idx="1"/>
          </p:nvPr>
        </p:nvSpPr>
        <p:spPr>
          <a:xfrm>
            <a:off x="525516" y="3417573"/>
            <a:ext cx="4593021" cy="2619839"/>
          </a:xfrm>
        </p:spPr>
        <p:txBody>
          <a:bodyPr anchor="ctr">
            <a:normAutofit/>
          </a:bodyPr>
          <a:lstStyle/>
          <a:p>
            <a:pPr algn="ctr"/>
            <a:r>
              <a:rPr lang="en-US" sz="2400" dirty="0"/>
              <a:t>“Yes” to control lines, then “was fire retardant dropped?”</a:t>
            </a:r>
          </a:p>
        </p:txBody>
      </p:sp>
      <p:sp>
        <p:nvSpPr>
          <p:cNvPr id="5" name="Slide Number Placeholder 4"/>
          <p:cNvSpPr>
            <a:spLocks noGrp="1"/>
          </p:cNvSpPr>
          <p:nvPr>
            <p:ph type="sldNum" sz="quarter" idx="12"/>
          </p:nvPr>
        </p:nvSpPr>
        <p:spPr/>
        <p:txBody>
          <a:bodyPr/>
          <a:lstStyle/>
          <a:p>
            <a:fld id="{A0118663-B1F4-BF49-AFB5-9A816A9FFEED}" type="slidenum">
              <a:rPr lang="en-US" smtClean="0"/>
              <a:t>24</a:t>
            </a:fld>
            <a:endParaRPr lang="en-US"/>
          </a:p>
        </p:txBody>
      </p:sp>
    </p:spTree>
    <p:extLst>
      <p:ext uri="{BB962C8B-B14F-4D97-AF65-F5344CB8AC3E}">
        <p14:creationId xmlns:p14="http://schemas.microsoft.com/office/powerpoint/2010/main" val="18233709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7779EB4-DE56-4691-896F-A69720B9D132}"/>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a:t>Control Lines 5 year trends</a:t>
            </a:r>
          </a:p>
        </p:txBody>
      </p:sp>
      <p:graphicFrame>
        <p:nvGraphicFramePr>
          <p:cNvPr id="2" name="Object 1" descr="Graph showing number of Control Lines Projects for each agency from 2011-2015"/>
          <p:cNvGraphicFramePr>
            <a:graphicFrameLocks noChangeAspect="1"/>
          </p:cNvGraphicFramePr>
          <p:nvPr>
            <p:extLst>
              <p:ext uri="{D42A27DB-BD31-4B8C-83A1-F6EECF244321}">
                <p14:modId xmlns:p14="http://schemas.microsoft.com/office/powerpoint/2010/main" val="1795872537"/>
              </p:ext>
            </p:extLst>
          </p:nvPr>
        </p:nvGraphicFramePr>
        <p:xfrm>
          <a:off x="0" y="787401"/>
          <a:ext cx="12192000" cy="5258676"/>
        </p:xfrm>
        <a:graphic>
          <a:graphicData uri="http://schemas.openxmlformats.org/presentationml/2006/ole">
            <mc:AlternateContent xmlns:mc="http://schemas.openxmlformats.org/markup-compatibility/2006">
              <mc:Choice xmlns:v="urn:schemas-microsoft-com:vml" Requires="v">
                <p:oleObj spid="_x0000_s17461" name="Worksheet" r:id="rId4" imgW="10185400" imgH="4394200" progId="Excel.Sheet.12">
                  <p:embed/>
                </p:oleObj>
              </mc:Choice>
              <mc:Fallback>
                <p:oleObj name="Worksheet" r:id="rId4" imgW="10185400" imgH="4394200" progId="Excel.Sheet.12">
                  <p:embed/>
                  <p:pic>
                    <p:nvPicPr>
                      <p:cNvPr id="0" name=""/>
                      <p:cNvPicPr/>
                      <p:nvPr/>
                    </p:nvPicPr>
                    <p:blipFill>
                      <a:blip r:embed="rId5"/>
                      <a:stretch>
                        <a:fillRect/>
                      </a:stretch>
                    </p:blipFill>
                    <p:spPr>
                      <a:xfrm>
                        <a:off x="0" y="787401"/>
                        <a:ext cx="12192000" cy="5258676"/>
                      </a:xfrm>
                      <a:prstGeom prst="rect">
                        <a:avLst/>
                      </a:prstGeom>
                    </p:spPr>
                  </p:pic>
                </p:oleObj>
              </mc:Fallback>
            </mc:AlternateContent>
          </a:graphicData>
        </a:graphic>
      </p:graphicFrame>
      <p:sp>
        <p:nvSpPr>
          <p:cNvPr id="3" name="Slide Number Placeholder 2"/>
          <p:cNvSpPr>
            <a:spLocks noGrp="1"/>
          </p:cNvSpPr>
          <p:nvPr>
            <p:ph type="sldNum" sz="quarter" idx="12"/>
          </p:nvPr>
        </p:nvSpPr>
        <p:spPr/>
        <p:txBody>
          <a:bodyPr/>
          <a:lstStyle/>
          <a:p>
            <a:fld id="{A0118663-B1F4-BF49-AFB5-9A816A9FFEED}" type="slidenum">
              <a:rPr lang="en-US" smtClean="0"/>
              <a:t>25</a:t>
            </a:fld>
            <a:endParaRPr lang="en-US"/>
          </a:p>
        </p:txBody>
      </p:sp>
    </p:spTree>
    <p:extLst>
      <p:ext uri="{BB962C8B-B14F-4D97-AF65-F5344CB8AC3E}">
        <p14:creationId xmlns:p14="http://schemas.microsoft.com/office/powerpoint/2010/main" val="6710761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6EF98EA-F886-4E35-80BC-B9C80DFA3567}"/>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US" dirty="0"/>
              <a:t>Frequency of Fire Retardant Application</a:t>
            </a:r>
          </a:p>
        </p:txBody>
      </p:sp>
      <p:graphicFrame>
        <p:nvGraphicFramePr>
          <p:cNvPr id="4" name="Object 3" descr="Graph showing number of Fire Retardant Applications for each agency"/>
          <p:cNvGraphicFramePr>
            <a:graphicFrameLocks noChangeAspect="1"/>
          </p:cNvGraphicFramePr>
          <p:nvPr>
            <p:extLst>
              <p:ext uri="{D42A27DB-BD31-4B8C-83A1-F6EECF244321}">
                <p14:modId xmlns:p14="http://schemas.microsoft.com/office/powerpoint/2010/main" val="2109252848"/>
              </p:ext>
            </p:extLst>
          </p:nvPr>
        </p:nvGraphicFramePr>
        <p:xfrm>
          <a:off x="0" y="481011"/>
          <a:ext cx="12103089" cy="5505451"/>
        </p:xfrm>
        <a:graphic>
          <a:graphicData uri="http://schemas.openxmlformats.org/presentationml/2006/ole">
            <mc:AlternateContent xmlns:mc="http://schemas.openxmlformats.org/markup-compatibility/2006">
              <mc:Choice xmlns:v="urn:schemas-microsoft-com:vml" Requires="v">
                <p:oleObj spid="_x0000_s11330" name="Worksheet" r:id="rId4" imgW="9690100" imgH="4406900" progId="Excel.Sheet.12">
                  <p:embed/>
                </p:oleObj>
              </mc:Choice>
              <mc:Fallback>
                <p:oleObj name="Worksheet" r:id="rId4" imgW="9690100" imgH="4406900" progId="Excel.Sheet.12">
                  <p:embed/>
                  <p:pic>
                    <p:nvPicPr>
                      <p:cNvPr id="0" name=""/>
                      <p:cNvPicPr/>
                      <p:nvPr/>
                    </p:nvPicPr>
                    <p:blipFill>
                      <a:blip r:embed="rId5"/>
                      <a:stretch>
                        <a:fillRect/>
                      </a:stretch>
                    </p:blipFill>
                    <p:spPr>
                      <a:xfrm>
                        <a:off x="0" y="481011"/>
                        <a:ext cx="12103089" cy="5505451"/>
                      </a:xfrm>
                      <a:prstGeom prst="rect">
                        <a:avLst/>
                      </a:prstGeom>
                    </p:spPr>
                  </p:pic>
                </p:oleObj>
              </mc:Fallback>
            </mc:AlternateContent>
          </a:graphicData>
        </a:graphic>
      </p:graphicFrame>
      <p:sp>
        <p:nvSpPr>
          <p:cNvPr id="5" name="TextBox 4"/>
          <p:cNvSpPr txBox="1"/>
          <p:nvPr/>
        </p:nvSpPr>
        <p:spPr>
          <a:xfrm>
            <a:off x="1728788" y="6200775"/>
            <a:ext cx="7986712" cy="400110"/>
          </a:xfrm>
          <a:prstGeom prst="rect">
            <a:avLst/>
          </a:prstGeom>
          <a:noFill/>
        </p:spPr>
        <p:txBody>
          <a:bodyPr wrap="square" rtlCol="0">
            <a:spAutoFit/>
          </a:bodyPr>
          <a:lstStyle/>
          <a:p>
            <a:r>
              <a:rPr lang="en-US" sz="2000" dirty="0"/>
              <a:t>Note: the BLM manages 8% of the NWPS; FWS 18%; USFS 33%; NPS 40%</a:t>
            </a:r>
          </a:p>
        </p:txBody>
      </p:sp>
      <p:sp>
        <p:nvSpPr>
          <p:cNvPr id="2" name="Slide Number Placeholder 1"/>
          <p:cNvSpPr>
            <a:spLocks noGrp="1"/>
          </p:cNvSpPr>
          <p:nvPr>
            <p:ph type="sldNum" sz="quarter" idx="12"/>
          </p:nvPr>
        </p:nvSpPr>
        <p:spPr/>
        <p:txBody>
          <a:bodyPr/>
          <a:lstStyle/>
          <a:p>
            <a:fld id="{A0118663-B1F4-BF49-AFB5-9A816A9FFEED}" type="slidenum">
              <a:rPr lang="en-US" smtClean="0"/>
              <a:t>26</a:t>
            </a:fld>
            <a:endParaRPr lang="en-US"/>
          </a:p>
        </p:txBody>
      </p:sp>
    </p:spTree>
    <p:extLst>
      <p:ext uri="{BB962C8B-B14F-4D97-AF65-F5344CB8AC3E}">
        <p14:creationId xmlns:p14="http://schemas.microsoft.com/office/powerpoint/2010/main" val="3626633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F157986-DBBC-4274-99EE-4EC820B0E006}"/>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a:t>Fire Retardant and Water Drop 5 year trends</a:t>
            </a:r>
          </a:p>
        </p:txBody>
      </p:sp>
      <p:graphicFrame>
        <p:nvGraphicFramePr>
          <p:cNvPr id="2" name="Object 1" descr="Graph showing the number of Fire Retardant and Water Drop Projects for each agency from 2011-2015"/>
          <p:cNvGraphicFramePr>
            <a:graphicFrameLocks noChangeAspect="1"/>
          </p:cNvGraphicFramePr>
          <p:nvPr>
            <p:extLst>
              <p:ext uri="{D42A27DB-BD31-4B8C-83A1-F6EECF244321}">
                <p14:modId xmlns:p14="http://schemas.microsoft.com/office/powerpoint/2010/main" val="2594863803"/>
              </p:ext>
            </p:extLst>
          </p:nvPr>
        </p:nvGraphicFramePr>
        <p:xfrm>
          <a:off x="1222541" y="0"/>
          <a:ext cx="9692640" cy="6858000"/>
        </p:xfrm>
        <a:graphic>
          <a:graphicData uri="http://schemas.openxmlformats.org/presentationml/2006/ole">
            <mc:AlternateContent xmlns:mc="http://schemas.openxmlformats.org/markup-compatibility/2006">
              <mc:Choice xmlns:v="urn:schemas-microsoft-com:vml" Requires="v">
                <p:oleObj spid="_x0000_s18483" name="Worksheet" r:id="rId4" imgW="6731000" imgH="4762500" progId="Excel.Sheet.12">
                  <p:embed/>
                </p:oleObj>
              </mc:Choice>
              <mc:Fallback>
                <p:oleObj name="Worksheet" r:id="rId4" imgW="6731000" imgH="4762500" progId="Excel.Sheet.12">
                  <p:embed/>
                  <p:pic>
                    <p:nvPicPr>
                      <p:cNvPr id="0" name=""/>
                      <p:cNvPicPr/>
                      <p:nvPr/>
                    </p:nvPicPr>
                    <p:blipFill>
                      <a:blip r:embed="rId5"/>
                      <a:stretch>
                        <a:fillRect/>
                      </a:stretch>
                    </p:blipFill>
                    <p:spPr>
                      <a:xfrm>
                        <a:off x="1222541" y="0"/>
                        <a:ext cx="9692640" cy="6858000"/>
                      </a:xfrm>
                      <a:prstGeom prst="rect">
                        <a:avLst/>
                      </a:prstGeom>
                    </p:spPr>
                  </p:pic>
                </p:oleObj>
              </mc:Fallback>
            </mc:AlternateContent>
          </a:graphicData>
        </a:graphic>
      </p:graphicFrame>
      <p:sp>
        <p:nvSpPr>
          <p:cNvPr id="3" name="Slide Number Placeholder 2"/>
          <p:cNvSpPr>
            <a:spLocks noGrp="1"/>
          </p:cNvSpPr>
          <p:nvPr>
            <p:ph type="sldNum" sz="quarter" idx="12"/>
          </p:nvPr>
        </p:nvSpPr>
        <p:spPr/>
        <p:txBody>
          <a:bodyPr/>
          <a:lstStyle/>
          <a:p>
            <a:fld id="{A0118663-B1F4-BF49-AFB5-9A816A9FFEED}" type="slidenum">
              <a:rPr lang="en-US" smtClean="0"/>
              <a:t>27</a:t>
            </a:fld>
            <a:endParaRPr lang="en-US"/>
          </a:p>
        </p:txBody>
      </p:sp>
    </p:spTree>
    <p:extLst>
      <p:ext uri="{BB962C8B-B14F-4D97-AF65-F5344CB8AC3E}">
        <p14:creationId xmlns:p14="http://schemas.microsoft.com/office/powerpoint/2010/main" val="603395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918D943-5CEF-4FD9-81BB-6C50AD87438E}"/>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US" dirty="0"/>
              <a:t>Frequency of Post-Fire Restoration</a:t>
            </a:r>
          </a:p>
        </p:txBody>
      </p:sp>
      <p:graphicFrame>
        <p:nvGraphicFramePr>
          <p:cNvPr id="4" name="Object 3" descr="Graph comparing frequency of Post-Fire Restoration for each agency"/>
          <p:cNvGraphicFramePr>
            <a:graphicFrameLocks noChangeAspect="1"/>
          </p:cNvGraphicFramePr>
          <p:nvPr>
            <p:extLst>
              <p:ext uri="{D42A27DB-BD31-4B8C-83A1-F6EECF244321}">
                <p14:modId xmlns:p14="http://schemas.microsoft.com/office/powerpoint/2010/main" val="1070730748"/>
              </p:ext>
            </p:extLst>
          </p:nvPr>
        </p:nvGraphicFramePr>
        <p:xfrm>
          <a:off x="573412" y="202510"/>
          <a:ext cx="11141938" cy="6374754"/>
        </p:xfrm>
        <a:graphic>
          <a:graphicData uri="http://schemas.openxmlformats.org/presentationml/2006/ole">
            <mc:AlternateContent xmlns:mc="http://schemas.openxmlformats.org/markup-compatibility/2006">
              <mc:Choice xmlns:v="urn:schemas-microsoft-com:vml" Requires="v">
                <p:oleObj spid="_x0000_s26650" name="Worksheet" r:id="rId4" imgW="9474200" imgH="5473700" progId="Excel.Sheet.12">
                  <p:embed/>
                </p:oleObj>
              </mc:Choice>
              <mc:Fallback>
                <p:oleObj name="Worksheet" r:id="rId4" imgW="9474200" imgH="5473700" progId="Excel.Sheet.12">
                  <p:embed/>
                  <p:pic>
                    <p:nvPicPr>
                      <p:cNvPr id="0" name=""/>
                      <p:cNvPicPr/>
                      <p:nvPr/>
                    </p:nvPicPr>
                    <p:blipFill>
                      <a:blip r:embed="rId5"/>
                      <a:stretch>
                        <a:fillRect/>
                      </a:stretch>
                    </p:blipFill>
                    <p:spPr>
                      <a:xfrm>
                        <a:off x="573412" y="202510"/>
                        <a:ext cx="11141938" cy="6374754"/>
                      </a:xfrm>
                      <a:prstGeom prst="rect">
                        <a:avLst/>
                      </a:prstGeom>
                      <a:solidFill>
                        <a:schemeClr val="bg1"/>
                      </a:solidFill>
                    </p:spPr>
                  </p:pic>
                </p:oleObj>
              </mc:Fallback>
            </mc:AlternateContent>
          </a:graphicData>
        </a:graphic>
      </p:graphicFrame>
      <p:sp>
        <p:nvSpPr>
          <p:cNvPr id="2" name="Rectangle 1">
            <a:extLst>
              <a:ext uri="{C183D7F6-B498-43B3-948B-1728B52AA6E4}">
                <adec:decorative xmlns:adec="http://schemas.microsoft.com/office/drawing/2017/decorative" val="1"/>
              </a:ext>
            </a:extLst>
          </p:cNvPr>
          <p:cNvSpPr/>
          <p:nvPr/>
        </p:nvSpPr>
        <p:spPr>
          <a:xfrm>
            <a:off x="1540042" y="1636295"/>
            <a:ext cx="4860758" cy="36094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C183D7F6-B498-43B3-948B-1728B52AA6E4}">
                <adec:decorative xmlns:adec="http://schemas.microsoft.com/office/drawing/2017/decorative" val="1"/>
              </a:ext>
            </a:extLst>
          </p:cNvPr>
          <p:cNvSpPr/>
          <p:nvPr/>
        </p:nvSpPr>
        <p:spPr>
          <a:xfrm>
            <a:off x="6400800" y="1267326"/>
            <a:ext cx="2807369" cy="39784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p:cNvSpPr>
            <a:spLocks noGrp="1"/>
          </p:cNvSpPr>
          <p:nvPr>
            <p:ph type="sldNum" sz="quarter" idx="12"/>
          </p:nvPr>
        </p:nvSpPr>
        <p:spPr/>
        <p:txBody>
          <a:bodyPr/>
          <a:lstStyle/>
          <a:p>
            <a:fld id="{A0118663-B1F4-BF49-AFB5-9A816A9FFEED}" type="slidenum">
              <a:rPr lang="en-US" smtClean="0"/>
              <a:t>28</a:t>
            </a:fld>
            <a:endParaRPr lang="en-US"/>
          </a:p>
        </p:txBody>
      </p:sp>
    </p:spTree>
    <p:extLst>
      <p:ext uri="{BB962C8B-B14F-4D97-AF65-F5344CB8AC3E}">
        <p14:creationId xmlns:p14="http://schemas.microsoft.com/office/powerpoint/2010/main" val="399761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lane dropping retardant on fire"/>
          <p:cNvPicPr>
            <a:picLocks noChangeAspect="1"/>
          </p:cNvPicPr>
          <p:nvPr/>
        </p:nvPicPr>
        <p:blipFill rotWithShape="1">
          <a:blip r:embed="rId3"/>
          <a:srcRect t="443"/>
          <a:stretch/>
        </p:blipFill>
        <p:spPr>
          <a:xfrm>
            <a:off x="-1" y="10"/>
            <a:ext cx="12192000" cy="6857990"/>
          </a:xfrm>
          <a:prstGeom prst="rect">
            <a:avLst/>
          </a:prstGeom>
        </p:spPr>
      </p:pic>
      <p:sp>
        <p:nvSpPr>
          <p:cNvPr id="9" name="Freeform 5">
            <a:extLs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cxnSp>
        <p:nvCxnSpPr>
          <p:cNvPr id="11" name="Straight Connector 10">
            <a:extLs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709448" y="1913950"/>
            <a:ext cx="4204137" cy="1342754"/>
          </a:xfrm>
        </p:spPr>
        <p:txBody>
          <a:bodyPr>
            <a:normAutofit/>
          </a:bodyPr>
          <a:lstStyle/>
          <a:p>
            <a:pPr algn="ctr"/>
            <a:r>
              <a:rPr lang="en-US" sz="3600" dirty="0"/>
              <a:t>Wildfire Intervention Sub-Categories</a:t>
            </a:r>
          </a:p>
        </p:txBody>
      </p:sp>
      <p:sp>
        <p:nvSpPr>
          <p:cNvPr id="3" name="Content Placeholder 2"/>
          <p:cNvSpPr>
            <a:spLocks noGrp="1"/>
          </p:cNvSpPr>
          <p:nvPr>
            <p:ph idx="1"/>
          </p:nvPr>
        </p:nvSpPr>
        <p:spPr>
          <a:xfrm>
            <a:off x="525516" y="3417573"/>
            <a:ext cx="4593021" cy="2619839"/>
          </a:xfrm>
        </p:spPr>
        <p:txBody>
          <a:bodyPr anchor="ctr">
            <a:normAutofit/>
          </a:bodyPr>
          <a:lstStyle/>
          <a:p>
            <a:r>
              <a:rPr lang="en-US" sz="1800"/>
              <a:t>“Yes” to post-fire restoration, then:</a:t>
            </a:r>
          </a:p>
          <a:p>
            <a:pPr lvl="1"/>
            <a:r>
              <a:rPr lang="en-US" sz="1800"/>
              <a:t>Planting seeds?</a:t>
            </a:r>
          </a:p>
          <a:p>
            <a:pPr lvl="1"/>
            <a:r>
              <a:rPr lang="en-US" sz="1800"/>
              <a:t>Stabilizing hill slopes?</a:t>
            </a:r>
          </a:p>
          <a:p>
            <a:pPr lvl="1"/>
            <a:r>
              <a:rPr lang="en-US" sz="1800"/>
              <a:t>Applying soil/mulch?</a:t>
            </a:r>
          </a:p>
          <a:p>
            <a:pPr lvl="1"/>
            <a:r>
              <a:rPr lang="en-US" sz="1800"/>
              <a:t>Inserting contour logs or straw wattles?</a:t>
            </a:r>
          </a:p>
          <a:p>
            <a:pPr lvl="1"/>
            <a:r>
              <a:rPr lang="en-US" sz="1800"/>
              <a:t>Other post-fire restoration?</a:t>
            </a:r>
          </a:p>
          <a:p>
            <a:endParaRPr lang="en-US" sz="1800"/>
          </a:p>
        </p:txBody>
      </p:sp>
      <p:sp>
        <p:nvSpPr>
          <p:cNvPr id="5" name="Slide Number Placeholder 4"/>
          <p:cNvSpPr>
            <a:spLocks noGrp="1"/>
          </p:cNvSpPr>
          <p:nvPr>
            <p:ph type="sldNum" sz="quarter" idx="12"/>
          </p:nvPr>
        </p:nvSpPr>
        <p:spPr/>
        <p:txBody>
          <a:bodyPr/>
          <a:lstStyle/>
          <a:p>
            <a:fld id="{A0118663-B1F4-BF49-AFB5-9A816A9FFEED}" type="slidenum">
              <a:rPr lang="en-US" smtClean="0"/>
              <a:t>29</a:t>
            </a:fld>
            <a:endParaRPr lang="en-US"/>
          </a:p>
        </p:txBody>
      </p:sp>
    </p:spTree>
    <p:extLst>
      <p:ext uri="{BB962C8B-B14F-4D97-AF65-F5344CB8AC3E}">
        <p14:creationId xmlns:p14="http://schemas.microsoft.com/office/powerpoint/2010/main" val="11224012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2" name="Text Box 5"/>
          <p:cNvSpPr txBox="1">
            <a:spLocks noGrp="1" noChangeArrowheads="1"/>
          </p:cNvSpPr>
          <p:nvPr>
            <p:ph type="title" idx="4294967295"/>
          </p:nvPr>
        </p:nvSpPr>
        <p:spPr bwMode="auto">
          <a:xfrm>
            <a:off x="2764999" y="329626"/>
            <a:ext cx="6575425" cy="584775"/>
          </a:xfrm>
          <a:prstGeom prst="rect">
            <a:avLst/>
          </a:prstGeom>
          <a:noFill/>
          <a:ln w="9525">
            <a:noFill/>
            <a:prstDash/>
            <a:miter lim="800000"/>
            <a:headEnd/>
            <a:tailEn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Wilderness Act of 1964</a:t>
            </a:r>
            <a:endPar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p:txBody>
      </p:sp>
      <p:sp>
        <p:nvSpPr>
          <p:cNvPr id="9" name="TextBox 8"/>
          <p:cNvSpPr txBox="1"/>
          <p:nvPr/>
        </p:nvSpPr>
        <p:spPr>
          <a:xfrm>
            <a:off x="2438401" y="914400"/>
            <a:ext cx="7458075" cy="1077218"/>
          </a:xfrm>
          <a:prstGeom prst="rect">
            <a:avLst/>
          </a:prstGeom>
          <a:noFill/>
        </p:spPr>
        <p:txBody>
          <a:bodyPr wrap="square" rtlCol="0">
            <a:spAutoFit/>
          </a:bodyPr>
          <a:lstStyle/>
          <a:p>
            <a:pPr algn="ctr" fontAlgn="base">
              <a:spcBef>
                <a:spcPct val="0"/>
              </a:spcBef>
              <a:spcAft>
                <a:spcPct val="0"/>
              </a:spcAft>
            </a:pPr>
            <a:r>
              <a:rPr lang="en-US" sz="3200" dirty="0">
                <a:solidFill>
                  <a:srgbClr val="000000"/>
                </a:solidFill>
                <a:latin typeface="Calibri" panose="020F0502020204030204" pitchFamily="34" charset="0"/>
              </a:rPr>
              <a:t>The mandate of the Wilderness Act is to preserve the area’s “wilderness character”</a:t>
            </a:r>
          </a:p>
        </p:txBody>
      </p:sp>
      <p:sp>
        <p:nvSpPr>
          <p:cNvPr id="4" name="TextBox 3"/>
          <p:cNvSpPr txBox="1"/>
          <p:nvPr/>
        </p:nvSpPr>
        <p:spPr>
          <a:xfrm>
            <a:off x="3429000" y="2362199"/>
            <a:ext cx="1495926" cy="584775"/>
          </a:xfrm>
          <a:prstGeom prst="rect">
            <a:avLst/>
          </a:prstGeom>
          <a:solidFill>
            <a:schemeClr val="bg1"/>
          </a:solidFill>
        </p:spPr>
        <p:txBody>
          <a:bodyPr wrap="square" rtlCol="0">
            <a:spAutoFit/>
          </a:bodyPr>
          <a:lstStyle/>
          <a:p>
            <a:r>
              <a:rPr lang="en-US" sz="3200" dirty="0">
                <a:solidFill>
                  <a:srgbClr val="FF0000"/>
                </a:solidFill>
              </a:rPr>
              <a:t>Natural</a:t>
            </a:r>
          </a:p>
        </p:txBody>
      </p:sp>
      <p:sp>
        <p:nvSpPr>
          <p:cNvPr id="5" name="TextBox 4"/>
          <p:cNvSpPr txBox="1"/>
          <p:nvPr/>
        </p:nvSpPr>
        <p:spPr>
          <a:xfrm>
            <a:off x="6558886" y="2362200"/>
            <a:ext cx="2488861" cy="584775"/>
          </a:xfrm>
          <a:prstGeom prst="rect">
            <a:avLst/>
          </a:prstGeom>
          <a:solidFill>
            <a:schemeClr val="bg1"/>
          </a:solidFill>
        </p:spPr>
        <p:txBody>
          <a:bodyPr wrap="square" rtlCol="0">
            <a:spAutoFit/>
          </a:bodyPr>
          <a:lstStyle/>
          <a:p>
            <a:r>
              <a:rPr lang="en-US" sz="3200" dirty="0">
                <a:solidFill>
                  <a:srgbClr val="FF0000"/>
                </a:solidFill>
              </a:rPr>
              <a:t>Untrammeled</a:t>
            </a:r>
          </a:p>
        </p:txBody>
      </p:sp>
      <p:sp>
        <p:nvSpPr>
          <p:cNvPr id="6" name="TextBox 5"/>
          <p:cNvSpPr txBox="1"/>
          <p:nvPr/>
        </p:nvSpPr>
        <p:spPr>
          <a:xfrm>
            <a:off x="1981201" y="3429000"/>
            <a:ext cx="7724274" cy="549442"/>
          </a:xfrm>
          <a:prstGeom prst="rect">
            <a:avLst/>
          </a:prstGeom>
          <a:solidFill>
            <a:schemeClr val="bg1"/>
          </a:solidFill>
        </p:spPr>
        <p:txBody>
          <a:bodyPr wrap="square" rtlCol="0">
            <a:spAutoFit/>
          </a:bodyPr>
          <a:lstStyle/>
          <a:p>
            <a:r>
              <a:rPr lang="en-US" sz="3000" dirty="0">
                <a:solidFill>
                  <a:srgbClr val="000000"/>
                </a:solidFill>
              </a:rPr>
              <a:t>Solitude or Primitive and Unconfined Recreation</a:t>
            </a:r>
          </a:p>
        </p:txBody>
      </p:sp>
      <p:sp>
        <p:nvSpPr>
          <p:cNvPr id="7" name="TextBox 6"/>
          <p:cNvSpPr txBox="1"/>
          <p:nvPr/>
        </p:nvSpPr>
        <p:spPr>
          <a:xfrm>
            <a:off x="2525879" y="4426424"/>
            <a:ext cx="2270710" cy="553998"/>
          </a:xfrm>
          <a:prstGeom prst="rect">
            <a:avLst/>
          </a:prstGeom>
          <a:solidFill>
            <a:schemeClr val="bg1"/>
          </a:solidFill>
        </p:spPr>
        <p:txBody>
          <a:bodyPr wrap="square" rtlCol="0">
            <a:spAutoFit/>
          </a:bodyPr>
          <a:lstStyle/>
          <a:p>
            <a:r>
              <a:rPr lang="en-US" sz="3000" dirty="0">
                <a:solidFill>
                  <a:srgbClr val="000000"/>
                </a:solidFill>
              </a:rPr>
              <a:t>Undeveloped</a:t>
            </a:r>
          </a:p>
        </p:txBody>
      </p:sp>
      <p:sp>
        <p:nvSpPr>
          <p:cNvPr id="8" name="TextBox 7"/>
          <p:cNvSpPr txBox="1"/>
          <p:nvPr/>
        </p:nvSpPr>
        <p:spPr>
          <a:xfrm>
            <a:off x="6034513" y="4419600"/>
            <a:ext cx="3861963" cy="560822"/>
          </a:xfrm>
          <a:prstGeom prst="rect">
            <a:avLst/>
          </a:prstGeom>
          <a:solidFill>
            <a:schemeClr val="bg1"/>
          </a:solidFill>
        </p:spPr>
        <p:txBody>
          <a:bodyPr wrap="square" rtlCol="0">
            <a:spAutoFit/>
          </a:bodyPr>
          <a:lstStyle/>
          <a:p>
            <a:r>
              <a:rPr lang="en-US" sz="3000" dirty="0">
                <a:solidFill>
                  <a:srgbClr val="000000"/>
                </a:solidFill>
              </a:rPr>
              <a:t>Other Unique Qualities</a:t>
            </a:r>
          </a:p>
        </p:txBody>
      </p:sp>
      <p:sp>
        <p:nvSpPr>
          <p:cNvPr id="10" name="TextBox 9"/>
          <p:cNvSpPr txBox="1"/>
          <p:nvPr/>
        </p:nvSpPr>
        <p:spPr>
          <a:xfrm>
            <a:off x="7738241" y="6572017"/>
            <a:ext cx="2895600" cy="276999"/>
          </a:xfrm>
          <a:prstGeom prst="rect">
            <a:avLst/>
          </a:prstGeom>
          <a:noFill/>
        </p:spPr>
        <p:txBody>
          <a:bodyPr wrap="square" rtlCol="0">
            <a:spAutoFit/>
          </a:bodyPr>
          <a:lstStyle/>
          <a:p>
            <a:r>
              <a:rPr lang="en-US" sz="1200" b="1" dirty="0">
                <a:solidFill>
                  <a:srgbClr val="000000"/>
                </a:solidFill>
                <a:latin typeface="Calibri"/>
              </a:rPr>
              <a:t>Sequoia Kings Canyon Wilderness, CA</a:t>
            </a:r>
          </a:p>
        </p:txBody>
      </p:sp>
      <p:sp>
        <p:nvSpPr>
          <p:cNvPr id="11" name="Slide Number Placeholder 10"/>
          <p:cNvSpPr>
            <a:spLocks noGrp="1"/>
          </p:cNvSpPr>
          <p:nvPr>
            <p:ph type="sldNum" sz="quarter" idx="12"/>
          </p:nvPr>
        </p:nvSpPr>
        <p:spPr/>
        <p:txBody>
          <a:bodyPr/>
          <a:lstStyle/>
          <a:p>
            <a:fld id="{A0118663-B1F4-BF49-AFB5-9A816A9FFEED}" type="slidenum">
              <a:rPr lang="en-US" smtClean="0"/>
              <a:t>3</a:t>
            </a:fld>
            <a:endParaRPr lang="en-US"/>
          </a:p>
        </p:txBody>
      </p:sp>
    </p:spTree>
    <p:extLst>
      <p:ext uri="{BB962C8B-B14F-4D97-AF65-F5344CB8AC3E}">
        <p14:creationId xmlns:p14="http://schemas.microsoft.com/office/powerpoint/2010/main" val="2119517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79E8CFA-5075-4735-AFFE-305943C341C1}"/>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US" dirty="0"/>
              <a:t>Frequency of Post-Fire Restoration Projects</a:t>
            </a:r>
          </a:p>
        </p:txBody>
      </p:sp>
      <p:graphicFrame>
        <p:nvGraphicFramePr>
          <p:cNvPr id="4" name="Object 3" descr="Graph showing frequencies of types of Post-Fire Restoration projects (Stabilizing Hill Slopes, Application of soil and mulch, Log terraces or straw wattles, Planting seeds, Other) for each agency"/>
          <p:cNvGraphicFramePr>
            <a:graphicFrameLocks noChangeAspect="1"/>
          </p:cNvGraphicFramePr>
          <p:nvPr>
            <p:extLst>
              <p:ext uri="{D42A27DB-BD31-4B8C-83A1-F6EECF244321}">
                <p14:modId xmlns:p14="http://schemas.microsoft.com/office/powerpoint/2010/main" val="2799390733"/>
              </p:ext>
            </p:extLst>
          </p:nvPr>
        </p:nvGraphicFramePr>
        <p:xfrm>
          <a:off x="436564" y="0"/>
          <a:ext cx="11379200" cy="6688597"/>
        </p:xfrm>
        <a:graphic>
          <a:graphicData uri="http://schemas.openxmlformats.org/presentationml/2006/ole">
            <mc:AlternateContent xmlns:mc="http://schemas.openxmlformats.org/markup-compatibility/2006">
              <mc:Choice xmlns:v="urn:schemas-microsoft-com:vml" Requires="v">
                <p:oleObj spid="_x0000_s12351" name="Worksheet" r:id="rId4" imgW="7886700" imgH="4635500" progId="Excel.Sheet.12">
                  <p:embed/>
                </p:oleObj>
              </mc:Choice>
              <mc:Fallback>
                <p:oleObj name="Worksheet" r:id="rId4" imgW="7886700" imgH="4635500" progId="Excel.Sheet.12">
                  <p:embed/>
                  <p:pic>
                    <p:nvPicPr>
                      <p:cNvPr id="0" name=""/>
                      <p:cNvPicPr/>
                      <p:nvPr/>
                    </p:nvPicPr>
                    <p:blipFill>
                      <a:blip r:embed="rId5"/>
                      <a:stretch>
                        <a:fillRect/>
                      </a:stretch>
                    </p:blipFill>
                    <p:spPr>
                      <a:xfrm>
                        <a:off x="436564" y="0"/>
                        <a:ext cx="11379200" cy="6688597"/>
                      </a:xfrm>
                      <a:prstGeom prst="rect">
                        <a:avLst/>
                      </a:prstGeom>
                    </p:spPr>
                  </p:pic>
                </p:oleObj>
              </mc:Fallback>
            </mc:AlternateContent>
          </a:graphicData>
        </a:graphic>
      </p:graphicFrame>
      <p:sp>
        <p:nvSpPr>
          <p:cNvPr id="2" name="Slide Number Placeholder 1"/>
          <p:cNvSpPr>
            <a:spLocks noGrp="1"/>
          </p:cNvSpPr>
          <p:nvPr>
            <p:ph type="sldNum" sz="quarter" idx="12"/>
          </p:nvPr>
        </p:nvSpPr>
        <p:spPr/>
        <p:txBody>
          <a:bodyPr/>
          <a:lstStyle/>
          <a:p>
            <a:fld id="{A0118663-B1F4-BF49-AFB5-9A816A9FFEED}" type="slidenum">
              <a:rPr lang="en-US" smtClean="0"/>
              <a:t>30</a:t>
            </a:fld>
            <a:endParaRPr lang="en-US"/>
          </a:p>
        </p:txBody>
      </p:sp>
    </p:spTree>
    <p:extLst>
      <p:ext uri="{BB962C8B-B14F-4D97-AF65-F5344CB8AC3E}">
        <p14:creationId xmlns:p14="http://schemas.microsoft.com/office/powerpoint/2010/main" val="7012693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5350" y="350837"/>
            <a:ext cx="10515600" cy="1325563"/>
          </a:xfrm>
        </p:spPr>
        <p:txBody>
          <a:bodyPr/>
          <a:lstStyle/>
          <a:p>
            <a:pPr algn="ctr"/>
            <a:r>
              <a:rPr lang="en-US" dirty="0">
                <a:solidFill>
                  <a:schemeClr val="accent1">
                    <a:lumMod val="50000"/>
                  </a:schemeClr>
                </a:solidFill>
              </a:rPr>
              <a:t>Why did wilderness managers intervene?</a:t>
            </a:r>
          </a:p>
        </p:txBody>
      </p:sp>
      <p:pic>
        <p:nvPicPr>
          <p:cNvPr id="4" name="Picture 3" descr="Feet next to two painted arrows pointed in opposite directions"/>
          <p:cNvPicPr>
            <a:picLocks noChangeAspect="1"/>
          </p:cNvPicPr>
          <p:nvPr/>
        </p:nvPicPr>
        <p:blipFill>
          <a:blip r:embed="rId3"/>
          <a:stretch>
            <a:fillRect/>
          </a:stretch>
        </p:blipFill>
        <p:spPr>
          <a:xfrm>
            <a:off x="3660909" y="2119312"/>
            <a:ext cx="4984481" cy="3095625"/>
          </a:xfrm>
          <a:prstGeom prst="rect">
            <a:avLst/>
          </a:prstGeom>
        </p:spPr>
      </p:pic>
      <p:sp>
        <p:nvSpPr>
          <p:cNvPr id="3" name="Slide Number Placeholder 2"/>
          <p:cNvSpPr>
            <a:spLocks noGrp="1"/>
          </p:cNvSpPr>
          <p:nvPr>
            <p:ph type="sldNum" sz="quarter" idx="12"/>
          </p:nvPr>
        </p:nvSpPr>
        <p:spPr/>
        <p:txBody>
          <a:bodyPr/>
          <a:lstStyle/>
          <a:p>
            <a:fld id="{A0118663-B1F4-BF49-AFB5-9A816A9FFEED}" type="slidenum">
              <a:rPr lang="en-US" smtClean="0"/>
              <a:t>31</a:t>
            </a:fld>
            <a:endParaRPr lang="en-US"/>
          </a:p>
        </p:txBody>
      </p:sp>
    </p:spTree>
    <p:extLst>
      <p:ext uri="{BB962C8B-B14F-4D97-AF65-F5344CB8AC3E}">
        <p14:creationId xmlns:p14="http://schemas.microsoft.com/office/powerpoint/2010/main" val="92015848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28C5152-5665-4F98-AEE8-472859439FFC}"/>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US" dirty="0"/>
              <a:t>Factors Influencing Decision to Intervene</a:t>
            </a:r>
          </a:p>
        </p:txBody>
      </p:sp>
      <p:graphicFrame>
        <p:nvGraphicFramePr>
          <p:cNvPr id="4" name="Object 3" descr="Graph showing frequency that each factor influencing decision to intervene (Pressure from inholders; Recommendation from management plan; Improve user safety and convenience; Home agency requested the action; State agency requested the action; Other; Improve &quot;other features of value&quot; quality of wilderness character; Improve natural quality of wilderness character) was selected, for both Post Wildfire Restoration and Fuel Management"/>
          <p:cNvGraphicFramePr>
            <a:graphicFrameLocks noChangeAspect="1"/>
          </p:cNvGraphicFramePr>
          <p:nvPr>
            <p:extLst>
              <p:ext uri="{D42A27DB-BD31-4B8C-83A1-F6EECF244321}">
                <p14:modId xmlns:p14="http://schemas.microsoft.com/office/powerpoint/2010/main" val="993996676"/>
              </p:ext>
            </p:extLst>
          </p:nvPr>
        </p:nvGraphicFramePr>
        <p:xfrm>
          <a:off x="-93090" y="855663"/>
          <a:ext cx="12285090" cy="5330825"/>
        </p:xfrm>
        <a:graphic>
          <a:graphicData uri="http://schemas.openxmlformats.org/presentationml/2006/ole">
            <mc:AlternateContent xmlns:mc="http://schemas.openxmlformats.org/markup-compatibility/2006">
              <mc:Choice xmlns:v="urn:schemas-microsoft-com:vml" Requires="v">
                <p:oleObj spid="_x0000_s13375" name="Worksheet" r:id="rId4" imgW="8928100" imgH="3873500" progId="Excel.Sheet.12">
                  <p:embed/>
                </p:oleObj>
              </mc:Choice>
              <mc:Fallback>
                <p:oleObj name="Worksheet" r:id="rId4" imgW="8928100" imgH="3873500" progId="Excel.Sheet.12">
                  <p:embed/>
                  <p:pic>
                    <p:nvPicPr>
                      <p:cNvPr id="0" name=""/>
                      <p:cNvPicPr/>
                      <p:nvPr/>
                    </p:nvPicPr>
                    <p:blipFill>
                      <a:blip r:embed="rId5"/>
                      <a:stretch>
                        <a:fillRect/>
                      </a:stretch>
                    </p:blipFill>
                    <p:spPr>
                      <a:xfrm>
                        <a:off x="-93090" y="855663"/>
                        <a:ext cx="12285090" cy="5330825"/>
                      </a:xfrm>
                      <a:prstGeom prst="rect">
                        <a:avLst/>
                      </a:prstGeom>
                    </p:spPr>
                  </p:pic>
                </p:oleObj>
              </mc:Fallback>
            </mc:AlternateContent>
          </a:graphicData>
        </a:graphic>
      </p:graphicFrame>
      <p:sp>
        <p:nvSpPr>
          <p:cNvPr id="2" name="Slide Number Placeholder 1"/>
          <p:cNvSpPr>
            <a:spLocks noGrp="1"/>
          </p:cNvSpPr>
          <p:nvPr>
            <p:ph type="sldNum" sz="quarter" idx="12"/>
          </p:nvPr>
        </p:nvSpPr>
        <p:spPr/>
        <p:txBody>
          <a:bodyPr/>
          <a:lstStyle/>
          <a:p>
            <a:fld id="{A0118663-B1F4-BF49-AFB5-9A816A9FFEED}" type="slidenum">
              <a:rPr lang="en-US" smtClean="0"/>
              <a:t>32</a:t>
            </a:fld>
            <a:endParaRPr lang="en-US"/>
          </a:p>
        </p:txBody>
      </p:sp>
    </p:spTree>
    <p:extLst>
      <p:ext uri="{BB962C8B-B14F-4D97-AF65-F5344CB8AC3E}">
        <p14:creationId xmlns:p14="http://schemas.microsoft.com/office/powerpoint/2010/main" val="99660646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lstStyle/>
          <a:p>
            <a:r>
              <a:rPr lang="en-US" dirty="0">
                <a:solidFill>
                  <a:schemeClr val="accent1">
                    <a:lumMod val="75000"/>
                  </a:schemeClr>
                </a:solidFill>
              </a:rPr>
              <a:t>Reasons for intervening:</a:t>
            </a:r>
            <a:br>
              <a:rPr lang="en-US" dirty="0"/>
            </a:br>
            <a:r>
              <a:rPr lang="en-US" sz="2400" dirty="0">
                <a:solidFill>
                  <a:schemeClr val="accent6">
                    <a:lumMod val="75000"/>
                  </a:schemeClr>
                </a:solidFill>
              </a:rPr>
              <a:t>(n=14 wildfire responses)</a:t>
            </a:r>
          </a:p>
        </p:txBody>
      </p:sp>
      <p:sp>
        <p:nvSpPr>
          <p:cNvPr id="3" name="Content Placeholder 2"/>
          <p:cNvSpPr>
            <a:spLocks noGrp="1"/>
          </p:cNvSpPr>
          <p:nvPr>
            <p:ph idx="1"/>
          </p:nvPr>
        </p:nvSpPr>
        <p:spPr>
          <a:xfrm>
            <a:off x="471487" y="1325563"/>
            <a:ext cx="11215687" cy="5332412"/>
          </a:xfrm>
        </p:spPr>
        <p:txBody>
          <a:bodyPr>
            <a:normAutofit/>
          </a:bodyPr>
          <a:lstStyle/>
          <a:p>
            <a:r>
              <a:rPr lang="en-US" dirty="0">
                <a:solidFill>
                  <a:srgbClr val="5EAEC9"/>
                </a:solidFill>
              </a:rPr>
              <a:t>Ecological (NNIS-removal, habitat improvement)</a:t>
            </a:r>
          </a:p>
          <a:p>
            <a:pPr lvl="1"/>
            <a:r>
              <a:rPr lang="en-US" dirty="0"/>
              <a:t>“Fuel reduction and habitat improvement”</a:t>
            </a:r>
          </a:p>
          <a:p>
            <a:pPr lvl="1"/>
            <a:r>
              <a:rPr lang="en-US" dirty="0"/>
              <a:t>“longleaf pine habitat restoration”</a:t>
            </a:r>
          </a:p>
          <a:p>
            <a:pPr lvl="1"/>
            <a:r>
              <a:rPr lang="en-US" dirty="0"/>
              <a:t>“Replanting after a fire to prevent invasive species”</a:t>
            </a:r>
          </a:p>
          <a:p>
            <a:r>
              <a:rPr lang="en-US" dirty="0">
                <a:solidFill>
                  <a:srgbClr val="5EAEC9"/>
                </a:solidFill>
              </a:rPr>
              <a:t>Anthropogenic-focused (safety/recreation)</a:t>
            </a:r>
          </a:p>
          <a:p>
            <a:pPr lvl="1"/>
            <a:r>
              <a:rPr lang="en-US" dirty="0"/>
              <a:t>“Fuels reduction to provide protection for structures outside of park”</a:t>
            </a:r>
          </a:p>
          <a:p>
            <a:pPr lvl="1"/>
            <a:r>
              <a:rPr lang="en-US" dirty="0"/>
              <a:t>“Reduce fuels in park housing”</a:t>
            </a:r>
          </a:p>
          <a:p>
            <a:pPr lvl="1"/>
            <a:r>
              <a:rPr lang="en-US" dirty="0"/>
              <a:t>“Stabilization of slopes and Pacific Crest Trail, and removal of hazard trees”</a:t>
            </a:r>
          </a:p>
          <a:p>
            <a:r>
              <a:rPr lang="en-US" dirty="0">
                <a:solidFill>
                  <a:srgbClr val="5EAEC9"/>
                </a:solidFill>
              </a:rPr>
              <a:t>Remedial?</a:t>
            </a:r>
          </a:p>
          <a:p>
            <a:pPr lvl="1"/>
            <a:r>
              <a:rPr lang="en-US" dirty="0"/>
              <a:t>“The State plowed into the wilderness boundary impacting less than 20 acres during Initial Attack before the US Forest Service arrived.  The rehabilitation project restored the vegetation, access point, and removed the visual impact.”</a:t>
            </a:r>
          </a:p>
          <a:p>
            <a:pPr lvl="1"/>
            <a:r>
              <a:rPr lang="en-US" dirty="0"/>
              <a:t>“Rehab of fire lines”</a:t>
            </a:r>
          </a:p>
          <a:p>
            <a:endParaRPr lang="en-US" dirty="0"/>
          </a:p>
        </p:txBody>
      </p:sp>
      <p:sp>
        <p:nvSpPr>
          <p:cNvPr id="4" name="Slide Number Placeholder 3"/>
          <p:cNvSpPr>
            <a:spLocks noGrp="1"/>
          </p:cNvSpPr>
          <p:nvPr>
            <p:ph type="sldNum" sz="quarter" idx="12"/>
          </p:nvPr>
        </p:nvSpPr>
        <p:spPr/>
        <p:txBody>
          <a:bodyPr/>
          <a:lstStyle/>
          <a:p>
            <a:fld id="{A0118663-B1F4-BF49-AFB5-9A816A9FFEED}" type="slidenum">
              <a:rPr lang="en-US" smtClean="0"/>
              <a:t>33</a:t>
            </a:fld>
            <a:endParaRPr lang="en-US"/>
          </a:p>
        </p:txBody>
      </p:sp>
    </p:spTree>
    <p:extLst>
      <p:ext uri="{BB962C8B-B14F-4D97-AF65-F5344CB8AC3E}">
        <p14:creationId xmlns:p14="http://schemas.microsoft.com/office/powerpoint/2010/main" val="1701755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0388" y="0"/>
            <a:ext cx="10515600" cy="1325563"/>
          </a:xfrm>
        </p:spPr>
        <p:txBody>
          <a:bodyPr/>
          <a:lstStyle/>
          <a:p>
            <a:pPr algn="ctr"/>
            <a:r>
              <a:rPr lang="en-US" dirty="0"/>
              <a:t>Wilderness Act 4</a:t>
            </a:r>
            <a:r>
              <a:rPr lang="de-DE" dirty="0"/>
              <a:t>(c) </a:t>
            </a:r>
            <a:r>
              <a:rPr lang="de-DE" dirty="0" err="1"/>
              <a:t>Prohibited</a:t>
            </a:r>
            <a:r>
              <a:rPr lang="de-DE" dirty="0"/>
              <a:t> </a:t>
            </a:r>
            <a:r>
              <a:rPr lang="de-DE" dirty="0" err="1"/>
              <a:t>Uses</a:t>
            </a:r>
            <a:endParaRPr lang="en-US" dirty="0"/>
          </a:p>
        </p:txBody>
      </p:sp>
      <p:pic>
        <p:nvPicPr>
          <p:cNvPr id="4" name="Picture 3" descr="People on a boat"/>
          <p:cNvPicPr>
            <a:picLocks noChangeAspect="1"/>
          </p:cNvPicPr>
          <p:nvPr/>
        </p:nvPicPr>
        <p:blipFill>
          <a:blip r:embed="rId3"/>
          <a:stretch>
            <a:fillRect/>
          </a:stretch>
        </p:blipFill>
        <p:spPr>
          <a:xfrm>
            <a:off x="3935329" y="1223379"/>
            <a:ext cx="4465719" cy="2978599"/>
          </a:xfrm>
          <a:prstGeom prst="rect">
            <a:avLst/>
          </a:prstGeom>
        </p:spPr>
      </p:pic>
      <p:pic>
        <p:nvPicPr>
          <p:cNvPr id="5" name="Picture 4" descr="Plane in water, near a bear"/>
          <p:cNvPicPr>
            <a:picLocks noChangeAspect="1"/>
          </p:cNvPicPr>
          <p:nvPr/>
        </p:nvPicPr>
        <p:blipFill>
          <a:blip r:embed="rId4"/>
          <a:stretch>
            <a:fillRect/>
          </a:stretch>
        </p:blipFill>
        <p:spPr>
          <a:xfrm>
            <a:off x="6371222" y="3574716"/>
            <a:ext cx="5229726" cy="2723816"/>
          </a:xfrm>
          <a:prstGeom prst="rect">
            <a:avLst/>
          </a:prstGeom>
        </p:spPr>
      </p:pic>
      <p:pic>
        <p:nvPicPr>
          <p:cNvPr id="6" name="Picture 5" descr="Chainsaw sawing through log"/>
          <p:cNvPicPr>
            <a:picLocks noChangeAspect="1"/>
          </p:cNvPicPr>
          <p:nvPr/>
        </p:nvPicPr>
        <p:blipFill>
          <a:blip r:embed="rId5"/>
          <a:stretch>
            <a:fillRect/>
          </a:stretch>
        </p:blipFill>
        <p:spPr>
          <a:xfrm>
            <a:off x="414587" y="3574716"/>
            <a:ext cx="6330616" cy="2970677"/>
          </a:xfrm>
          <a:prstGeom prst="rect">
            <a:avLst/>
          </a:prstGeom>
        </p:spPr>
      </p:pic>
      <p:sp>
        <p:nvSpPr>
          <p:cNvPr id="3" name="Slide Number Placeholder 2"/>
          <p:cNvSpPr>
            <a:spLocks noGrp="1"/>
          </p:cNvSpPr>
          <p:nvPr>
            <p:ph type="sldNum" sz="quarter" idx="12"/>
          </p:nvPr>
        </p:nvSpPr>
        <p:spPr/>
        <p:txBody>
          <a:bodyPr/>
          <a:lstStyle/>
          <a:p>
            <a:fld id="{A0118663-B1F4-BF49-AFB5-9A816A9FFEED}" type="slidenum">
              <a:rPr lang="en-US" smtClean="0"/>
              <a:t>34</a:t>
            </a:fld>
            <a:endParaRPr lang="en-US"/>
          </a:p>
        </p:txBody>
      </p:sp>
    </p:spTree>
    <p:extLst>
      <p:ext uri="{BB962C8B-B14F-4D97-AF65-F5344CB8AC3E}">
        <p14:creationId xmlns:p14="http://schemas.microsoft.com/office/powerpoint/2010/main" val="2269136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D7FBF89-EE60-43B6-9816-F23A28B93DF0}"/>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US" dirty="0"/>
              <a:t>Frequency of Prohibited Uses</a:t>
            </a:r>
          </a:p>
        </p:txBody>
      </p:sp>
      <p:graphicFrame>
        <p:nvGraphicFramePr>
          <p:cNvPr id="4" name="Object 3" descr="Graph showing frequency of Wilderness Act 4C Prohibited Uses for Wildfire Interventions (Motor Boats, Aircraft Landing, Motorized Equipment, None) for Post Wildfire Restoration and Fuels Management"/>
          <p:cNvGraphicFramePr>
            <a:graphicFrameLocks noChangeAspect="1"/>
          </p:cNvGraphicFramePr>
          <p:nvPr>
            <p:extLst>
              <p:ext uri="{D42A27DB-BD31-4B8C-83A1-F6EECF244321}">
                <p14:modId xmlns:p14="http://schemas.microsoft.com/office/powerpoint/2010/main" val="3370188191"/>
              </p:ext>
            </p:extLst>
          </p:nvPr>
        </p:nvGraphicFramePr>
        <p:xfrm>
          <a:off x="428625" y="0"/>
          <a:ext cx="11522178" cy="6858000"/>
        </p:xfrm>
        <a:graphic>
          <a:graphicData uri="http://schemas.openxmlformats.org/presentationml/2006/ole">
            <mc:AlternateContent xmlns:mc="http://schemas.openxmlformats.org/markup-compatibility/2006">
              <mc:Choice xmlns:v="urn:schemas-microsoft-com:vml" Requires="v">
                <p:oleObj spid="_x0000_s14397" name="Worksheet" r:id="rId4" imgW="7937500" imgH="4724400" progId="Excel.Sheet.12">
                  <p:embed/>
                </p:oleObj>
              </mc:Choice>
              <mc:Fallback>
                <p:oleObj name="Worksheet" r:id="rId4" imgW="7937500" imgH="4724400" progId="Excel.Sheet.12">
                  <p:embed/>
                  <p:pic>
                    <p:nvPicPr>
                      <p:cNvPr id="0" name=""/>
                      <p:cNvPicPr/>
                      <p:nvPr/>
                    </p:nvPicPr>
                    <p:blipFill>
                      <a:blip r:embed="rId5"/>
                      <a:stretch>
                        <a:fillRect/>
                      </a:stretch>
                    </p:blipFill>
                    <p:spPr>
                      <a:xfrm>
                        <a:off x="428625" y="0"/>
                        <a:ext cx="11522178" cy="6858000"/>
                      </a:xfrm>
                      <a:prstGeom prst="rect">
                        <a:avLst/>
                      </a:prstGeom>
                    </p:spPr>
                  </p:pic>
                </p:oleObj>
              </mc:Fallback>
            </mc:AlternateContent>
          </a:graphicData>
        </a:graphic>
      </p:graphicFrame>
      <p:sp>
        <p:nvSpPr>
          <p:cNvPr id="2" name="Slide Number Placeholder 1"/>
          <p:cNvSpPr>
            <a:spLocks noGrp="1"/>
          </p:cNvSpPr>
          <p:nvPr>
            <p:ph type="sldNum" sz="quarter" idx="12"/>
          </p:nvPr>
        </p:nvSpPr>
        <p:spPr/>
        <p:txBody>
          <a:bodyPr/>
          <a:lstStyle/>
          <a:p>
            <a:fld id="{A0118663-B1F4-BF49-AFB5-9A816A9FFEED}" type="slidenum">
              <a:rPr lang="en-US" smtClean="0"/>
              <a:t>35</a:t>
            </a:fld>
            <a:endParaRPr lang="en-US"/>
          </a:p>
        </p:txBody>
      </p:sp>
    </p:spTree>
    <p:extLst>
      <p:ext uri="{BB962C8B-B14F-4D97-AF65-F5344CB8AC3E}">
        <p14:creationId xmlns:p14="http://schemas.microsoft.com/office/powerpoint/2010/main" val="50440845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1">
              <a:alpha val="57000"/>
            </a:schemeClr>
          </a:solidFill>
        </p:spPr>
        <p:txBody>
          <a:bodyPr/>
          <a:lstStyle/>
          <a:p>
            <a:pPr algn="ctr"/>
            <a:r>
              <a:rPr lang="en-US" dirty="0"/>
              <a:t>Intervention Effectiveness, Post-Action Monitoring, NEPA Level</a:t>
            </a:r>
          </a:p>
        </p:txBody>
      </p:sp>
      <p:sp>
        <p:nvSpPr>
          <p:cNvPr id="3" name="Content Placeholder 2"/>
          <p:cNvSpPr>
            <a:spLocks noGrp="1"/>
          </p:cNvSpPr>
          <p:nvPr>
            <p:ph idx="1"/>
          </p:nvPr>
        </p:nvSpPr>
        <p:spPr>
          <a:xfrm>
            <a:off x="838200" y="2797176"/>
            <a:ext cx="6248400" cy="1060450"/>
          </a:xfrm>
          <a:solidFill>
            <a:schemeClr val="bg1"/>
          </a:solidFill>
        </p:spPr>
        <p:txBody>
          <a:bodyPr/>
          <a:lstStyle/>
          <a:p>
            <a:r>
              <a:rPr lang="en-US" dirty="0"/>
              <a:t>All four intervention types compared</a:t>
            </a:r>
          </a:p>
          <a:p>
            <a:pPr lvl="1"/>
            <a:r>
              <a:rPr lang="en-US" dirty="0"/>
              <a:t>Vegetation, wildfire, wildlife, water</a:t>
            </a:r>
          </a:p>
        </p:txBody>
      </p:sp>
      <p:sp>
        <p:nvSpPr>
          <p:cNvPr id="4" name="Slide Number Placeholder 3"/>
          <p:cNvSpPr>
            <a:spLocks noGrp="1"/>
          </p:cNvSpPr>
          <p:nvPr>
            <p:ph type="sldNum" sz="quarter" idx="12"/>
          </p:nvPr>
        </p:nvSpPr>
        <p:spPr/>
        <p:txBody>
          <a:bodyPr/>
          <a:lstStyle/>
          <a:p>
            <a:fld id="{A0118663-B1F4-BF49-AFB5-9A816A9FFEED}" type="slidenum">
              <a:rPr lang="en-US" smtClean="0"/>
              <a:t>36</a:t>
            </a:fld>
            <a:endParaRPr lang="en-US"/>
          </a:p>
        </p:txBody>
      </p:sp>
    </p:spTree>
    <p:extLst>
      <p:ext uri="{BB962C8B-B14F-4D97-AF65-F5344CB8AC3E}">
        <p14:creationId xmlns:p14="http://schemas.microsoft.com/office/powerpoint/2010/main" val="126960166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descr="Graph showing proportion of intervention actions for each type of ecological intervention that were effective, ineffective, or unsure."/>
          <p:cNvGraphicFramePr>
            <a:graphicFrameLocks noChangeAspect="1"/>
          </p:cNvGraphicFramePr>
          <p:nvPr>
            <p:extLst>
              <p:ext uri="{D42A27DB-BD31-4B8C-83A1-F6EECF244321}">
                <p14:modId xmlns:p14="http://schemas.microsoft.com/office/powerpoint/2010/main" val="3713473141"/>
              </p:ext>
            </p:extLst>
          </p:nvPr>
        </p:nvGraphicFramePr>
        <p:xfrm>
          <a:off x="-37893" y="232526"/>
          <a:ext cx="12229893" cy="6488949"/>
        </p:xfrm>
        <a:graphic>
          <a:graphicData uri="http://schemas.openxmlformats.org/presentationml/2006/ole">
            <mc:AlternateContent xmlns:mc="http://schemas.openxmlformats.org/markup-compatibility/2006">
              <mc:Choice xmlns:v="urn:schemas-microsoft-com:vml" Requires="v">
                <p:oleObj spid="_x0000_s19502" name="Worksheet" r:id="rId4" imgW="9791700" imgH="5194300" progId="Excel.Sheet.12">
                  <p:embed/>
                </p:oleObj>
              </mc:Choice>
              <mc:Fallback>
                <p:oleObj name="Worksheet" r:id="rId4" imgW="9791700" imgH="5194300" progId="Excel.Sheet.12">
                  <p:embed/>
                  <p:pic>
                    <p:nvPicPr>
                      <p:cNvPr id="0" name=""/>
                      <p:cNvPicPr/>
                      <p:nvPr/>
                    </p:nvPicPr>
                    <p:blipFill>
                      <a:blip r:embed="rId5"/>
                      <a:stretch>
                        <a:fillRect/>
                      </a:stretch>
                    </p:blipFill>
                    <p:spPr>
                      <a:xfrm>
                        <a:off x="-37893" y="232526"/>
                        <a:ext cx="12229893" cy="6488949"/>
                      </a:xfrm>
                      <a:prstGeom prst="rect">
                        <a:avLst/>
                      </a:prstGeom>
                    </p:spPr>
                  </p:pic>
                </p:oleObj>
              </mc:Fallback>
            </mc:AlternateContent>
          </a:graphicData>
        </a:graphic>
      </p:graphicFrame>
      <p:sp>
        <p:nvSpPr>
          <p:cNvPr id="2" name="Title 1"/>
          <p:cNvSpPr>
            <a:spLocks noGrp="1"/>
          </p:cNvSpPr>
          <p:nvPr>
            <p:ph type="title"/>
          </p:nvPr>
        </p:nvSpPr>
        <p:spPr>
          <a:xfrm>
            <a:off x="3542698" y="721978"/>
            <a:ext cx="5067902" cy="2490370"/>
          </a:xfrm>
          <a:solidFill>
            <a:schemeClr val="bg1"/>
          </a:solidFill>
        </p:spPr>
        <p:txBody>
          <a:bodyPr>
            <a:noAutofit/>
          </a:bodyPr>
          <a:lstStyle/>
          <a:p>
            <a:pPr algn="ctr"/>
            <a:r>
              <a:rPr lang="en-US" sz="4000" dirty="0"/>
              <a:t>Effectiveness of Intervention Action</a:t>
            </a:r>
            <a:br>
              <a:rPr lang="en-US" sz="4000" dirty="0"/>
            </a:br>
            <a:r>
              <a:rPr lang="en-US" sz="2400" dirty="0"/>
              <a:t>(n=61 intervention actions from 77 wilderness units)</a:t>
            </a:r>
          </a:p>
        </p:txBody>
      </p:sp>
      <p:sp>
        <p:nvSpPr>
          <p:cNvPr id="3" name="Slide Number Placeholder 2"/>
          <p:cNvSpPr>
            <a:spLocks noGrp="1"/>
          </p:cNvSpPr>
          <p:nvPr>
            <p:ph type="sldNum" sz="quarter" idx="12"/>
          </p:nvPr>
        </p:nvSpPr>
        <p:spPr/>
        <p:txBody>
          <a:bodyPr/>
          <a:lstStyle/>
          <a:p>
            <a:fld id="{A0118663-B1F4-BF49-AFB5-9A816A9FFEED}" type="slidenum">
              <a:rPr lang="en-US" smtClean="0"/>
              <a:t>37</a:t>
            </a:fld>
            <a:endParaRPr lang="en-US"/>
          </a:p>
        </p:txBody>
      </p:sp>
    </p:spTree>
    <p:extLst>
      <p:ext uri="{BB962C8B-B14F-4D97-AF65-F5344CB8AC3E}">
        <p14:creationId xmlns:p14="http://schemas.microsoft.com/office/powerpoint/2010/main" val="203953018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descr="Graph showing proportion of each type of ecological intervention actions where post-action monitoring occurred or not"/>
          <p:cNvGraphicFramePr>
            <a:graphicFrameLocks noChangeAspect="1"/>
          </p:cNvGraphicFramePr>
          <p:nvPr>
            <p:extLst>
              <p:ext uri="{D42A27DB-BD31-4B8C-83A1-F6EECF244321}">
                <p14:modId xmlns:p14="http://schemas.microsoft.com/office/powerpoint/2010/main" val="40578526"/>
              </p:ext>
            </p:extLst>
          </p:nvPr>
        </p:nvGraphicFramePr>
        <p:xfrm>
          <a:off x="1090863" y="0"/>
          <a:ext cx="9833811" cy="6923002"/>
        </p:xfrm>
        <a:graphic>
          <a:graphicData uri="http://schemas.openxmlformats.org/presentationml/2006/ole">
            <mc:AlternateContent xmlns:mc="http://schemas.openxmlformats.org/markup-compatibility/2006">
              <mc:Choice xmlns:v="urn:schemas-microsoft-com:vml" Requires="v">
                <p:oleObj spid="_x0000_s20527" name="Worksheet" r:id="rId4" imgW="6350000" imgH="4470400" progId="Excel.Sheet.12">
                  <p:embed/>
                </p:oleObj>
              </mc:Choice>
              <mc:Fallback>
                <p:oleObj name="Worksheet" r:id="rId4" imgW="6350000" imgH="4470400" progId="Excel.Sheet.12">
                  <p:embed/>
                  <p:pic>
                    <p:nvPicPr>
                      <p:cNvPr id="0" name=""/>
                      <p:cNvPicPr/>
                      <p:nvPr/>
                    </p:nvPicPr>
                    <p:blipFill>
                      <a:blip r:embed="rId5"/>
                      <a:stretch>
                        <a:fillRect/>
                      </a:stretch>
                    </p:blipFill>
                    <p:spPr>
                      <a:xfrm>
                        <a:off x="1090863" y="0"/>
                        <a:ext cx="9833811" cy="6923002"/>
                      </a:xfrm>
                      <a:prstGeom prst="rect">
                        <a:avLst/>
                      </a:prstGeom>
                      <a:noFill/>
                    </p:spPr>
                  </p:pic>
                </p:oleObj>
              </mc:Fallback>
            </mc:AlternateContent>
          </a:graphicData>
        </a:graphic>
      </p:graphicFrame>
      <p:sp>
        <p:nvSpPr>
          <p:cNvPr id="6" name="Title 5"/>
          <p:cNvSpPr>
            <a:spLocks noGrp="1"/>
          </p:cNvSpPr>
          <p:nvPr>
            <p:ph type="title"/>
          </p:nvPr>
        </p:nvSpPr>
        <p:spPr>
          <a:xfrm>
            <a:off x="4030579" y="525546"/>
            <a:ext cx="5626768" cy="1672222"/>
          </a:xfrm>
          <a:solidFill>
            <a:schemeClr val="bg1"/>
          </a:solidFill>
        </p:spPr>
        <p:txBody>
          <a:bodyPr>
            <a:normAutofit/>
          </a:bodyPr>
          <a:lstStyle/>
          <a:p>
            <a:pPr algn="ctr"/>
            <a:r>
              <a:rPr lang="en-US" sz="4000" dirty="0"/>
              <a:t>Post-action Monitoring</a:t>
            </a:r>
            <a:br>
              <a:rPr lang="en-US" dirty="0"/>
            </a:br>
            <a:r>
              <a:rPr lang="en-US" sz="2000" dirty="0"/>
              <a:t>(n=79 intervention actions from 77 wilderness units) </a:t>
            </a:r>
          </a:p>
        </p:txBody>
      </p:sp>
      <p:pic>
        <p:nvPicPr>
          <p:cNvPr id="9" name="Picture 8" descr="Bear paw print in snow"/>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8610600" y="2051531"/>
            <a:ext cx="2903621" cy="2554409"/>
          </a:xfrm>
          <a:prstGeom prst="rect">
            <a:avLst/>
          </a:prstGeom>
        </p:spPr>
      </p:pic>
      <p:sp>
        <p:nvSpPr>
          <p:cNvPr id="2" name="Slide Number Placeholder 1"/>
          <p:cNvSpPr>
            <a:spLocks noGrp="1"/>
          </p:cNvSpPr>
          <p:nvPr>
            <p:ph type="sldNum" sz="quarter" idx="12"/>
          </p:nvPr>
        </p:nvSpPr>
        <p:spPr/>
        <p:txBody>
          <a:bodyPr/>
          <a:lstStyle/>
          <a:p>
            <a:fld id="{A0118663-B1F4-BF49-AFB5-9A816A9FFEED}" type="slidenum">
              <a:rPr lang="en-US" smtClean="0"/>
              <a:t>38</a:t>
            </a:fld>
            <a:endParaRPr lang="en-US"/>
          </a:p>
        </p:txBody>
      </p:sp>
    </p:spTree>
    <p:extLst>
      <p:ext uri="{BB962C8B-B14F-4D97-AF65-F5344CB8AC3E}">
        <p14:creationId xmlns:p14="http://schemas.microsoft.com/office/powerpoint/2010/main" val="178291971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descr="Graph and table showing the proportions of each level of NEPA analysis for each type of ecological intervention action"/>
          <p:cNvGraphicFramePr>
            <a:graphicFrameLocks noChangeAspect="1"/>
          </p:cNvGraphicFramePr>
          <p:nvPr>
            <p:extLst>
              <p:ext uri="{D42A27DB-BD31-4B8C-83A1-F6EECF244321}">
                <p14:modId xmlns:p14="http://schemas.microsoft.com/office/powerpoint/2010/main" val="3073875990"/>
              </p:ext>
            </p:extLst>
          </p:nvPr>
        </p:nvGraphicFramePr>
        <p:xfrm>
          <a:off x="898530" y="0"/>
          <a:ext cx="10659633" cy="6741190"/>
        </p:xfrm>
        <a:graphic>
          <a:graphicData uri="http://schemas.openxmlformats.org/presentationml/2006/ole">
            <mc:AlternateContent xmlns:mc="http://schemas.openxmlformats.org/markup-compatibility/2006">
              <mc:Choice xmlns:v="urn:schemas-microsoft-com:vml" Requires="v">
                <p:oleObj spid="_x0000_s21545" name="Worksheet" r:id="rId4" imgW="10668000" imgH="6743700" progId="Excel.Sheet.12">
                  <p:embed/>
                </p:oleObj>
              </mc:Choice>
              <mc:Fallback>
                <p:oleObj name="Worksheet" r:id="rId4" imgW="10668000" imgH="6743700" progId="Excel.Sheet.12">
                  <p:embed/>
                  <p:pic>
                    <p:nvPicPr>
                      <p:cNvPr id="0" name=""/>
                      <p:cNvPicPr/>
                      <p:nvPr/>
                    </p:nvPicPr>
                    <p:blipFill>
                      <a:blip r:embed="rId5"/>
                      <a:stretch>
                        <a:fillRect/>
                      </a:stretch>
                    </p:blipFill>
                    <p:spPr>
                      <a:xfrm>
                        <a:off x="898530" y="0"/>
                        <a:ext cx="10659633" cy="6741190"/>
                      </a:xfrm>
                      <a:prstGeom prst="rect">
                        <a:avLst/>
                      </a:prstGeom>
                    </p:spPr>
                  </p:pic>
                </p:oleObj>
              </mc:Fallback>
            </mc:AlternateContent>
          </a:graphicData>
        </a:graphic>
      </p:graphicFrame>
      <p:sp>
        <p:nvSpPr>
          <p:cNvPr id="2" name="Title 1"/>
          <p:cNvSpPr>
            <a:spLocks noGrp="1"/>
          </p:cNvSpPr>
          <p:nvPr>
            <p:ph type="title"/>
          </p:nvPr>
        </p:nvSpPr>
        <p:spPr>
          <a:xfrm>
            <a:off x="6228347" y="258353"/>
            <a:ext cx="4616116" cy="2233696"/>
          </a:xfrm>
          <a:solidFill>
            <a:schemeClr val="bg1"/>
          </a:solidFill>
        </p:spPr>
        <p:txBody>
          <a:bodyPr/>
          <a:lstStyle/>
          <a:p>
            <a:pPr algn="ctr"/>
            <a:r>
              <a:rPr lang="en-US" dirty="0"/>
              <a:t>NEPA Level of Analysis for Intervention Action</a:t>
            </a:r>
          </a:p>
        </p:txBody>
      </p:sp>
      <p:sp>
        <p:nvSpPr>
          <p:cNvPr id="3" name="Slide Number Placeholder 2"/>
          <p:cNvSpPr>
            <a:spLocks noGrp="1"/>
          </p:cNvSpPr>
          <p:nvPr>
            <p:ph type="sldNum" sz="quarter" idx="12"/>
          </p:nvPr>
        </p:nvSpPr>
        <p:spPr/>
        <p:txBody>
          <a:bodyPr/>
          <a:lstStyle/>
          <a:p>
            <a:fld id="{A0118663-B1F4-BF49-AFB5-9A816A9FFEED}" type="slidenum">
              <a:rPr lang="en-US" smtClean="0"/>
              <a:t>39</a:t>
            </a:fld>
            <a:endParaRPr lang="en-US"/>
          </a:p>
        </p:txBody>
      </p:sp>
    </p:spTree>
    <p:extLst>
      <p:ext uri="{BB962C8B-B14F-4D97-AF65-F5344CB8AC3E}">
        <p14:creationId xmlns:p14="http://schemas.microsoft.com/office/powerpoint/2010/main" val="19100833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6"/>
          <p:cNvSpPr txBox="1">
            <a:spLocks noGrp="1" noChangeArrowheads="1"/>
          </p:cNvSpPr>
          <p:nvPr>
            <p:ph type="title" idx="4294967295"/>
          </p:nvPr>
        </p:nvSpPr>
        <p:spPr bwMode="auto">
          <a:xfrm>
            <a:off x="1607574" y="242778"/>
            <a:ext cx="9333141" cy="6478697"/>
          </a:xfrm>
          <a:prstGeom prst="rect">
            <a:avLst/>
          </a:prstGeom>
          <a:noFill/>
          <a:ln>
            <a:noFill/>
            <a:prstDash/>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altLang="en-US" sz="3200" b="1" i="0" u="none" strike="noStrike" kern="1200" cap="none" spc="0" normalizeH="0" baseline="0" noProof="0" dirty="0">
                <a:ln>
                  <a:noFill/>
                </a:ln>
                <a:solidFill>
                  <a:srgbClr val="000066"/>
                </a:solidFill>
                <a:effectLst/>
                <a:uLnTx/>
                <a:uFillTx/>
                <a:latin typeface="Calibri" panose="020F0502020204030204" pitchFamily="34" charset="0"/>
                <a:ea typeface="+mn-ea"/>
                <a:cs typeface="+mn-cs"/>
              </a:rPr>
              <a:t>WILDERNESS ACT OF 1964</a:t>
            </a:r>
            <a:r>
              <a:rPr kumimoji="0" lang="en-US" altLang="en-US" sz="3200" b="0" i="0" u="none" strike="noStrike" kern="1200" cap="none" spc="0" normalizeH="0" baseline="0" noProof="0" dirty="0">
                <a:ln>
                  <a:noFill/>
                </a:ln>
                <a:solidFill>
                  <a:srgbClr val="000066"/>
                </a:solidFill>
                <a:effectLst/>
                <a:uLnTx/>
                <a:uFillTx/>
                <a:latin typeface="Calibri" panose="020F0502020204030204" pitchFamily="34" charset="0"/>
                <a:ea typeface="+mn-ea"/>
                <a:cs typeface="+mn-cs"/>
              </a:rPr>
              <a:t> Sec. 2(c)</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altLang="en-US" sz="2400" b="0" i="0" u="none" strike="noStrike" kern="1200" cap="none" spc="0" normalizeH="0" baseline="0" noProof="0" dirty="0">
                <a:ln>
                  <a:noFill/>
                </a:ln>
                <a:solidFill>
                  <a:srgbClr val="000066"/>
                </a:solidFill>
                <a:effectLst/>
                <a:uLnTx/>
                <a:uFillTx/>
                <a:latin typeface="Calibri" panose="020F0502020204030204" pitchFamily="34" charset="0"/>
                <a:ea typeface="+mn-ea"/>
                <a:cs typeface="+mn-cs"/>
              </a:rPr>
              <a:t>“A wilderness…is hereby recognized as an area where the earth and its community of life are </a:t>
            </a:r>
            <a:r>
              <a:rPr kumimoji="0" lang="en-US" altLang="en-US" sz="2400" b="0" i="1" u="none" strike="noStrike" kern="1200" cap="none" spc="0" normalizeH="0" baseline="0" noProof="0" dirty="0">
                <a:ln>
                  <a:noFill/>
                </a:ln>
                <a:solidFill>
                  <a:srgbClr val="000066"/>
                </a:solidFill>
                <a:effectLst/>
                <a:uLnTx/>
                <a:uFillTx/>
                <a:latin typeface="Calibri" panose="020F0502020204030204" pitchFamily="34" charset="0"/>
                <a:ea typeface="+mn-ea"/>
                <a:cs typeface="+mn-cs"/>
              </a:rPr>
              <a:t>untrammeled</a:t>
            </a:r>
            <a:r>
              <a:rPr kumimoji="0" lang="en-US" altLang="en-US" sz="2400" b="0" i="0" u="none" strike="noStrike" kern="1200" cap="none" spc="0" normalizeH="0" baseline="0" noProof="0" dirty="0">
                <a:ln>
                  <a:noFill/>
                </a:ln>
                <a:solidFill>
                  <a:srgbClr val="000066"/>
                </a:solidFill>
                <a:effectLst/>
                <a:uLnTx/>
                <a:uFillTx/>
                <a:latin typeface="Calibri" panose="020F0502020204030204" pitchFamily="34" charset="0"/>
                <a:ea typeface="+mn-ea"/>
                <a:cs typeface="+mn-cs"/>
              </a:rPr>
              <a:t>” </a:t>
            </a:r>
            <a:r>
              <a:rPr kumimoji="0" lang="en-US" altLang="en-US" sz="2400" b="0" i="0" u="none" strike="noStrike" kern="1200" cap="none" spc="0" normalizeH="0" baseline="0" noProof="0" dirty="0">
                <a:ln>
                  <a:noFill/>
                </a:ln>
                <a:solidFill>
                  <a:srgbClr val="FF0000"/>
                </a:solidFill>
                <a:effectLst/>
                <a:uLnTx/>
                <a:uFillTx/>
                <a:latin typeface="Calibri" panose="020F0502020204030204" pitchFamily="34" charset="0"/>
                <a:ea typeface="+mn-ea"/>
                <a:cs typeface="+mn-cs"/>
              </a:rPr>
              <a:t>(Wildness)</a:t>
            </a:r>
          </a:p>
          <a:p>
            <a:pPr marL="457200" marR="0" lvl="0" indent="-3429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altLang="en-US"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freedom from intentional modern human control and manipulation</a:t>
            </a:r>
          </a:p>
          <a:p>
            <a:pPr marL="457200" marR="0" lvl="0" indent="-3429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endParaRPr kumimoji="0" lang="en-US" altLang="en-US"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pPr marL="114300" marR="0" lvl="0" indent="0" algn="l" defTabSz="914400" rtl="0" eaLnBrk="1" fontAlgn="auto" latinLnBrk="0" hangingPunct="1">
              <a:lnSpc>
                <a:spcPct val="100000"/>
              </a:lnSpc>
              <a:spcBef>
                <a:spcPts val="600"/>
              </a:spcBef>
              <a:spcAft>
                <a:spcPts val="0"/>
              </a:spcAft>
              <a:buClrTx/>
              <a:buSzTx/>
              <a:buFontTx/>
              <a:buNone/>
              <a:tabLst/>
              <a:defRPr/>
            </a:pPr>
            <a:endParaRPr kumimoji="0" lang="en-US" altLang="en-US" sz="2200" b="0" i="0" u="none" strike="noStrike" kern="1200" cap="none" spc="0" normalizeH="0" baseline="0" noProof="0" dirty="0">
              <a:ln>
                <a:noFill/>
              </a:ln>
              <a:solidFill>
                <a:srgbClr val="000066"/>
              </a:solidFill>
              <a:effectLst/>
              <a:uLnTx/>
              <a:uFillTx/>
              <a:latin typeface="Calibri" panose="020F0502020204030204" pitchFamily="34" charset="0"/>
              <a:ea typeface="+mn-ea"/>
              <a:cs typeface="+mn-cs"/>
            </a:endParaRPr>
          </a:p>
          <a:p>
            <a:pPr marL="0" marR="0" lvl="0" indent="0" algn="l" defTabSz="914400" rtl="0" eaLnBrk="1" fontAlgn="auto" latinLnBrk="0" hangingPunct="1">
              <a:lnSpc>
                <a:spcPct val="100000"/>
              </a:lnSpc>
              <a:spcBef>
                <a:spcPts val="600"/>
              </a:spcBef>
              <a:spcAft>
                <a:spcPts val="0"/>
              </a:spcAft>
              <a:buClrTx/>
              <a:buSzTx/>
              <a:buFontTx/>
              <a:buNone/>
              <a:tabLst/>
              <a:defRPr/>
            </a:pPr>
            <a:endParaRPr kumimoji="0" lang="en-US" altLang="en-US" sz="2400" b="0" i="0" u="none" strike="noStrike" kern="1200" cap="none" spc="0" normalizeH="0" baseline="0" noProof="0" dirty="0">
              <a:ln>
                <a:noFill/>
              </a:ln>
              <a:solidFill>
                <a:srgbClr val="000066"/>
              </a:solidFill>
              <a:effectLst/>
              <a:uLnTx/>
              <a:uFillTx/>
              <a:latin typeface="Calibri" panose="020F0502020204030204" pitchFamily="34" charset="0"/>
              <a:ea typeface="+mn-ea"/>
              <a:cs typeface="+mn-cs"/>
            </a:endParaRPr>
          </a:p>
          <a:p>
            <a:pPr marL="0" marR="0" lvl="0" indent="0" algn="l" defTabSz="914400" rtl="0" eaLnBrk="1" fontAlgn="auto" latinLnBrk="0" hangingPunct="1">
              <a:lnSpc>
                <a:spcPct val="100000"/>
              </a:lnSpc>
              <a:spcBef>
                <a:spcPts val="600"/>
              </a:spcBef>
              <a:spcAft>
                <a:spcPts val="0"/>
              </a:spcAft>
              <a:buClrTx/>
              <a:buSzTx/>
              <a:buFontTx/>
              <a:buNone/>
              <a:tabLst/>
              <a:defRPr/>
            </a:pPr>
            <a:endParaRPr kumimoji="0" lang="en-US" altLang="en-US" sz="2400" b="0" i="0" u="none" strike="noStrike" kern="1200" cap="none" spc="0" normalizeH="0" baseline="0" noProof="0" dirty="0">
              <a:ln>
                <a:noFill/>
              </a:ln>
              <a:solidFill>
                <a:srgbClr val="000066"/>
              </a:solidFill>
              <a:effectLst/>
              <a:uLnTx/>
              <a:uFillTx/>
              <a:latin typeface="Calibri" panose="020F0502020204030204" pitchFamily="34" charset="0"/>
              <a:ea typeface="+mn-ea"/>
              <a:cs typeface="+mn-cs"/>
            </a:endParaRPr>
          </a:p>
          <a:p>
            <a:pPr marL="0" marR="0" lvl="0" indent="0" algn="l" defTabSz="914400" rtl="0" eaLnBrk="1" fontAlgn="auto" latinLnBrk="0" hangingPunct="1">
              <a:lnSpc>
                <a:spcPct val="100000"/>
              </a:lnSpc>
              <a:spcBef>
                <a:spcPts val="600"/>
              </a:spcBef>
              <a:spcAft>
                <a:spcPts val="0"/>
              </a:spcAft>
              <a:buClrTx/>
              <a:buSzTx/>
              <a:buFontTx/>
              <a:buNone/>
              <a:tabLst/>
              <a:defRPr/>
            </a:pPr>
            <a:endParaRPr kumimoji="0" lang="en-US" altLang="en-US" sz="2400" b="0" i="0" u="none" strike="noStrike" kern="1200" cap="none" spc="0" normalizeH="0" baseline="0" noProof="0" dirty="0">
              <a:ln>
                <a:noFill/>
              </a:ln>
              <a:solidFill>
                <a:srgbClr val="000066"/>
              </a:solidFill>
              <a:effectLst/>
              <a:uLnTx/>
              <a:uFillTx/>
              <a:latin typeface="Calibri" panose="020F0502020204030204" pitchFamily="34" charset="0"/>
              <a:ea typeface="+mn-ea"/>
              <a:cs typeface="+mn-cs"/>
            </a:endParaRPr>
          </a:p>
          <a:p>
            <a:pPr marL="0" marR="0" lvl="0" indent="0" algn="l" defTabSz="914400" rtl="0" eaLnBrk="1" fontAlgn="auto" latinLnBrk="0" hangingPunct="1">
              <a:lnSpc>
                <a:spcPct val="100000"/>
              </a:lnSpc>
              <a:spcBef>
                <a:spcPts val="600"/>
              </a:spcBef>
              <a:spcAft>
                <a:spcPts val="0"/>
              </a:spcAft>
              <a:buClrTx/>
              <a:buSzTx/>
              <a:buFontTx/>
              <a:buNone/>
              <a:tabLst/>
              <a:defRPr/>
            </a:pPr>
            <a:endParaRPr kumimoji="0" lang="en-US" altLang="en-US" sz="2400" b="0" i="0" u="none" strike="noStrike" kern="1200" cap="none" spc="0" normalizeH="0" baseline="0" noProof="0" dirty="0">
              <a:ln>
                <a:noFill/>
              </a:ln>
              <a:solidFill>
                <a:srgbClr val="000066"/>
              </a:solidFill>
              <a:effectLst/>
              <a:uLnTx/>
              <a:uFillTx/>
              <a:latin typeface="Calibri" panose="020F0502020204030204" pitchFamily="34" charset="0"/>
              <a:ea typeface="+mn-ea"/>
              <a:cs typeface="+mn-cs"/>
            </a:endParaRPr>
          </a:p>
          <a:p>
            <a:pPr marL="0" marR="0" lvl="0" indent="0" algn="l" defTabSz="914400" rtl="0" eaLnBrk="1" fontAlgn="auto" latinLnBrk="0" hangingPunct="1">
              <a:lnSpc>
                <a:spcPct val="100000"/>
              </a:lnSpc>
              <a:spcBef>
                <a:spcPts val="600"/>
              </a:spcBef>
              <a:spcAft>
                <a:spcPts val="0"/>
              </a:spcAft>
              <a:buClrTx/>
              <a:buSzTx/>
              <a:buFontTx/>
              <a:buNone/>
              <a:tabLst/>
              <a:defRPr/>
            </a:pPr>
            <a:endParaRPr kumimoji="0" lang="en-US" altLang="en-US" sz="2400" b="0" i="0" u="none" strike="noStrike" kern="1200" cap="none" spc="0" normalizeH="0" baseline="0" noProof="0" dirty="0">
              <a:ln>
                <a:noFill/>
              </a:ln>
              <a:solidFill>
                <a:srgbClr val="000066"/>
              </a:solidFill>
              <a:effectLst/>
              <a:uLnTx/>
              <a:uFillTx/>
              <a:latin typeface="Calibri" panose="020F0502020204030204" pitchFamily="34" charset="0"/>
              <a:ea typeface="+mn-ea"/>
              <a:cs typeface="+mn-cs"/>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altLang="en-US" sz="2400" b="0" i="0" u="none" strike="noStrike" kern="1200" cap="none" spc="0" normalizeH="0" baseline="0" noProof="0" dirty="0">
                <a:ln>
                  <a:noFill/>
                </a:ln>
                <a:solidFill>
                  <a:srgbClr val="000066"/>
                </a:solidFill>
                <a:effectLst/>
                <a:uLnTx/>
                <a:uFillTx/>
                <a:latin typeface="Calibri" panose="020F0502020204030204" pitchFamily="34" charset="0"/>
                <a:ea typeface="+mn-ea"/>
                <a:cs typeface="+mn-cs"/>
              </a:rPr>
              <a:t>“An area of wilderness is further defined…retaining its primeval character and influence…which is protected and managed so as to preserve its </a:t>
            </a:r>
            <a:r>
              <a:rPr kumimoji="0" lang="en-US" altLang="en-US" sz="2400" b="0" i="1" u="none" strike="noStrike" kern="1200" cap="none" spc="0" normalizeH="0" baseline="0" noProof="0" dirty="0">
                <a:ln>
                  <a:noFill/>
                </a:ln>
                <a:solidFill>
                  <a:srgbClr val="000066"/>
                </a:solidFill>
                <a:effectLst/>
                <a:uLnTx/>
                <a:uFillTx/>
                <a:latin typeface="Calibri" panose="020F0502020204030204" pitchFamily="34" charset="0"/>
                <a:ea typeface="+mn-ea"/>
                <a:cs typeface="+mn-cs"/>
              </a:rPr>
              <a:t>natural conditions</a:t>
            </a:r>
            <a:r>
              <a:rPr kumimoji="0" lang="en-US" altLang="en-US" sz="2400" b="0" i="0" u="none" strike="noStrike" kern="1200" cap="none" spc="0" normalizeH="0" baseline="0" noProof="0" dirty="0">
                <a:ln>
                  <a:noFill/>
                </a:ln>
                <a:solidFill>
                  <a:srgbClr val="000066"/>
                </a:solidFill>
                <a:effectLst/>
                <a:uLnTx/>
                <a:uFillTx/>
                <a:latin typeface="Calibri" panose="020F0502020204030204" pitchFamily="34" charset="0"/>
                <a:ea typeface="+mn-ea"/>
                <a:cs typeface="+mn-cs"/>
              </a:rPr>
              <a:t>” </a:t>
            </a:r>
            <a:r>
              <a:rPr kumimoji="0" lang="en-US" altLang="en-US" sz="2400" b="0" i="0" u="none" strike="noStrike" kern="1200" cap="none" spc="0" normalizeH="0" baseline="0" noProof="0" dirty="0">
                <a:ln>
                  <a:noFill/>
                </a:ln>
                <a:solidFill>
                  <a:srgbClr val="FF0000"/>
                </a:solidFill>
                <a:effectLst/>
                <a:uLnTx/>
                <a:uFillTx/>
                <a:latin typeface="Calibri" panose="020F0502020204030204" pitchFamily="34" charset="0"/>
                <a:ea typeface="+mn-ea"/>
                <a:cs typeface="+mn-cs"/>
              </a:rPr>
              <a:t>(Naturalness)</a:t>
            </a:r>
          </a:p>
          <a:p>
            <a:pPr marL="457200" marR="0" lvl="0" indent="-3429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altLang="en-US"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species, patterns, and processes that evolved in the area</a:t>
            </a:r>
          </a:p>
        </p:txBody>
      </p:sp>
      <p:pic>
        <p:nvPicPr>
          <p:cNvPr id="3" name="Picture 2" descr="Mountain lake"/>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251284" y="2265279"/>
            <a:ext cx="10039890" cy="2643605"/>
          </a:xfrm>
          <a:prstGeom prst="rect">
            <a:avLst/>
          </a:prstGeom>
        </p:spPr>
      </p:pic>
      <p:sp>
        <p:nvSpPr>
          <p:cNvPr id="4" name="Slide Number Placeholder 3"/>
          <p:cNvSpPr>
            <a:spLocks noGrp="1"/>
          </p:cNvSpPr>
          <p:nvPr>
            <p:ph type="sldNum" sz="quarter" idx="12"/>
          </p:nvPr>
        </p:nvSpPr>
        <p:spPr/>
        <p:txBody>
          <a:bodyPr/>
          <a:lstStyle/>
          <a:p>
            <a:fld id="{A0118663-B1F4-BF49-AFB5-9A816A9FFEED}" type="slidenum">
              <a:rPr lang="en-US" smtClean="0"/>
              <a:t>4</a:t>
            </a:fld>
            <a:endParaRPr lang="en-US"/>
          </a:p>
        </p:txBody>
      </p:sp>
    </p:spTree>
    <p:extLst>
      <p:ext uri="{BB962C8B-B14F-4D97-AF65-F5344CB8AC3E}">
        <p14:creationId xmlns:p14="http://schemas.microsoft.com/office/powerpoint/2010/main" val="73587364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a:t>
            </a:r>
          </a:p>
        </p:txBody>
      </p:sp>
      <p:sp>
        <p:nvSpPr>
          <p:cNvPr id="3" name="Content Placeholder 2"/>
          <p:cNvSpPr>
            <a:spLocks noGrp="1"/>
          </p:cNvSpPr>
          <p:nvPr>
            <p:ph idx="1"/>
          </p:nvPr>
        </p:nvSpPr>
        <p:spPr>
          <a:xfrm>
            <a:off x="838200" y="1520825"/>
            <a:ext cx="10515600" cy="4351338"/>
          </a:xfrm>
        </p:spPr>
        <p:txBody>
          <a:bodyPr>
            <a:normAutofit/>
          </a:bodyPr>
          <a:lstStyle/>
          <a:p>
            <a:r>
              <a:rPr lang="en-US" dirty="0"/>
              <a:t>Ecological interventions are occurring at a rate of 37% (n=210 wilderness units)</a:t>
            </a:r>
          </a:p>
          <a:p>
            <a:r>
              <a:rPr lang="en-US" dirty="0"/>
              <a:t>Wildfire interventions were the second most common type of intervention</a:t>
            </a:r>
          </a:p>
          <a:p>
            <a:r>
              <a:rPr lang="en-US" dirty="0"/>
              <a:t>Agency wildfire interventions proportions:</a:t>
            </a:r>
          </a:p>
          <a:p>
            <a:pPr lvl="1"/>
            <a:r>
              <a:rPr lang="en-US" dirty="0"/>
              <a:t>NPS 69% (n=13 wilderness units)</a:t>
            </a:r>
          </a:p>
          <a:p>
            <a:pPr lvl="1"/>
            <a:r>
              <a:rPr lang="en-US" dirty="0"/>
              <a:t>USFS  50% (n=34 USFS wilderness units)</a:t>
            </a:r>
          </a:p>
          <a:p>
            <a:pPr lvl="1"/>
            <a:r>
              <a:rPr lang="en-US" dirty="0"/>
              <a:t>FWS with 50% (n=4 FWS wilderness units)</a:t>
            </a:r>
          </a:p>
          <a:p>
            <a:pPr lvl="1"/>
            <a:r>
              <a:rPr lang="en-US" dirty="0"/>
              <a:t>BLM with 42% (n=26 BLM wilderness units)</a:t>
            </a:r>
          </a:p>
        </p:txBody>
      </p:sp>
      <p:sp>
        <p:nvSpPr>
          <p:cNvPr id="4" name="Slide Number Placeholder 3"/>
          <p:cNvSpPr>
            <a:spLocks noGrp="1"/>
          </p:cNvSpPr>
          <p:nvPr>
            <p:ph type="sldNum" sz="quarter" idx="12"/>
          </p:nvPr>
        </p:nvSpPr>
        <p:spPr/>
        <p:txBody>
          <a:bodyPr/>
          <a:lstStyle/>
          <a:p>
            <a:fld id="{A0118663-B1F4-BF49-AFB5-9A816A9FFEED}" type="slidenum">
              <a:rPr lang="en-US" smtClean="0"/>
              <a:t>40</a:t>
            </a:fld>
            <a:endParaRPr lang="en-US"/>
          </a:p>
        </p:txBody>
      </p:sp>
    </p:spTree>
    <p:extLst>
      <p:ext uri="{BB962C8B-B14F-4D97-AF65-F5344CB8AC3E}">
        <p14:creationId xmlns:p14="http://schemas.microsoft.com/office/powerpoint/2010/main" val="530577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are wildfire interventions occurring?</a:t>
            </a:r>
          </a:p>
        </p:txBody>
      </p:sp>
      <p:sp>
        <p:nvSpPr>
          <p:cNvPr id="3" name="Content Placeholder 2"/>
          <p:cNvSpPr>
            <a:spLocks noGrp="1"/>
          </p:cNvSpPr>
          <p:nvPr>
            <p:ph idx="1"/>
          </p:nvPr>
        </p:nvSpPr>
        <p:spPr>
          <a:xfrm>
            <a:off x="838200" y="1392488"/>
            <a:ext cx="10515600" cy="5072480"/>
          </a:xfrm>
        </p:spPr>
        <p:txBody>
          <a:bodyPr>
            <a:normAutofit fontScale="92500" lnSpcReduction="10000"/>
          </a:bodyPr>
          <a:lstStyle/>
          <a:p>
            <a:r>
              <a:rPr lang="en-US" dirty="0"/>
              <a:t>Survey results:</a:t>
            </a:r>
          </a:p>
          <a:p>
            <a:pPr lvl="1"/>
            <a:r>
              <a:rPr lang="en-US" dirty="0"/>
              <a:t>Desire to improve the natural quality of wilderness character (heart of stewardship dilemma)</a:t>
            </a:r>
          </a:p>
          <a:p>
            <a:pPr lvl="1"/>
            <a:r>
              <a:rPr lang="en-US" dirty="0"/>
              <a:t>State agency influencing decision to intervene</a:t>
            </a:r>
          </a:p>
          <a:p>
            <a:r>
              <a:rPr lang="en-US" dirty="0"/>
              <a:t>Other influences:</a:t>
            </a:r>
          </a:p>
          <a:p>
            <a:pPr lvl="1"/>
            <a:r>
              <a:rPr lang="en-US" dirty="0"/>
              <a:t>Record dry years and accumulated fuel, potential for more fires (more resources)</a:t>
            </a:r>
          </a:p>
          <a:p>
            <a:pPr lvl="1"/>
            <a:r>
              <a:rPr lang="en-US" dirty="0"/>
              <a:t>Managers didn’t cite funding as a factor, but fire budgets are increasing across agencies</a:t>
            </a:r>
          </a:p>
          <a:p>
            <a:pPr lvl="1"/>
            <a:r>
              <a:rPr lang="en-US" dirty="0"/>
              <a:t>Safety/WUI protection</a:t>
            </a:r>
          </a:p>
          <a:p>
            <a:r>
              <a:rPr lang="en-US" dirty="0"/>
              <a:t>Potential action bias</a:t>
            </a:r>
          </a:p>
          <a:p>
            <a:pPr lvl="1"/>
            <a:r>
              <a:rPr lang="en-US" dirty="0"/>
              <a:t>Hands-off approach is difficult</a:t>
            </a:r>
          </a:p>
          <a:p>
            <a:pPr lvl="1"/>
            <a:r>
              <a:rPr lang="en-US" dirty="0"/>
              <a:t>Social and political pressures to extinguish wildfires</a:t>
            </a:r>
          </a:p>
          <a:p>
            <a:pPr lvl="1"/>
            <a:r>
              <a:rPr lang="en-US" dirty="0"/>
              <a:t>Competing interests (from other policy and law)</a:t>
            </a:r>
          </a:p>
          <a:p>
            <a:r>
              <a:rPr lang="en-US" dirty="0"/>
              <a:t>Other reasons?</a:t>
            </a:r>
          </a:p>
          <a:p>
            <a:endParaRPr lang="en-US" dirty="0"/>
          </a:p>
        </p:txBody>
      </p:sp>
      <p:sp>
        <p:nvSpPr>
          <p:cNvPr id="4" name="Slide Number Placeholder 3"/>
          <p:cNvSpPr>
            <a:spLocks noGrp="1"/>
          </p:cNvSpPr>
          <p:nvPr>
            <p:ph type="sldNum" sz="quarter" idx="12"/>
          </p:nvPr>
        </p:nvSpPr>
        <p:spPr/>
        <p:txBody>
          <a:bodyPr/>
          <a:lstStyle/>
          <a:p>
            <a:fld id="{A0118663-B1F4-BF49-AFB5-9A816A9FFEED}" type="slidenum">
              <a:rPr lang="en-US" smtClean="0"/>
              <a:t>41</a:t>
            </a:fld>
            <a:endParaRPr lang="en-US"/>
          </a:p>
        </p:txBody>
      </p:sp>
    </p:spTree>
    <p:extLst>
      <p:ext uri="{BB962C8B-B14F-4D97-AF65-F5344CB8AC3E}">
        <p14:creationId xmlns:p14="http://schemas.microsoft.com/office/powerpoint/2010/main" val="1196934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1750"/>
            <a:ext cx="10515600" cy="1325563"/>
          </a:xfrm>
        </p:spPr>
        <p:txBody>
          <a:bodyPr/>
          <a:lstStyle/>
          <a:p>
            <a:r>
              <a:rPr lang="en-US" dirty="0"/>
              <a:t>Implications</a:t>
            </a:r>
          </a:p>
        </p:txBody>
      </p:sp>
      <p:sp>
        <p:nvSpPr>
          <p:cNvPr id="3" name="Content Placeholder 2"/>
          <p:cNvSpPr>
            <a:spLocks noGrp="1"/>
          </p:cNvSpPr>
          <p:nvPr>
            <p:ph idx="1"/>
          </p:nvPr>
        </p:nvSpPr>
        <p:spPr>
          <a:xfrm>
            <a:off x="838200" y="1357313"/>
            <a:ext cx="10515600" cy="4819650"/>
          </a:xfrm>
        </p:spPr>
        <p:txBody>
          <a:bodyPr/>
          <a:lstStyle/>
          <a:p>
            <a:r>
              <a:rPr lang="en-US" dirty="0"/>
              <a:t>Lack of consistency in </a:t>
            </a:r>
            <a:r>
              <a:rPr lang="en-US"/>
              <a:t>vetting proposals</a:t>
            </a:r>
            <a:endParaRPr lang="en-US" dirty="0"/>
          </a:p>
          <a:p>
            <a:pPr lvl="1"/>
            <a:r>
              <a:rPr lang="en-US" dirty="0"/>
              <a:t>No interagency baseline of criteria (justifications vary)</a:t>
            </a:r>
          </a:p>
          <a:p>
            <a:pPr lvl="1"/>
            <a:r>
              <a:rPr lang="en-US" dirty="0"/>
              <a:t>Project level evaluation tool (ALWRI framework)</a:t>
            </a:r>
          </a:p>
          <a:p>
            <a:r>
              <a:rPr lang="en-US" dirty="0"/>
              <a:t>Difficult to assess cumulative impacts to NWPS</a:t>
            </a:r>
          </a:p>
          <a:p>
            <a:pPr lvl="1"/>
            <a:r>
              <a:rPr lang="en-US" dirty="0"/>
              <a:t>Lack of transparency</a:t>
            </a:r>
          </a:p>
          <a:p>
            <a:pPr lvl="1"/>
            <a:r>
              <a:rPr lang="en-US" dirty="0"/>
              <a:t>Few opportunities for public comment (if CE or no NEPA analysis)</a:t>
            </a:r>
          </a:p>
          <a:p>
            <a:pPr lvl="2"/>
            <a:r>
              <a:rPr lang="en-US" dirty="0"/>
              <a:t>44% of all interventions had no NEPA or a CE</a:t>
            </a:r>
          </a:p>
          <a:p>
            <a:r>
              <a:rPr lang="en-US" dirty="0"/>
              <a:t>The legal mandate is to preserve wilderness character, so how do we know?</a:t>
            </a:r>
          </a:p>
          <a:p>
            <a:pPr lvl="2"/>
            <a:r>
              <a:rPr lang="en-US" dirty="0"/>
              <a:t>Most wildernesses don’t have a baseline of wilderness character</a:t>
            </a:r>
          </a:p>
        </p:txBody>
      </p:sp>
      <p:sp>
        <p:nvSpPr>
          <p:cNvPr id="4" name="Slide Number Placeholder 3"/>
          <p:cNvSpPr>
            <a:spLocks noGrp="1"/>
          </p:cNvSpPr>
          <p:nvPr>
            <p:ph type="sldNum" sz="quarter" idx="12"/>
          </p:nvPr>
        </p:nvSpPr>
        <p:spPr/>
        <p:txBody>
          <a:bodyPr/>
          <a:lstStyle/>
          <a:p>
            <a:fld id="{A0118663-B1F4-BF49-AFB5-9A816A9FFEED}" type="slidenum">
              <a:rPr lang="en-US" smtClean="0"/>
              <a:t>42</a:t>
            </a:fld>
            <a:endParaRPr lang="en-US"/>
          </a:p>
        </p:txBody>
      </p:sp>
    </p:spTree>
    <p:extLst>
      <p:ext uri="{BB962C8B-B14F-4D97-AF65-F5344CB8AC3E}">
        <p14:creationId xmlns:p14="http://schemas.microsoft.com/office/powerpoint/2010/main" val="2130952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Opportunities for Improvement</a:t>
            </a:r>
          </a:p>
        </p:txBody>
      </p:sp>
      <p:sp>
        <p:nvSpPr>
          <p:cNvPr id="3" name="Content Placeholder 2"/>
          <p:cNvSpPr>
            <a:spLocks noGrp="1"/>
          </p:cNvSpPr>
          <p:nvPr>
            <p:ph idx="1"/>
          </p:nvPr>
        </p:nvSpPr>
        <p:spPr/>
        <p:txBody>
          <a:bodyPr/>
          <a:lstStyle/>
          <a:p>
            <a:r>
              <a:rPr lang="en-US" dirty="0"/>
              <a:t>Case studies highlighting best practices for ecological interventions (reviewed by WPC or </a:t>
            </a:r>
            <a:r>
              <a:rPr lang="en-US" dirty="0" err="1"/>
              <a:t>Carhart</a:t>
            </a:r>
            <a:r>
              <a:rPr lang="en-US" dirty="0"/>
              <a:t>)</a:t>
            </a:r>
          </a:p>
          <a:p>
            <a:r>
              <a:rPr lang="en-US" dirty="0"/>
              <a:t>Internal reporting on ecological interventions to be reviewed by agency</a:t>
            </a:r>
          </a:p>
          <a:p>
            <a:pPr lvl="1"/>
            <a:r>
              <a:rPr lang="en-US" dirty="0"/>
              <a:t>Analyze trends every 5 years as part of wilderness character monitoring</a:t>
            </a:r>
          </a:p>
          <a:p>
            <a:r>
              <a:rPr lang="en-US" dirty="0"/>
              <a:t>Community of practice for restoration practitioners and decision-makers</a:t>
            </a:r>
          </a:p>
          <a:p>
            <a:pPr lvl="1"/>
            <a:r>
              <a:rPr lang="en-US" dirty="0"/>
              <a:t>Navigate challenging questions, provide resources</a:t>
            </a:r>
          </a:p>
          <a:p>
            <a:pPr lvl="1"/>
            <a:r>
              <a:rPr lang="en-US" dirty="0" err="1"/>
              <a:t>Wilderness.net</a:t>
            </a:r>
            <a:r>
              <a:rPr lang="en-US" dirty="0"/>
              <a:t>/wilderness connect</a:t>
            </a:r>
          </a:p>
        </p:txBody>
      </p:sp>
      <p:sp>
        <p:nvSpPr>
          <p:cNvPr id="4" name="Slide Number Placeholder 3"/>
          <p:cNvSpPr>
            <a:spLocks noGrp="1"/>
          </p:cNvSpPr>
          <p:nvPr>
            <p:ph type="sldNum" sz="quarter" idx="12"/>
          </p:nvPr>
        </p:nvSpPr>
        <p:spPr/>
        <p:txBody>
          <a:bodyPr/>
          <a:lstStyle/>
          <a:p>
            <a:fld id="{A0118663-B1F4-BF49-AFB5-9A816A9FFEED}" type="slidenum">
              <a:rPr lang="en-US" smtClean="0"/>
              <a:t>43</a:t>
            </a:fld>
            <a:endParaRPr lang="en-US"/>
          </a:p>
        </p:txBody>
      </p:sp>
    </p:spTree>
    <p:extLst>
      <p:ext uri="{BB962C8B-B14F-4D97-AF65-F5344CB8AC3E}">
        <p14:creationId xmlns:p14="http://schemas.microsoft.com/office/powerpoint/2010/main" val="1839415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4" name="Title 3"/>
          <p:cNvSpPr txBox="1">
            <a:spLocks noGrp="1"/>
          </p:cNvSpPr>
          <p:nvPr>
            <p:ph type="title" idx="4294967295"/>
          </p:nvPr>
        </p:nvSpPr>
        <p:spPr>
          <a:xfrm>
            <a:off x="4219073" y="2053388"/>
            <a:ext cx="4283242" cy="2831544"/>
          </a:xfrm>
          <a:prstGeom prst="rect">
            <a:avLst/>
          </a:prstGeom>
          <a:solidFill>
            <a:schemeClr val="accent5">
              <a:lumMod val="20000"/>
              <a:lumOff val="80000"/>
              <a:alpha val="80000"/>
            </a:schemeClr>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chemeClr val="tx1"/>
                </a:solidFill>
                <a:effectLst/>
                <a:uLnTx/>
                <a:uFillTx/>
                <a:latin typeface="+mn-lt"/>
                <a:ea typeface="+mn-ea"/>
                <a:cs typeface="+mn-cs"/>
              </a:rPr>
              <a:t>Thanks!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tx1"/>
              </a:solidFill>
              <a:effectLst/>
              <a:uLnTx/>
              <a:uFillTx/>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tx1"/>
                </a:solidFill>
                <a:effectLst/>
                <a:uLnTx/>
                <a:uFillTx/>
                <a:latin typeface="+mn-lt"/>
                <a:ea typeface="+mn-ea"/>
                <a:cs typeface="+mn-cs"/>
              </a:rPr>
              <a:t>Lucy Lieberman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tx1"/>
                </a:solidFill>
                <a:effectLst/>
                <a:uLnTx/>
                <a:uFillTx/>
                <a:latin typeface="+mn-lt"/>
                <a:ea typeface="+mn-ea"/>
                <a:cs typeface="+mn-cs"/>
              </a:rPr>
              <a:t>lucy.lieberman@umontana.edu</a:t>
            </a:r>
            <a:endParaRPr kumimoji="0" lang="en-US" sz="2400" b="0" i="0" u="sng" strike="noStrike" kern="1200" cap="none" spc="0" normalizeH="0" baseline="0" noProof="0" dirty="0">
              <a:ln>
                <a:noFill/>
              </a:ln>
              <a:solidFill>
                <a:schemeClr val="accent1">
                  <a:lumMod val="50000"/>
                </a:schemeClr>
              </a:solidFill>
              <a:effectLst/>
              <a:uLnTx/>
              <a:uFillTx/>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chemeClr val="tx1"/>
              </a:solidFill>
              <a:effectLst/>
              <a:uLnTx/>
              <a:uFillTx/>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tx1"/>
                </a:solidFill>
                <a:effectLst/>
                <a:uLnTx/>
                <a:uFillTx/>
                <a:latin typeface="+mn-lt"/>
                <a:ea typeface="+mn-ea"/>
                <a:cs typeface="+mn-cs"/>
              </a:rPr>
              <a:t>Beth Hahn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tx1"/>
                </a:solidFill>
                <a:effectLst/>
                <a:uLnTx/>
                <a:uFillTx/>
                <a:latin typeface="+mn-lt"/>
                <a:ea typeface="+mn-ea"/>
                <a:cs typeface="+mn-cs"/>
              </a:rPr>
              <a:t>bhahn@fs.fed.us</a:t>
            </a:r>
          </a:p>
        </p:txBody>
      </p:sp>
      <p:sp>
        <p:nvSpPr>
          <p:cNvPr id="2" name="Slide Number Placeholder 1"/>
          <p:cNvSpPr>
            <a:spLocks noGrp="1"/>
          </p:cNvSpPr>
          <p:nvPr>
            <p:ph type="sldNum" sz="quarter" idx="12"/>
          </p:nvPr>
        </p:nvSpPr>
        <p:spPr/>
        <p:txBody>
          <a:bodyPr/>
          <a:lstStyle/>
          <a:p>
            <a:fld id="{A0118663-B1F4-BF49-AFB5-9A816A9FFEED}" type="slidenum">
              <a:rPr lang="en-US" smtClean="0"/>
              <a:t>44</a:t>
            </a:fld>
            <a:endParaRPr lang="en-US"/>
          </a:p>
        </p:txBody>
      </p:sp>
    </p:spTree>
    <p:extLst>
      <p:ext uri="{BB962C8B-B14F-4D97-AF65-F5344CB8AC3E}">
        <p14:creationId xmlns:p14="http://schemas.microsoft.com/office/powerpoint/2010/main" val="5732804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5" name="Text Box 1029"/>
          <p:cNvSpPr txBox="1">
            <a:spLocks noGrp="1" noChangeArrowheads="1"/>
          </p:cNvSpPr>
          <p:nvPr>
            <p:ph type="title" idx="4294967295"/>
          </p:nvPr>
        </p:nvSpPr>
        <p:spPr bwMode="auto">
          <a:xfrm>
            <a:off x="553779" y="470149"/>
            <a:ext cx="7400260" cy="1938992"/>
          </a:xfrm>
          <a:prstGeom prst="rect">
            <a:avLst/>
          </a:prstGeom>
          <a:solidFill>
            <a:schemeClr val="accent5">
              <a:alpha val="58000"/>
            </a:schemeClr>
          </a:solidFill>
          <a:ln w="9525">
            <a:noFill/>
            <a:prstDash/>
            <a:miter lim="800000"/>
            <a:headEnd/>
            <a:tailEn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marR="0" lvl="1" indent="0" algn="l" defTabSz="914400" rtl="0" eaLnBrk="1" fontAlgn="base" latinLnBrk="0" hangingPunct="1">
              <a:lnSpc>
                <a:spcPct val="100000"/>
              </a:lnSpc>
              <a:spcBef>
                <a:spcPct val="50000"/>
              </a:spcBef>
              <a:spcAft>
                <a:spcPct val="0"/>
              </a:spcAft>
              <a:buClrTx/>
              <a:buSzTx/>
              <a:buFontTx/>
              <a:buNone/>
              <a:tabLst/>
              <a:defRPr/>
            </a:pPr>
            <a:r>
              <a:rPr kumimoji="0" lang="en-US" sz="4000" b="0" i="0" u="sng" strike="noStrike" kern="0" cap="none" spc="0" normalizeH="0" baseline="0" noProof="0" dirty="0">
                <a:ln>
                  <a:noFill/>
                </a:ln>
                <a:solidFill>
                  <a:srgbClr val="000066"/>
                </a:solidFill>
                <a:effectLst/>
                <a:uLnTx/>
                <a:uFillTx/>
                <a:latin typeface="Calibri" charset="0"/>
                <a:ea typeface="Calibri" charset="0"/>
                <a:cs typeface="Calibri" charset="0"/>
              </a:rPr>
              <a:t>Taking</a:t>
            </a:r>
            <a:r>
              <a:rPr kumimoji="0" lang="en-US" sz="4000" b="0" i="0" u="none" strike="noStrike" kern="0" cap="none" spc="0" normalizeH="0" baseline="0" noProof="0" dirty="0">
                <a:ln>
                  <a:noFill/>
                </a:ln>
                <a:solidFill>
                  <a:srgbClr val="000066"/>
                </a:solidFill>
                <a:effectLst/>
                <a:uLnTx/>
                <a:uFillTx/>
                <a:latin typeface="Calibri" charset="0"/>
                <a:ea typeface="Calibri" charset="0"/>
                <a:cs typeface="Calibri" charset="0"/>
              </a:rPr>
              <a:t> restoration action compromises the </a:t>
            </a:r>
            <a:r>
              <a:rPr kumimoji="0" lang="en-US" sz="4000" b="0" i="1" u="none" strike="noStrike" kern="0" cap="none" spc="0" normalizeH="0" baseline="0" noProof="0" dirty="0">
                <a:ln>
                  <a:noFill/>
                </a:ln>
                <a:solidFill>
                  <a:prstClr val="black"/>
                </a:solidFill>
                <a:effectLst/>
                <a:uLnTx/>
                <a:uFillTx/>
                <a:latin typeface="Calibri" charset="0"/>
                <a:ea typeface="Calibri" charset="0"/>
                <a:cs typeface="Calibri" charset="0"/>
              </a:rPr>
              <a:t>untrammeled</a:t>
            </a:r>
            <a:r>
              <a:rPr kumimoji="0" lang="en-US" sz="4000" b="0" i="0" u="none" strike="noStrike" kern="0" cap="none" spc="0" normalizeH="0" baseline="0" noProof="0" dirty="0">
                <a:ln>
                  <a:noFill/>
                </a:ln>
                <a:solidFill>
                  <a:srgbClr val="000066"/>
                </a:solidFill>
                <a:effectLst/>
                <a:uLnTx/>
                <a:uFillTx/>
                <a:latin typeface="Calibri" charset="0"/>
                <a:ea typeface="Calibri" charset="0"/>
                <a:cs typeface="Calibri" charset="0"/>
              </a:rPr>
              <a:t> quality of wilderness</a:t>
            </a:r>
          </a:p>
        </p:txBody>
      </p:sp>
      <p:sp>
        <p:nvSpPr>
          <p:cNvPr id="6" name="Text Box 1028"/>
          <p:cNvSpPr txBox="1">
            <a:spLocks noChangeArrowheads="1"/>
          </p:cNvSpPr>
          <p:nvPr/>
        </p:nvSpPr>
        <p:spPr bwMode="auto">
          <a:xfrm>
            <a:off x="809846" y="4306233"/>
            <a:ext cx="6888126" cy="1938992"/>
          </a:xfrm>
          <a:prstGeom prst="rect">
            <a:avLst/>
          </a:prstGeom>
          <a:solidFill>
            <a:schemeClr val="accent5">
              <a:alpha val="78000"/>
            </a:schemeClr>
          </a:solidFill>
          <a:ln w="9525">
            <a:noFill/>
            <a:miter lim="800000"/>
            <a:headEnd/>
            <a:tailEnd/>
          </a:ln>
        </p:spPr>
        <p:txBody>
          <a:bodyPr wrap="square">
            <a:spAutoFit/>
          </a:bodyPr>
          <a:lstStyle/>
          <a:p>
            <a:pPr lvl="1" fontAlgn="base">
              <a:spcBef>
                <a:spcPct val="50000"/>
              </a:spcBef>
              <a:spcAft>
                <a:spcPct val="0"/>
              </a:spcAft>
              <a:defRPr/>
            </a:pPr>
            <a:r>
              <a:rPr lang="en-US" sz="4000" u="sng" kern="0" dirty="0">
                <a:solidFill>
                  <a:srgbClr val="000066"/>
                </a:solidFill>
                <a:latin typeface="Calibri" charset="0"/>
                <a:ea typeface="Calibri" charset="0"/>
                <a:cs typeface="Calibri" charset="0"/>
              </a:rPr>
              <a:t>Not taking</a:t>
            </a:r>
            <a:r>
              <a:rPr lang="en-US" sz="4000" kern="0" dirty="0">
                <a:solidFill>
                  <a:srgbClr val="000066"/>
                </a:solidFill>
                <a:latin typeface="Calibri" charset="0"/>
                <a:ea typeface="Calibri" charset="0"/>
                <a:cs typeface="Calibri" charset="0"/>
              </a:rPr>
              <a:t> restoration action may compromise the </a:t>
            </a:r>
            <a:r>
              <a:rPr lang="en-US" sz="4000" i="1" kern="0" dirty="0">
                <a:solidFill>
                  <a:prstClr val="black"/>
                </a:solidFill>
                <a:latin typeface="Calibri" charset="0"/>
                <a:ea typeface="Calibri" charset="0"/>
                <a:cs typeface="Calibri" charset="0"/>
              </a:rPr>
              <a:t>natural</a:t>
            </a:r>
            <a:r>
              <a:rPr lang="en-US" sz="4000" kern="0" dirty="0">
                <a:solidFill>
                  <a:srgbClr val="000066"/>
                </a:solidFill>
                <a:latin typeface="Calibri" charset="0"/>
                <a:ea typeface="Calibri" charset="0"/>
                <a:cs typeface="Calibri" charset="0"/>
              </a:rPr>
              <a:t> quality of wilderness</a:t>
            </a:r>
          </a:p>
        </p:txBody>
      </p:sp>
      <p:sp>
        <p:nvSpPr>
          <p:cNvPr id="3" name="Slide Number Placeholder 2"/>
          <p:cNvSpPr>
            <a:spLocks noGrp="1"/>
          </p:cNvSpPr>
          <p:nvPr>
            <p:ph type="sldNum" sz="quarter" idx="12"/>
          </p:nvPr>
        </p:nvSpPr>
        <p:spPr/>
        <p:txBody>
          <a:bodyPr/>
          <a:lstStyle/>
          <a:p>
            <a:fld id="{A0118663-B1F4-BF49-AFB5-9A816A9FFEED}" type="slidenum">
              <a:rPr lang="en-US" smtClean="0"/>
              <a:t>5</a:t>
            </a:fld>
            <a:endParaRPr lang="en-US"/>
          </a:p>
        </p:txBody>
      </p:sp>
    </p:spTree>
    <p:extLst>
      <p:ext uri="{BB962C8B-B14F-4D97-AF65-F5344CB8AC3E}">
        <p14:creationId xmlns:p14="http://schemas.microsoft.com/office/powerpoint/2010/main" val="12605237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1082841" y="462040"/>
            <a:ext cx="5598695" cy="2185214"/>
          </a:xfrm>
          <a:prstGeom prst="rect">
            <a:avLst/>
          </a:prstGeom>
          <a:solidFill>
            <a:schemeClr val="bg1">
              <a:alpha val="79000"/>
            </a:schemeClr>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chemeClr val="tx1"/>
                </a:solidFill>
                <a:effectLst/>
                <a:uLnTx/>
                <a:uFillTx/>
                <a:latin typeface="Calibri Light" charset="0"/>
                <a:ea typeface="Calibri Light" charset="0"/>
                <a:cs typeface="Calibri Light" charset="0"/>
              </a:rPr>
              <a:t>What is an ecological intervention?</a:t>
            </a:r>
          </a:p>
          <a:p>
            <a:pPr marL="342900" marR="0" lvl="0" indent="-342900" algn="l" defTabSz="914400" rtl="0" eaLnBrk="1" fontAlgn="auto" latinLnBrk="0" hangingPunct="1">
              <a:lnSpc>
                <a:spcPct val="100000"/>
              </a:lnSpc>
              <a:spcBef>
                <a:spcPts val="0"/>
              </a:spcBef>
              <a:spcAft>
                <a:spcPts val="0"/>
              </a:spcAft>
              <a:buClrTx/>
              <a:buSzTx/>
              <a:buFont typeface="Arial" charset="0"/>
              <a:buChar char="•"/>
              <a:tabLst/>
              <a:defRPr/>
            </a:pPr>
            <a:r>
              <a:rPr kumimoji="0" lang="en-US" sz="2400" b="0" i="0" u="none" strike="noStrike" kern="1200" cap="none" spc="0" normalizeH="0" baseline="0" noProof="0" dirty="0">
                <a:ln>
                  <a:noFill/>
                </a:ln>
                <a:solidFill>
                  <a:schemeClr val="tx1"/>
                </a:solidFill>
                <a:effectLst/>
                <a:uLnTx/>
                <a:uFillTx/>
                <a:latin typeface="Calibri" charset="0"/>
                <a:ea typeface="Calibri" charset="0"/>
                <a:cs typeface="Calibri" charset="0"/>
              </a:rPr>
              <a:t>An intentional management manipulation</a:t>
            </a:r>
          </a:p>
          <a:p>
            <a:pPr marL="342900" marR="0" lvl="0" indent="-342900" algn="l" defTabSz="914400" rtl="0" eaLnBrk="1" fontAlgn="auto" latinLnBrk="0" hangingPunct="1">
              <a:lnSpc>
                <a:spcPct val="100000"/>
              </a:lnSpc>
              <a:spcBef>
                <a:spcPts val="0"/>
              </a:spcBef>
              <a:spcAft>
                <a:spcPts val="0"/>
              </a:spcAft>
              <a:buClrTx/>
              <a:buSzTx/>
              <a:buFont typeface="Arial" charset="0"/>
              <a:buChar char="•"/>
              <a:tabLst/>
              <a:defRPr/>
            </a:pPr>
            <a:r>
              <a:rPr kumimoji="0" lang="en-US" sz="2400" b="0" i="0" u="none" strike="noStrike" kern="1200" cap="none" spc="0" normalizeH="0" baseline="0" noProof="0" dirty="0">
                <a:ln>
                  <a:noFill/>
                </a:ln>
                <a:solidFill>
                  <a:schemeClr val="tx1"/>
                </a:solidFill>
                <a:effectLst/>
                <a:uLnTx/>
                <a:uFillTx/>
                <a:latin typeface="Calibri" charset="0"/>
                <a:ea typeface="Calibri" charset="0"/>
                <a:cs typeface="Calibri" charset="0"/>
              </a:rPr>
              <a:t>Trammeling action </a:t>
            </a:r>
          </a:p>
        </p:txBody>
      </p:sp>
      <p:sp>
        <p:nvSpPr>
          <p:cNvPr id="6" name="TextBox 5"/>
          <p:cNvSpPr txBox="1"/>
          <p:nvPr/>
        </p:nvSpPr>
        <p:spPr>
          <a:xfrm>
            <a:off x="3882189" y="3813790"/>
            <a:ext cx="7948863" cy="2431435"/>
          </a:xfrm>
          <a:prstGeom prst="rect">
            <a:avLst/>
          </a:prstGeom>
          <a:solidFill>
            <a:schemeClr val="bg1">
              <a:alpha val="85000"/>
            </a:schemeClr>
          </a:solidFill>
        </p:spPr>
        <p:txBody>
          <a:bodyPr wrap="square" rtlCol="0">
            <a:spAutoFit/>
          </a:bodyPr>
          <a:lstStyle/>
          <a:p>
            <a:pPr algn="ctr"/>
            <a:r>
              <a:rPr lang="en-US" sz="3200" dirty="0">
                <a:latin typeface="Calibri Light" charset="0"/>
                <a:ea typeface="Calibri Light" charset="0"/>
                <a:cs typeface="Calibri Light" charset="0"/>
              </a:rPr>
              <a:t>What is NOT an ecological intervention?</a:t>
            </a:r>
          </a:p>
          <a:p>
            <a:pPr marL="342900" indent="-342900">
              <a:buFont typeface="Arial" charset="0"/>
              <a:buChar char="•"/>
            </a:pPr>
            <a:r>
              <a:rPr lang="en-US" sz="2400" dirty="0">
                <a:latin typeface="Calibri" charset="0"/>
                <a:ea typeface="Calibri" charset="0"/>
                <a:cs typeface="Calibri" charset="0"/>
              </a:rPr>
              <a:t>Actions that fall below a minimum threshold of scale and scope such as hand pulling a few weeds or restoring a camp site</a:t>
            </a:r>
          </a:p>
          <a:p>
            <a:pPr marL="342900" indent="-342900">
              <a:buFont typeface="Arial" charset="0"/>
              <a:buChar char="•"/>
            </a:pPr>
            <a:r>
              <a:rPr lang="en-US" sz="2400" dirty="0">
                <a:latin typeface="Calibri" charset="0"/>
                <a:ea typeface="Calibri" charset="0"/>
                <a:cs typeface="Calibri" charset="0"/>
              </a:rPr>
              <a:t>Ecological change that managers do not have the ability to control</a:t>
            </a:r>
          </a:p>
        </p:txBody>
      </p:sp>
      <p:pic>
        <p:nvPicPr>
          <p:cNvPr id="9" name="Picture 8" descr="Wolf being released in an enclosure"/>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785810" y="634788"/>
            <a:ext cx="4565609" cy="2916600"/>
          </a:xfrm>
          <a:prstGeom prst="rect">
            <a:avLst/>
          </a:prstGeom>
        </p:spPr>
      </p:pic>
      <p:pic>
        <p:nvPicPr>
          <p:cNvPr id="11" name="Picture 10" descr="Person swinging axe toward a lo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81262" y="3209225"/>
            <a:ext cx="3152273" cy="3512250"/>
          </a:xfrm>
          <a:prstGeom prst="rect">
            <a:avLst/>
          </a:prstGeom>
        </p:spPr>
      </p:pic>
      <p:sp>
        <p:nvSpPr>
          <p:cNvPr id="4" name="Slide Number Placeholder 3"/>
          <p:cNvSpPr>
            <a:spLocks noGrp="1"/>
          </p:cNvSpPr>
          <p:nvPr>
            <p:ph type="sldNum" sz="quarter" idx="12"/>
          </p:nvPr>
        </p:nvSpPr>
        <p:spPr/>
        <p:txBody>
          <a:bodyPr/>
          <a:lstStyle/>
          <a:p>
            <a:fld id="{A0118663-B1F4-BF49-AFB5-9A816A9FFEED}" type="slidenum">
              <a:rPr lang="en-US" smtClean="0"/>
              <a:t>6</a:t>
            </a:fld>
            <a:endParaRPr lang="en-US"/>
          </a:p>
        </p:txBody>
      </p:sp>
    </p:spTree>
    <p:extLst>
      <p:ext uri="{BB962C8B-B14F-4D97-AF65-F5344CB8AC3E}">
        <p14:creationId xmlns:p14="http://schemas.microsoft.com/office/powerpoint/2010/main" val="152335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11969" y="300956"/>
            <a:ext cx="3220453" cy="1325563"/>
          </a:xfrm>
        </p:spPr>
        <p:txBody>
          <a:bodyPr/>
          <a:lstStyle/>
          <a:p>
            <a:r>
              <a:rPr lang="en-US" b="1" dirty="0"/>
              <a:t>Purpose</a:t>
            </a:r>
          </a:p>
        </p:txBody>
      </p:sp>
      <p:sp>
        <p:nvSpPr>
          <p:cNvPr id="3" name="Content Placeholder 2"/>
          <p:cNvSpPr>
            <a:spLocks noGrp="1"/>
          </p:cNvSpPr>
          <p:nvPr>
            <p:ph idx="1"/>
          </p:nvPr>
        </p:nvSpPr>
        <p:spPr>
          <a:xfrm>
            <a:off x="2667000" y="1745676"/>
            <a:ext cx="7308273" cy="2992580"/>
          </a:xfrm>
          <a:solidFill>
            <a:schemeClr val="bg1">
              <a:alpha val="76000"/>
            </a:schemeClr>
          </a:solidFill>
        </p:spPr>
        <p:txBody>
          <a:bodyPr>
            <a:normAutofit/>
          </a:bodyPr>
          <a:lstStyle/>
          <a:p>
            <a:r>
              <a:rPr lang="en-US" sz="3600" dirty="0"/>
              <a:t>Gap in research</a:t>
            </a:r>
          </a:p>
          <a:p>
            <a:pPr lvl="1"/>
            <a:r>
              <a:rPr lang="en-US" sz="3600" dirty="0">
                <a:solidFill>
                  <a:schemeClr val="accent2">
                    <a:lumMod val="50000"/>
                  </a:schemeClr>
                </a:solidFill>
              </a:rPr>
              <a:t>No baseline data currently exists</a:t>
            </a:r>
          </a:p>
          <a:p>
            <a:r>
              <a:rPr lang="en-US" sz="3600" dirty="0"/>
              <a:t>Understand decision-making</a:t>
            </a:r>
          </a:p>
          <a:p>
            <a:pPr lvl="1"/>
            <a:r>
              <a:rPr lang="en-US" sz="3600" dirty="0">
                <a:solidFill>
                  <a:schemeClr val="accent2">
                    <a:lumMod val="50000"/>
                  </a:schemeClr>
                </a:solidFill>
              </a:rPr>
              <a:t>Viability of the hands-off approach (preserve untrammeled)</a:t>
            </a:r>
          </a:p>
        </p:txBody>
      </p:sp>
      <p:sp>
        <p:nvSpPr>
          <p:cNvPr id="5" name="Slide Number Placeholder 4"/>
          <p:cNvSpPr>
            <a:spLocks noGrp="1"/>
          </p:cNvSpPr>
          <p:nvPr>
            <p:ph type="sldNum" sz="quarter" idx="12"/>
          </p:nvPr>
        </p:nvSpPr>
        <p:spPr/>
        <p:txBody>
          <a:bodyPr/>
          <a:lstStyle/>
          <a:p>
            <a:fld id="{A0118663-B1F4-BF49-AFB5-9A816A9FFEED}" type="slidenum">
              <a:rPr lang="en-US" smtClean="0"/>
              <a:t>7</a:t>
            </a:fld>
            <a:endParaRPr lang="en-US"/>
          </a:p>
        </p:txBody>
      </p:sp>
    </p:spTree>
    <p:extLst>
      <p:ext uri="{BB962C8B-B14F-4D97-AF65-F5344CB8AC3E}">
        <p14:creationId xmlns:p14="http://schemas.microsoft.com/office/powerpoint/2010/main" val="984318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hone screen with a survey question: &quot;Q9.1. Have you taken any action(s) to manage wildfire? (examples may include mechanically reducing fuels, prescribing fire or suppressing wildfire)&quot; with option to select &quot;Yes&quot; or &quot;no&quot;"/>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556408" y="10"/>
            <a:ext cx="4635591" cy="6857990"/>
          </a:xfrm>
          <a:prstGeom prst="rect">
            <a:avLst/>
          </a:prstGeom>
          <a:effectLst/>
        </p:spPr>
      </p:pic>
      <p:sp>
        <p:nvSpPr>
          <p:cNvPr id="2" name="Title 1"/>
          <p:cNvSpPr>
            <a:spLocks noGrp="1"/>
          </p:cNvSpPr>
          <p:nvPr>
            <p:ph type="title"/>
          </p:nvPr>
        </p:nvSpPr>
        <p:spPr>
          <a:xfrm>
            <a:off x="648928" y="312618"/>
            <a:ext cx="6586491" cy="1676603"/>
          </a:xfrm>
        </p:spPr>
        <p:txBody>
          <a:bodyPr>
            <a:normAutofit/>
          </a:bodyPr>
          <a:lstStyle/>
          <a:p>
            <a:pPr algn="ctr"/>
            <a:r>
              <a:rPr lang="en-US" sz="4800" b="1" dirty="0">
                <a:solidFill>
                  <a:schemeClr val="accent1">
                    <a:lumMod val="75000"/>
                  </a:schemeClr>
                </a:solidFill>
              </a:rPr>
              <a:t>Methods</a:t>
            </a:r>
          </a:p>
        </p:txBody>
      </p:sp>
      <p:sp>
        <p:nvSpPr>
          <p:cNvPr id="3" name="Content Placeholder 2"/>
          <p:cNvSpPr>
            <a:spLocks noGrp="1"/>
          </p:cNvSpPr>
          <p:nvPr>
            <p:ph idx="1"/>
          </p:nvPr>
        </p:nvSpPr>
        <p:spPr>
          <a:xfrm>
            <a:off x="648930" y="2422359"/>
            <a:ext cx="6586489" cy="673768"/>
          </a:xfrm>
        </p:spPr>
        <p:txBody>
          <a:bodyPr>
            <a:normAutofit/>
          </a:bodyPr>
          <a:lstStyle/>
          <a:p>
            <a:pPr marL="0" indent="0">
              <a:buNone/>
            </a:pPr>
            <a:r>
              <a:rPr lang="en-US" dirty="0"/>
              <a:t>Online survey to 523 wilderness units</a:t>
            </a:r>
          </a:p>
          <a:p>
            <a:endParaRPr lang="en-US" sz="2400" dirty="0"/>
          </a:p>
          <a:p>
            <a:pPr marL="2743200" lvl="6" indent="0">
              <a:buNone/>
            </a:pPr>
            <a:endParaRPr lang="en-US" sz="2400" dirty="0"/>
          </a:p>
          <a:p>
            <a:endParaRPr lang="en-US" sz="2400" dirty="0"/>
          </a:p>
        </p:txBody>
      </p:sp>
      <p:sp>
        <p:nvSpPr>
          <p:cNvPr id="6" name="Slide Number Placeholder 5"/>
          <p:cNvSpPr>
            <a:spLocks noGrp="1"/>
          </p:cNvSpPr>
          <p:nvPr>
            <p:ph type="sldNum" sz="quarter" idx="12"/>
          </p:nvPr>
        </p:nvSpPr>
        <p:spPr/>
        <p:txBody>
          <a:bodyPr/>
          <a:lstStyle/>
          <a:p>
            <a:fld id="{A0118663-B1F4-BF49-AFB5-9A816A9FFEED}" type="slidenum">
              <a:rPr lang="en-US" smtClean="0"/>
              <a:t>8</a:t>
            </a:fld>
            <a:endParaRPr lang="en-US"/>
          </a:p>
        </p:txBody>
      </p:sp>
    </p:spTree>
    <p:extLst>
      <p:ext uri="{BB962C8B-B14F-4D97-AF65-F5344CB8AC3E}">
        <p14:creationId xmlns:p14="http://schemas.microsoft.com/office/powerpoint/2010/main" val="772490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83380" y="2197769"/>
            <a:ext cx="3011905" cy="1700463"/>
          </a:xfrm>
        </p:spPr>
        <p:txBody>
          <a:bodyPr/>
          <a:lstStyle/>
          <a:p>
            <a:pPr algn="ctr"/>
            <a:r>
              <a:rPr lang="en-US" b="1" dirty="0"/>
              <a:t>Survey Categories</a:t>
            </a:r>
          </a:p>
        </p:txBody>
      </p:sp>
      <p:graphicFrame>
        <p:nvGraphicFramePr>
          <p:cNvPr id="5" name="Object 4" descr="Table of Intervention Categories and Sub-Categories"/>
          <p:cNvGraphicFramePr>
            <a:graphicFrameLocks noChangeAspect="1"/>
          </p:cNvGraphicFramePr>
          <p:nvPr>
            <p:extLst>
              <p:ext uri="{D42A27DB-BD31-4B8C-83A1-F6EECF244321}">
                <p14:modId xmlns:p14="http://schemas.microsoft.com/office/powerpoint/2010/main" val="1739295664"/>
              </p:ext>
            </p:extLst>
          </p:nvPr>
        </p:nvGraphicFramePr>
        <p:xfrm>
          <a:off x="0" y="0"/>
          <a:ext cx="7097819" cy="6914147"/>
        </p:xfrm>
        <a:graphic>
          <a:graphicData uri="http://schemas.openxmlformats.org/presentationml/2006/ole">
            <mc:AlternateContent xmlns:mc="http://schemas.openxmlformats.org/markup-compatibility/2006">
              <mc:Choice xmlns:v="urn:schemas-microsoft-com:vml" Requires="v">
                <p:oleObj spid="_x0000_s1095" name="Document" r:id="rId4" imgW="5943600" imgH="5791200" progId="Word.Document.12">
                  <p:embed/>
                </p:oleObj>
              </mc:Choice>
              <mc:Fallback>
                <p:oleObj name="Document" r:id="rId4" imgW="5943600" imgH="5791200" progId="Word.Document.12">
                  <p:embed/>
                  <p:pic>
                    <p:nvPicPr>
                      <p:cNvPr id="0" name=""/>
                      <p:cNvPicPr/>
                      <p:nvPr/>
                    </p:nvPicPr>
                    <p:blipFill>
                      <a:blip r:embed="rId5"/>
                      <a:stretch>
                        <a:fillRect/>
                      </a:stretch>
                    </p:blipFill>
                    <p:spPr>
                      <a:xfrm>
                        <a:off x="0" y="0"/>
                        <a:ext cx="7097819" cy="6914147"/>
                      </a:xfrm>
                      <a:prstGeom prst="rect">
                        <a:avLst/>
                      </a:prstGeom>
                      <a:solidFill>
                        <a:schemeClr val="bg1">
                          <a:alpha val="68000"/>
                        </a:schemeClr>
                      </a:solidFill>
                      <a:ln>
                        <a:noFill/>
                      </a:ln>
                    </p:spPr>
                  </p:pic>
                </p:oleObj>
              </mc:Fallback>
            </mc:AlternateContent>
          </a:graphicData>
        </a:graphic>
      </p:graphicFrame>
      <p:sp>
        <p:nvSpPr>
          <p:cNvPr id="8" name="Slide Number Placeholder 7"/>
          <p:cNvSpPr>
            <a:spLocks noGrp="1"/>
          </p:cNvSpPr>
          <p:nvPr>
            <p:ph type="sldNum" sz="quarter" idx="12"/>
          </p:nvPr>
        </p:nvSpPr>
        <p:spPr/>
        <p:txBody>
          <a:bodyPr/>
          <a:lstStyle/>
          <a:p>
            <a:fld id="{A0118663-B1F4-BF49-AFB5-9A816A9FFEED}" type="slidenum">
              <a:rPr lang="en-US" smtClean="0"/>
              <a:t>9</a:t>
            </a:fld>
            <a:endParaRPr lang="en-US"/>
          </a:p>
        </p:txBody>
      </p:sp>
    </p:spTree>
    <p:extLst>
      <p:ext uri="{BB962C8B-B14F-4D97-AF65-F5344CB8AC3E}">
        <p14:creationId xmlns:p14="http://schemas.microsoft.com/office/powerpoint/2010/main" val="2700519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7272</TotalTime>
  <Words>2238</Words>
  <Application>Microsoft Office PowerPoint</Application>
  <PresentationFormat>Widescreen</PresentationFormat>
  <Paragraphs>312</Paragraphs>
  <Slides>44</Slides>
  <Notes>44</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2</vt:i4>
      </vt:variant>
      <vt:variant>
        <vt:lpstr>Slide Titles</vt:lpstr>
      </vt:variant>
      <vt:variant>
        <vt:i4>44</vt:i4>
      </vt:variant>
    </vt:vector>
  </HeadingPairs>
  <TitlesOfParts>
    <vt:vector size="50" baseType="lpstr">
      <vt:lpstr>Arial</vt:lpstr>
      <vt:lpstr>Calibri</vt:lpstr>
      <vt:lpstr>Calibri Light</vt:lpstr>
      <vt:lpstr>Office Theme</vt:lpstr>
      <vt:lpstr>Document</vt:lpstr>
      <vt:lpstr>Worksheet</vt:lpstr>
      <vt:lpstr>Wildfire Interventions in Wilderness:  What’s happening on the ground?</vt:lpstr>
      <vt:lpstr>Celebrating America’s NWPS</vt:lpstr>
      <vt:lpstr>Wilderness Act of 1964</vt:lpstr>
      <vt:lpstr>WILDERNESS ACT OF 1964 Sec. 2(c) “A wilderness…is hereby recognized as an area where the earth and its community of life are untrammeled” (Wildness) freedom from intentional modern human control and manipulation        “An area of wilderness is further defined…retaining its primeval character and influence…which is protected and managed so as to preserve its natural conditions” (Naturalness) species, patterns, and processes that evolved in the area</vt:lpstr>
      <vt:lpstr>Taking restoration action compromises the untrammeled quality of wilderness</vt:lpstr>
      <vt:lpstr>What is an ecological intervention? An intentional management manipulation Trammeling action </vt:lpstr>
      <vt:lpstr>Purpose</vt:lpstr>
      <vt:lpstr>Methods</vt:lpstr>
      <vt:lpstr>Survey Categories</vt:lpstr>
      <vt:lpstr>Survey Response</vt:lpstr>
      <vt:lpstr>Survey Response per Agency</vt:lpstr>
      <vt:lpstr>Results</vt:lpstr>
      <vt:lpstr>Regional Distribution of Interventions</vt:lpstr>
      <vt:lpstr>Size Distribution Among Survey Respondents</vt:lpstr>
      <vt:lpstr>Types of ecological interventions (n=111 intervention actions from 77 wilderness units)</vt:lpstr>
      <vt:lpstr>Wildfire Interventions</vt:lpstr>
      <vt:lpstr>Types of Wildfire Interventions</vt:lpstr>
      <vt:lpstr>Wildfire interventions per agency</vt:lpstr>
      <vt:lpstr>5 Year Trends for Wildfire Interventions</vt:lpstr>
      <vt:lpstr>Fuels Management 5 year trends</vt:lpstr>
      <vt:lpstr>Frequency of Initial Attack</vt:lpstr>
      <vt:lpstr>Initial Attack 5 year trends</vt:lpstr>
      <vt:lpstr>Frequency of Control Lines</vt:lpstr>
      <vt:lpstr>Wildfire Intervention Sub-Categories</vt:lpstr>
      <vt:lpstr>Control Lines 5 year trends</vt:lpstr>
      <vt:lpstr>Frequency of Fire Retardant Application</vt:lpstr>
      <vt:lpstr>Fire Retardant and Water Drop 5 year trends</vt:lpstr>
      <vt:lpstr>Frequency of Post-Fire Restoration</vt:lpstr>
      <vt:lpstr>Wildfire Intervention Sub-Categories</vt:lpstr>
      <vt:lpstr>Frequency of Post-Fire Restoration Projects</vt:lpstr>
      <vt:lpstr>Why did wilderness managers intervene?</vt:lpstr>
      <vt:lpstr>Factors Influencing Decision to Intervene</vt:lpstr>
      <vt:lpstr>Reasons for intervening: (n=14 wildfire responses)</vt:lpstr>
      <vt:lpstr>Wilderness Act 4(c) Prohibited Uses</vt:lpstr>
      <vt:lpstr>Frequency of Prohibited Uses</vt:lpstr>
      <vt:lpstr>Intervention Effectiveness, Post-Action Monitoring, NEPA Level</vt:lpstr>
      <vt:lpstr>Effectiveness of Intervention Action (n=61 intervention actions from 77 wilderness units)</vt:lpstr>
      <vt:lpstr>Post-action Monitoring (n=79 intervention actions from 77 wilderness units) </vt:lpstr>
      <vt:lpstr>NEPA Level of Analysis for Intervention Action</vt:lpstr>
      <vt:lpstr>Summary</vt:lpstr>
      <vt:lpstr>Why are wildfire interventions occurring?</vt:lpstr>
      <vt:lpstr>Implications</vt:lpstr>
      <vt:lpstr>Opportunities for Improvement</vt:lpstr>
      <vt:lpstr>Thanks!  Lucy Lieberman lucy.lieberman@umontana.edu  Beth Hahn bhahn@fs.fed.us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Lucy Lieberman</dc:creator>
  <cp:lastModifiedBy>Sky Gennette</cp:lastModifiedBy>
  <cp:revision>67</cp:revision>
  <cp:lastPrinted>2017-05-25T14:10:54Z</cp:lastPrinted>
  <dcterms:created xsi:type="dcterms:W3CDTF">2017-05-18T19:18:46Z</dcterms:created>
  <dcterms:modified xsi:type="dcterms:W3CDTF">2020-02-20T17:18:39Z</dcterms:modified>
</cp:coreProperties>
</file>