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2"/>
  </p:notesMasterIdLst>
  <p:handoutMasterIdLst>
    <p:handoutMasterId r:id="rId23"/>
  </p:handoutMasterIdLst>
  <p:sldIdLst>
    <p:sldId id="256" r:id="rId2"/>
    <p:sldId id="258" r:id="rId3"/>
    <p:sldId id="257" r:id="rId4"/>
    <p:sldId id="259" r:id="rId5"/>
    <p:sldId id="260" r:id="rId6"/>
    <p:sldId id="266" r:id="rId7"/>
    <p:sldId id="261" r:id="rId8"/>
    <p:sldId id="264"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9144000" cy="6858000" type="screen4x3"/>
  <p:notesSz cx="6934200" cy="9232900"/>
  <p:defaultTextStyle>
    <a:defPPr>
      <a:defRPr lang="en-US"/>
    </a:defPPr>
    <a:lvl1pPr algn="ctr"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ctr"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ctr"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ctr"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ctr"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9866" autoAdjust="0"/>
  </p:normalViewPr>
  <p:slideViewPr>
    <p:cSldViewPr>
      <p:cViewPr varScale="1">
        <p:scale>
          <a:sx n="81" d="100"/>
          <a:sy n="81" d="100"/>
        </p:scale>
        <p:origin x="396" y="78"/>
      </p:cViewPr>
      <p:guideLst>
        <p:guide orient="horz" pos="2160"/>
        <p:guide pos="2880"/>
      </p:guideLst>
    </p:cSldViewPr>
  </p:slideViewPr>
  <p:outlineViewPr>
    <p:cViewPr>
      <p:scale>
        <a:sx n="33" d="100"/>
        <a:sy n="33" d="100"/>
      </p:scale>
      <p:origin x="0" y="-85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7937851D-10E8-4659-9433-DF508002D55D}"/>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eaLnBrk="1" hangingPunct="1">
              <a:defRPr sz="1200" smtClean="0">
                <a:latin typeface="Arial" charset="0"/>
              </a:defRPr>
            </a:lvl1pPr>
          </a:lstStyle>
          <a:p>
            <a:pPr>
              <a:defRPr/>
            </a:pPr>
            <a:endParaRPr lang="en-US"/>
          </a:p>
        </p:txBody>
      </p:sp>
      <p:sp>
        <p:nvSpPr>
          <p:cNvPr id="124931" name="Rectangle 3">
            <a:extLst>
              <a:ext uri="{FF2B5EF4-FFF2-40B4-BE49-F238E27FC236}">
                <a16:creationId xmlns:a16="http://schemas.microsoft.com/office/drawing/2014/main" id="{5423C320-AA7F-4A41-B1B6-CC4271DCFD6A}"/>
              </a:ext>
            </a:extLst>
          </p:cNvPr>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eaLnBrk="1" hangingPunct="1">
              <a:defRPr sz="1200" smtClean="0">
                <a:latin typeface="Arial" charset="0"/>
              </a:defRPr>
            </a:lvl1pPr>
          </a:lstStyle>
          <a:p>
            <a:pPr>
              <a:defRPr/>
            </a:pPr>
            <a:endParaRPr lang="en-US"/>
          </a:p>
        </p:txBody>
      </p:sp>
      <p:sp>
        <p:nvSpPr>
          <p:cNvPr id="124932" name="Rectangle 4">
            <a:extLst>
              <a:ext uri="{FF2B5EF4-FFF2-40B4-BE49-F238E27FC236}">
                <a16:creationId xmlns:a16="http://schemas.microsoft.com/office/drawing/2014/main" id="{8797AD1F-D45D-40C0-990A-53A034816FBB}"/>
              </a:ext>
            </a:extLst>
          </p:cNvPr>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eaLnBrk="1" hangingPunct="1">
              <a:defRPr sz="1200" smtClean="0">
                <a:latin typeface="Arial" charset="0"/>
              </a:defRPr>
            </a:lvl1pPr>
          </a:lstStyle>
          <a:p>
            <a:pPr>
              <a:defRPr/>
            </a:pPr>
            <a:endParaRPr lang="en-US"/>
          </a:p>
        </p:txBody>
      </p:sp>
      <p:sp>
        <p:nvSpPr>
          <p:cNvPr id="124933" name="Rectangle 5">
            <a:extLst>
              <a:ext uri="{FF2B5EF4-FFF2-40B4-BE49-F238E27FC236}">
                <a16:creationId xmlns:a16="http://schemas.microsoft.com/office/drawing/2014/main" id="{819EED2A-5884-4261-8718-C64BFB85961A}"/>
              </a:ext>
            </a:extLst>
          </p:cNvPr>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eaLnBrk="1" hangingPunct="1">
              <a:defRPr sz="1200">
                <a:latin typeface="Arial" panose="020B0604020202020204" pitchFamily="34" charset="0"/>
              </a:defRPr>
            </a:lvl1pPr>
          </a:lstStyle>
          <a:p>
            <a:fld id="{420ED9E9-67AA-429E-A101-DCD16563AAC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B2CCA65-DDDD-462C-B6D6-0B980E8271DC}"/>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eaLnBrk="1" hangingPunct="1">
              <a:defRPr sz="1200" smtClean="0">
                <a:latin typeface="Arial" charset="0"/>
              </a:defRPr>
            </a:lvl1pPr>
          </a:lstStyle>
          <a:p>
            <a:pPr>
              <a:defRPr/>
            </a:pPr>
            <a:endParaRPr lang="en-US"/>
          </a:p>
        </p:txBody>
      </p:sp>
      <p:sp>
        <p:nvSpPr>
          <p:cNvPr id="78851" name="Rectangle 3">
            <a:extLst>
              <a:ext uri="{FF2B5EF4-FFF2-40B4-BE49-F238E27FC236}">
                <a16:creationId xmlns:a16="http://schemas.microsoft.com/office/drawing/2014/main" id="{F23E878B-75BB-42DF-8D47-D18967C9DADB}"/>
              </a:ext>
            </a:extLst>
          </p:cNvPr>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eaLnBrk="1" hangingPunct="1">
              <a:defRPr sz="1200" smtClean="0">
                <a:latin typeface="Arial" charset="0"/>
              </a:defRPr>
            </a:lvl1pPr>
          </a:lstStyle>
          <a:p>
            <a:pPr>
              <a:defRPr/>
            </a:pPr>
            <a:endParaRPr lang="en-US"/>
          </a:p>
        </p:txBody>
      </p:sp>
      <p:sp>
        <p:nvSpPr>
          <p:cNvPr id="23556" name="Rectangle 4">
            <a:extLst>
              <a:ext uri="{FF2B5EF4-FFF2-40B4-BE49-F238E27FC236}">
                <a16:creationId xmlns:a16="http://schemas.microsoft.com/office/drawing/2014/main" id="{AE9D2A8F-695F-4208-89A3-B6C11CC75B5C}"/>
              </a:ext>
            </a:extLst>
          </p:cNvPr>
          <p:cNvSpPr>
            <a:spLocks noRo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a:extLst>
              <a:ext uri="{FF2B5EF4-FFF2-40B4-BE49-F238E27FC236}">
                <a16:creationId xmlns:a16="http://schemas.microsoft.com/office/drawing/2014/main" id="{84EF1092-AC76-41AE-8962-2470EBFF886D}"/>
              </a:ext>
            </a:extLst>
          </p:cNvPr>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a:extLst>
              <a:ext uri="{FF2B5EF4-FFF2-40B4-BE49-F238E27FC236}">
                <a16:creationId xmlns:a16="http://schemas.microsoft.com/office/drawing/2014/main" id="{03C27F65-7CDF-46AD-8C9C-277D95BF74F8}"/>
              </a:ext>
            </a:extLst>
          </p:cNvPr>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eaLnBrk="1" hangingPunct="1">
              <a:defRPr sz="1200" smtClean="0">
                <a:latin typeface="Arial" charset="0"/>
              </a:defRPr>
            </a:lvl1pPr>
          </a:lstStyle>
          <a:p>
            <a:pPr>
              <a:defRPr/>
            </a:pPr>
            <a:endParaRPr lang="en-US"/>
          </a:p>
        </p:txBody>
      </p:sp>
      <p:sp>
        <p:nvSpPr>
          <p:cNvPr id="78855" name="Rectangle 7">
            <a:extLst>
              <a:ext uri="{FF2B5EF4-FFF2-40B4-BE49-F238E27FC236}">
                <a16:creationId xmlns:a16="http://schemas.microsoft.com/office/drawing/2014/main" id="{16CBE5B6-89EA-4017-8DC4-C866C988F8BB}"/>
              </a:ext>
            </a:extLst>
          </p:cNvPr>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eaLnBrk="1" hangingPunct="1">
              <a:defRPr sz="1200">
                <a:latin typeface="Arial" panose="020B0604020202020204" pitchFamily="34" charset="0"/>
              </a:defRPr>
            </a:lvl1pPr>
          </a:lstStyle>
          <a:p>
            <a:fld id="{DECA8FF4-BDE4-4906-80BB-D818AA43B6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B76CBDB-2CD9-4C62-88B8-7B470519A6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0F41BE72-F469-4A4B-A8FB-82E3F8F0E77D}"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D6EA1E21-DE99-49DD-9432-8D9E608F2F5D}"/>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391C95AF-C387-45ED-A5F7-0D28DAE30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document is part of the Soundscapes Toolbox on http://www.wilderness.net/toolboxes/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Jacob Hofman – 2-days natural sounds workshop  at NPS regional office in Anchorage in March, 2008.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Two Forest Service staff attended from Glacier Ranger District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Disclaimer – technical information; have copies of his report and can contact him in January for more info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61EEDF1-EC0F-4A1C-8986-927BAED0E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55BA4511-92C0-4845-8741-A16A332F1B8D}"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85EF21CF-568C-430A-A5FC-C88687A9FCFE}"/>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D18F1CE7-345D-41C0-A85E-EDD9CB2BE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Display is “weighted” – only shows the range of human hearing (only displays what can be heard)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Bottom left an example of unweighted – a lot of low frequency (background noise)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B2A7C69-1F15-4697-A13E-A418F72609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4D88EDE2-E0D1-455A-B2F4-6C7029FD25AC}"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363AD5B8-AC68-4554-9898-A885506ED8D3}"/>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8467E98A-886E-460B-896C-34862420C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Low level – shorter buildup, more intense sounds associated with aircraft take-offs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CD680963-AD59-4C2B-BCAA-49223CB5E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62CC6C12-AEF9-4762-86E1-4709CC817AB7}"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E32ABA2D-789A-4F06-A4AE-98B6DC88B104}"/>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9B57FBC1-E32F-4925-B5BB-05DAA5B62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Quiet background/natural environment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Aircraft less than 100 yards from the microphone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9D36E1D-AAEF-4A69-BA85-DE09BFC854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7407BE6D-0152-466E-8F38-D4581F790512}"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0342C14D-62FD-4683-AE0A-B80642AE6E89}"/>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B228F489-0478-4222-8571-41D95105DA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Sound signature of the helicopter.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7C0B143-A68A-47CE-877F-8FAD02A030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2D5D6612-D09D-4DFC-8721-8098D0999206}"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37CF0092-063F-41BD-9E8B-A50029D5D4D2}"/>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4A4B1D99-29DF-4494-A3FF-61754BD1D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Note:  Able to determine the average number of sound events, average duration total of sound events, and percent time audible at intensity rating 2 or 3</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Units may be more useful in per day.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Also determined average time of first and last sound event and the maximum duration of sound events.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Problem with averages is that the sound events are not evenly distributed.  </a:t>
            </a:r>
          </a:p>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5480AC5-AF38-40B4-8BE4-3F7F1B84B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442C7B6F-7FF9-4ACC-A482-B11019D652D9}"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8915" name="Rectangle 2">
            <a:extLst>
              <a:ext uri="{FF2B5EF4-FFF2-40B4-BE49-F238E27FC236}">
                <a16:creationId xmlns:a16="http://schemas.microsoft.com/office/drawing/2014/main" id="{48F6028B-5549-4DD7-B73C-E26E72D15466}"/>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7E5C9161-1C01-4BEA-B84D-33DD7EDDC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Can use information to understand opportunities for solitude in the Monument.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Most of the very loud (intensity level 3) sound events are associated with aircraft landings and takeoffs at this lake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Landings are permitted by the Forest Service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Data indicates an average of 8 landings per day (16/2=8). If these lake landings constitute social encounters, then this area consistently exceeds the limit of 6 social encounters per day established by the Semi-Primitive Motorized Recreational Opportunity Spectrum (ROS) Class.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FC7E53D-5239-4E5A-BF5B-92FE2C048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2668E9D1-B52B-40F2-BEE7-006C9062671E}"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D93B0343-AE73-4C4F-8F63-4649B902C2A3}"/>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2C0CF82A-F42B-49D7-8AAD-F3193A7BCA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Data can be collected unattended for 14 days</a:t>
            </a:r>
          </a:p>
          <a:p>
            <a:pPr eaLnBrk="1" hangingPunct="1">
              <a:buFontTx/>
              <a:buChar char="-"/>
            </a:pPr>
            <a:r>
              <a:rPr lang="en-US" altLang="en-US">
                <a:latin typeface="Arial" panose="020B0604020202020204" pitchFamily="34" charset="0"/>
              </a:rPr>
              <a:t>Understand general patterns in ways that we were unable to with just field personnel.  </a:t>
            </a:r>
          </a:p>
          <a:p>
            <a:pPr eaLnBrk="1" hangingPunct="1">
              <a:buFontTx/>
              <a:buChar char="-"/>
            </a:pPr>
            <a:r>
              <a:rPr lang="en-US" altLang="en-US">
                <a:latin typeface="Arial" panose="020B0604020202020204" pitchFamily="34" charset="0"/>
              </a:rPr>
              <a:t>Small lakes with minimal background sound/flyovers</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Small/le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488A70F-1041-473F-8496-F0C390734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16363140-C956-487A-851B-12315D018A02}"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4E5A4AA9-17B7-4A5E-B2E9-3BBA635A5536}"/>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1ED2829C-FE07-49BB-8B63-3352488B44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Difficult to collect consistent info about takeoffs and landings because of the large size of some lakes and the natural, ambient sounds (e.g. rainfall, waterfalls).  Had more success at identifying all landings at the smaller lakes and when aircraft landed relatively close (within 0.5-mile) of the recording equipment and there was a low level of ambient sounds.  Also easier to identify landings in areas where there is less flyover traffic.  </a:t>
            </a:r>
          </a:p>
          <a:p>
            <a:pPr eaLnBrk="1" hangingPunct="1">
              <a:buFontTx/>
              <a:buChar char="-"/>
            </a:pPr>
            <a:endParaRPr lang="en-US" altLang="en-US">
              <a:latin typeface="Arial" panose="020B0604020202020204" pitchFamily="34" charset="0"/>
            </a:endParaRP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Would make establishing standards or use for LE reasons difficult</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Difficulties processing some of the data. Only 44 of the 77 days of information recorded were processed.  </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Takes 8 hours to process 24 hours worth of data</a:t>
            </a:r>
          </a:p>
          <a:p>
            <a:pPr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0671CF7-29D7-411F-8D38-9C2BBCA67B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EA472C3D-1D25-4DF6-8281-D1BEB0748A47}"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026FBD34-61D0-4811-8682-2863A591B353}"/>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7770763C-272C-4BDB-98EA-9AEA7B0527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pPr>
            <a:r>
              <a:rPr lang="en-US" altLang="en-US">
                <a:latin typeface="Arial" panose="020B0604020202020204" pitchFamily="34" charset="0"/>
              </a:rPr>
              <a:t>Continue staff monitoring with an emphasis on accurate data collection near recording equipment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Sampling methodology – stratified by levels of use, accessibility, and/or distance from town.  So that we are covering more areas and inferences can be extended to less-commonly visited areas.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Purchase electronic data recorders for field staff</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Data used from this sound monitoring program may be used to help quantify and evaluate conditions related to opportunities for solitude and establish related standards.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equipment should also prove useful in assessing aircraft landing levels at our more remote wilderness lakes.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information gathered could guide future management decisions regarding the allocation of special use permits for freshwater lake landings.</a:t>
            </a: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561950D-1754-4411-B4E7-7F3CFE21A1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98CB7FF4-5FC1-4CCA-8833-221E566E4FB6}"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368CEC78-498B-4046-9519-E40E11DEAFA4}"/>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33987E3F-5CAC-4E47-98AA-39FBB3B96F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Park Service Natural Sound Monitoring Program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Problem – keeping it simple.  Very technical.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722A363-486B-4069-9640-0DCAD1442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B72302BB-0C32-448A-A6F0-8453FC097CBE}"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10082EE1-2554-4C08-9EF3-0BD82DD6E985}"/>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11DAFF78-05BD-4A75-9012-565CC284A9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MFNMW – location and access, management issues associated with motorized access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040A1FA-AA77-4F95-892F-F55BA88240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CB76725C-8A8D-424C-A56E-30E41953EBD0}"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BA20C212-C37E-4039-9055-90327891DD4A}"/>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E09BE27B-6B06-40CE-A891-98D3C899B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We authorize landings on freshwater lakes in MFNMW</a:t>
            </a:r>
          </a:p>
          <a:p>
            <a:pPr eaLnBrk="1" hangingPunct="1">
              <a:buFontTx/>
              <a:buChar char="•"/>
            </a:pPr>
            <a:r>
              <a:rPr lang="en-US" altLang="en-US">
                <a:latin typeface="Arial" panose="020B0604020202020204" pitchFamily="34" charset="0"/>
              </a:rPr>
              <a:t>Authorized 13,672 visitor service days in 2008, app. Or 2,000 landings </a:t>
            </a:r>
          </a:p>
          <a:p>
            <a:pPr eaLnBrk="1" hangingPunct="1">
              <a:buFontTx/>
              <a:buChar char="•"/>
            </a:pPr>
            <a:r>
              <a:rPr lang="en-US" altLang="en-US">
                <a:latin typeface="Arial" panose="020B0604020202020204" pitchFamily="34" charset="0"/>
              </a:rPr>
              <a:t>Use concentrated (weather, short ice-free season, cruise ship schedule)</a:t>
            </a:r>
          </a:p>
          <a:p>
            <a:pPr eaLnBrk="1" hangingPunct="1">
              <a:buFontTx/>
              <a:buChar char="•"/>
            </a:pPr>
            <a:r>
              <a:rPr lang="en-US" altLang="en-US">
                <a:latin typeface="Arial" panose="020B0604020202020204" pitchFamily="34" charset="0"/>
              </a:rPr>
              <a:t>Actual Use Data and past monitoring efforts indicate conditions exceed ROS encounter standards in popular areas</a:t>
            </a:r>
          </a:p>
          <a:p>
            <a:pPr eaLnBrk="1" hangingPunct="1">
              <a:buFontTx/>
              <a:buChar char="•"/>
            </a:pPr>
            <a:r>
              <a:rPr lang="en-US" altLang="en-US">
                <a:latin typeface="Arial" panose="020B0604020202020204" pitchFamily="34" charset="0"/>
              </a:rPr>
              <a:t>Commercial Uses EIS – worked with Ken Post to identify information needs at the beginning of the field season</a:t>
            </a:r>
          </a:p>
          <a:p>
            <a:pPr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1A5D4F1-109F-406F-A683-CFAB36D2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A7510EAF-3E32-43AA-AA48-5D9CA06057E3}"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644E817A-FA19-4C90-87B6-8BAD897FEBB6}"/>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1087A025-5409-4968-A549-F43951F44D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Methods and equipment are BEING DEVELOPED by the NPS – audio processing scripts and software provided free of charge</a:t>
            </a:r>
          </a:p>
          <a:p>
            <a:pPr eaLnBrk="1" hangingPunct="1">
              <a:buFontTx/>
              <a:buChar char="-"/>
            </a:pPr>
            <a:r>
              <a:rPr lang="en-US" altLang="en-US">
                <a:latin typeface="Arial" panose="020B0604020202020204" pitchFamily="34" charset="0"/>
              </a:rPr>
              <a:t>Monitoring conditions related to sound level standards in decibels requires the use of more expensive equipment ($5,000 per unit) and requires use of solar panels and large batteries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2148261-5440-44DD-8175-DDFE8DED4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9CB3A0FC-7F49-4C38-B2FB-5B510828F9D0}"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58D4E7A2-A78F-4955-B4BE-84B9A34759DD}"/>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4DF8882D-4B48-4670-A950-61284A871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Sampling Design in 2008 – </a:t>
            </a:r>
            <a:r>
              <a:rPr lang="en-US" altLang="en-US" b="1">
                <a:latin typeface="Arial" panose="020B0604020202020204" pitchFamily="34" charset="0"/>
              </a:rPr>
              <a:t>TEST RUN</a:t>
            </a:r>
          </a:p>
          <a:p>
            <a:pPr eaLnBrk="1" hangingPunct="1">
              <a:buFontTx/>
              <a:buChar char="-"/>
            </a:pPr>
            <a:r>
              <a:rPr lang="en-US" altLang="en-US">
                <a:latin typeface="Arial" panose="020B0604020202020204" pitchFamily="34" charset="0"/>
              </a:rPr>
              <a:t>Accessibility to provide frequent access to the equipment and address problems</a:t>
            </a:r>
          </a:p>
          <a:p>
            <a:pPr eaLnBrk="1" hangingPunct="1">
              <a:buFontTx/>
              <a:buChar char="-"/>
            </a:pPr>
            <a:r>
              <a:rPr lang="en-US" altLang="en-US">
                <a:latin typeface="Arial" panose="020B0604020202020204" pitchFamily="34" charset="0"/>
              </a:rPr>
              <a:t>Areas with higher levels of mechanized use – a lot of events in the data facilitated interpretation; because such a busy area, it was easy to identify aircraft, but more difficult to identify landings, because there were so many flights in these areas.  Could get better info in regards to landings in the areas that receive less motorized use.</a:t>
            </a:r>
          </a:p>
          <a:p>
            <a:pPr eaLnBrk="1" hangingPunct="1">
              <a:buFontTx/>
              <a:buChar char="-"/>
            </a:pPr>
            <a:r>
              <a:rPr lang="en-US" altLang="en-US">
                <a:latin typeface="Arial" panose="020B0604020202020204" pitchFamily="34" charset="0"/>
              </a:rPr>
              <a:t>Areas where we already had work planned – lower costs associated with the monitoring</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Attended Listening – Emerick/Sitka 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68037B0-4038-45FF-AEAD-D75F07E746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3AE57885-88B1-4813-A365-237B78796756}"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A5823838-8F4B-43C5-BB60-E0C1DBDEC5CC}"/>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8CE77437-C1F1-45E1-92B4-84451E5F8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3 intensity rankings – found intensity 1 was not consistently picked up by recorder – focused on events with intensity rating of 2 or 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Used to interpret recorded sound events and assign intensity ratings to recorded sound events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DB4E978-B22C-4EDA-9889-A82BF7EEB0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738AD04D-4D63-4275-A129-DC290812CCE1}"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76F7FB79-86DF-4C59-9DD0-65F8D1130D93}"/>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21263F5B-EB40-470D-815C-C6B942E69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Batteries free because expired (last a very long time for these purposes)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Equipment relatively light (batteries app. 25 pounds ea.) and compact, easy to install and remove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77D9228-DEFF-464F-8020-48AFB44BC8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2EC87229-B880-4E77-9DEC-01A905432681}"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497DA872-4A75-4706-A908-7584433B6286}"/>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99FC93B5-5325-427E-8C37-CE954014B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Punchbowl Lake sound recorder placement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F78B1AC-C9F3-47B6-8A8B-914F973486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Garamond" panose="02020404030301010803" pitchFamily="18" charset="0"/>
              </a:defRPr>
            </a:lvl1pPr>
            <a:lvl2pPr marL="742950" indent="-285750" defTabSz="923925">
              <a:defRPr>
                <a:solidFill>
                  <a:schemeClr val="tx1"/>
                </a:solidFill>
                <a:latin typeface="Garamond" panose="02020404030301010803" pitchFamily="18" charset="0"/>
              </a:defRPr>
            </a:lvl2pPr>
            <a:lvl3pPr marL="1143000" indent="-228600" defTabSz="923925">
              <a:defRPr>
                <a:solidFill>
                  <a:schemeClr val="tx1"/>
                </a:solidFill>
                <a:latin typeface="Garamond" panose="02020404030301010803" pitchFamily="18" charset="0"/>
              </a:defRPr>
            </a:lvl3pPr>
            <a:lvl4pPr marL="1600200" indent="-228600" defTabSz="923925">
              <a:defRPr>
                <a:solidFill>
                  <a:schemeClr val="tx1"/>
                </a:solidFill>
                <a:latin typeface="Garamond" panose="02020404030301010803" pitchFamily="18" charset="0"/>
              </a:defRPr>
            </a:lvl4pPr>
            <a:lvl5pPr marL="2057400" indent="-228600" defTabSz="923925">
              <a:defRPr>
                <a:solidFill>
                  <a:schemeClr val="tx1"/>
                </a:solidFill>
                <a:latin typeface="Garamond" panose="02020404030301010803" pitchFamily="18" charset="0"/>
              </a:defRPr>
            </a:lvl5pPr>
            <a:lvl6pPr marL="2514600" indent="-228600" algn="ctr" defTabSz="923925" eaLnBrk="0" fontAlgn="base" hangingPunct="0">
              <a:spcBef>
                <a:spcPct val="0"/>
              </a:spcBef>
              <a:spcAft>
                <a:spcPct val="0"/>
              </a:spcAft>
              <a:defRPr>
                <a:solidFill>
                  <a:schemeClr val="tx1"/>
                </a:solidFill>
                <a:latin typeface="Garamond" panose="02020404030301010803" pitchFamily="18" charset="0"/>
              </a:defRPr>
            </a:lvl6pPr>
            <a:lvl7pPr marL="2971800" indent="-228600" algn="ctr" defTabSz="923925" eaLnBrk="0" fontAlgn="base" hangingPunct="0">
              <a:spcBef>
                <a:spcPct val="0"/>
              </a:spcBef>
              <a:spcAft>
                <a:spcPct val="0"/>
              </a:spcAft>
              <a:defRPr>
                <a:solidFill>
                  <a:schemeClr val="tx1"/>
                </a:solidFill>
                <a:latin typeface="Garamond" panose="02020404030301010803" pitchFamily="18" charset="0"/>
              </a:defRPr>
            </a:lvl7pPr>
            <a:lvl8pPr marL="3429000" indent="-228600" algn="ctr" defTabSz="923925" eaLnBrk="0" fontAlgn="base" hangingPunct="0">
              <a:spcBef>
                <a:spcPct val="0"/>
              </a:spcBef>
              <a:spcAft>
                <a:spcPct val="0"/>
              </a:spcAft>
              <a:defRPr>
                <a:solidFill>
                  <a:schemeClr val="tx1"/>
                </a:solidFill>
                <a:latin typeface="Garamond" panose="02020404030301010803" pitchFamily="18" charset="0"/>
              </a:defRPr>
            </a:lvl8pPr>
            <a:lvl9pPr marL="3886200" indent="-228600" algn="ctr" defTabSz="923925" eaLnBrk="0" fontAlgn="base" hangingPunct="0">
              <a:spcBef>
                <a:spcPct val="0"/>
              </a:spcBef>
              <a:spcAft>
                <a:spcPct val="0"/>
              </a:spcAft>
              <a:defRPr>
                <a:solidFill>
                  <a:schemeClr val="tx1"/>
                </a:solidFill>
                <a:latin typeface="Garamond" panose="02020404030301010803" pitchFamily="18" charset="0"/>
              </a:defRPr>
            </a:lvl9pPr>
          </a:lstStyle>
          <a:p>
            <a:fld id="{4E7F2FDE-E248-4F8D-BCE1-D468D0C54C47}"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54DD323D-ADA4-4328-8610-4F80C44E2C43}"/>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B04601DA-0302-4364-A38B-FEFD836D1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SPLat software used to analyze the data provided by the NPS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Ability to play the original audio file allows user to confirm the sound source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Sound events assigned an intensity ranking based on attended listening forms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Major human-made sound events are visible on the spectrograph and form a recognizable pattern. Other sounds are distinguishable based on their frequency, duration, and intensity.  Sound events classified as intensity of 1 in attended listening sessions, were often not reliably picked up due to natural, background sound levels.  Sound events with intensity rating 2 or 3, however, were easily recognized.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424F998-16C0-428D-B57B-C137E2801702}"/>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167F1574-A08D-4AF0-81DE-4A1BBAED86F0}"/>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BDE5C433-16F2-4BBB-95B1-EEBF7B97AE5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a:extLst>
                  <a:ext uri="{FF2B5EF4-FFF2-40B4-BE49-F238E27FC236}">
                    <a16:creationId xmlns:a16="http://schemas.microsoft.com/office/drawing/2014/main" id="{6EF3C35A-08AC-48D8-A66C-BAED1FE28EA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a:extLst>
                  <a:ext uri="{FF2B5EF4-FFF2-40B4-BE49-F238E27FC236}">
                    <a16:creationId xmlns:a16="http://schemas.microsoft.com/office/drawing/2014/main" id="{BE7E951A-434B-4722-8C78-D5ECCB6B0E0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a:extLst>
                  <a:ext uri="{FF2B5EF4-FFF2-40B4-BE49-F238E27FC236}">
                    <a16:creationId xmlns:a16="http://schemas.microsoft.com/office/drawing/2014/main" id="{5B1F68E4-83AC-49FB-9678-481F1B5B1E53}"/>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a:extLst>
                  <a:ext uri="{FF2B5EF4-FFF2-40B4-BE49-F238E27FC236}">
                    <a16:creationId xmlns:a16="http://schemas.microsoft.com/office/drawing/2014/main" id="{82DC4160-3270-4AB1-9623-2F4382546AC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a:extLst>
                <a:ext uri="{FF2B5EF4-FFF2-40B4-BE49-F238E27FC236}">
                  <a16:creationId xmlns:a16="http://schemas.microsoft.com/office/drawing/2014/main" id="{79806FC9-DFCE-4D52-9D6D-4092E558930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91D79822-D892-44D5-9D4F-003722094773}"/>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768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68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D2EA300E-C66E-4A56-AAAE-E7E3E96A5999}"/>
              </a:ext>
            </a:extLst>
          </p:cNvPr>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a:extLst>
              <a:ext uri="{FF2B5EF4-FFF2-40B4-BE49-F238E27FC236}">
                <a16:creationId xmlns:a16="http://schemas.microsoft.com/office/drawing/2014/main" id="{E2BFD45F-ADE5-4341-B080-5FADB338742E}"/>
              </a:ext>
            </a:extLst>
          </p:cNvPr>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p>
        </p:txBody>
      </p:sp>
      <p:sp>
        <p:nvSpPr>
          <p:cNvPr id="15" name="Rectangle 15">
            <a:extLst>
              <a:ext uri="{FF2B5EF4-FFF2-40B4-BE49-F238E27FC236}">
                <a16:creationId xmlns:a16="http://schemas.microsoft.com/office/drawing/2014/main" id="{DA9267F2-B6B4-4657-B3E0-34ED72E3D855}"/>
              </a:ext>
            </a:extLst>
          </p:cNvPr>
          <p:cNvSpPr>
            <a:spLocks noGrp="1" noChangeArrowheads="1"/>
          </p:cNvSpPr>
          <p:nvPr>
            <p:ph type="sldNum" sz="quarter" idx="12"/>
          </p:nvPr>
        </p:nvSpPr>
        <p:spPr>
          <a:xfrm>
            <a:off x="6553200" y="6254750"/>
            <a:ext cx="2133600" cy="476250"/>
          </a:xfrm>
        </p:spPr>
        <p:txBody>
          <a:bodyPr/>
          <a:lstStyle>
            <a:lvl1pPr>
              <a:defRPr/>
            </a:lvl1pPr>
          </a:lstStyle>
          <a:p>
            <a:fld id="{E148B4B0-9F95-41FB-8B39-464A45BDC57F}" type="slidenum">
              <a:rPr lang="en-US" altLang="en-US"/>
              <a:pPr/>
              <a:t>‹#›</a:t>
            </a:fld>
            <a:endParaRPr lang="en-US" altLang="en-US"/>
          </a:p>
        </p:txBody>
      </p:sp>
    </p:spTree>
    <p:extLst>
      <p:ext uri="{BB962C8B-B14F-4D97-AF65-F5344CB8AC3E}">
        <p14:creationId xmlns:p14="http://schemas.microsoft.com/office/powerpoint/2010/main" val="346998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0A03FF3-C9AA-4BFF-B56D-0F781D7417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70C2A7F-9512-4044-BB94-89C7A226C54D}"/>
              </a:ext>
            </a:extLst>
          </p:cNvPr>
          <p:cNvSpPr>
            <a:spLocks noGrp="1" noChangeArrowheads="1"/>
          </p:cNvSpPr>
          <p:nvPr>
            <p:ph type="sldNum" sz="quarter" idx="11"/>
          </p:nvPr>
        </p:nvSpPr>
        <p:spPr>
          <a:ln/>
        </p:spPr>
        <p:txBody>
          <a:bodyPr/>
          <a:lstStyle>
            <a:lvl1pPr>
              <a:defRPr/>
            </a:lvl1pPr>
          </a:lstStyle>
          <a:p>
            <a:fld id="{7F493705-0B57-46F8-8A10-4EAB97D50917}" type="slidenum">
              <a:rPr lang="en-US" altLang="en-US"/>
              <a:pPr/>
              <a:t>‹#›</a:t>
            </a:fld>
            <a:endParaRPr lang="en-US" altLang="en-US"/>
          </a:p>
        </p:txBody>
      </p:sp>
      <p:sp>
        <p:nvSpPr>
          <p:cNvPr id="6" name="Rectangle 14">
            <a:extLst>
              <a:ext uri="{FF2B5EF4-FFF2-40B4-BE49-F238E27FC236}">
                <a16:creationId xmlns:a16="http://schemas.microsoft.com/office/drawing/2014/main" id="{B3714271-229A-4FE4-8CA3-A4FF26AD474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892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493EBE1-E38F-4974-ACD1-28E2E5B11E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FAA4A03-A532-4134-A28B-95D3F02C83A2}"/>
              </a:ext>
            </a:extLst>
          </p:cNvPr>
          <p:cNvSpPr>
            <a:spLocks noGrp="1" noChangeArrowheads="1"/>
          </p:cNvSpPr>
          <p:nvPr>
            <p:ph type="sldNum" sz="quarter" idx="11"/>
          </p:nvPr>
        </p:nvSpPr>
        <p:spPr>
          <a:ln/>
        </p:spPr>
        <p:txBody>
          <a:bodyPr/>
          <a:lstStyle>
            <a:lvl1pPr>
              <a:defRPr/>
            </a:lvl1pPr>
          </a:lstStyle>
          <a:p>
            <a:fld id="{D8D311D1-F790-4F5F-BCC6-ECBF9853DE28}" type="slidenum">
              <a:rPr lang="en-US" altLang="en-US"/>
              <a:pPr/>
              <a:t>‹#›</a:t>
            </a:fld>
            <a:endParaRPr lang="en-US" altLang="en-US"/>
          </a:p>
        </p:txBody>
      </p:sp>
      <p:sp>
        <p:nvSpPr>
          <p:cNvPr id="6" name="Rectangle 14">
            <a:extLst>
              <a:ext uri="{FF2B5EF4-FFF2-40B4-BE49-F238E27FC236}">
                <a16:creationId xmlns:a16="http://schemas.microsoft.com/office/drawing/2014/main" id="{0390B8CA-9725-4B11-8179-011BA0039EB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446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a:extLst>
              <a:ext uri="{FF2B5EF4-FFF2-40B4-BE49-F238E27FC236}">
                <a16:creationId xmlns:a16="http://schemas.microsoft.com/office/drawing/2014/main" id="{053ABE8A-34B2-480F-908F-AFACF02359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3EA43CA-7E33-4B4B-837E-84039E7AF382}"/>
              </a:ext>
            </a:extLst>
          </p:cNvPr>
          <p:cNvSpPr>
            <a:spLocks noGrp="1" noChangeArrowheads="1"/>
          </p:cNvSpPr>
          <p:nvPr>
            <p:ph type="sldNum" sz="quarter" idx="11"/>
          </p:nvPr>
        </p:nvSpPr>
        <p:spPr>
          <a:ln/>
        </p:spPr>
        <p:txBody>
          <a:bodyPr/>
          <a:lstStyle>
            <a:lvl1pPr>
              <a:defRPr/>
            </a:lvl1pPr>
          </a:lstStyle>
          <a:p>
            <a:fld id="{65ABE47B-AF51-4F04-963E-DC60D9598436}" type="slidenum">
              <a:rPr lang="en-US" altLang="en-US"/>
              <a:pPr/>
              <a:t>‹#›</a:t>
            </a:fld>
            <a:endParaRPr lang="en-US" altLang="en-US"/>
          </a:p>
        </p:txBody>
      </p:sp>
      <p:sp>
        <p:nvSpPr>
          <p:cNvPr id="6" name="Rectangle 14">
            <a:extLst>
              <a:ext uri="{FF2B5EF4-FFF2-40B4-BE49-F238E27FC236}">
                <a16:creationId xmlns:a16="http://schemas.microsoft.com/office/drawing/2014/main" id="{0AFEFC35-6E9B-4E6F-A2C0-9E8AAF780EA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989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071F788-CAE2-46B4-9CF9-52786E83B9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B5D6AAA-6F3B-4106-BEC3-BD48889D8E0F}"/>
              </a:ext>
            </a:extLst>
          </p:cNvPr>
          <p:cNvSpPr>
            <a:spLocks noGrp="1" noChangeArrowheads="1"/>
          </p:cNvSpPr>
          <p:nvPr>
            <p:ph type="sldNum" sz="quarter" idx="11"/>
          </p:nvPr>
        </p:nvSpPr>
        <p:spPr>
          <a:ln/>
        </p:spPr>
        <p:txBody>
          <a:bodyPr/>
          <a:lstStyle>
            <a:lvl1pPr>
              <a:defRPr/>
            </a:lvl1pPr>
          </a:lstStyle>
          <a:p>
            <a:fld id="{61655AAE-44B8-4EB5-AB1D-4876E1395A0C}" type="slidenum">
              <a:rPr lang="en-US" altLang="en-US"/>
              <a:pPr/>
              <a:t>‹#›</a:t>
            </a:fld>
            <a:endParaRPr lang="en-US" altLang="en-US"/>
          </a:p>
        </p:txBody>
      </p:sp>
      <p:sp>
        <p:nvSpPr>
          <p:cNvPr id="6" name="Rectangle 14">
            <a:extLst>
              <a:ext uri="{FF2B5EF4-FFF2-40B4-BE49-F238E27FC236}">
                <a16:creationId xmlns:a16="http://schemas.microsoft.com/office/drawing/2014/main" id="{5CD403AC-4158-487F-98DD-9BF44C3C13A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428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34FC85E-E89B-4DF0-9F86-E15D30706E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0CC70D0-861B-4295-854D-21F86EA294CB}"/>
              </a:ext>
            </a:extLst>
          </p:cNvPr>
          <p:cNvSpPr>
            <a:spLocks noGrp="1" noChangeArrowheads="1"/>
          </p:cNvSpPr>
          <p:nvPr>
            <p:ph type="sldNum" sz="quarter" idx="11"/>
          </p:nvPr>
        </p:nvSpPr>
        <p:spPr>
          <a:ln/>
        </p:spPr>
        <p:txBody>
          <a:bodyPr/>
          <a:lstStyle>
            <a:lvl1pPr>
              <a:defRPr/>
            </a:lvl1pPr>
          </a:lstStyle>
          <a:p>
            <a:fld id="{C478C922-2599-45E1-9E6E-F8A150A71064}" type="slidenum">
              <a:rPr lang="en-US" altLang="en-US"/>
              <a:pPr/>
              <a:t>‹#›</a:t>
            </a:fld>
            <a:endParaRPr lang="en-US" altLang="en-US"/>
          </a:p>
        </p:txBody>
      </p:sp>
      <p:sp>
        <p:nvSpPr>
          <p:cNvPr id="6" name="Rectangle 14">
            <a:extLst>
              <a:ext uri="{FF2B5EF4-FFF2-40B4-BE49-F238E27FC236}">
                <a16:creationId xmlns:a16="http://schemas.microsoft.com/office/drawing/2014/main" id="{BD4D66A3-A3BB-4046-A31D-8BC13BFAAA1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103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1F881A0-86D7-499A-A295-7EF867FB98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58C9A95-4F40-4BAE-8B3B-879E4682078C}"/>
              </a:ext>
            </a:extLst>
          </p:cNvPr>
          <p:cNvSpPr>
            <a:spLocks noGrp="1" noChangeArrowheads="1"/>
          </p:cNvSpPr>
          <p:nvPr>
            <p:ph type="sldNum" sz="quarter" idx="11"/>
          </p:nvPr>
        </p:nvSpPr>
        <p:spPr>
          <a:ln/>
        </p:spPr>
        <p:txBody>
          <a:bodyPr/>
          <a:lstStyle>
            <a:lvl1pPr>
              <a:defRPr/>
            </a:lvl1pPr>
          </a:lstStyle>
          <a:p>
            <a:fld id="{7692508A-AD39-477F-9467-46C839D38343}" type="slidenum">
              <a:rPr lang="en-US" altLang="en-US"/>
              <a:pPr/>
              <a:t>‹#›</a:t>
            </a:fld>
            <a:endParaRPr lang="en-US" altLang="en-US"/>
          </a:p>
        </p:txBody>
      </p:sp>
      <p:sp>
        <p:nvSpPr>
          <p:cNvPr id="7" name="Rectangle 14">
            <a:extLst>
              <a:ext uri="{FF2B5EF4-FFF2-40B4-BE49-F238E27FC236}">
                <a16:creationId xmlns:a16="http://schemas.microsoft.com/office/drawing/2014/main" id="{3501333E-8FB4-4E61-B0F6-F9D43BAB5D1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471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995051E6-29A0-42A6-8C1C-C2709503AB4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189610A-F261-4739-9B34-B459885B5F18}"/>
              </a:ext>
            </a:extLst>
          </p:cNvPr>
          <p:cNvSpPr>
            <a:spLocks noGrp="1" noChangeArrowheads="1"/>
          </p:cNvSpPr>
          <p:nvPr>
            <p:ph type="sldNum" sz="quarter" idx="11"/>
          </p:nvPr>
        </p:nvSpPr>
        <p:spPr>
          <a:ln/>
        </p:spPr>
        <p:txBody>
          <a:bodyPr/>
          <a:lstStyle>
            <a:lvl1pPr>
              <a:defRPr/>
            </a:lvl1pPr>
          </a:lstStyle>
          <a:p>
            <a:fld id="{34DAE296-ECA4-40B8-B680-79D3C95EA82C}" type="slidenum">
              <a:rPr lang="en-US" altLang="en-US"/>
              <a:pPr/>
              <a:t>‹#›</a:t>
            </a:fld>
            <a:endParaRPr lang="en-US" altLang="en-US"/>
          </a:p>
        </p:txBody>
      </p:sp>
      <p:sp>
        <p:nvSpPr>
          <p:cNvPr id="9" name="Rectangle 14">
            <a:extLst>
              <a:ext uri="{FF2B5EF4-FFF2-40B4-BE49-F238E27FC236}">
                <a16:creationId xmlns:a16="http://schemas.microsoft.com/office/drawing/2014/main" id="{BF847B1A-B051-41D6-BAFE-52954A75843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172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E963BB2-8A55-4B82-924D-41D1AE49514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357CAC45-2945-4BB8-B940-A35D0C8FCECD}"/>
              </a:ext>
            </a:extLst>
          </p:cNvPr>
          <p:cNvSpPr>
            <a:spLocks noGrp="1" noChangeArrowheads="1"/>
          </p:cNvSpPr>
          <p:nvPr>
            <p:ph type="sldNum" sz="quarter" idx="11"/>
          </p:nvPr>
        </p:nvSpPr>
        <p:spPr>
          <a:ln/>
        </p:spPr>
        <p:txBody>
          <a:bodyPr/>
          <a:lstStyle>
            <a:lvl1pPr>
              <a:defRPr/>
            </a:lvl1pPr>
          </a:lstStyle>
          <a:p>
            <a:fld id="{5904F10C-0861-426A-A4F6-C375EDD5BF72}" type="slidenum">
              <a:rPr lang="en-US" altLang="en-US"/>
              <a:pPr/>
              <a:t>‹#›</a:t>
            </a:fld>
            <a:endParaRPr lang="en-US" altLang="en-US"/>
          </a:p>
        </p:txBody>
      </p:sp>
      <p:sp>
        <p:nvSpPr>
          <p:cNvPr id="5" name="Rectangle 14">
            <a:extLst>
              <a:ext uri="{FF2B5EF4-FFF2-40B4-BE49-F238E27FC236}">
                <a16:creationId xmlns:a16="http://schemas.microsoft.com/office/drawing/2014/main" id="{CF69DB6B-4EF0-4F7E-8805-4C8F505DD7D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3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F48ED1-0424-4A23-A756-7AC7D9C3D4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F08D4CC1-A5C0-4A50-BCEF-F12626C3D32D}"/>
              </a:ext>
            </a:extLst>
          </p:cNvPr>
          <p:cNvSpPr>
            <a:spLocks noGrp="1" noChangeArrowheads="1"/>
          </p:cNvSpPr>
          <p:nvPr>
            <p:ph type="sldNum" sz="quarter" idx="11"/>
          </p:nvPr>
        </p:nvSpPr>
        <p:spPr>
          <a:ln/>
        </p:spPr>
        <p:txBody>
          <a:bodyPr/>
          <a:lstStyle>
            <a:lvl1pPr>
              <a:defRPr/>
            </a:lvl1pPr>
          </a:lstStyle>
          <a:p>
            <a:fld id="{84E91CDC-F757-4F8F-811C-6AEAEE7CAC37}" type="slidenum">
              <a:rPr lang="en-US" altLang="en-US"/>
              <a:pPr/>
              <a:t>‹#›</a:t>
            </a:fld>
            <a:endParaRPr lang="en-US" altLang="en-US"/>
          </a:p>
        </p:txBody>
      </p:sp>
      <p:sp>
        <p:nvSpPr>
          <p:cNvPr id="4" name="Rectangle 14">
            <a:extLst>
              <a:ext uri="{FF2B5EF4-FFF2-40B4-BE49-F238E27FC236}">
                <a16:creationId xmlns:a16="http://schemas.microsoft.com/office/drawing/2014/main" id="{254B66B7-FE94-4F37-94DC-7210826228A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5343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839F6B5-6919-4156-9DD7-7BBF67C075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9E23BFC4-9EB5-46A8-8594-BF459127EF59}"/>
              </a:ext>
            </a:extLst>
          </p:cNvPr>
          <p:cNvSpPr>
            <a:spLocks noGrp="1" noChangeArrowheads="1"/>
          </p:cNvSpPr>
          <p:nvPr>
            <p:ph type="sldNum" sz="quarter" idx="11"/>
          </p:nvPr>
        </p:nvSpPr>
        <p:spPr>
          <a:ln/>
        </p:spPr>
        <p:txBody>
          <a:bodyPr/>
          <a:lstStyle>
            <a:lvl1pPr>
              <a:defRPr/>
            </a:lvl1pPr>
          </a:lstStyle>
          <a:p>
            <a:fld id="{40EBB54A-EAF5-439F-9F55-E5EBD8A8BEBF}" type="slidenum">
              <a:rPr lang="en-US" altLang="en-US"/>
              <a:pPr/>
              <a:t>‹#›</a:t>
            </a:fld>
            <a:endParaRPr lang="en-US" altLang="en-US"/>
          </a:p>
        </p:txBody>
      </p:sp>
      <p:sp>
        <p:nvSpPr>
          <p:cNvPr id="7" name="Rectangle 14">
            <a:extLst>
              <a:ext uri="{FF2B5EF4-FFF2-40B4-BE49-F238E27FC236}">
                <a16:creationId xmlns:a16="http://schemas.microsoft.com/office/drawing/2014/main" id="{8C2EBBC4-B1D0-4D49-A4DD-7BB76CCA7C5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76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375DD327-6B63-4A12-9B85-A053C33679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18DCB57-50DE-48C7-9B1D-B59746B18A36}"/>
              </a:ext>
            </a:extLst>
          </p:cNvPr>
          <p:cNvSpPr>
            <a:spLocks noGrp="1" noChangeArrowheads="1"/>
          </p:cNvSpPr>
          <p:nvPr>
            <p:ph type="sldNum" sz="quarter" idx="11"/>
          </p:nvPr>
        </p:nvSpPr>
        <p:spPr>
          <a:ln/>
        </p:spPr>
        <p:txBody>
          <a:bodyPr/>
          <a:lstStyle>
            <a:lvl1pPr>
              <a:defRPr/>
            </a:lvl1pPr>
          </a:lstStyle>
          <a:p>
            <a:fld id="{939F2CC7-CF60-4DF4-A473-9EC6B21885B8}" type="slidenum">
              <a:rPr lang="en-US" altLang="en-US"/>
              <a:pPr/>
              <a:t>‹#›</a:t>
            </a:fld>
            <a:endParaRPr lang="en-US" altLang="en-US"/>
          </a:p>
        </p:txBody>
      </p:sp>
      <p:sp>
        <p:nvSpPr>
          <p:cNvPr id="7" name="Rectangle 14">
            <a:extLst>
              <a:ext uri="{FF2B5EF4-FFF2-40B4-BE49-F238E27FC236}">
                <a16:creationId xmlns:a16="http://schemas.microsoft.com/office/drawing/2014/main" id="{EB140285-D038-494D-BD6F-147A9AB775E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2310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CE2237D-05FC-4760-B7B9-624047E768C4}"/>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charset="0"/>
              </a:defRPr>
            </a:lvl1pPr>
          </a:lstStyle>
          <a:p>
            <a:pPr>
              <a:defRPr/>
            </a:pPr>
            <a:endParaRPr lang="en-US"/>
          </a:p>
        </p:txBody>
      </p:sp>
      <p:sp>
        <p:nvSpPr>
          <p:cNvPr id="75779" name="Rectangle 3">
            <a:extLst>
              <a:ext uri="{FF2B5EF4-FFF2-40B4-BE49-F238E27FC236}">
                <a16:creationId xmlns:a16="http://schemas.microsoft.com/office/drawing/2014/main" id="{F0C92B8D-50CC-4E93-8916-E4935366CA44}"/>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05905FCF-CE88-46BB-A133-36B82E5E1C4E}" type="slidenum">
              <a:rPr lang="en-US" altLang="en-US"/>
              <a:pPr/>
              <a:t>‹#›</a:t>
            </a:fld>
            <a:endParaRPr lang="en-US" altLang="en-US"/>
          </a:p>
        </p:txBody>
      </p:sp>
      <p:grpSp>
        <p:nvGrpSpPr>
          <p:cNvPr id="1028" name="Group 4">
            <a:extLst>
              <a:ext uri="{FF2B5EF4-FFF2-40B4-BE49-F238E27FC236}">
                <a16:creationId xmlns:a16="http://schemas.microsoft.com/office/drawing/2014/main" id="{344FD58D-D0F8-4EC2-8076-2D00C376EBBA}"/>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EDAE0DA4-3C59-4C8A-9CD1-EC5CDB7C6E8D}"/>
                </a:ext>
              </a:extLst>
            </p:cNvPr>
            <p:cNvGrpSpPr>
              <a:grpSpLocks/>
            </p:cNvGrpSpPr>
            <p:nvPr userDrawn="1"/>
          </p:nvGrpSpPr>
          <p:grpSpPr bwMode="auto">
            <a:xfrm>
              <a:off x="1728" y="2230"/>
              <a:ext cx="4027" cy="2085"/>
              <a:chOff x="1728" y="2230"/>
              <a:chExt cx="4027" cy="2085"/>
            </a:xfrm>
          </p:grpSpPr>
          <p:sp>
            <p:nvSpPr>
              <p:cNvPr id="75782" name="Freeform 6">
                <a:extLst>
                  <a:ext uri="{FF2B5EF4-FFF2-40B4-BE49-F238E27FC236}">
                    <a16:creationId xmlns:a16="http://schemas.microsoft.com/office/drawing/2014/main" id="{5BBED864-6D5E-408A-9CDD-92117E3FDAC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75783" name="Freeform 7">
                <a:extLst>
                  <a:ext uri="{FF2B5EF4-FFF2-40B4-BE49-F238E27FC236}">
                    <a16:creationId xmlns:a16="http://schemas.microsoft.com/office/drawing/2014/main" id="{C1980632-5D37-416E-8552-BE6C3FB990C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75784" name="Freeform 8">
                <a:extLst>
                  <a:ext uri="{FF2B5EF4-FFF2-40B4-BE49-F238E27FC236}">
                    <a16:creationId xmlns:a16="http://schemas.microsoft.com/office/drawing/2014/main" id="{C3E4B750-2A4F-4AB6-9E6C-9410A9012647}"/>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75785" name="Freeform 9">
                <a:extLst>
                  <a:ext uri="{FF2B5EF4-FFF2-40B4-BE49-F238E27FC236}">
                    <a16:creationId xmlns:a16="http://schemas.microsoft.com/office/drawing/2014/main" id="{5852F55F-C517-47D8-B4BE-E4EA8B608B1F}"/>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75786" name="Freeform 10">
                <a:extLst>
                  <a:ext uri="{FF2B5EF4-FFF2-40B4-BE49-F238E27FC236}">
                    <a16:creationId xmlns:a16="http://schemas.microsoft.com/office/drawing/2014/main" id="{DF222E06-2A37-409F-9AEC-BEB23196B473}"/>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75787" name="Freeform 11">
              <a:extLst>
                <a:ext uri="{FF2B5EF4-FFF2-40B4-BE49-F238E27FC236}">
                  <a16:creationId xmlns:a16="http://schemas.microsoft.com/office/drawing/2014/main" id="{ED78A65B-A24C-45B9-B8DA-51EC19A8475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5788" name="Freeform 12">
              <a:extLst>
                <a:ext uri="{FF2B5EF4-FFF2-40B4-BE49-F238E27FC236}">
                  <a16:creationId xmlns:a16="http://schemas.microsoft.com/office/drawing/2014/main" id="{1F46E388-DB10-4817-895F-549A7A486071}"/>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75789" name="Rectangle 13">
            <a:extLst>
              <a:ext uri="{FF2B5EF4-FFF2-40B4-BE49-F238E27FC236}">
                <a16:creationId xmlns:a16="http://schemas.microsoft.com/office/drawing/2014/main" id="{960A77F0-D99C-492C-819C-3FA9F2A39683}"/>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90" name="Rectangle 14">
            <a:extLst>
              <a:ext uri="{FF2B5EF4-FFF2-40B4-BE49-F238E27FC236}">
                <a16:creationId xmlns:a16="http://schemas.microsoft.com/office/drawing/2014/main" id="{3F4F625C-F37A-407C-8728-01FE84E7A765}"/>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5791" name="Rectangle 15">
            <a:extLst>
              <a:ext uri="{FF2B5EF4-FFF2-40B4-BE49-F238E27FC236}">
                <a16:creationId xmlns:a16="http://schemas.microsoft.com/office/drawing/2014/main" id="{095059A4-A203-40CA-B68E-91BCE82538F8}"/>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8"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D5A0690-43EA-49F0-9B3B-F7BC5CB45447}"/>
              </a:ext>
            </a:extLst>
          </p:cNvPr>
          <p:cNvSpPr>
            <a:spLocks noGrp="1" noChangeArrowheads="1"/>
          </p:cNvSpPr>
          <p:nvPr>
            <p:ph type="ctrTitle"/>
          </p:nvPr>
        </p:nvSpPr>
        <p:spPr>
          <a:xfrm>
            <a:off x="381000" y="381000"/>
            <a:ext cx="8305800" cy="1219200"/>
          </a:xfrm>
        </p:spPr>
        <p:txBody>
          <a:bodyPr/>
          <a:lstStyle/>
          <a:p>
            <a:pPr eaLnBrk="1" hangingPunct="1">
              <a:defRPr/>
            </a:pPr>
            <a:r>
              <a:rPr lang="en-US" sz="3200" dirty="0"/>
              <a:t>Misty Fiords National Monument Wilderness</a:t>
            </a:r>
            <a:br>
              <a:rPr lang="en-US" sz="3200" dirty="0"/>
            </a:br>
            <a:r>
              <a:rPr lang="en-US" sz="3200" dirty="0"/>
              <a:t> Sound Monitoring 2008</a:t>
            </a:r>
          </a:p>
        </p:txBody>
      </p:sp>
      <p:pic>
        <p:nvPicPr>
          <p:cNvPr id="3075" name="Picture 4" descr="misty-fjords">
            <a:extLst>
              <a:ext uri="{FF2B5EF4-FFF2-40B4-BE49-F238E27FC236}">
                <a16:creationId xmlns:a16="http://schemas.microsoft.com/office/drawing/2014/main" id="{ABB9550A-85CD-4DC8-81AA-8DBFD935E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4582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a:extLst>
              <a:ext uri="{FF2B5EF4-FFF2-40B4-BE49-F238E27FC236}">
                <a16:creationId xmlns:a16="http://schemas.microsoft.com/office/drawing/2014/main" id="{47E78A57-BA46-4B23-BE31-862598AF510D}"/>
              </a:ext>
            </a:extLst>
          </p:cNvPr>
          <p:cNvSpPr txBox="1">
            <a:spLocks noChangeArrowheads="1"/>
          </p:cNvSpPr>
          <p:nvPr/>
        </p:nvSpPr>
        <p:spPr bwMode="auto">
          <a:xfrm>
            <a:off x="228600" y="5486400"/>
            <a:ext cx="8610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400"/>
              <a:t>Project Leader:  </a:t>
            </a:r>
          </a:p>
          <a:p>
            <a:pPr>
              <a:spcBef>
                <a:spcPct val="50000"/>
              </a:spcBef>
            </a:pPr>
            <a:r>
              <a:rPr lang="en-US" altLang="en-US" sz="2400"/>
              <a:t>Jacob Hofman, Wilderness Inventory/Monitoring Crew Leader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B8145F79-2751-4622-A523-340AB031D83E}"/>
              </a:ext>
            </a:extLst>
          </p:cNvPr>
          <p:cNvSpPr txBox="1">
            <a:spLocks noGrp="1" noChangeArrowheads="1"/>
          </p:cNvSpPr>
          <p:nvPr>
            <p:ph type="title" idx="4294967295"/>
          </p:nvPr>
        </p:nvSpPr>
        <p:spPr bwMode="auto">
          <a:xfrm rot="10800000" flipV="1">
            <a:off x="455613" y="304800"/>
            <a:ext cx="8231187"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Punchbowl Lake Overflights</a:t>
            </a:r>
          </a:p>
        </p:txBody>
      </p:sp>
      <p:pic>
        <p:nvPicPr>
          <p:cNvPr id="12290" name="Picture 2" descr="Punchbowl Lake sound frequency">
            <a:extLst>
              <a:ext uri="{FF2B5EF4-FFF2-40B4-BE49-F238E27FC236}">
                <a16:creationId xmlns:a16="http://schemas.microsoft.com/office/drawing/2014/main" id="{8A7D93EC-EB34-4393-9BC2-F1BE76BE1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16" r="14583" b="12654"/>
          <a:stretch>
            <a:fillRect/>
          </a:stretch>
        </p:blipFill>
        <p:spPr bwMode="auto">
          <a:xfrm>
            <a:off x="685800" y="914400"/>
            <a:ext cx="7924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5">
            <a:extLst>
              <a:ext uri="{FF2B5EF4-FFF2-40B4-BE49-F238E27FC236}">
                <a16:creationId xmlns:a16="http://schemas.microsoft.com/office/drawing/2014/main" id="{4D2904FA-DF13-4C6C-8112-FC3D75B2CA7C}"/>
              </a:ext>
            </a:extLst>
          </p:cNvPr>
          <p:cNvSpPr>
            <a:spLocks noChangeArrowheads="1"/>
          </p:cNvSpPr>
          <p:nvPr/>
        </p:nvSpPr>
        <p:spPr bwMode="auto">
          <a:xfrm>
            <a:off x="228600" y="2514600"/>
            <a:ext cx="1828800" cy="381000"/>
          </a:xfrm>
          <a:prstGeom prst="wedgeRectCallout">
            <a:avLst>
              <a:gd name="adj1" fmla="val 55208"/>
              <a:gd name="adj2" fmla="val -128750"/>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Distant Aircraft</a:t>
            </a:r>
          </a:p>
        </p:txBody>
      </p:sp>
      <p:sp>
        <p:nvSpPr>
          <p:cNvPr id="12292" name="AutoShape 4">
            <a:extLst>
              <a:ext uri="{FF2B5EF4-FFF2-40B4-BE49-F238E27FC236}">
                <a16:creationId xmlns:a16="http://schemas.microsoft.com/office/drawing/2014/main" id="{57B769EF-9F63-4FA3-883D-373E549A5048}"/>
              </a:ext>
            </a:extLst>
          </p:cNvPr>
          <p:cNvSpPr>
            <a:spLocks noChangeArrowheads="1"/>
          </p:cNvSpPr>
          <p:nvPr/>
        </p:nvSpPr>
        <p:spPr bwMode="auto">
          <a:xfrm>
            <a:off x="5715000" y="2209800"/>
            <a:ext cx="2286000" cy="381000"/>
          </a:xfrm>
          <a:prstGeom prst="wedgeRectCallout">
            <a:avLst>
              <a:gd name="adj1" fmla="val -95972"/>
              <a:gd name="adj2" fmla="val -40833"/>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Aircraft Overflight</a:t>
            </a:r>
          </a:p>
          <a:p>
            <a:pPr eaLnBrk="1" hangingPunct="1"/>
            <a:endParaRPr lang="en-US" altLang="en-US">
              <a:latin typeface="Arial" panose="020B0604020202020204" pitchFamily="34" charset="0"/>
            </a:endParaRPr>
          </a:p>
        </p:txBody>
      </p:sp>
      <p:sp>
        <p:nvSpPr>
          <p:cNvPr id="101382" name="Oval 6">
            <a:extLst>
              <a:ext uri="{FF2B5EF4-FFF2-40B4-BE49-F238E27FC236}">
                <a16:creationId xmlns:a16="http://schemas.microsoft.com/office/drawing/2014/main" id="{6EF41B22-F9E5-4D86-B7D6-16DC3472D9A1}"/>
              </a:ext>
              <a:ext uri="{C183D7F6-B498-43B3-948B-1728B52AA6E4}">
                <adec:decorative xmlns:adec="http://schemas.microsoft.com/office/drawing/2017/decorative" val="1"/>
              </a:ext>
            </a:extLst>
          </p:cNvPr>
          <p:cNvSpPr>
            <a:spLocks noChangeArrowheads="1"/>
          </p:cNvSpPr>
          <p:nvPr/>
        </p:nvSpPr>
        <p:spPr bwMode="auto">
          <a:xfrm>
            <a:off x="457200" y="5029200"/>
            <a:ext cx="26670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1383" name="Oval 7">
            <a:extLst>
              <a:ext uri="{FF2B5EF4-FFF2-40B4-BE49-F238E27FC236}">
                <a16:creationId xmlns:a16="http://schemas.microsoft.com/office/drawing/2014/main" id="{82FFE467-4F74-4C54-BA4C-6CDDAADB10AF}"/>
              </a:ext>
              <a:ext uri="{C183D7F6-B498-43B3-948B-1728B52AA6E4}">
                <adec:decorative xmlns:adec="http://schemas.microsoft.com/office/drawing/2017/decorative" val="1"/>
              </a:ext>
            </a:extLst>
          </p:cNvPr>
          <p:cNvSpPr>
            <a:spLocks noChangeArrowheads="1"/>
          </p:cNvSpPr>
          <p:nvPr/>
        </p:nvSpPr>
        <p:spPr bwMode="auto">
          <a:xfrm>
            <a:off x="6477000" y="1219200"/>
            <a:ext cx="26670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1385" name="Oval 9">
            <a:extLst>
              <a:ext uri="{FF2B5EF4-FFF2-40B4-BE49-F238E27FC236}">
                <a16:creationId xmlns:a16="http://schemas.microsoft.com/office/drawing/2014/main" id="{07B32C97-CA01-4AC9-A9D6-B97AA3C8BA9D}"/>
              </a:ext>
              <a:ext uri="{C183D7F6-B498-43B3-948B-1728B52AA6E4}">
                <adec:decorative xmlns:adec="http://schemas.microsoft.com/office/drawing/2017/decorative" val="1"/>
              </a:ext>
            </a:extLst>
          </p:cNvPr>
          <p:cNvSpPr>
            <a:spLocks noChangeArrowheads="1"/>
          </p:cNvSpPr>
          <p:nvPr/>
        </p:nvSpPr>
        <p:spPr bwMode="auto">
          <a:xfrm>
            <a:off x="6019800" y="5029200"/>
            <a:ext cx="26670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box(in)">
                                      <p:cBhvr>
                                        <p:cTn id="7" dur="500"/>
                                        <p:tgtEl>
                                          <p:spTgt spid="1013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 calcmode="lin" valueType="num">
                                      <p:cBhvr additive="base">
                                        <p:cTn id="12" dur="500" fill="hold"/>
                                        <p:tgtEl>
                                          <p:spTgt spid="101382"/>
                                        </p:tgtEl>
                                        <p:attrNameLst>
                                          <p:attrName>ppt_x</p:attrName>
                                        </p:attrNameLst>
                                      </p:cBhvr>
                                      <p:tavLst>
                                        <p:tav tm="0">
                                          <p:val>
                                            <p:strVal val="#ppt_x"/>
                                          </p:val>
                                        </p:tav>
                                        <p:tav tm="100000">
                                          <p:val>
                                            <p:strVal val="#ppt_x"/>
                                          </p:val>
                                        </p:tav>
                                      </p:tavLst>
                                    </p:anim>
                                    <p:anim calcmode="lin" valueType="num">
                                      <p:cBhvr additive="base">
                                        <p:cTn id="13"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1385"/>
                                        </p:tgtEl>
                                        <p:attrNameLst>
                                          <p:attrName>style.visibility</p:attrName>
                                        </p:attrNameLst>
                                      </p:cBhvr>
                                      <p:to>
                                        <p:strVal val="visible"/>
                                      </p:to>
                                    </p:set>
                                    <p:animEffect transition="in" filter="box(in)">
                                      <p:cBhvr>
                                        <p:cTn id="18" dur="500"/>
                                        <p:tgtEl>
                                          <p:spTgt spid="10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3" grpId="0" animBg="1"/>
      <p:bldP spid="1013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2F2A1773-8954-49DE-AD9C-B7992FFB6A98}"/>
              </a:ext>
            </a:extLst>
          </p:cNvPr>
          <p:cNvSpPr txBox="1">
            <a:spLocks noGrp="1" noChangeArrowheads="1"/>
          </p:cNvSpPr>
          <p:nvPr>
            <p:ph type="title" idx="4294967295"/>
          </p:nvPr>
        </p:nvSpPr>
        <p:spPr bwMode="auto">
          <a:xfrm>
            <a:off x="457200" y="228600"/>
            <a:ext cx="82296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Nooya</a:t>
            </a:r>
            <a:r>
              <a:rPr kumimoji="0" lang="en-US" alt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Lake Take-Offs and Landings</a:t>
            </a:r>
          </a:p>
        </p:txBody>
      </p:sp>
      <p:pic>
        <p:nvPicPr>
          <p:cNvPr id="13314" name="Picture 2" descr="Nooya Lake Sound Frequency">
            <a:extLst>
              <a:ext uri="{FF2B5EF4-FFF2-40B4-BE49-F238E27FC236}">
                <a16:creationId xmlns:a16="http://schemas.microsoft.com/office/drawing/2014/main" id="{EECD9964-7095-4AAD-B8B3-AF0614EF8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13" r="14583" b="13889"/>
          <a:stretch>
            <a:fillRect/>
          </a:stretch>
        </p:blipFill>
        <p:spPr bwMode="auto">
          <a:xfrm>
            <a:off x="609600" y="1066800"/>
            <a:ext cx="800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AutoShape 4">
            <a:extLst>
              <a:ext uri="{FF2B5EF4-FFF2-40B4-BE49-F238E27FC236}">
                <a16:creationId xmlns:a16="http://schemas.microsoft.com/office/drawing/2014/main" id="{4E605D36-DFEA-4F93-A473-A4C1AA36B24D}"/>
              </a:ext>
            </a:extLst>
          </p:cNvPr>
          <p:cNvSpPr>
            <a:spLocks noChangeArrowheads="1"/>
          </p:cNvSpPr>
          <p:nvPr/>
        </p:nvSpPr>
        <p:spPr bwMode="auto">
          <a:xfrm>
            <a:off x="914400" y="2133600"/>
            <a:ext cx="3124200" cy="381000"/>
          </a:xfrm>
          <a:prstGeom prst="wedgeRectCallout">
            <a:avLst>
              <a:gd name="adj1" fmla="val 89227"/>
              <a:gd name="adj2" fmla="val -85417"/>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Aircraft Takeoff (low level)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E995C9A8-6CF5-45D4-9AA8-682B41FE9F44}"/>
              </a:ext>
            </a:extLst>
          </p:cNvPr>
          <p:cNvSpPr txBox="1">
            <a:spLocks noGrp="1" noChangeArrowheads="1"/>
          </p:cNvSpPr>
          <p:nvPr>
            <p:ph type="title" idx="4294967295"/>
          </p:nvPr>
        </p:nvSpPr>
        <p:spPr bwMode="auto">
          <a:xfrm>
            <a:off x="457200" y="381000"/>
            <a:ext cx="82296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Manzoni Floatplane Take-Off</a:t>
            </a:r>
          </a:p>
        </p:txBody>
      </p:sp>
      <p:pic>
        <p:nvPicPr>
          <p:cNvPr id="14338" name="Picture 2" descr="Manzoni Sound Frequency">
            <a:extLst>
              <a:ext uri="{FF2B5EF4-FFF2-40B4-BE49-F238E27FC236}">
                <a16:creationId xmlns:a16="http://schemas.microsoft.com/office/drawing/2014/main" id="{7806EA52-3FA5-4EF0-AB03-0007CDD45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53" t="10101" r="7785" b="13284"/>
          <a:stretch>
            <a:fillRect/>
          </a:stretch>
        </p:blipFill>
        <p:spPr bwMode="auto">
          <a:xfrm>
            <a:off x="685800" y="1143000"/>
            <a:ext cx="77724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a:extLst>
              <a:ext uri="{FF2B5EF4-FFF2-40B4-BE49-F238E27FC236}">
                <a16:creationId xmlns:a16="http://schemas.microsoft.com/office/drawing/2014/main" id="{09C23E60-AC87-44A4-BBDB-410E640A8770}"/>
              </a:ext>
            </a:extLst>
          </p:cNvPr>
          <p:cNvSpPr>
            <a:spLocks noChangeArrowheads="1"/>
          </p:cNvSpPr>
          <p:nvPr/>
        </p:nvSpPr>
        <p:spPr bwMode="auto">
          <a:xfrm>
            <a:off x="2133600" y="2743200"/>
            <a:ext cx="1981200" cy="381000"/>
          </a:xfrm>
          <a:prstGeom prst="wedgeRectCallout">
            <a:avLst>
              <a:gd name="adj1" fmla="val 90704"/>
              <a:gd name="adj2" fmla="val -192083"/>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Aircraft Startup</a:t>
            </a:r>
          </a:p>
        </p:txBody>
      </p:sp>
      <p:sp>
        <p:nvSpPr>
          <p:cNvPr id="14340" name="AutoShape 4">
            <a:extLst>
              <a:ext uri="{FF2B5EF4-FFF2-40B4-BE49-F238E27FC236}">
                <a16:creationId xmlns:a16="http://schemas.microsoft.com/office/drawing/2014/main" id="{548D8005-A3BF-4A74-86C7-86F5A0E4FE97}"/>
              </a:ext>
            </a:extLst>
          </p:cNvPr>
          <p:cNvSpPr>
            <a:spLocks noChangeArrowheads="1"/>
          </p:cNvSpPr>
          <p:nvPr/>
        </p:nvSpPr>
        <p:spPr bwMode="auto">
          <a:xfrm>
            <a:off x="4800600" y="2743200"/>
            <a:ext cx="1981200" cy="381000"/>
          </a:xfrm>
          <a:prstGeom prst="wedgeRectCallout">
            <a:avLst>
              <a:gd name="adj1" fmla="val 67630"/>
              <a:gd name="adj2" fmla="val -202083"/>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Aircraft Takeoff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FFD6B7BF-B5E9-4D62-986D-3264DF88C4A5}"/>
              </a:ext>
            </a:extLst>
          </p:cNvPr>
          <p:cNvSpPr txBox="1">
            <a:spLocks noGrp="1" noChangeArrowheads="1"/>
          </p:cNvSpPr>
          <p:nvPr>
            <p:ph type="title" idx="4294967295"/>
          </p:nvPr>
        </p:nvSpPr>
        <p:spPr bwMode="auto">
          <a:xfrm>
            <a:off x="457200" y="457200"/>
            <a:ext cx="82296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Big Goat Lake Rain Event</a:t>
            </a:r>
          </a:p>
        </p:txBody>
      </p:sp>
      <p:pic>
        <p:nvPicPr>
          <p:cNvPr id="15362" name="Picture 2" descr="Big Goat lake sound Frequency ">
            <a:extLst>
              <a:ext uri="{FF2B5EF4-FFF2-40B4-BE49-F238E27FC236}">
                <a16:creationId xmlns:a16="http://schemas.microsoft.com/office/drawing/2014/main" id="{1D29A808-FA03-4920-BB14-506A33A2C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32" t="20679" b="3087"/>
          <a:stretch>
            <a:fillRect/>
          </a:stretch>
        </p:blipFill>
        <p:spPr bwMode="auto">
          <a:xfrm>
            <a:off x="685800" y="1066800"/>
            <a:ext cx="79248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4">
            <a:extLst>
              <a:ext uri="{FF2B5EF4-FFF2-40B4-BE49-F238E27FC236}">
                <a16:creationId xmlns:a16="http://schemas.microsoft.com/office/drawing/2014/main" id="{E3A2CD73-69EF-4FE7-83C8-20BD310E005C}"/>
              </a:ext>
            </a:extLst>
          </p:cNvPr>
          <p:cNvSpPr>
            <a:spLocks noChangeArrowheads="1"/>
          </p:cNvSpPr>
          <p:nvPr/>
        </p:nvSpPr>
        <p:spPr bwMode="auto">
          <a:xfrm>
            <a:off x="2438400" y="2743200"/>
            <a:ext cx="2895600" cy="381000"/>
          </a:xfrm>
          <a:prstGeom prst="wedgeRectCallout">
            <a:avLst>
              <a:gd name="adj1" fmla="val -92764"/>
              <a:gd name="adj2" fmla="val -268750"/>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Raindrop on Microphone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a:extLst>
              <a:ext uri="{FF2B5EF4-FFF2-40B4-BE49-F238E27FC236}">
                <a16:creationId xmlns:a16="http://schemas.microsoft.com/office/drawing/2014/main" id="{9D7C6A7F-1313-4659-810F-35FA3DCC0620}"/>
              </a:ext>
            </a:extLst>
          </p:cNvPr>
          <p:cNvSpPr txBox="1">
            <a:spLocks noGrp="1" noChangeArrowheads="1"/>
          </p:cNvSpPr>
          <p:nvPr>
            <p:ph type="title" idx="4294967295"/>
          </p:nvPr>
        </p:nvSpPr>
        <p:spPr bwMode="auto">
          <a:xfrm>
            <a:off x="457200" y="381000"/>
            <a:ext cx="82296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Wilson Lake Helicopter Overflight</a:t>
            </a:r>
          </a:p>
        </p:txBody>
      </p:sp>
      <p:pic>
        <p:nvPicPr>
          <p:cNvPr id="16386" name="Picture 2" descr="Wilson Lake Sound Frequency">
            <a:extLst>
              <a:ext uri="{FF2B5EF4-FFF2-40B4-BE49-F238E27FC236}">
                <a16:creationId xmlns:a16="http://schemas.microsoft.com/office/drawing/2014/main" id="{222A3E9A-2099-42EC-B0A0-CB35A4E7C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53" t="10440" r="7785" b="13982"/>
          <a:stretch>
            <a:fillRect/>
          </a:stretch>
        </p:blipFill>
        <p:spPr bwMode="auto">
          <a:xfrm>
            <a:off x="762000" y="1219200"/>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4">
            <a:extLst>
              <a:ext uri="{FF2B5EF4-FFF2-40B4-BE49-F238E27FC236}">
                <a16:creationId xmlns:a16="http://schemas.microsoft.com/office/drawing/2014/main" id="{F54C0FED-65BA-48C9-ADB5-0CBE5F8DA613}"/>
              </a:ext>
            </a:extLst>
          </p:cNvPr>
          <p:cNvSpPr>
            <a:spLocks noChangeArrowheads="1"/>
          </p:cNvSpPr>
          <p:nvPr/>
        </p:nvSpPr>
        <p:spPr bwMode="auto">
          <a:xfrm>
            <a:off x="2057400" y="2133600"/>
            <a:ext cx="2895600" cy="381000"/>
          </a:xfrm>
          <a:prstGeom prst="wedgeRectCallout">
            <a:avLst>
              <a:gd name="adj1" fmla="val 111185"/>
              <a:gd name="adj2" fmla="val 321250"/>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Helicopter Overflight</a:t>
            </a:r>
          </a:p>
        </p:txBody>
      </p:sp>
      <p:sp>
        <p:nvSpPr>
          <p:cNvPr id="16389" name="AutoShape 5">
            <a:extLst>
              <a:ext uri="{FF2B5EF4-FFF2-40B4-BE49-F238E27FC236}">
                <a16:creationId xmlns:a16="http://schemas.microsoft.com/office/drawing/2014/main" id="{9F623E98-BE19-4D3A-B712-87CF69D0668C}"/>
              </a:ext>
            </a:extLst>
          </p:cNvPr>
          <p:cNvSpPr>
            <a:spLocks noChangeArrowheads="1"/>
          </p:cNvSpPr>
          <p:nvPr/>
        </p:nvSpPr>
        <p:spPr bwMode="auto">
          <a:xfrm>
            <a:off x="1066800" y="3810000"/>
            <a:ext cx="3429000" cy="685800"/>
          </a:xfrm>
          <a:prstGeom prst="wedgeRectCallout">
            <a:avLst>
              <a:gd name="adj1" fmla="val 115741"/>
              <a:gd name="adj2" fmla="val -30787"/>
            </a:avLst>
          </a:prstGeom>
          <a:solidFill>
            <a:schemeClr val="bg1"/>
          </a:solidFill>
          <a:ln w="9525">
            <a:solidFill>
              <a:schemeClr val="tx1"/>
            </a:solidFill>
            <a:miter lim="800000"/>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a:latin typeface="Arial" panose="020B0604020202020204" pitchFamily="34" charset="0"/>
              </a:rPr>
              <a:t>Low Frequency Signature </a:t>
            </a:r>
          </a:p>
          <a:p>
            <a:pPr eaLnBrk="1" hangingPunct="1"/>
            <a:r>
              <a:rPr lang="en-US" altLang="en-US">
                <a:latin typeface="Arial" panose="020B0604020202020204" pitchFamily="34" charset="0"/>
              </a:rPr>
              <a:t>Characteristic of Helicopters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384" name="Group 864">
            <a:extLst>
              <a:ext uri="{FF2B5EF4-FFF2-40B4-BE49-F238E27FC236}">
                <a16:creationId xmlns:a16="http://schemas.microsoft.com/office/drawing/2014/main" id="{DA4A2CDE-39B6-4556-8ED0-11C560B4DE4B}"/>
              </a:ext>
            </a:extLst>
          </p:cNvPr>
          <p:cNvGraphicFramePr>
            <a:graphicFrameLocks noGrp="1"/>
          </p:cNvGraphicFramePr>
          <p:nvPr>
            <p:ph type="tbl" idx="1"/>
            <p:extLst>
              <p:ext uri="{D42A27DB-BD31-4B8C-83A1-F6EECF244321}">
                <p14:modId xmlns:p14="http://schemas.microsoft.com/office/powerpoint/2010/main" val="379061294"/>
              </p:ext>
            </p:extLst>
          </p:nvPr>
        </p:nvGraphicFramePr>
        <p:xfrm>
          <a:off x="116498" y="167688"/>
          <a:ext cx="8836393" cy="6522624"/>
        </p:xfrm>
        <a:graphic>
          <a:graphicData uri="http://schemas.openxmlformats.org/drawingml/2006/table">
            <a:tbl>
              <a:tblPr firstRow="1"/>
              <a:tblGrid>
                <a:gridCol w="3299143">
                  <a:extLst>
                    <a:ext uri="{9D8B030D-6E8A-4147-A177-3AD203B41FA5}">
                      <a16:colId xmlns:a16="http://schemas.microsoft.com/office/drawing/2014/main" val="20000"/>
                    </a:ext>
                  </a:extLst>
                </a:gridCol>
                <a:gridCol w="1048691">
                  <a:extLst>
                    <a:ext uri="{9D8B030D-6E8A-4147-A177-3AD203B41FA5}">
                      <a16:colId xmlns:a16="http://schemas.microsoft.com/office/drawing/2014/main" val="20001"/>
                    </a:ext>
                  </a:extLst>
                </a:gridCol>
                <a:gridCol w="855338">
                  <a:extLst>
                    <a:ext uri="{9D8B030D-6E8A-4147-A177-3AD203B41FA5}">
                      <a16:colId xmlns:a16="http://schemas.microsoft.com/office/drawing/2014/main" val="20002"/>
                    </a:ext>
                  </a:extLst>
                </a:gridCol>
                <a:gridCol w="1265453">
                  <a:extLst>
                    <a:ext uri="{9D8B030D-6E8A-4147-A177-3AD203B41FA5}">
                      <a16:colId xmlns:a16="http://schemas.microsoft.com/office/drawing/2014/main" val="20003"/>
                    </a:ext>
                  </a:extLst>
                </a:gridCol>
                <a:gridCol w="1122166">
                  <a:extLst>
                    <a:ext uri="{9D8B030D-6E8A-4147-A177-3AD203B41FA5}">
                      <a16:colId xmlns:a16="http://schemas.microsoft.com/office/drawing/2014/main" val="20004"/>
                    </a:ext>
                  </a:extLst>
                </a:gridCol>
                <a:gridCol w="1245602">
                  <a:extLst>
                    <a:ext uri="{9D8B030D-6E8A-4147-A177-3AD203B41FA5}">
                      <a16:colId xmlns:a16="http://schemas.microsoft.com/office/drawing/2014/main" val="20005"/>
                    </a:ext>
                  </a:extLst>
                </a:gridCol>
              </a:tblGrid>
              <a:tr h="1478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endParaRPr lang="en-US"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endParaRPr lang="en-US"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endParaRPr lang="en-US"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endParaRPr lang="en-US"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endParaRPr lang="en-US"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val="10000"/>
                  </a:ext>
                </a:extLst>
              </a:tr>
              <a:tr h="385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Location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 of Sound Events</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 of Sound Events</a:t>
                      </a: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Total Duration</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Duration per Event</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 Time Audible</a:t>
                      </a:r>
                      <a:r>
                        <a:rPr kumimoji="0" lang="en-US" sz="1000" b="1" i="0" u="none" strike="noStrike" cap="none" normalizeH="0" baseline="30000" dirty="0">
                          <a:ln>
                            <a:noFill/>
                          </a:ln>
                          <a:solidFill>
                            <a:schemeClr val="tx1"/>
                          </a:solidFill>
                          <a:effectLst/>
                          <a:latin typeface="Arial" charset="0"/>
                          <a:ea typeface="Times New Roman" pitchFamily="18" charset="0"/>
                          <a:cs typeface="Arial" charset="0"/>
                        </a:rPr>
                        <a:t>2</a:t>
                      </a:r>
                    </a:p>
                  </a:txBody>
                  <a:tcPr marT="45718" marB="4571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65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(average per day)</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(average per hour)</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(minutes per day)</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(average minutes)</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(average per day)</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102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532063" algn="ctr"/>
                        </a:tabLst>
                      </a:pPr>
                      <a:r>
                        <a:rPr kumimoji="0" lang="en-US" sz="1000" b="1" i="0" u="none" strike="noStrike" cap="none" normalizeH="0" baseline="0" dirty="0">
                          <a:ln>
                            <a:noFill/>
                          </a:ln>
                          <a:solidFill>
                            <a:schemeClr val="bg1"/>
                          </a:solidFill>
                          <a:effectLst/>
                          <a:latin typeface="Arial" charset="0"/>
                          <a:ea typeface="Times New Roman" pitchFamily="18" charset="0"/>
                          <a:cs typeface="Arial" charset="0"/>
                        </a:rPr>
                        <a:t>Big Goat Lake </a:t>
                      </a:r>
                      <a:r>
                        <a:rPr kumimoji="0" lang="en-US" sz="1000" b="0" i="0" u="none" strike="noStrike" cap="none" normalizeH="0" baseline="0" dirty="0">
                          <a:ln>
                            <a:noFill/>
                          </a:ln>
                          <a:solidFill>
                            <a:schemeClr val="bg1"/>
                          </a:solidFill>
                          <a:effectLst/>
                          <a:latin typeface="Arial" charset="0"/>
                          <a:ea typeface="Times New Roman" pitchFamily="18" charset="0"/>
                          <a:cs typeface="Arial" charset="0"/>
                        </a:rPr>
                        <a:t>(9 days)</a:t>
                      </a: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7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7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6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3"/>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Sound Intensity 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9.6</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Sound Intensity 3</a:t>
                      </a: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2.0</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1.0</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.4</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5"/>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Total</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9.7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.6</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10.6</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ea typeface="Times New Roman" pitchFamily="18" charset="0"/>
                          <a:cs typeface="Arial" charset="0"/>
                        </a:rPr>
                        <a:t>Manzoni Lake  </a:t>
                      </a:r>
                      <a:r>
                        <a:rPr kumimoji="0" lang="en-US" sz="1000" b="0" i="0" u="none" strike="noStrike" cap="none" normalizeH="0" baseline="0" dirty="0">
                          <a:ln>
                            <a:noFill/>
                          </a:ln>
                          <a:solidFill>
                            <a:schemeClr val="bg1"/>
                          </a:solidFill>
                          <a:effectLst/>
                          <a:latin typeface="Arial" charset="0"/>
                          <a:ea typeface="Times New Roman" pitchFamily="18" charset="0"/>
                          <a:cs typeface="Arial" charset="0"/>
                        </a:rPr>
                        <a:t>(5 days)</a:t>
                      </a: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7"/>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Sound Intensity 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9.2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Sound Intensity 3</a:t>
                      </a: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1.9</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Times New Roman" pitchFamily="18" charset="0"/>
                          <a:cs typeface="Arial" charset="0"/>
                        </a:rPr>
                        <a:t>1.1</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.6</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9"/>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Total</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9.1</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.6</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10.2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a:ln>
                            <a:noFill/>
                          </a:ln>
                          <a:solidFill>
                            <a:schemeClr val="bg1"/>
                          </a:solidFill>
                          <a:effectLst/>
                          <a:latin typeface="Arial" charset="0"/>
                          <a:ea typeface="Times New Roman" pitchFamily="18" charset="0"/>
                          <a:cs typeface="Arial" charset="0"/>
                        </a:rPr>
                        <a:t>Nooya</a:t>
                      </a:r>
                      <a:r>
                        <a:rPr kumimoji="0" lang="en-US" sz="1000" b="1" i="0" u="none" strike="noStrike" cap="none" normalizeH="0" baseline="0" dirty="0">
                          <a:ln>
                            <a:noFill/>
                          </a:ln>
                          <a:solidFill>
                            <a:schemeClr val="bg1"/>
                          </a:solidFill>
                          <a:effectLst/>
                          <a:latin typeface="Arial" charset="0"/>
                          <a:ea typeface="Times New Roman" pitchFamily="18" charset="0"/>
                          <a:cs typeface="Arial" charset="0"/>
                        </a:rPr>
                        <a:t> Lake  </a:t>
                      </a:r>
                      <a:r>
                        <a:rPr kumimoji="0" lang="en-US" sz="1000" b="0" i="0" u="none" strike="noStrike" cap="none" normalizeH="0" baseline="0" dirty="0">
                          <a:ln>
                            <a:noFill/>
                          </a:ln>
                          <a:solidFill>
                            <a:schemeClr val="bg1"/>
                          </a:solidFill>
                          <a:effectLst/>
                          <a:latin typeface="Arial" charset="0"/>
                          <a:ea typeface="Times New Roman" pitchFamily="18" charset="0"/>
                          <a:cs typeface="Arial" charset="0"/>
                        </a:rPr>
                        <a:t>(10 days)</a:t>
                      </a: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9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11"/>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Sound Intensity 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56</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65.2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Sound Intensity 3</a:t>
                      </a: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16.5</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1.1</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5.0</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.3</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.6</a:t>
                      </a: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13"/>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Total</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72.5</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4.8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70.2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7.8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ea typeface="Times New Roman" pitchFamily="18" charset="0"/>
                          <a:cs typeface="Arial" charset="0"/>
                        </a:rPr>
                        <a:t>Punchbowl Lake  </a:t>
                      </a:r>
                      <a:r>
                        <a:rPr kumimoji="0" lang="en-US" sz="1000" b="0" i="0" u="none" strike="noStrike" cap="none" normalizeH="0" baseline="0" dirty="0">
                          <a:ln>
                            <a:noFill/>
                          </a:ln>
                          <a:solidFill>
                            <a:schemeClr val="bg1"/>
                          </a:solidFill>
                          <a:effectLst/>
                          <a:latin typeface="Arial" charset="0"/>
                          <a:ea typeface="Times New Roman" pitchFamily="18" charset="0"/>
                          <a:cs typeface="Arial" charset="0"/>
                        </a:rPr>
                        <a:t>(17 days)</a:t>
                      </a: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15"/>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Sound Intensity 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33.4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2.2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78.9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2.4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Times New Roman" pitchFamily="18" charset="0"/>
                          <a:cs typeface="Arial" charset="0"/>
                        </a:rPr>
                        <a:t>8.8</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Sound Intensity 3</a:t>
                      </a: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3.4</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.2</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.9</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.2</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17"/>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Total</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36.8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2.4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79.8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2.2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8.9</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ea typeface="Times New Roman" pitchFamily="18" charset="0"/>
                          <a:cs typeface="Arial" charset="0"/>
                        </a:rPr>
                        <a:t>Wilson Lake  </a:t>
                      </a:r>
                      <a:r>
                        <a:rPr kumimoji="0" lang="en-US" sz="1000" b="0" i="0" u="none" strike="noStrike" cap="none" normalizeH="0" baseline="0" dirty="0">
                          <a:ln>
                            <a:noFill/>
                          </a:ln>
                          <a:solidFill>
                            <a:schemeClr val="bg1"/>
                          </a:solidFill>
                          <a:effectLst/>
                          <a:latin typeface="Arial" charset="0"/>
                          <a:ea typeface="Times New Roman" pitchFamily="18" charset="0"/>
                          <a:cs typeface="Arial" charset="0"/>
                        </a:rPr>
                        <a:t>(3 days)</a:t>
                      </a: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5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5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5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5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endParaRPr lang="en-US" sz="5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19"/>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Sound Intensity 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8.7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.6</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7.0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Times New Roman" pitchFamily="18" charset="0"/>
                          <a:cs typeface="Arial" charset="0"/>
                        </a:rPr>
                        <a:t>1.2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Sound Intensity 3</a:t>
                      </a: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1.0</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.4</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.3</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Arial" charset="0"/>
                          <a:ea typeface="Times New Roman" pitchFamily="18" charset="0"/>
                          <a:cs typeface="Arial" charset="0"/>
                        </a:rPr>
                        <a:t>.1</a:t>
                      </a: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21"/>
                  </a:ext>
                </a:extLst>
              </a:tr>
              <a:tr h="237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Total</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9.7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7.3</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.8</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Times New Roman" pitchFamily="18" charset="0"/>
                          <a:cs typeface="Arial" charset="0"/>
                        </a:rPr>
                        <a:t>1.2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35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30000" dirty="0">
                          <a:ln>
                            <a:noFill/>
                          </a:ln>
                          <a:solidFill>
                            <a:schemeClr val="tx1"/>
                          </a:solidFill>
                          <a:effectLst/>
                          <a:latin typeface="Arial" charset="0"/>
                          <a:ea typeface="Times New Roman" pitchFamily="18" charset="0"/>
                          <a:cs typeface="Arial" charset="0"/>
                        </a:rPr>
                        <a:t>1</a:t>
                      </a:r>
                      <a:r>
                        <a:rPr kumimoji="0" lang="en-US" sz="900" b="1" i="0" u="none" strike="noStrike" cap="none" normalizeH="0" baseline="0" dirty="0">
                          <a:ln>
                            <a:noFill/>
                          </a:ln>
                          <a:solidFill>
                            <a:schemeClr val="tx1"/>
                          </a:solidFill>
                          <a:effectLst/>
                          <a:latin typeface="Arial" charset="0"/>
                          <a:ea typeface="Times New Roman" pitchFamily="18" charset="0"/>
                          <a:cs typeface="Arial" charset="0"/>
                        </a:rPr>
                        <a:t>  Data analyzed for 15-hour day, from 0600 to 2100 daily.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30000" dirty="0">
                          <a:ln>
                            <a:noFill/>
                          </a:ln>
                          <a:solidFill>
                            <a:schemeClr val="tx1"/>
                          </a:solidFill>
                          <a:effectLst/>
                          <a:latin typeface="Arial" charset="0"/>
                          <a:ea typeface="Times New Roman" pitchFamily="18" charset="0"/>
                          <a:cs typeface="Arial" charset="0"/>
                        </a:rPr>
                        <a:t>2</a:t>
                      </a:r>
                      <a:r>
                        <a:rPr kumimoji="0" lang="en-US" sz="900" b="1" i="0" u="none" strike="noStrike" cap="none" normalizeH="0" baseline="0" dirty="0">
                          <a:ln>
                            <a:noFill/>
                          </a:ln>
                          <a:solidFill>
                            <a:schemeClr val="tx1"/>
                          </a:solidFill>
                          <a:effectLst/>
                          <a:latin typeface="Arial" charset="0"/>
                          <a:ea typeface="Times New Roman" pitchFamily="18" charset="0"/>
                          <a:cs typeface="Arial" charset="0"/>
                        </a:rPr>
                        <a:t>  Audible at sound intensity rating 2 or 3.</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80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80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80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80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800" dirty="0"/>
                    </a:p>
                  </a:txBody>
                  <a:tcPr marT="45718" marB="4571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2" name="Title 1">
            <a:extLst>
              <a:ext uri="{FF2B5EF4-FFF2-40B4-BE49-F238E27FC236}">
                <a16:creationId xmlns:a16="http://schemas.microsoft.com/office/drawing/2014/main" id="{F03A1462-AA6C-4DC7-9F97-26201A4034E2}"/>
              </a:ext>
            </a:extLst>
          </p:cNvPr>
          <p:cNvSpPr>
            <a:spLocks noGrp="1"/>
          </p:cNvSpPr>
          <p:nvPr>
            <p:ph type="title"/>
          </p:nvPr>
        </p:nvSpPr>
        <p:spPr>
          <a:xfrm>
            <a:off x="700327" y="533400"/>
            <a:ext cx="8229600" cy="258762"/>
          </a:xfrm>
        </p:spPr>
        <p:txBody>
          <a:bodyPr/>
          <a:lstStyle/>
          <a:p>
            <a:r>
              <a:rPr lang="en-US" sz="1400" dirty="0"/>
              <a:t>Average Number, Duration, and Time Audible for  Mechanized Transport Sound Events Per Day1</a:t>
            </a:r>
            <a:br>
              <a:rPr lang="en-US" dirty="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a:extLst>
              <a:ext uri="{FF2B5EF4-FFF2-40B4-BE49-F238E27FC236}">
                <a16:creationId xmlns:a16="http://schemas.microsoft.com/office/drawing/2014/main" id="{03D5C099-7199-4731-B578-60C812A35833}"/>
              </a:ext>
            </a:extLst>
          </p:cNvPr>
          <p:cNvSpPr txBox="1">
            <a:spLocks noGrp="1" noChangeArrowheads="1"/>
          </p:cNvSpPr>
          <p:nvPr>
            <p:ph type="title" idx="4294967295"/>
          </p:nvPr>
        </p:nvSpPr>
        <p:spPr bwMode="auto">
          <a:xfrm>
            <a:off x="2133600" y="304800"/>
            <a:ext cx="5486400" cy="5794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Example</a:t>
            </a:r>
          </a:p>
        </p:txBody>
      </p:sp>
      <p:sp>
        <p:nvSpPr>
          <p:cNvPr id="114691" name="Rectangle 3">
            <a:extLst>
              <a:ext uri="{FF2B5EF4-FFF2-40B4-BE49-F238E27FC236}">
                <a16:creationId xmlns:a16="http://schemas.microsoft.com/office/drawing/2014/main" id="{9649E34D-F172-4870-A263-5DA8EBDB58F9}"/>
              </a:ext>
            </a:extLst>
          </p:cNvPr>
          <p:cNvSpPr>
            <a:spLocks noGrp="1" noChangeArrowheads="1"/>
          </p:cNvSpPr>
          <p:nvPr>
            <p:ph type="body" idx="1"/>
          </p:nvPr>
        </p:nvSpPr>
        <p:spPr>
          <a:xfrm>
            <a:off x="457200" y="1524000"/>
            <a:ext cx="8229600" cy="4602163"/>
          </a:xfrm>
        </p:spPr>
        <p:txBody>
          <a:bodyPr/>
          <a:lstStyle/>
          <a:p>
            <a:pPr eaLnBrk="1" hangingPunct="1">
              <a:buFontTx/>
              <a:buNone/>
              <a:defRPr/>
            </a:pPr>
            <a:r>
              <a:rPr lang="en-US" sz="2800"/>
              <a:t>   Nooya Lake.  At 0830 an aircraft over flight creates sound so loud that conversational speech is impossible for 6 seconds.  The aircraft sound is then clearly audible for over a minute.  This is repeated 16 more times throughout the day.  Because most aircraft fly during the morning and early afternoon, these interruptions will happen about three times an hour until 1400. During this 15-hour day, aircraft sound will be clearly audible for one hour and ten minutes (about 8% of the day). </a:t>
            </a:r>
          </a:p>
          <a:p>
            <a:pPr eaLnBrk="1" hangingPunct="1">
              <a:defRPr/>
            </a:pPr>
            <a:endParaRPr lang="en-US" sz="2800" i="1"/>
          </a:p>
        </p:txBody>
      </p:sp>
      <p:sp>
        <p:nvSpPr>
          <p:cNvPr id="18436" name="Line 5">
            <a:extLst>
              <a:ext uri="{FF2B5EF4-FFF2-40B4-BE49-F238E27FC236}">
                <a16:creationId xmlns:a16="http://schemas.microsoft.com/office/drawing/2014/main" id="{1DFB08E1-67CB-4588-8930-B6820F792B7D}"/>
              </a:ext>
              <a:ext uri="{C183D7F6-B498-43B3-948B-1728B52AA6E4}">
                <adec:decorative xmlns:adec="http://schemas.microsoft.com/office/drawing/2017/decorative" val="1"/>
              </a:ext>
            </a:extLst>
          </p:cNvPr>
          <p:cNvSpPr>
            <a:spLocks noChangeShapeType="1"/>
          </p:cNvSpPr>
          <p:nvPr/>
        </p:nvSpPr>
        <p:spPr bwMode="auto">
          <a:xfrm>
            <a:off x="0" y="1219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1D5E70E-B986-4FB7-9AB4-A9D76D47246A}"/>
              </a:ext>
            </a:extLst>
          </p:cNvPr>
          <p:cNvSpPr>
            <a:spLocks noGrp="1" noRot="1" noChangeArrowheads="1"/>
          </p:cNvSpPr>
          <p:nvPr>
            <p:ph type="title"/>
          </p:nvPr>
        </p:nvSpPr>
        <p:spPr>
          <a:xfrm>
            <a:off x="457200" y="274638"/>
            <a:ext cx="8229600" cy="944562"/>
          </a:xfrm>
        </p:spPr>
        <p:txBody>
          <a:bodyPr/>
          <a:lstStyle/>
          <a:p>
            <a:pPr eaLnBrk="1" hangingPunct="1">
              <a:defRPr/>
            </a:pPr>
            <a:r>
              <a:rPr lang="en-US" dirty="0"/>
              <a:t>What Worked</a:t>
            </a:r>
          </a:p>
        </p:txBody>
      </p:sp>
      <p:sp>
        <p:nvSpPr>
          <p:cNvPr id="116739" name="Rectangle 3">
            <a:extLst>
              <a:ext uri="{FF2B5EF4-FFF2-40B4-BE49-F238E27FC236}">
                <a16:creationId xmlns:a16="http://schemas.microsoft.com/office/drawing/2014/main" id="{8F21E1D6-3F94-4F8D-8015-770FCBA5DBAA}"/>
              </a:ext>
            </a:extLst>
          </p:cNvPr>
          <p:cNvSpPr>
            <a:spLocks noGrp="1" noChangeArrowheads="1"/>
          </p:cNvSpPr>
          <p:nvPr>
            <p:ph type="body" idx="1"/>
          </p:nvPr>
        </p:nvSpPr>
        <p:spPr>
          <a:xfrm>
            <a:off x="457200" y="1752600"/>
            <a:ext cx="8305800" cy="4724400"/>
          </a:xfrm>
        </p:spPr>
        <p:txBody>
          <a:bodyPr/>
          <a:lstStyle/>
          <a:p>
            <a:pPr eaLnBrk="1" hangingPunct="1">
              <a:lnSpc>
                <a:spcPct val="80000"/>
              </a:lnSpc>
              <a:buClr>
                <a:schemeClr val="tx1"/>
              </a:buClr>
              <a:buFontTx/>
              <a:buChar char="•"/>
              <a:defRPr/>
            </a:pPr>
            <a:r>
              <a:rPr lang="en-US" sz="2400"/>
              <a:t>Recording system gathers large amounts of information with minimal investments of money and field personnel time.</a:t>
            </a:r>
          </a:p>
          <a:p>
            <a:pPr eaLnBrk="1" hangingPunct="1">
              <a:lnSpc>
                <a:spcPct val="80000"/>
              </a:lnSpc>
              <a:buClr>
                <a:schemeClr val="tx1"/>
              </a:buClr>
              <a:buFontTx/>
              <a:buChar char="•"/>
              <a:defRPr/>
            </a:pPr>
            <a:endParaRPr lang="en-US" sz="2400"/>
          </a:p>
          <a:p>
            <a:pPr eaLnBrk="1" hangingPunct="1">
              <a:lnSpc>
                <a:spcPct val="80000"/>
              </a:lnSpc>
              <a:buClr>
                <a:schemeClr val="tx1"/>
              </a:buClr>
              <a:buFontTx/>
              <a:buChar char="•"/>
              <a:defRPr/>
            </a:pPr>
            <a:r>
              <a:rPr lang="en-US" sz="2400"/>
              <a:t>Captures the number, time, duration, and relative intensity of sound events</a:t>
            </a:r>
          </a:p>
          <a:p>
            <a:pPr eaLnBrk="1" hangingPunct="1">
              <a:lnSpc>
                <a:spcPct val="80000"/>
              </a:lnSpc>
              <a:buClr>
                <a:schemeClr val="tx1"/>
              </a:buClr>
              <a:buFontTx/>
              <a:buNone/>
              <a:defRPr/>
            </a:pPr>
            <a:endParaRPr lang="en-US" sz="2400"/>
          </a:p>
          <a:p>
            <a:pPr eaLnBrk="1" hangingPunct="1">
              <a:lnSpc>
                <a:spcPct val="80000"/>
              </a:lnSpc>
              <a:buClr>
                <a:schemeClr val="tx1"/>
              </a:buClr>
              <a:buFontTx/>
              <a:buChar char="•"/>
              <a:defRPr/>
            </a:pPr>
            <a:r>
              <a:rPr lang="en-US" sz="2400"/>
              <a:t>Captures soundscape variation throughout the day, week, and season</a:t>
            </a:r>
          </a:p>
          <a:p>
            <a:pPr eaLnBrk="1" hangingPunct="1">
              <a:lnSpc>
                <a:spcPct val="80000"/>
              </a:lnSpc>
              <a:buClr>
                <a:schemeClr val="tx1"/>
              </a:buClr>
              <a:buFontTx/>
              <a:buNone/>
              <a:defRPr/>
            </a:pPr>
            <a:endParaRPr lang="en-US" sz="2400"/>
          </a:p>
          <a:p>
            <a:pPr eaLnBrk="1" hangingPunct="1">
              <a:lnSpc>
                <a:spcPct val="80000"/>
              </a:lnSpc>
              <a:buClr>
                <a:schemeClr val="tx1"/>
              </a:buClr>
              <a:buFontTx/>
              <a:buChar char="•"/>
              <a:defRPr/>
            </a:pPr>
            <a:r>
              <a:rPr lang="en-US" sz="2400"/>
              <a:t>Document aircraft takeoffs and landings in some situations</a:t>
            </a:r>
          </a:p>
          <a:p>
            <a:pPr eaLnBrk="1" hangingPunct="1">
              <a:lnSpc>
                <a:spcPct val="80000"/>
              </a:lnSpc>
              <a:buClr>
                <a:schemeClr val="tx1"/>
              </a:buClr>
              <a:buFontTx/>
              <a:buNone/>
              <a:defRPr/>
            </a:pPr>
            <a:endParaRPr lang="en-US" sz="2400"/>
          </a:p>
          <a:p>
            <a:pPr eaLnBrk="1" hangingPunct="1">
              <a:lnSpc>
                <a:spcPct val="80000"/>
              </a:lnSpc>
              <a:buClr>
                <a:schemeClr val="tx1"/>
              </a:buClr>
              <a:buFontTx/>
              <a:buChar char="•"/>
              <a:defRPr/>
            </a:pPr>
            <a:r>
              <a:rPr lang="en-US" sz="2400"/>
              <a:t>Provides information on total use at lakes (including unguided)</a:t>
            </a:r>
          </a:p>
          <a:p>
            <a:pPr eaLnBrk="1" hangingPunct="1">
              <a:lnSpc>
                <a:spcPct val="80000"/>
              </a:lnSpc>
              <a:buClr>
                <a:schemeClr val="tx1"/>
              </a:buClr>
              <a:buFontTx/>
              <a:buNone/>
              <a:defRPr/>
            </a:pPr>
            <a:endParaRPr lang="en-US" sz="2400"/>
          </a:p>
          <a:p>
            <a:pPr eaLnBrk="1" hangingPunct="1">
              <a:lnSpc>
                <a:spcPct val="80000"/>
              </a:lnSpc>
              <a:buClr>
                <a:schemeClr val="tx1"/>
              </a:buClr>
              <a:buFontTx/>
              <a:buChar char="•"/>
              <a:defRPr/>
            </a:pPr>
            <a:r>
              <a:rPr lang="en-US" sz="2400"/>
              <a:t>Check assumptions regarding low use areas</a:t>
            </a:r>
          </a:p>
        </p:txBody>
      </p:sp>
      <p:sp>
        <p:nvSpPr>
          <p:cNvPr id="19460" name="Line 4">
            <a:extLst>
              <a:ext uri="{FF2B5EF4-FFF2-40B4-BE49-F238E27FC236}">
                <a16:creationId xmlns:a16="http://schemas.microsoft.com/office/drawing/2014/main" id="{271F542B-8EFE-4768-A2F4-E3E2A7EA1F31}"/>
              </a:ext>
              <a:ext uri="{C183D7F6-B498-43B3-948B-1728B52AA6E4}">
                <adec:decorative xmlns:adec="http://schemas.microsoft.com/office/drawing/2017/decorative" val="1"/>
              </a:ext>
            </a:extLst>
          </p:cNvPr>
          <p:cNvSpPr>
            <a:spLocks noChangeShapeType="1"/>
          </p:cNvSpPr>
          <p:nvPr/>
        </p:nvSpPr>
        <p:spPr bwMode="auto">
          <a:xfrm>
            <a:off x="0" y="1295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8938DE2-207C-4039-B19D-4DB8F25E01DD}"/>
              </a:ext>
            </a:extLst>
          </p:cNvPr>
          <p:cNvSpPr>
            <a:spLocks noGrp="1" noRot="1" noChangeArrowheads="1"/>
          </p:cNvSpPr>
          <p:nvPr>
            <p:ph type="title"/>
          </p:nvPr>
        </p:nvSpPr>
        <p:spPr/>
        <p:txBody>
          <a:bodyPr/>
          <a:lstStyle/>
          <a:p>
            <a:pPr eaLnBrk="1" hangingPunct="1">
              <a:defRPr/>
            </a:pPr>
            <a:r>
              <a:rPr lang="en-US" dirty="0"/>
              <a:t>What Didn’t Work</a:t>
            </a:r>
          </a:p>
        </p:txBody>
      </p:sp>
      <p:sp>
        <p:nvSpPr>
          <p:cNvPr id="117763" name="Rectangle 3">
            <a:extLst>
              <a:ext uri="{FF2B5EF4-FFF2-40B4-BE49-F238E27FC236}">
                <a16:creationId xmlns:a16="http://schemas.microsoft.com/office/drawing/2014/main" id="{885746B7-C99B-418A-8F90-E10516CE5029}"/>
              </a:ext>
            </a:extLst>
          </p:cNvPr>
          <p:cNvSpPr>
            <a:spLocks noGrp="1" noChangeArrowheads="1"/>
          </p:cNvSpPr>
          <p:nvPr>
            <p:ph type="body" idx="1"/>
          </p:nvPr>
        </p:nvSpPr>
        <p:spPr>
          <a:xfrm>
            <a:off x="457200" y="1981200"/>
            <a:ext cx="8229600" cy="4144963"/>
          </a:xfrm>
        </p:spPr>
        <p:txBody>
          <a:bodyPr/>
          <a:lstStyle/>
          <a:p>
            <a:pPr eaLnBrk="1" hangingPunct="1">
              <a:buClr>
                <a:schemeClr val="tx1"/>
              </a:buClr>
              <a:buFontTx/>
              <a:buChar char="•"/>
              <a:defRPr/>
            </a:pPr>
            <a:r>
              <a:rPr lang="en-US" sz="2800"/>
              <a:t>Inconsistent record of take offs and landings</a:t>
            </a:r>
          </a:p>
          <a:p>
            <a:pPr eaLnBrk="1" hangingPunct="1">
              <a:buClr>
                <a:schemeClr val="tx1"/>
              </a:buClr>
              <a:buFontTx/>
              <a:buNone/>
              <a:defRPr/>
            </a:pPr>
            <a:endParaRPr lang="en-US" sz="2800"/>
          </a:p>
          <a:p>
            <a:pPr eaLnBrk="1" hangingPunct="1">
              <a:buClr>
                <a:schemeClr val="tx1"/>
              </a:buClr>
              <a:buFontTx/>
              <a:buChar char="•"/>
              <a:defRPr/>
            </a:pPr>
            <a:r>
              <a:rPr lang="en-US" sz="2800"/>
              <a:t>SPLat software is still being developed</a:t>
            </a:r>
          </a:p>
          <a:p>
            <a:pPr eaLnBrk="1" hangingPunct="1">
              <a:buClr>
                <a:schemeClr val="tx1"/>
              </a:buClr>
              <a:buFontTx/>
              <a:buNone/>
              <a:defRPr/>
            </a:pPr>
            <a:endParaRPr lang="en-US" sz="2800"/>
          </a:p>
          <a:p>
            <a:pPr eaLnBrk="1" hangingPunct="1">
              <a:buClr>
                <a:schemeClr val="tx1"/>
              </a:buClr>
              <a:buFontTx/>
              <a:buChar char="•"/>
              <a:defRPr/>
            </a:pPr>
            <a:r>
              <a:rPr lang="en-US" sz="2800"/>
              <a:t>Data processing is very time consuming </a:t>
            </a:r>
          </a:p>
          <a:p>
            <a:pPr eaLnBrk="1" hangingPunct="1">
              <a:buClr>
                <a:schemeClr val="tx1"/>
              </a:buClr>
              <a:buFontTx/>
              <a:buNone/>
              <a:defRPr/>
            </a:pPr>
            <a:endParaRPr lang="en-US" sz="2800"/>
          </a:p>
          <a:p>
            <a:pPr eaLnBrk="1" hangingPunct="1">
              <a:buClr>
                <a:schemeClr val="tx1"/>
              </a:buClr>
              <a:buFontTx/>
              <a:buChar char="•"/>
              <a:defRPr/>
            </a:pPr>
            <a:r>
              <a:rPr lang="en-US" sz="2800"/>
              <a:t>Lack of accuracy (can not get accurate total decibel readings with this system)</a:t>
            </a:r>
          </a:p>
          <a:p>
            <a:pPr eaLnBrk="1" hangingPunct="1">
              <a:buClr>
                <a:schemeClr val="tx1"/>
              </a:buClr>
              <a:buFontTx/>
              <a:buChar char="•"/>
              <a:defRPr/>
            </a:pPr>
            <a:endParaRPr lang="en-US" sz="2800"/>
          </a:p>
        </p:txBody>
      </p:sp>
      <p:sp>
        <p:nvSpPr>
          <p:cNvPr id="20484" name="Line 4">
            <a:extLst>
              <a:ext uri="{FF2B5EF4-FFF2-40B4-BE49-F238E27FC236}">
                <a16:creationId xmlns:a16="http://schemas.microsoft.com/office/drawing/2014/main" id="{69984476-73F6-4128-BC31-E6D1A873BFC0}"/>
              </a:ext>
              <a:ext uri="{C183D7F6-B498-43B3-948B-1728B52AA6E4}">
                <adec:decorative xmlns:adec="http://schemas.microsoft.com/office/drawing/2017/decorative" val="1"/>
              </a:ext>
            </a:extLst>
          </p:cNvPr>
          <p:cNvSpPr>
            <a:spLocks noChangeShapeType="1"/>
          </p:cNvSpPr>
          <p:nvPr/>
        </p:nvSpPr>
        <p:spPr bwMode="auto">
          <a:xfrm>
            <a:off x="0" y="1447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8F1A4FB-90CD-4205-9EAF-32C31F0DA045}"/>
              </a:ext>
            </a:extLst>
          </p:cNvPr>
          <p:cNvSpPr>
            <a:spLocks noGrp="1" noRot="1" noChangeArrowheads="1"/>
          </p:cNvSpPr>
          <p:nvPr>
            <p:ph type="title"/>
          </p:nvPr>
        </p:nvSpPr>
        <p:spPr/>
        <p:txBody>
          <a:bodyPr/>
          <a:lstStyle/>
          <a:p>
            <a:pPr eaLnBrk="1" hangingPunct="1">
              <a:defRPr/>
            </a:pPr>
            <a:r>
              <a:rPr lang="en-US" dirty="0"/>
              <a:t>Recommendations</a:t>
            </a:r>
          </a:p>
        </p:txBody>
      </p:sp>
      <p:sp>
        <p:nvSpPr>
          <p:cNvPr id="118787" name="Rectangle 3">
            <a:extLst>
              <a:ext uri="{FF2B5EF4-FFF2-40B4-BE49-F238E27FC236}">
                <a16:creationId xmlns:a16="http://schemas.microsoft.com/office/drawing/2014/main" id="{E240391A-9EE9-4BBB-A062-186A7F71200D}"/>
              </a:ext>
            </a:extLst>
          </p:cNvPr>
          <p:cNvSpPr>
            <a:spLocks noGrp="1" noChangeArrowheads="1"/>
          </p:cNvSpPr>
          <p:nvPr>
            <p:ph type="body" idx="1"/>
          </p:nvPr>
        </p:nvSpPr>
        <p:spPr>
          <a:xfrm>
            <a:off x="304800" y="1828800"/>
            <a:ext cx="8610600" cy="4495800"/>
          </a:xfrm>
        </p:spPr>
        <p:txBody>
          <a:bodyPr/>
          <a:lstStyle/>
          <a:p>
            <a:pPr eaLnBrk="1" hangingPunct="1">
              <a:lnSpc>
                <a:spcPct val="90000"/>
              </a:lnSpc>
              <a:buClr>
                <a:schemeClr val="tx1"/>
              </a:buClr>
              <a:buFontTx/>
              <a:buChar char="•"/>
              <a:defRPr/>
            </a:pPr>
            <a:r>
              <a:rPr lang="en-US" sz="2400"/>
              <a:t>Revise attended listening forms </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Personal data recorders and timers on recording equipment</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Continue to work with NPS staff as software is developed/improved</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What can we do with this information?  Developing standards and indicators related to solitude.</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Develop a sampling methodology – stratified/random</a:t>
            </a:r>
          </a:p>
          <a:p>
            <a:pPr eaLnBrk="1" hangingPunct="1">
              <a:lnSpc>
                <a:spcPct val="90000"/>
              </a:lnSpc>
              <a:buClr>
                <a:schemeClr val="tx1"/>
              </a:buClr>
              <a:buFontTx/>
              <a:buNone/>
              <a:defRPr/>
            </a:pPr>
            <a:endParaRPr lang="en-US" sz="2400"/>
          </a:p>
        </p:txBody>
      </p:sp>
      <p:sp>
        <p:nvSpPr>
          <p:cNvPr id="21508" name="Line 5">
            <a:extLst>
              <a:ext uri="{FF2B5EF4-FFF2-40B4-BE49-F238E27FC236}">
                <a16:creationId xmlns:a16="http://schemas.microsoft.com/office/drawing/2014/main" id="{D055C485-02FA-4A5E-BB44-5F425AE93BA2}"/>
              </a:ext>
              <a:ext uri="{C183D7F6-B498-43B3-948B-1728B52AA6E4}">
                <adec:decorative xmlns:adec="http://schemas.microsoft.com/office/drawing/2017/decorative" val="1"/>
              </a:ext>
            </a:extLst>
          </p:cNvPr>
          <p:cNvSpPr>
            <a:spLocks noChangeShapeType="1"/>
          </p:cNvSpPr>
          <p:nvPr/>
        </p:nvSpPr>
        <p:spPr bwMode="auto">
          <a:xfrm>
            <a:off x="0" y="1447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75BA951-BD0D-4DC6-961C-5611139E45ED}"/>
              </a:ext>
            </a:extLst>
          </p:cNvPr>
          <p:cNvSpPr>
            <a:spLocks noGrp="1" noRot="1" noChangeArrowheads="1"/>
          </p:cNvSpPr>
          <p:nvPr>
            <p:ph type="title"/>
          </p:nvPr>
        </p:nvSpPr>
        <p:spPr>
          <a:xfrm>
            <a:off x="457200" y="381000"/>
            <a:ext cx="8229600" cy="762000"/>
          </a:xfrm>
        </p:spPr>
        <p:txBody>
          <a:bodyPr/>
          <a:lstStyle/>
          <a:p>
            <a:pPr eaLnBrk="1" hangingPunct="1">
              <a:defRPr/>
            </a:pPr>
            <a:r>
              <a:rPr lang="en-US" sz="4000" dirty="0"/>
              <a:t>Overview</a:t>
            </a:r>
          </a:p>
        </p:txBody>
      </p:sp>
      <p:sp>
        <p:nvSpPr>
          <p:cNvPr id="65540" name="Rectangle 4">
            <a:extLst>
              <a:ext uri="{FF2B5EF4-FFF2-40B4-BE49-F238E27FC236}">
                <a16:creationId xmlns:a16="http://schemas.microsoft.com/office/drawing/2014/main" id="{6BD1DDCF-2F73-4211-807B-BBBDEBC8F9DC}"/>
              </a:ext>
            </a:extLst>
          </p:cNvPr>
          <p:cNvSpPr>
            <a:spLocks noGrp="1" noChangeArrowheads="1"/>
          </p:cNvSpPr>
          <p:nvPr>
            <p:ph type="body" idx="1"/>
          </p:nvPr>
        </p:nvSpPr>
        <p:spPr/>
        <p:txBody>
          <a:bodyPr/>
          <a:lstStyle/>
          <a:p>
            <a:pPr eaLnBrk="1" hangingPunct="1">
              <a:lnSpc>
                <a:spcPct val="90000"/>
              </a:lnSpc>
              <a:buClr>
                <a:schemeClr val="tx1"/>
              </a:buClr>
              <a:buFontTx/>
              <a:buChar char="•"/>
              <a:defRPr/>
            </a:pPr>
            <a:r>
              <a:rPr lang="en-US" sz="2400"/>
              <a:t>Opportunities for solitude in Misty Fiords National Monument</a:t>
            </a:r>
          </a:p>
          <a:p>
            <a:pPr eaLnBrk="1" hangingPunct="1">
              <a:lnSpc>
                <a:spcPct val="90000"/>
              </a:lnSpc>
              <a:buClr>
                <a:schemeClr val="tx1"/>
              </a:buClr>
              <a:buFontTx/>
              <a:buChar char="•"/>
              <a:defRPr/>
            </a:pPr>
            <a:endParaRPr lang="en-US" sz="2400"/>
          </a:p>
          <a:p>
            <a:pPr eaLnBrk="1" hangingPunct="1">
              <a:lnSpc>
                <a:spcPct val="90000"/>
              </a:lnSpc>
              <a:buClr>
                <a:schemeClr val="tx1"/>
              </a:buClr>
              <a:buFontTx/>
              <a:buChar char="•"/>
              <a:defRPr/>
            </a:pPr>
            <a:r>
              <a:rPr lang="en-US" sz="2400"/>
              <a:t>National Park Service’s Natural Sound Program</a:t>
            </a:r>
          </a:p>
          <a:p>
            <a:pPr eaLnBrk="1" hangingPunct="1">
              <a:lnSpc>
                <a:spcPct val="90000"/>
              </a:lnSpc>
              <a:buClr>
                <a:schemeClr val="tx1"/>
              </a:buClr>
              <a:buFontTx/>
              <a:buChar char="•"/>
              <a:defRPr/>
            </a:pPr>
            <a:endParaRPr lang="en-US" sz="2400"/>
          </a:p>
          <a:p>
            <a:pPr eaLnBrk="1" hangingPunct="1">
              <a:lnSpc>
                <a:spcPct val="90000"/>
              </a:lnSpc>
              <a:buClr>
                <a:schemeClr val="tx1"/>
              </a:buClr>
              <a:buFontTx/>
              <a:buChar char="•"/>
              <a:defRPr/>
            </a:pPr>
            <a:r>
              <a:rPr lang="en-US" sz="2400"/>
              <a:t>Our Project / Equipment </a:t>
            </a:r>
          </a:p>
          <a:p>
            <a:pPr eaLnBrk="1" hangingPunct="1">
              <a:lnSpc>
                <a:spcPct val="90000"/>
              </a:lnSpc>
              <a:buClr>
                <a:schemeClr val="tx1"/>
              </a:buClr>
              <a:buFontTx/>
              <a:buChar char="•"/>
              <a:defRPr/>
            </a:pPr>
            <a:endParaRPr lang="en-US" sz="2400"/>
          </a:p>
          <a:p>
            <a:pPr eaLnBrk="1" hangingPunct="1">
              <a:lnSpc>
                <a:spcPct val="90000"/>
              </a:lnSpc>
              <a:buClr>
                <a:schemeClr val="tx1"/>
              </a:buClr>
              <a:buFontTx/>
              <a:buChar char="•"/>
              <a:defRPr/>
            </a:pPr>
            <a:r>
              <a:rPr lang="en-US" sz="2400"/>
              <a:t>Results / Data Analysis</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What Worked/What Didn’t?</a:t>
            </a:r>
          </a:p>
          <a:p>
            <a:pPr eaLnBrk="1" hangingPunct="1">
              <a:lnSpc>
                <a:spcPct val="90000"/>
              </a:lnSpc>
              <a:buClr>
                <a:schemeClr val="tx1"/>
              </a:buClr>
              <a:buFontTx/>
              <a:buChar char="•"/>
              <a:defRPr/>
            </a:pPr>
            <a:endParaRPr lang="en-US" sz="2400"/>
          </a:p>
          <a:p>
            <a:pPr eaLnBrk="1" hangingPunct="1">
              <a:lnSpc>
                <a:spcPct val="90000"/>
              </a:lnSpc>
              <a:buClr>
                <a:schemeClr val="tx1"/>
              </a:buClr>
              <a:buFontTx/>
              <a:buChar char="•"/>
              <a:defRPr/>
            </a:pPr>
            <a:r>
              <a:rPr lang="en-US" sz="2400"/>
              <a:t>Recommendations</a:t>
            </a:r>
          </a:p>
        </p:txBody>
      </p:sp>
      <p:sp>
        <p:nvSpPr>
          <p:cNvPr id="4100" name="Line 5">
            <a:extLst>
              <a:ext uri="{FF2B5EF4-FFF2-40B4-BE49-F238E27FC236}">
                <a16:creationId xmlns:a16="http://schemas.microsoft.com/office/drawing/2014/main" id="{A446C001-AEFB-4BAF-8782-D1F07D31D1EF}"/>
              </a:ext>
              <a:ext uri="{C183D7F6-B498-43B3-948B-1728B52AA6E4}">
                <adec:decorative xmlns:adec="http://schemas.microsoft.com/office/drawing/2017/decorative" val="1"/>
              </a:ext>
            </a:extLst>
          </p:cNvPr>
          <p:cNvSpPr>
            <a:spLocks noChangeShapeType="1"/>
          </p:cNvSpPr>
          <p:nvPr/>
        </p:nvSpPr>
        <p:spPr bwMode="auto">
          <a:xfrm>
            <a:off x="0" y="1295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66B95CE-5118-4F70-9085-CE8181156925}"/>
              </a:ext>
            </a:extLst>
          </p:cNvPr>
          <p:cNvSpPr>
            <a:spLocks noGrp="1" noRot="1" noChangeArrowheads="1"/>
          </p:cNvSpPr>
          <p:nvPr>
            <p:ph type="title"/>
          </p:nvPr>
        </p:nvSpPr>
        <p:spPr/>
        <p:txBody>
          <a:bodyPr/>
          <a:lstStyle/>
          <a:p>
            <a:pPr eaLnBrk="1" hangingPunct="1">
              <a:defRPr/>
            </a:pPr>
            <a:r>
              <a:rPr lang="en-US" dirty="0"/>
              <a:t>More Information</a:t>
            </a:r>
          </a:p>
        </p:txBody>
      </p:sp>
      <p:sp>
        <p:nvSpPr>
          <p:cNvPr id="122883" name="Rectangle 3">
            <a:extLst>
              <a:ext uri="{FF2B5EF4-FFF2-40B4-BE49-F238E27FC236}">
                <a16:creationId xmlns:a16="http://schemas.microsoft.com/office/drawing/2014/main" id="{45BA4BDE-0B9D-4BA2-8FF6-65CF767FF3BD}"/>
              </a:ext>
            </a:extLst>
          </p:cNvPr>
          <p:cNvSpPr>
            <a:spLocks noGrp="1" noChangeArrowheads="1"/>
          </p:cNvSpPr>
          <p:nvPr>
            <p:ph type="body" idx="1"/>
          </p:nvPr>
        </p:nvSpPr>
        <p:spPr>
          <a:xfrm>
            <a:off x="457200" y="1981200"/>
            <a:ext cx="8229600" cy="4144963"/>
          </a:xfrm>
        </p:spPr>
        <p:txBody>
          <a:bodyPr/>
          <a:lstStyle/>
          <a:p>
            <a:pPr eaLnBrk="1" hangingPunct="1">
              <a:buClr>
                <a:schemeClr val="tx1"/>
              </a:buClr>
              <a:buFontTx/>
              <a:buChar char="•"/>
              <a:defRPr/>
            </a:pPr>
            <a:r>
              <a:rPr lang="en-US"/>
              <a:t>MFNMW Sound Monitoring Report 2008</a:t>
            </a:r>
          </a:p>
          <a:p>
            <a:pPr eaLnBrk="1" hangingPunct="1">
              <a:buClr>
                <a:schemeClr val="tx1"/>
              </a:buClr>
              <a:buFontTx/>
              <a:buNone/>
              <a:defRPr/>
            </a:pPr>
            <a:endParaRPr lang="en-US"/>
          </a:p>
          <a:p>
            <a:pPr eaLnBrk="1" hangingPunct="1">
              <a:buClr>
                <a:schemeClr val="tx1"/>
              </a:buClr>
              <a:buFontTx/>
              <a:buChar char="•"/>
              <a:defRPr/>
            </a:pPr>
            <a:r>
              <a:rPr lang="en-US"/>
              <a:t>Jacob Hofman (907.228.4140) – technical aspects</a:t>
            </a:r>
          </a:p>
          <a:p>
            <a:pPr eaLnBrk="1" hangingPunct="1">
              <a:buClr>
                <a:schemeClr val="tx1"/>
              </a:buClr>
              <a:buFontTx/>
              <a:buChar char="•"/>
              <a:defRPr/>
            </a:pPr>
            <a:endParaRPr lang="en-US"/>
          </a:p>
          <a:p>
            <a:pPr eaLnBrk="1" hangingPunct="1">
              <a:buClr>
                <a:schemeClr val="tx1"/>
              </a:buClr>
              <a:buFontTx/>
              <a:buChar char="•"/>
              <a:defRPr/>
            </a:pPr>
            <a:r>
              <a:rPr lang="en-US"/>
              <a:t>http://www.nature.nps.gov/naturalsounds/</a:t>
            </a:r>
          </a:p>
        </p:txBody>
      </p:sp>
      <p:sp>
        <p:nvSpPr>
          <p:cNvPr id="22532" name="Line 4">
            <a:extLst>
              <a:ext uri="{FF2B5EF4-FFF2-40B4-BE49-F238E27FC236}">
                <a16:creationId xmlns:a16="http://schemas.microsoft.com/office/drawing/2014/main" id="{BEA45B99-0CF6-4BC2-91DE-E850D8355B03}"/>
              </a:ext>
              <a:ext uri="{C183D7F6-B498-43B3-948B-1728B52AA6E4}">
                <adec:decorative xmlns:adec="http://schemas.microsoft.com/office/drawing/2017/decorative" val="1"/>
              </a:ext>
            </a:extLst>
          </p:cNvPr>
          <p:cNvSpPr>
            <a:spLocks noChangeShapeType="1"/>
          </p:cNvSpPr>
          <p:nvPr/>
        </p:nvSpPr>
        <p:spPr bwMode="auto">
          <a:xfrm>
            <a:off x="0" y="1676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441B276-834B-4E72-86F2-EF297D0D843E}"/>
              </a:ext>
            </a:extLst>
          </p:cNvPr>
          <p:cNvSpPr>
            <a:spLocks noGrp="1" noRot="1" noChangeArrowheads="1"/>
          </p:cNvSpPr>
          <p:nvPr>
            <p:ph type="title"/>
          </p:nvPr>
        </p:nvSpPr>
        <p:spPr>
          <a:xfrm>
            <a:off x="533400" y="304800"/>
            <a:ext cx="8229600" cy="1371600"/>
          </a:xfrm>
        </p:spPr>
        <p:txBody>
          <a:bodyPr/>
          <a:lstStyle/>
          <a:p>
            <a:pPr eaLnBrk="1" hangingPunct="1">
              <a:defRPr/>
            </a:pPr>
            <a:r>
              <a:rPr lang="en-US" sz="3200" dirty="0"/>
              <a:t>Misty Fjords National Monument Wilderness</a:t>
            </a:r>
          </a:p>
        </p:txBody>
      </p:sp>
      <p:sp>
        <p:nvSpPr>
          <p:cNvPr id="64515" name="Rectangle 3">
            <a:extLst>
              <a:ext uri="{FF2B5EF4-FFF2-40B4-BE49-F238E27FC236}">
                <a16:creationId xmlns:a16="http://schemas.microsoft.com/office/drawing/2014/main" id="{5999C5F5-B963-46BE-961B-C675E02804AF}"/>
              </a:ext>
            </a:extLst>
          </p:cNvPr>
          <p:cNvSpPr>
            <a:spLocks noGrp="1" noChangeArrowheads="1"/>
          </p:cNvSpPr>
          <p:nvPr>
            <p:ph type="body" idx="1"/>
          </p:nvPr>
        </p:nvSpPr>
        <p:spPr>
          <a:xfrm>
            <a:off x="457200" y="1981200"/>
            <a:ext cx="8458200" cy="4144963"/>
          </a:xfrm>
        </p:spPr>
        <p:txBody>
          <a:bodyPr/>
          <a:lstStyle/>
          <a:p>
            <a:pPr eaLnBrk="1" hangingPunct="1">
              <a:lnSpc>
                <a:spcPct val="90000"/>
              </a:lnSpc>
              <a:buClr>
                <a:schemeClr val="tx1"/>
              </a:buClr>
              <a:buFontTx/>
              <a:buChar char="•"/>
              <a:defRPr/>
            </a:pPr>
            <a:r>
              <a:rPr lang="en-US" sz="2400"/>
              <a:t>Located 22 miles east of Ketchikan </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Accessed by boat or floatplane</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Portions of the area (e.g. Rudyerd Bay) popular for flightseeing </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 2,000 commercial floatplane landings per summer</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Wilderness Act, 10 YWSC, and KMRD Recreation Planning Process – Inventory/Monitoring of conditions related to solitude</a:t>
            </a:r>
          </a:p>
        </p:txBody>
      </p:sp>
      <p:sp>
        <p:nvSpPr>
          <p:cNvPr id="5124" name="Line 4">
            <a:extLst>
              <a:ext uri="{FF2B5EF4-FFF2-40B4-BE49-F238E27FC236}">
                <a16:creationId xmlns:a16="http://schemas.microsoft.com/office/drawing/2014/main" id="{FB99A680-2D69-4AD0-8663-F60854C95522}"/>
              </a:ext>
              <a:ext uri="{C183D7F6-B498-43B3-948B-1728B52AA6E4}">
                <adec:decorative xmlns:adec="http://schemas.microsoft.com/office/drawing/2017/decorative" val="1"/>
              </a:ext>
            </a:extLst>
          </p:cNvPr>
          <p:cNvSpPr>
            <a:spLocks noChangeShapeType="1"/>
          </p:cNvSpPr>
          <p:nvPr/>
        </p:nvSpPr>
        <p:spPr bwMode="auto">
          <a:xfrm>
            <a:off x="0" y="1524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AD80DDE-B2F1-45BE-9B30-F2BF3D2F996C}"/>
              </a:ext>
            </a:extLst>
          </p:cNvPr>
          <p:cNvSpPr>
            <a:spLocks noGrp="1" noRot="1" noChangeArrowheads="1"/>
          </p:cNvSpPr>
          <p:nvPr>
            <p:ph type="title"/>
          </p:nvPr>
        </p:nvSpPr>
        <p:spPr>
          <a:xfrm>
            <a:off x="457200" y="762000"/>
            <a:ext cx="8229600" cy="655638"/>
          </a:xfrm>
        </p:spPr>
        <p:txBody>
          <a:bodyPr/>
          <a:lstStyle/>
          <a:p>
            <a:pPr eaLnBrk="1" hangingPunct="1">
              <a:defRPr/>
            </a:pPr>
            <a:r>
              <a:rPr lang="en-US" sz="3600" dirty="0"/>
              <a:t>National Park Service</a:t>
            </a:r>
            <a:br>
              <a:rPr lang="en-US" sz="3600" dirty="0"/>
            </a:br>
            <a:r>
              <a:rPr lang="en-US" sz="2800" dirty="0"/>
              <a:t>Natural Sounds Program / Soundscape Inventory</a:t>
            </a:r>
          </a:p>
        </p:txBody>
      </p:sp>
      <p:sp>
        <p:nvSpPr>
          <p:cNvPr id="80899" name="Rectangle 3">
            <a:extLst>
              <a:ext uri="{FF2B5EF4-FFF2-40B4-BE49-F238E27FC236}">
                <a16:creationId xmlns:a16="http://schemas.microsoft.com/office/drawing/2014/main" id="{05D9D300-3353-41FE-A911-BB19B8ECA6C6}"/>
              </a:ext>
            </a:extLst>
          </p:cNvPr>
          <p:cNvSpPr>
            <a:spLocks noGrp="1" noChangeArrowheads="1"/>
          </p:cNvSpPr>
          <p:nvPr>
            <p:ph type="body" idx="1"/>
          </p:nvPr>
        </p:nvSpPr>
        <p:spPr>
          <a:xfrm>
            <a:off x="304800" y="1905000"/>
            <a:ext cx="8382000" cy="4648200"/>
          </a:xfrm>
        </p:spPr>
        <p:txBody>
          <a:bodyPr/>
          <a:lstStyle/>
          <a:p>
            <a:pPr eaLnBrk="1" hangingPunct="1">
              <a:lnSpc>
                <a:spcPct val="90000"/>
              </a:lnSpc>
              <a:buClr>
                <a:schemeClr val="tx1"/>
              </a:buClr>
              <a:buFontTx/>
              <a:buChar char="•"/>
              <a:defRPr/>
            </a:pPr>
            <a:r>
              <a:rPr lang="en-US" sz="2800"/>
              <a:t>Provided audio processing scripts and software </a:t>
            </a:r>
          </a:p>
          <a:p>
            <a:pPr eaLnBrk="1" hangingPunct="1">
              <a:lnSpc>
                <a:spcPct val="90000"/>
              </a:lnSpc>
              <a:buClr>
                <a:schemeClr val="tx1"/>
              </a:buClr>
              <a:buFontTx/>
              <a:buNone/>
              <a:defRPr/>
            </a:pPr>
            <a:endParaRPr lang="en-US" sz="2800"/>
          </a:p>
          <a:p>
            <a:pPr eaLnBrk="1" hangingPunct="1">
              <a:lnSpc>
                <a:spcPct val="90000"/>
              </a:lnSpc>
              <a:buClr>
                <a:schemeClr val="tx1"/>
              </a:buClr>
              <a:buFontTx/>
              <a:buChar char="•"/>
              <a:defRPr/>
            </a:pPr>
            <a:r>
              <a:rPr lang="en-US" sz="2800"/>
              <a:t>Acoustic inventory of all natural and man-made sounds in the National Parks</a:t>
            </a:r>
          </a:p>
          <a:p>
            <a:pPr eaLnBrk="1" hangingPunct="1">
              <a:lnSpc>
                <a:spcPct val="90000"/>
              </a:lnSpc>
              <a:buClr>
                <a:schemeClr val="tx1"/>
              </a:buClr>
              <a:buFontTx/>
              <a:buChar char="•"/>
              <a:defRPr/>
            </a:pPr>
            <a:endParaRPr lang="en-US" sz="2800"/>
          </a:p>
          <a:p>
            <a:pPr eaLnBrk="1" hangingPunct="1">
              <a:lnSpc>
                <a:spcPct val="90000"/>
              </a:lnSpc>
              <a:buClr>
                <a:schemeClr val="tx1"/>
              </a:buClr>
              <a:buFontTx/>
              <a:buChar char="•"/>
              <a:defRPr/>
            </a:pPr>
            <a:r>
              <a:rPr lang="en-US" sz="2800"/>
              <a:t>Sound level standards (decibels, % time audible for non-natural sounds, # and duration noise-free intervals, time above speech interference threshold )</a:t>
            </a:r>
          </a:p>
          <a:p>
            <a:pPr eaLnBrk="1" hangingPunct="1">
              <a:lnSpc>
                <a:spcPct val="90000"/>
              </a:lnSpc>
              <a:buClr>
                <a:schemeClr val="tx1"/>
              </a:buClr>
              <a:buFontTx/>
              <a:buNone/>
              <a:defRPr/>
            </a:pPr>
            <a:endParaRPr lang="en-US" sz="2800"/>
          </a:p>
          <a:p>
            <a:pPr eaLnBrk="1" hangingPunct="1">
              <a:lnSpc>
                <a:spcPct val="90000"/>
              </a:lnSpc>
              <a:buClr>
                <a:schemeClr val="tx1"/>
              </a:buClr>
              <a:buFontTx/>
              <a:buChar char="•"/>
              <a:defRPr/>
            </a:pPr>
            <a:r>
              <a:rPr lang="en-US" sz="2800"/>
              <a:t>NPS staff provided troubleshooting assistance</a:t>
            </a:r>
          </a:p>
        </p:txBody>
      </p:sp>
      <p:sp>
        <p:nvSpPr>
          <p:cNvPr id="6148" name="Line 4">
            <a:extLst>
              <a:ext uri="{FF2B5EF4-FFF2-40B4-BE49-F238E27FC236}">
                <a16:creationId xmlns:a16="http://schemas.microsoft.com/office/drawing/2014/main" id="{1C837219-71B3-4A45-98E5-951F46A0A2FF}"/>
              </a:ext>
              <a:ext uri="{C183D7F6-B498-43B3-948B-1728B52AA6E4}">
                <adec:decorative xmlns:adec="http://schemas.microsoft.com/office/drawing/2017/decorative" val="1"/>
              </a:ext>
            </a:extLst>
          </p:cNvPr>
          <p:cNvSpPr>
            <a:spLocks noChangeShapeType="1"/>
          </p:cNvSpPr>
          <p:nvPr/>
        </p:nvSpPr>
        <p:spPr bwMode="auto">
          <a:xfrm>
            <a:off x="0" y="1752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1" name="Oval 5">
            <a:extLst>
              <a:ext uri="{FF2B5EF4-FFF2-40B4-BE49-F238E27FC236}">
                <a16:creationId xmlns:a16="http://schemas.microsoft.com/office/drawing/2014/main" id="{C59860D0-CC43-4232-A0C5-555E2A531A31}"/>
              </a:ext>
              <a:ext uri="{C183D7F6-B498-43B3-948B-1728B52AA6E4}">
                <adec:decorative xmlns:adec="http://schemas.microsoft.com/office/drawing/2017/decorative" val="1"/>
              </a:ext>
            </a:extLst>
          </p:cNvPr>
          <p:cNvSpPr>
            <a:spLocks noChangeArrowheads="1"/>
          </p:cNvSpPr>
          <p:nvPr/>
        </p:nvSpPr>
        <p:spPr bwMode="auto">
          <a:xfrm>
            <a:off x="3733800" y="2819400"/>
            <a:ext cx="1752600" cy="609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0902" name="Oval 6">
            <a:extLst>
              <a:ext uri="{FF2B5EF4-FFF2-40B4-BE49-F238E27FC236}">
                <a16:creationId xmlns:a16="http://schemas.microsoft.com/office/drawing/2014/main" id="{701FC667-B70E-491F-AD1B-28C8F2E154B1}"/>
              </a:ext>
              <a:ext uri="{C183D7F6-B498-43B3-948B-1728B52AA6E4}">
                <adec:decorative xmlns:adec="http://schemas.microsoft.com/office/drawing/2017/decorative" val="1"/>
              </a:ext>
            </a:extLst>
          </p:cNvPr>
          <p:cNvSpPr>
            <a:spLocks noChangeArrowheads="1"/>
          </p:cNvSpPr>
          <p:nvPr/>
        </p:nvSpPr>
        <p:spPr bwMode="auto">
          <a:xfrm>
            <a:off x="3581400" y="4038600"/>
            <a:ext cx="1600200" cy="6858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additive="base">
                                        <p:cTn id="7" dur="500" fill="hold"/>
                                        <p:tgtEl>
                                          <p:spTgt spid="80901"/>
                                        </p:tgtEl>
                                        <p:attrNameLst>
                                          <p:attrName>ppt_x</p:attrName>
                                        </p:attrNameLst>
                                      </p:cBhvr>
                                      <p:tavLst>
                                        <p:tav tm="0">
                                          <p:val>
                                            <p:strVal val="#ppt_x"/>
                                          </p:val>
                                        </p:tav>
                                        <p:tav tm="100000">
                                          <p:val>
                                            <p:strVal val="#ppt_x"/>
                                          </p:val>
                                        </p:tav>
                                      </p:tavLst>
                                    </p:anim>
                                    <p:anim calcmode="lin" valueType="num">
                                      <p:cBhvr additive="base">
                                        <p:cTn id="8"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902"/>
                                        </p:tgtEl>
                                        <p:attrNameLst>
                                          <p:attrName>style.visibility</p:attrName>
                                        </p:attrNameLst>
                                      </p:cBhvr>
                                      <p:to>
                                        <p:strVal val="visible"/>
                                      </p:to>
                                    </p:set>
                                    <p:anim calcmode="lin" valueType="num">
                                      <p:cBhvr additive="base">
                                        <p:cTn id="13" dur="500" fill="hold"/>
                                        <p:tgtEl>
                                          <p:spTgt spid="80902"/>
                                        </p:tgtEl>
                                        <p:attrNameLst>
                                          <p:attrName>ppt_x</p:attrName>
                                        </p:attrNameLst>
                                      </p:cBhvr>
                                      <p:tavLst>
                                        <p:tav tm="0">
                                          <p:val>
                                            <p:strVal val="#ppt_x"/>
                                          </p:val>
                                        </p:tav>
                                        <p:tav tm="100000">
                                          <p:val>
                                            <p:strVal val="#ppt_x"/>
                                          </p:val>
                                        </p:tav>
                                      </p:tavLst>
                                    </p:anim>
                                    <p:anim calcmode="lin" valueType="num">
                                      <p:cBhvr additive="base">
                                        <p:cTn id="14"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1E0FF4A-63FA-42C4-8914-D0A73CD9597F}"/>
              </a:ext>
            </a:extLst>
          </p:cNvPr>
          <p:cNvSpPr>
            <a:spLocks noGrp="1" noRot="1" noChangeArrowheads="1"/>
          </p:cNvSpPr>
          <p:nvPr>
            <p:ph type="title"/>
          </p:nvPr>
        </p:nvSpPr>
        <p:spPr>
          <a:xfrm>
            <a:off x="457200" y="304800"/>
            <a:ext cx="8229600" cy="914400"/>
          </a:xfrm>
        </p:spPr>
        <p:txBody>
          <a:bodyPr/>
          <a:lstStyle/>
          <a:p>
            <a:pPr eaLnBrk="1" hangingPunct="1">
              <a:defRPr/>
            </a:pPr>
            <a:r>
              <a:rPr lang="en-US" sz="3600" dirty="0"/>
              <a:t>2008 Sound Monitoring</a:t>
            </a:r>
          </a:p>
        </p:txBody>
      </p:sp>
      <p:sp>
        <p:nvSpPr>
          <p:cNvPr id="83971" name="Rectangle 3">
            <a:extLst>
              <a:ext uri="{FF2B5EF4-FFF2-40B4-BE49-F238E27FC236}">
                <a16:creationId xmlns:a16="http://schemas.microsoft.com/office/drawing/2014/main" id="{8DE9F7B5-4B81-4840-8568-AB34D3CD3DE2}"/>
              </a:ext>
            </a:extLst>
          </p:cNvPr>
          <p:cNvSpPr>
            <a:spLocks noGrp="1" noChangeArrowheads="1"/>
          </p:cNvSpPr>
          <p:nvPr>
            <p:ph type="body" idx="1"/>
          </p:nvPr>
        </p:nvSpPr>
        <p:spPr>
          <a:xfrm>
            <a:off x="609600" y="1600200"/>
            <a:ext cx="8001000" cy="4525963"/>
          </a:xfrm>
        </p:spPr>
        <p:txBody>
          <a:bodyPr/>
          <a:lstStyle/>
          <a:p>
            <a:pPr eaLnBrk="1" hangingPunct="1">
              <a:lnSpc>
                <a:spcPct val="90000"/>
              </a:lnSpc>
              <a:buClr>
                <a:schemeClr val="tx1"/>
              </a:buClr>
              <a:buFontTx/>
              <a:buChar char="•"/>
              <a:defRPr/>
            </a:pPr>
            <a:r>
              <a:rPr lang="en-US" sz="2400"/>
              <a:t>Monitoring sounds associated with motorized use</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Sampling design/methods : accessibility, level of use, areas with other work planned</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77 days continuous audio data collected at 5 freshwater lakes</a:t>
            </a:r>
          </a:p>
          <a:p>
            <a:pPr eaLnBrk="1" hangingPunct="1">
              <a:lnSpc>
                <a:spcPct val="90000"/>
              </a:lnSpc>
              <a:buClr>
                <a:schemeClr val="tx1"/>
              </a:buClr>
              <a:buFontTx/>
              <a:buChar char="•"/>
              <a:defRPr/>
            </a:pPr>
            <a:endParaRPr lang="en-US" sz="2400"/>
          </a:p>
          <a:p>
            <a:pPr eaLnBrk="1" hangingPunct="1">
              <a:lnSpc>
                <a:spcPct val="90000"/>
              </a:lnSpc>
              <a:buClr>
                <a:schemeClr val="tx1"/>
              </a:buClr>
              <a:buFontTx/>
              <a:buChar char="•"/>
              <a:defRPr/>
            </a:pPr>
            <a:r>
              <a:rPr lang="en-US" sz="2400"/>
              <a:t>44 days of data successfully analyzed</a:t>
            </a:r>
          </a:p>
          <a:p>
            <a:pPr eaLnBrk="1" hangingPunct="1">
              <a:lnSpc>
                <a:spcPct val="90000"/>
              </a:lnSpc>
              <a:buClr>
                <a:schemeClr val="tx1"/>
              </a:buClr>
              <a:buFontTx/>
              <a:buNone/>
              <a:defRPr/>
            </a:pPr>
            <a:endParaRPr lang="en-US" sz="2400"/>
          </a:p>
          <a:p>
            <a:pPr eaLnBrk="1" hangingPunct="1">
              <a:lnSpc>
                <a:spcPct val="90000"/>
              </a:lnSpc>
              <a:buClr>
                <a:schemeClr val="tx1"/>
              </a:buClr>
              <a:buFontTx/>
              <a:buChar char="•"/>
              <a:defRPr/>
            </a:pPr>
            <a:r>
              <a:rPr lang="en-US" sz="2400"/>
              <a:t>Data supported by staff sound monitoring efforts (Attended Listening Sessions)</a:t>
            </a:r>
          </a:p>
          <a:p>
            <a:pPr eaLnBrk="1" hangingPunct="1">
              <a:lnSpc>
                <a:spcPct val="90000"/>
              </a:lnSpc>
              <a:buFontTx/>
              <a:buChar char="•"/>
              <a:defRPr/>
            </a:pPr>
            <a:endParaRPr lang="en-US" sz="2400"/>
          </a:p>
        </p:txBody>
      </p:sp>
      <p:sp>
        <p:nvSpPr>
          <p:cNvPr id="7172" name="Line 5">
            <a:extLst>
              <a:ext uri="{FF2B5EF4-FFF2-40B4-BE49-F238E27FC236}">
                <a16:creationId xmlns:a16="http://schemas.microsoft.com/office/drawing/2014/main" id="{6661A78C-197D-4295-84A4-D2C6E711AE2B}"/>
              </a:ext>
              <a:ext uri="{C183D7F6-B498-43B3-948B-1728B52AA6E4}">
                <adec:decorative xmlns:adec="http://schemas.microsoft.com/office/drawing/2017/decorative" val="1"/>
              </a:ext>
            </a:extLst>
          </p:cNvPr>
          <p:cNvSpPr>
            <a:spLocks noChangeShapeType="1"/>
          </p:cNvSpPr>
          <p:nvPr/>
        </p:nvSpPr>
        <p:spPr bwMode="auto">
          <a:xfrm>
            <a:off x="0" y="1447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2C2E389-31E5-4E4D-B3F8-7C1B07B7BE6A}"/>
              </a:ext>
            </a:extLst>
          </p:cNvPr>
          <p:cNvSpPr>
            <a:spLocks noGrp="1" noRot="1" noChangeArrowheads="1"/>
          </p:cNvSpPr>
          <p:nvPr>
            <p:ph type="title"/>
          </p:nvPr>
        </p:nvSpPr>
        <p:spPr>
          <a:xfrm>
            <a:off x="457200" y="274638"/>
            <a:ext cx="8229600" cy="868362"/>
          </a:xfrm>
        </p:spPr>
        <p:txBody>
          <a:bodyPr/>
          <a:lstStyle/>
          <a:p>
            <a:pPr eaLnBrk="1" hangingPunct="1">
              <a:defRPr/>
            </a:pPr>
            <a:r>
              <a:rPr lang="en-US" sz="3600" dirty="0"/>
              <a:t>Attended Listening Form</a:t>
            </a:r>
          </a:p>
        </p:txBody>
      </p:sp>
      <p:pic>
        <p:nvPicPr>
          <p:cNvPr id="8195" name="Picture 4" descr="appendix A: Sound monitoring Form Example">
            <a:extLst>
              <a:ext uri="{FF2B5EF4-FFF2-40B4-BE49-F238E27FC236}">
                <a16:creationId xmlns:a16="http://schemas.microsoft.com/office/drawing/2014/main" id="{31EFCB37-07D7-4AC7-89FD-655A57660EEC}"/>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l="22501" t="23958" r="23750" b="13542"/>
          <a:stretch>
            <a:fillRect/>
          </a:stretch>
        </p:blipFill>
        <p:spPr>
          <a:xfrm>
            <a:off x="457200" y="1524000"/>
            <a:ext cx="8343900" cy="5005388"/>
          </a:xfrm>
          <a:noFill/>
          <a:extLst>
            <a:ext uri="{909E8E84-426E-40DD-AFC4-6F175D3DCCD1}">
              <a14:hiddenFill xmlns:a14="http://schemas.microsoft.com/office/drawing/2010/main">
                <a:solidFill>
                  <a:srgbClr val="FFFFFF"/>
                </a:solidFill>
              </a14:hiddenFill>
            </a:ext>
          </a:extLst>
        </p:spPr>
      </p:pic>
      <p:sp>
        <p:nvSpPr>
          <p:cNvPr id="8196" name="Line 5">
            <a:extLst>
              <a:ext uri="{FF2B5EF4-FFF2-40B4-BE49-F238E27FC236}">
                <a16:creationId xmlns:a16="http://schemas.microsoft.com/office/drawing/2014/main" id="{9F8F1A8B-CA01-4DCB-B204-9626A6F45638}"/>
              </a:ext>
              <a:ext uri="{C183D7F6-B498-43B3-948B-1728B52AA6E4}">
                <adec:decorative xmlns:adec="http://schemas.microsoft.com/office/drawing/2017/decorative" val="1"/>
              </a:ext>
            </a:extLst>
          </p:cNvPr>
          <p:cNvSpPr>
            <a:spLocks noChangeShapeType="1"/>
          </p:cNvSpPr>
          <p:nvPr/>
        </p:nvSpPr>
        <p:spPr bwMode="auto">
          <a:xfrm>
            <a:off x="0" y="1219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58576F0-9159-447D-9FA6-18478D1A915C}"/>
              </a:ext>
            </a:extLst>
          </p:cNvPr>
          <p:cNvSpPr>
            <a:spLocks noGrp="1" noRot="1" noChangeArrowheads="1"/>
          </p:cNvSpPr>
          <p:nvPr>
            <p:ph type="title"/>
          </p:nvPr>
        </p:nvSpPr>
        <p:spPr>
          <a:xfrm>
            <a:off x="228600" y="274638"/>
            <a:ext cx="3352800" cy="792162"/>
          </a:xfrm>
        </p:spPr>
        <p:txBody>
          <a:bodyPr/>
          <a:lstStyle/>
          <a:p>
            <a:pPr eaLnBrk="1" hangingPunct="1">
              <a:defRPr/>
            </a:pPr>
            <a:r>
              <a:rPr lang="en-US" sz="4000" dirty="0"/>
              <a:t>Equipment</a:t>
            </a:r>
          </a:p>
        </p:txBody>
      </p:sp>
      <p:pic>
        <p:nvPicPr>
          <p:cNvPr id="9221" name="Picture 6" descr="Copy of DSC00009">
            <a:extLst>
              <a:ext uri="{FF2B5EF4-FFF2-40B4-BE49-F238E27FC236}">
                <a16:creationId xmlns:a16="http://schemas.microsoft.com/office/drawing/2014/main" id="{7E4D16EF-6FC6-45F3-8F60-FA3B261F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t="10001" r="23334"/>
          <a:stretch>
            <a:fillRect/>
          </a:stretch>
        </p:blipFill>
        <p:spPr bwMode="auto">
          <a:xfrm>
            <a:off x="304800" y="1371600"/>
            <a:ext cx="3276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Copy of DSC00008">
            <a:extLst>
              <a:ext uri="{FF2B5EF4-FFF2-40B4-BE49-F238E27FC236}">
                <a16:creationId xmlns:a16="http://schemas.microsoft.com/office/drawing/2014/main" id="{ECA3DA31-1C6A-46BD-A117-369AE7AC4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68" t="15555" r="17500" b="5556"/>
          <a:stretch>
            <a:fillRect/>
          </a:stretch>
        </p:blipFill>
        <p:spPr bwMode="auto">
          <a:xfrm>
            <a:off x="304800" y="3886200"/>
            <a:ext cx="32766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EBFC395C-786E-4AF3-AAAE-8A1E98626C2F}"/>
              </a:ext>
            </a:extLst>
          </p:cNvPr>
          <p:cNvSpPr>
            <a:spLocks noGrp="1" noChangeArrowheads="1"/>
          </p:cNvSpPr>
          <p:nvPr>
            <p:ph type="body" sz="half" idx="1"/>
          </p:nvPr>
        </p:nvSpPr>
        <p:spPr>
          <a:xfrm>
            <a:off x="4038600" y="533400"/>
            <a:ext cx="6553200" cy="6096000"/>
          </a:xfrm>
        </p:spPr>
        <p:txBody>
          <a:bodyPr/>
          <a:lstStyle/>
          <a:p>
            <a:pPr eaLnBrk="1" hangingPunct="1">
              <a:lnSpc>
                <a:spcPct val="80000"/>
              </a:lnSpc>
              <a:buFont typeface="Wingdings" panose="05000000000000000000" pitchFamily="2" charset="2"/>
              <a:buNone/>
              <a:defRPr/>
            </a:pPr>
            <a:endParaRPr lang="en-US" sz="1400"/>
          </a:p>
          <a:p>
            <a:pPr eaLnBrk="1" hangingPunct="1">
              <a:lnSpc>
                <a:spcPct val="80000"/>
              </a:lnSpc>
              <a:buFont typeface="Wingdings" panose="05000000000000000000" pitchFamily="2" charset="2"/>
              <a:buNone/>
              <a:defRPr/>
            </a:pPr>
            <a:r>
              <a:rPr lang="en-US" sz="1600"/>
              <a:t>Audio Recorder			500.00				</a:t>
            </a:r>
          </a:p>
          <a:p>
            <a:pPr eaLnBrk="1" hangingPunct="1">
              <a:lnSpc>
                <a:spcPct val="80000"/>
              </a:lnSpc>
              <a:buFont typeface="Wingdings" panose="05000000000000000000" pitchFamily="2" charset="2"/>
              <a:buNone/>
              <a:defRPr/>
            </a:pPr>
            <a:r>
              <a:rPr lang="en-US" sz="1600"/>
              <a:t>Onmi - directional Microphone		25.00          		  		</a:t>
            </a:r>
          </a:p>
          <a:p>
            <a:pPr eaLnBrk="1" hangingPunct="1">
              <a:lnSpc>
                <a:spcPct val="80000"/>
              </a:lnSpc>
              <a:buFont typeface="Wingdings" panose="05000000000000000000" pitchFamily="2" charset="2"/>
              <a:buNone/>
              <a:defRPr/>
            </a:pPr>
            <a:r>
              <a:rPr lang="en-US" sz="1600"/>
              <a:t>8 GB  Memory Cards (2)		220.00				</a:t>
            </a:r>
          </a:p>
          <a:p>
            <a:pPr eaLnBrk="1" hangingPunct="1">
              <a:lnSpc>
                <a:spcPct val="80000"/>
              </a:lnSpc>
              <a:buFont typeface="Wingdings" panose="05000000000000000000" pitchFamily="2" charset="2"/>
              <a:buNone/>
              <a:defRPr/>
            </a:pPr>
            <a:r>
              <a:rPr lang="en-US" sz="1600"/>
              <a:t>Plastic Tote			20.00		  		</a:t>
            </a:r>
          </a:p>
          <a:p>
            <a:pPr eaLnBrk="1" hangingPunct="1">
              <a:lnSpc>
                <a:spcPct val="80000"/>
              </a:lnSpc>
              <a:buFont typeface="Wingdings" panose="05000000000000000000" pitchFamily="2" charset="2"/>
              <a:buNone/>
              <a:defRPr/>
            </a:pPr>
            <a:r>
              <a:rPr lang="en-US" sz="1600"/>
              <a:t>Pelican Case			25.00	</a:t>
            </a:r>
          </a:p>
          <a:p>
            <a:pPr eaLnBrk="1" hangingPunct="1">
              <a:lnSpc>
                <a:spcPct val="80000"/>
              </a:lnSpc>
              <a:buFont typeface="Wingdings" panose="05000000000000000000" pitchFamily="2" charset="2"/>
              <a:buNone/>
              <a:defRPr/>
            </a:pPr>
            <a:r>
              <a:rPr lang="en-US" sz="1600"/>
              <a:t>	  		</a:t>
            </a:r>
          </a:p>
          <a:p>
            <a:pPr eaLnBrk="1" hangingPunct="1">
              <a:lnSpc>
                <a:spcPct val="80000"/>
              </a:lnSpc>
              <a:buFont typeface="Wingdings" panose="05000000000000000000" pitchFamily="2" charset="2"/>
              <a:buNone/>
              <a:defRPr/>
            </a:pPr>
            <a:r>
              <a:rPr lang="en-US" sz="1600"/>
              <a:t>Radio Repeater Batteries (2)		Free		   			</a:t>
            </a:r>
          </a:p>
          <a:p>
            <a:pPr eaLnBrk="1" hangingPunct="1">
              <a:lnSpc>
                <a:spcPct val="80000"/>
              </a:lnSpc>
              <a:buFont typeface="Wingdings" panose="05000000000000000000" pitchFamily="2" charset="2"/>
              <a:buNone/>
              <a:defRPr/>
            </a:pPr>
            <a:r>
              <a:rPr lang="en-US" sz="1600"/>
              <a:t>Adapter Cable			17.00</a:t>
            </a:r>
          </a:p>
          <a:p>
            <a:pPr eaLnBrk="1" hangingPunct="1">
              <a:lnSpc>
                <a:spcPct val="80000"/>
              </a:lnSpc>
              <a:buFont typeface="Wingdings" panose="05000000000000000000" pitchFamily="2" charset="2"/>
              <a:buNone/>
              <a:defRPr/>
            </a:pPr>
            <a:endParaRPr lang="en-US" sz="1600"/>
          </a:p>
          <a:p>
            <a:pPr eaLnBrk="1" hangingPunct="1">
              <a:lnSpc>
                <a:spcPct val="80000"/>
              </a:lnSpc>
              <a:buFont typeface="Wingdings" panose="05000000000000000000" pitchFamily="2" charset="2"/>
              <a:buNone/>
              <a:defRPr/>
            </a:pPr>
            <a:r>
              <a:rPr lang="en-US" sz="1600"/>
              <a:t>Memory Card Reader			13.00		  	</a:t>
            </a:r>
          </a:p>
          <a:p>
            <a:pPr eaLnBrk="1" hangingPunct="1">
              <a:lnSpc>
                <a:spcPct val="80000"/>
              </a:lnSpc>
              <a:buFont typeface="Wingdings" panose="05000000000000000000" pitchFamily="2" charset="2"/>
              <a:buNone/>
              <a:defRPr/>
            </a:pPr>
            <a:r>
              <a:rPr lang="en-US" sz="1600"/>
              <a:t>Microphone Windscreen		3.00		    	</a:t>
            </a:r>
          </a:p>
          <a:p>
            <a:pPr eaLnBrk="1" hangingPunct="1">
              <a:lnSpc>
                <a:spcPct val="80000"/>
              </a:lnSpc>
              <a:buFont typeface="Wingdings" panose="05000000000000000000" pitchFamily="2" charset="2"/>
              <a:buNone/>
              <a:defRPr/>
            </a:pPr>
            <a:r>
              <a:rPr lang="en-US" sz="1600"/>
              <a:t>Microphone Plug Converter		3.00		   	</a:t>
            </a:r>
          </a:p>
          <a:p>
            <a:pPr eaLnBrk="1" hangingPunct="1">
              <a:lnSpc>
                <a:spcPct val="80000"/>
              </a:lnSpc>
              <a:buFont typeface="Wingdings" panose="05000000000000000000" pitchFamily="2" charset="2"/>
              <a:buNone/>
              <a:defRPr/>
            </a:pPr>
            <a:r>
              <a:rPr lang="en-US" sz="1600" b="1"/>
              <a:t>_______________________________________</a:t>
            </a:r>
          </a:p>
          <a:p>
            <a:pPr eaLnBrk="1" hangingPunct="1">
              <a:lnSpc>
                <a:spcPct val="80000"/>
              </a:lnSpc>
              <a:buFont typeface="Wingdings" panose="05000000000000000000" pitchFamily="2" charset="2"/>
              <a:buNone/>
              <a:defRPr/>
            </a:pPr>
            <a:endParaRPr lang="en-US" sz="1600" b="1"/>
          </a:p>
          <a:p>
            <a:pPr eaLnBrk="1" hangingPunct="1">
              <a:lnSpc>
                <a:spcPct val="80000"/>
              </a:lnSpc>
              <a:buFont typeface="Wingdings" panose="05000000000000000000" pitchFamily="2" charset="2"/>
              <a:buNone/>
              <a:defRPr/>
            </a:pPr>
            <a:r>
              <a:rPr lang="en-US" sz="1600" b="1"/>
              <a:t>TOTAL  				$828.00</a:t>
            </a:r>
            <a:endParaRPr lang="en-US"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py of DSC00010">
            <a:extLst>
              <a:ext uri="{FF2B5EF4-FFF2-40B4-BE49-F238E27FC236}">
                <a16:creationId xmlns:a16="http://schemas.microsoft.com/office/drawing/2014/main" id="{7B3BF855-4C86-4698-89E7-88711D1B3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4">
            <a:extLst>
              <a:ext uri="{FF2B5EF4-FFF2-40B4-BE49-F238E27FC236}">
                <a16:creationId xmlns:a16="http://schemas.microsoft.com/office/drawing/2014/main" id="{84447F56-A43D-42AA-B6B7-B4F2467A5EAB}"/>
              </a:ext>
            </a:extLst>
          </p:cNvPr>
          <p:cNvSpPr>
            <a:spLocks noGrp="1" noChangeArrowheads="1"/>
          </p:cNvSpPr>
          <p:nvPr>
            <p:ph type="title" idx="4294967295"/>
          </p:nvPr>
        </p:nvSpPr>
        <p:spPr bwMode="auto">
          <a:xfrm>
            <a:off x="152400" y="3657600"/>
            <a:ext cx="2286000" cy="685800"/>
          </a:xfrm>
          <a:prstGeom prst="wedgeRectCallout">
            <a:avLst>
              <a:gd name="adj1" fmla="val 110833"/>
              <a:gd name="adj2" fmla="val -254861"/>
            </a:avLst>
          </a:prstGeom>
          <a:solidFill>
            <a:schemeClr val="bg1"/>
          </a:solidFill>
          <a:ln w="9525">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algn="ctr" eaLnBrk="0" fontAlgn="base" hangingPunct="0">
              <a:spcBef>
                <a:spcPct val="0"/>
              </a:spcBef>
              <a:spcAft>
                <a:spcPct val="0"/>
              </a:spcAft>
              <a:defRPr>
                <a:solidFill>
                  <a:schemeClr val="tx1"/>
                </a:solidFill>
                <a:latin typeface="Garamond" panose="02020404030301010803" pitchFamily="18" charset="0"/>
              </a:defRPr>
            </a:lvl6pPr>
            <a:lvl7pPr marL="2971800" indent="-228600" algn="ctr" eaLnBrk="0" fontAlgn="base" hangingPunct="0">
              <a:spcBef>
                <a:spcPct val="0"/>
              </a:spcBef>
              <a:spcAft>
                <a:spcPct val="0"/>
              </a:spcAft>
              <a:defRPr>
                <a:solidFill>
                  <a:schemeClr val="tx1"/>
                </a:solidFill>
                <a:latin typeface="Garamond" panose="02020404030301010803" pitchFamily="18" charset="0"/>
              </a:defRPr>
            </a:lvl7pPr>
            <a:lvl8pPr marL="3429000" indent="-228600" algn="ctr" eaLnBrk="0" fontAlgn="base" hangingPunct="0">
              <a:spcBef>
                <a:spcPct val="0"/>
              </a:spcBef>
              <a:spcAft>
                <a:spcPct val="0"/>
              </a:spcAft>
              <a:defRPr>
                <a:solidFill>
                  <a:schemeClr val="tx1"/>
                </a:solidFill>
                <a:latin typeface="Garamond" panose="02020404030301010803" pitchFamily="18" charset="0"/>
              </a:defRPr>
            </a:lvl8pPr>
            <a:lvl9pPr marL="3886200" indent="-228600" algn="ctr"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Monitoring Equipment Location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2B80500-3B94-4B98-9D2A-EC6DFBF5E7F2}"/>
              </a:ext>
            </a:extLst>
          </p:cNvPr>
          <p:cNvSpPr>
            <a:spLocks noGrp="1" noRot="1" noChangeArrowheads="1"/>
          </p:cNvSpPr>
          <p:nvPr>
            <p:ph type="title"/>
          </p:nvPr>
        </p:nvSpPr>
        <p:spPr>
          <a:xfrm>
            <a:off x="457200" y="274638"/>
            <a:ext cx="8229600" cy="868362"/>
          </a:xfrm>
        </p:spPr>
        <p:txBody>
          <a:bodyPr/>
          <a:lstStyle/>
          <a:p>
            <a:pPr eaLnBrk="1" hangingPunct="1">
              <a:defRPr/>
            </a:pPr>
            <a:r>
              <a:rPr lang="en-US" sz="3200" dirty="0"/>
              <a:t>Data Analysis</a:t>
            </a:r>
          </a:p>
        </p:txBody>
      </p:sp>
      <p:sp>
        <p:nvSpPr>
          <p:cNvPr id="11268" name="Line 4">
            <a:extLst>
              <a:ext uri="{FF2B5EF4-FFF2-40B4-BE49-F238E27FC236}">
                <a16:creationId xmlns:a16="http://schemas.microsoft.com/office/drawing/2014/main" id="{13C557B5-C2FD-4DB2-A921-8DE85DE3949D}"/>
              </a:ext>
              <a:ext uri="{C183D7F6-B498-43B3-948B-1728B52AA6E4}">
                <adec:decorative xmlns:adec="http://schemas.microsoft.com/office/drawing/2017/decorative" val="1"/>
              </a:ext>
            </a:extLst>
          </p:cNvPr>
          <p:cNvSpPr>
            <a:spLocks noChangeShapeType="1"/>
          </p:cNvSpPr>
          <p:nvPr/>
        </p:nvSpPr>
        <p:spPr bwMode="auto">
          <a:xfrm>
            <a:off x="0" y="1371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1" name="Rectangle 3">
            <a:extLst>
              <a:ext uri="{FF2B5EF4-FFF2-40B4-BE49-F238E27FC236}">
                <a16:creationId xmlns:a16="http://schemas.microsoft.com/office/drawing/2014/main" id="{CD2C8A3E-8B37-422B-8A87-DD2B3A666F2E}"/>
              </a:ext>
            </a:extLst>
          </p:cNvPr>
          <p:cNvSpPr>
            <a:spLocks noGrp="1" noChangeArrowheads="1"/>
          </p:cNvSpPr>
          <p:nvPr>
            <p:ph type="body" idx="1"/>
          </p:nvPr>
        </p:nvSpPr>
        <p:spPr>
          <a:xfrm>
            <a:off x="228600" y="1600200"/>
            <a:ext cx="8686800" cy="3048000"/>
          </a:xfrm>
        </p:spPr>
        <p:txBody>
          <a:bodyPr/>
          <a:lstStyle/>
          <a:p>
            <a:pPr eaLnBrk="1" hangingPunct="1">
              <a:buClr>
                <a:schemeClr val="tx1"/>
              </a:buClr>
              <a:buFontTx/>
              <a:buChar char="•"/>
              <a:defRPr/>
            </a:pPr>
            <a:r>
              <a:rPr lang="en-US" sz="2400"/>
              <a:t>SPLat – graphically represents audio information</a:t>
            </a:r>
          </a:p>
          <a:p>
            <a:pPr eaLnBrk="1" hangingPunct="1">
              <a:buClr>
                <a:schemeClr val="tx1"/>
              </a:buClr>
              <a:buFontTx/>
              <a:buNone/>
              <a:defRPr/>
            </a:pPr>
            <a:endParaRPr lang="en-US" sz="2400"/>
          </a:p>
          <a:p>
            <a:pPr eaLnBrk="1" hangingPunct="1">
              <a:buClr>
                <a:schemeClr val="tx1"/>
              </a:buClr>
              <a:buFontTx/>
              <a:buChar char="•"/>
              <a:defRPr/>
            </a:pPr>
            <a:r>
              <a:rPr lang="en-US" sz="2400"/>
              <a:t>Spectrograph indicates sound frequency and intensity over time </a:t>
            </a:r>
          </a:p>
          <a:p>
            <a:pPr eaLnBrk="1" hangingPunct="1">
              <a:buClr>
                <a:schemeClr val="tx1"/>
              </a:buClr>
              <a:buFontTx/>
              <a:buNone/>
              <a:defRPr/>
            </a:pPr>
            <a:endParaRPr lang="en-US" sz="2400"/>
          </a:p>
          <a:p>
            <a:pPr eaLnBrk="1" hangingPunct="1">
              <a:buClr>
                <a:schemeClr val="tx1"/>
              </a:buClr>
              <a:buFontTx/>
              <a:buChar char="•"/>
              <a:defRPr/>
            </a:pPr>
            <a:r>
              <a:rPr lang="en-US" sz="2400"/>
              <a:t>Sound events displayed in a lighter color (greater intensity) along a frequency spectrum</a:t>
            </a:r>
          </a:p>
        </p:txBody>
      </p:sp>
      <p:pic>
        <p:nvPicPr>
          <p:cNvPr id="11269" name="Picture 5" descr="Data showing sound frequency">
            <a:extLst>
              <a:ext uri="{FF2B5EF4-FFF2-40B4-BE49-F238E27FC236}">
                <a16:creationId xmlns:a16="http://schemas.microsoft.com/office/drawing/2014/main" id="{37EBEB4A-A87C-4694-8184-7B04F47DF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74" t="47917" r="28125" b="20833"/>
          <a:stretch>
            <a:fillRect/>
          </a:stretch>
        </p:blipFill>
        <p:spPr bwMode="auto">
          <a:xfrm>
            <a:off x="1219200" y="4343400"/>
            <a:ext cx="655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585</TotalTime>
  <Words>1958</Words>
  <Application>Microsoft Office PowerPoint</Application>
  <PresentationFormat>On-screen Show (4:3)</PresentationFormat>
  <Paragraphs>334</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Garamond</vt:lpstr>
      <vt:lpstr>Arial</vt:lpstr>
      <vt:lpstr>Wingdings</vt:lpstr>
      <vt:lpstr>Times New Roman</vt:lpstr>
      <vt:lpstr>Stream</vt:lpstr>
      <vt:lpstr>Misty Fiords National Monument Wilderness  Sound Monitoring 2008</vt:lpstr>
      <vt:lpstr>Overview</vt:lpstr>
      <vt:lpstr>Misty Fjords National Monument Wilderness</vt:lpstr>
      <vt:lpstr>National Park Service Natural Sounds Program / Soundscape Inventory</vt:lpstr>
      <vt:lpstr>2008 Sound Monitoring</vt:lpstr>
      <vt:lpstr>Attended Listening Form</vt:lpstr>
      <vt:lpstr>Equipment</vt:lpstr>
      <vt:lpstr>Monitoring Equipment Location</vt:lpstr>
      <vt:lpstr>Data Analysis</vt:lpstr>
      <vt:lpstr>Punchbowl Lake Overflights</vt:lpstr>
      <vt:lpstr>Nooya Lake Take-Offs and Landings</vt:lpstr>
      <vt:lpstr>Manzoni Floatplane Take-Off</vt:lpstr>
      <vt:lpstr>Big Goat Lake Rain Event</vt:lpstr>
      <vt:lpstr>Wilson Lake Helicopter Overflight</vt:lpstr>
      <vt:lpstr>Average Number, Duration, and Time Audible for  Mechanized Transport Sound Events Per Day1 </vt:lpstr>
      <vt:lpstr>Example</vt:lpstr>
      <vt:lpstr>What Worked</vt:lpstr>
      <vt:lpstr>What Didn’t Work</vt:lpstr>
      <vt:lpstr>Recommendations</vt:lpstr>
      <vt:lpstr>More Information</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Misty Fiords National Monument Wilderness  Sound Monitoring 2008</dc:title>
  <dc:creator>Franklins</dc:creator>
  <cp:lastModifiedBy>Teresa Franklin</cp:lastModifiedBy>
  <cp:revision>61</cp:revision>
  <dcterms:created xsi:type="dcterms:W3CDTF">2008-10-21T16:56:27Z</dcterms:created>
  <dcterms:modified xsi:type="dcterms:W3CDTF">2020-05-14T16:24:20Z</dcterms:modified>
</cp:coreProperties>
</file>