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16" r:id="rId2"/>
    <p:sldId id="312" r:id="rId3"/>
    <p:sldId id="330" r:id="rId4"/>
    <p:sldId id="363" r:id="rId5"/>
    <p:sldId id="372" r:id="rId6"/>
    <p:sldId id="373" r:id="rId7"/>
    <p:sldId id="387" r:id="rId8"/>
    <p:sldId id="317" r:id="rId9"/>
    <p:sldId id="318" r:id="rId10"/>
    <p:sldId id="376" r:id="rId11"/>
    <p:sldId id="334" r:id="rId12"/>
    <p:sldId id="374" r:id="rId13"/>
    <p:sldId id="386" r:id="rId14"/>
    <p:sldId id="425" r:id="rId15"/>
    <p:sldId id="423" r:id="rId16"/>
    <p:sldId id="424" r:id="rId17"/>
    <p:sldId id="377" r:id="rId18"/>
    <p:sldId id="375" r:id="rId19"/>
    <p:sldId id="398" r:id="rId20"/>
    <p:sldId id="391" r:id="rId21"/>
    <p:sldId id="399" r:id="rId22"/>
    <p:sldId id="392" r:id="rId23"/>
    <p:sldId id="397" r:id="rId24"/>
    <p:sldId id="421" r:id="rId25"/>
    <p:sldId id="394" r:id="rId26"/>
    <p:sldId id="396" r:id="rId27"/>
    <p:sldId id="400" r:id="rId28"/>
    <p:sldId id="401" r:id="rId29"/>
    <p:sldId id="411" r:id="rId30"/>
    <p:sldId id="403" r:id="rId31"/>
    <p:sldId id="422" r:id="rId32"/>
    <p:sldId id="408" r:id="rId33"/>
    <p:sldId id="415" r:id="rId34"/>
    <p:sldId id="412" r:id="rId35"/>
    <p:sldId id="402" r:id="rId36"/>
    <p:sldId id="346" r:id="rId37"/>
    <p:sldId id="407" r:id="rId38"/>
    <p:sldId id="409" r:id="rId39"/>
    <p:sldId id="410" r:id="rId40"/>
    <p:sldId id="418" r:id="rId41"/>
    <p:sldId id="347" r:id="rId42"/>
    <p:sldId id="406" r:id="rId43"/>
    <p:sldId id="413" r:id="rId44"/>
    <p:sldId id="414" r:id="rId45"/>
    <p:sldId id="348" r:id="rId46"/>
    <p:sldId id="416" r:id="rId47"/>
    <p:sldId id="405" r:id="rId48"/>
    <p:sldId id="349" r:id="rId49"/>
    <p:sldId id="417" r:id="rId50"/>
    <p:sldId id="390" r:id="rId51"/>
    <p:sldId id="389" r:id="rId52"/>
    <p:sldId id="419" r:id="rId53"/>
  </p:sldIdLst>
  <p:sldSz cx="10058400" cy="7772400"/>
  <p:notesSz cx="6858000" cy="9296400"/>
  <p:defaultTextStyle>
    <a:defPPr>
      <a:defRPr lang="en-US"/>
    </a:defPPr>
    <a:lvl1pPr algn="ctr" rtl="0" eaLnBrk="0" fontAlgn="base" hangingPunct="0">
      <a:spcBef>
        <a:spcPct val="0"/>
      </a:spcBef>
      <a:spcAft>
        <a:spcPct val="0"/>
      </a:spcAft>
      <a:defRPr sz="3300" b="1" kern="1200">
        <a:solidFill>
          <a:schemeClr val="folHlink"/>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3300" b="1" kern="1200">
        <a:solidFill>
          <a:schemeClr val="folHlink"/>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3300" b="1" kern="1200">
        <a:solidFill>
          <a:schemeClr val="folHlink"/>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3300" b="1" kern="1200">
        <a:solidFill>
          <a:schemeClr val="folHlink"/>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3300" b="1" kern="1200">
        <a:solidFill>
          <a:schemeClr val="folHlink"/>
        </a:solidFill>
        <a:latin typeface="Times New Roman" panose="02020603050405020304" pitchFamily="18" charset="0"/>
        <a:ea typeface="+mn-ea"/>
        <a:cs typeface="+mn-cs"/>
      </a:defRPr>
    </a:lvl5pPr>
    <a:lvl6pPr marL="2286000" algn="l" defTabSz="914400" rtl="0" eaLnBrk="1" latinLnBrk="0" hangingPunct="1">
      <a:defRPr sz="3300" b="1" kern="1200">
        <a:solidFill>
          <a:schemeClr val="folHlink"/>
        </a:solidFill>
        <a:latin typeface="Times New Roman" panose="02020603050405020304" pitchFamily="18" charset="0"/>
        <a:ea typeface="+mn-ea"/>
        <a:cs typeface="+mn-cs"/>
      </a:defRPr>
    </a:lvl6pPr>
    <a:lvl7pPr marL="2743200" algn="l" defTabSz="914400" rtl="0" eaLnBrk="1" latinLnBrk="0" hangingPunct="1">
      <a:defRPr sz="3300" b="1" kern="1200">
        <a:solidFill>
          <a:schemeClr val="folHlink"/>
        </a:solidFill>
        <a:latin typeface="Times New Roman" panose="02020603050405020304" pitchFamily="18" charset="0"/>
        <a:ea typeface="+mn-ea"/>
        <a:cs typeface="+mn-cs"/>
      </a:defRPr>
    </a:lvl7pPr>
    <a:lvl8pPr marL="3200400" algn="l" defTabSz="914400" rtl="0" eaLnBrk="1" latinLnBrk="0" hangingPunct="1">
      <a:defRPr sz="3300" b="1" kern="1200">
        <a:solidFill>
          <a:schemeClr val="folHlink"/>
        </a:solidFill>
        <a:latin typeface="Times New Roman" panose="02020603050405020304" pitchFamily="18" charset="0"/>
        <a:ea typeface="+mn-ea"/>
        <a:cs typeface="+mn-cs"/>
      </a:defRPr>
    </a:lvl8pPr>
    <a:lvl9pPr marL="3657600" algn="l" defTabSz="914400" rtl="0" eaLnBrk="1" latinLnBrk="0" hangingPunct="1">
      <a:defRPr sz="3300" b="1" kern="1200">
        <a:solidFill>
          <a:schemeClr val="folHlink"/>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187">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F"/>
    <a:srgbClr val="C51612"/>
    <a:srgbClr val="000000"/>
    <a:srgbClr val="000032"/>
    <a:srgbClr val="3333CC"/>
    <a:srgbClr val="00005B"/>
    <a:srgbClr val="996600"/>
    <a:srgbClr val="00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autoAdjust="0"/>
  </p:normalViewPr>
  <p:slideViewPr>
    <p:cSldViewPr snapToGrid="0">
      <p:cViewPr varScale="1">
        <p:scale>
          <a:sx n="77" d="100"/>
          <a:sy n="77" d="100"/>
        </p:scale>
        <p:origin x="1882" y="77"/>
      </p:cViewPr>
      <p:guideLst>
        <p:guide orient="horz" pos="2448"/>
        <p:guide pos="3168"/>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11750"/>
    </p:cViewPr>
  </p:sorterViewPr>
  <p:notesViewPr>
    <p:cSldViewPr snapToGrid="0">
      <p:cViewPr varScale="1">
        <p:scale>
          <a:sx n="42" d="100"/>
          <a:sy n="42" d="100"/>
        </p:scale>
        <p:origin x="-1349" y="-94"/>
      </p:cViewPr>
      <p:guideLst>
        <p:guide orient="horz" pos="2187"/>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slide" Target="slides/slide30.xml"/><Relationship Id="rId1" Type="http://schemas.openxmlformats.org/officeDocument/2006/relationships/slide" Target="slides/slide22.xml"/><Relationship Id="rId5" Type="http://schemas.openxmlformats.org/officeDocument/2006/relationships/slide" Target="slides/slide52.xml"/><Relationship Id="rId4"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1800" cy="4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68" tIns="0" rIns="19368" bIns="0" numCol="1" anchor="t" anchorCtr="0" compatLnSpc="1">
            <a:prstTxWarp prst="textNoShape">
              <a:avLst/>
            </a:prstTxWarp>
          </a:bodyPr>
          <a:lstStyle>
            <a:lvl1pPr algn="l" defTabSz="930275">
              <a:defRPr sz="1000" b="0" i="1">
                <a:solidFill>
                  <a:schemeClr val="tx1"/>
                </a:solidFill>
              </a:defRPr>
            </a:lvl1pPr>
          </a:lstStyle>
          <a:p>
            <a:endParaRPr lang="en-US" altLang="en-US"/>
          </a:p>
        </p:txBody>
      </p:sp>
      <p:sp>
        <p:nvSpPr>
          <p:cNvPr id="2051" name="Rectangle 3"/>
          <p:cNvSpPr>
            <a:spLocks noGrp="1" noChangeArrowheads="1"/>
          </p:cNvSpPr>
          <p:nvPr>
            <p:ph type="dt" idx="1"/>
          </p:nvPr>
        </p:nvSpPr>
        <p:spPr bwMode="auto">
          <a:xfrm>
            <a:off x="3886200" y="-1588"/>
            <a:ext cx="2971800" cy="46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68" tIns="0" rIns="19368" bIns="0" numCol="1" anchor="t" anchorCtr="0" compatLnSpc="1">
            <a:prstTxWarp prst="textNoShape">
              <a:avLst/>
            </a:prstTxWarp>
          </a:bodyPr>
          <a:lstStyle>
            <a:lvl1pPr algn="r" defTabSz="930275">
              <a:defRPr sz="1000" b="0" i="1">
                <a:solidFill>
                  <a:schemeClr val="tx1"/>
                </a:solidFill>
              </a:defRPr>
            </a:lvl1pPr>
          </a:lstStyle>
          <a:p>
            <a:endParaRPr lang="en-US" altLang="en-US"/>
          </a:p>
        </p:txBody>
      </p:sp>
      <p:sp>
        <p:nvSpPr>
          <p:cNvPr id="2052" name="Rectangle 4"/>
          <p:cNvSpPr>
            <a:spLocks noChangeArrowheads="1" noTextEdit="1"/>
          </p:cNvSpPr>
          <p:nvPr>
            <p:ph type="sldImg" idx="2"/>
          </p:nvPr>
        </p:nvSpPr>
        <p:spPr bwMode="auto">
          <a:xfrm>
            <a:off x="1181100" y="703263"/>
            <a:ext cx="4495800" cy="347345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414838"/>
            <a:ext cx="50292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3" tIns="46807" rIns="93613" bIns="4680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0" y="8829675"/>
            <a:ext cx="2971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68" tIns="0" rIns="19368" bIns="0" numCol="1" anchor="b" anchorCtr="0" compatLnSpc="1">
            <a:prstTxWarp prst="textNoShape">
              <a:avLst/>
            </a:prstTxWarp>
          </a:bodyPr>
          <a:lstStyle>
            <a:lvl1pPr algn="l" defTabSz="930275">
              <a:defRPr sz="1000" b="0" i="1">
                <a:solidFill>
                  <a:schemeClr val="tx1"/>
                </a:solidFill>
              </a:defRPr>
            </a:lvl1pPr>
          </a:lstStyle>
          <a:p>
            <a:endParaRPr lang="en-US" altLang="en-US"/>
          </a:p>
        </p:txBody>
      </p:sp>
      <p:sp>
        <p:nvSpPr>
          <p:cNvPr id="2055" name="Rectangle 7"/>
          <p:cNvSpPr>
            <a:spLocks noGrp="1" noChangeArrowheads="1"/>
          </p:cNvSpPr>
          <p:nvPr>
            <p:ph type="sldNum" sz="quarter" idx="5"/>
          </p:nvPr>
        </p:nvSpPr>
        <p:spPr bwMode="auto">
          <a:xfrm>
            <a:off x="3886200" y="8829675"/>
            <a:ext cx="2971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68" tIns="0" rIns="19368" bIns="0" numCol="1" anchor="b" anchorCtr="0" compatLnSpc="1">
            <a:prstTxWarp prst="textNoShape">
              <a:avLst/>
            </a:prstTxWarp>
          </a:bodyPr>
          <a:lstStyle>
            <a:lvl1pPr algn="r" defTabSz="930275">
              <a:defRPr sz="1000" b="0" i="1">
                <a:solidFill>
                  <a:schemeClr val="tx1"/>
                </a:solidFill>
              </a:defRPr>
            </a:lvl1pPr>
          </a:lstStyle>
          <a:p>
            <a:fld id="{D9D3A0B3-8C37-46B0-A898-CD44636D9F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3834DC-D89E-4249-B5EC-5890CE699A52}" type="slidenum">
              <a:rPr lang="en-US" altLang="en-US"/>
              <a:pPr/>
              <a:t>1</a:t>
            </a:fld>
            <a:endParaRPr lang="en-US" alt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E60D1-27D8-4423-A334-D3D9C52B9D6F}" type="slidenum">
              <a:rPr lang="en-US" altLang="en-US"/>
              <a:pPr/>
              <a:t>10</a:t>
            </a:fld>
            <a:endParaRPr lang="en-US" altLang="en-US"/>
          </a:p>
        </p:txBody>
      </p:sp>
      <p:sp>
        <p:nvSpPr>
          <p:cNvPr id="186370" name="Rectangle 2"/>
          <p:cNvSpPr>
            <a:spLocks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E9276-753A-4FF4-B520-52FDD72563B5}" type="slidenum">
              <a:rPr lang="en-US" altLang="en-US"/>
              <a:pPr/>
              <a:t>11</a:t>
            </a:fld>
            <a:endParaRPr lang="en-US" alt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BF569-8479-4551-85B0-F825AA3A39B0}" type="slidenum">
              <a:rPr lang="en-US" altLang="en-US"/>
              <a:pPr/>
              <a:t>12</a:t>
            </a:fld>
            <a:endParaRPr lang="en-US" altLang="en-US"/>
          </a:p>
        </p:txBody>
      </p:sp>
      <p:sp>
        <p:nvSpPr>
          <p:cNvPr id="188418" name="Rectangle 2"/>
          <p:cNvSpPr>
            <a:spLocks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2B9E19-25B7-4F45-A8B6-C1ABA1B961AC}" type="slidenum">
              <a:rPr lang="en-US" altLang="en-US"/>
              <a:pPr/>
              <a:t>13</a:t>
            </a:fld>
            <a:endParaRPr lang="en-US" alt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EA2949-DD5B-4B43-A2BD-EB8C6DBC82BC}" type="slidenum">
              <a:rPr lang="en-US" altLang="en-US"/>
              <a:pPr/>
              <a:t>14</a:t>
            </a:fld>
            <a:endParaRPr lang="en-US" alt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8978B-385B-46D8-B4B3-DD6376177CEB}" type="slidenum">
              <a:rPr lang="en-US" altLang="en-US"/>
              <a:pPr/>
              <a:t>15</a:t>
            </a:fld>
            <a:endParaRPr lang="en-US" alt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7C757-E4B0-418C-827B-1F65EFFB0851}" type="slidenum">
              <a:rPr lang="en-US" altLang="en-US"/>
              <a:pPr/>
              <a:t>16</a:t>
            </a:fld>
            <a:endParaRPr lang="en-US" alt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7D3CF-D454-4D5B-9484-1D02DB637E7A}" type="slidenum">
              <a:rPr lang="en-US" altLang="en-US"/>
              <a:pPr/>
              <a:t>17</a:t>
            </a:fld>
            <a:endParaRPr lang="en-US" alt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C41B6-BCDE-439A-82BF-762C3FE05A49}" type="slidenum">
              <a:rPr lang="en-US" altLang="en-US"/>
              <a:pPr/>
              <a:t>18</a:t>
            </a:fld>
            <a:endParaRPr lang="en-US" alt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BDC4A-8256-47CF-B54D-615B7F3A99F0}" type="slidenum">
              <a:rPr lang="en-US" altLang="en-US"/>
              <a:pPr/>
              <a:t>19</a:t>
            </a:fld>
            <a:endParaRPr lang="en-US" alt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06B72-2783-4E44-8C1B-ADD05126D70C}" type="slidenum">
              <a:rPr lang="en-US" altLang="en-US"/>
              <a:pPr/>
              <a:t>2</a:t>
            </a:fld>
            <a:endParaRPr lang="en-US" alt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3BFAE6-38CA-4892-A174-0A6DA7C8AA72}" type="slidenum">
              <a:rPr lang="en-US" altLang="en-US"/>
              <a:pPr/>
              <a:t>20</a:t>
            </a:fld>
            <a:endParaRPr lang="en-US" alt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7179C-BAEF-4811-B0E1-3664331643B1}" type="slidenum">
              <a:rPr lang="en-US" altLang="en-US"/>
              <a:pPr/>
              <a:t>21</a:t>
            </a:fld>
            <a:endParaRPr lang="en-US" alt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075FE-EB82-4A55-A209-3B3BC39D0951}" type="slidenum">
              <a:rPr lang="en-US" altLang="en-US"/>
              <a:pPr/>
              <a:t>22</a:t>
            </a:fld>
            <a:endParaRPr lang="en-US" alt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13747-9742-47FD-9EBF-4D406F7034F7}" type="slidenum">
              <a:rPr lang="en-US" altLang="en-US"/>
              <a:pPr/>
              <a:t>23</a:t>
            </a:fld>
            <a:endParaRPr lang="en-US" alt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6E6B0-50FF-4A2D-9503-AF634C7D12B6}" type="slidenum">
              <a:rPr lang="en-US" altLang="en-US"/>
              <a:pPr/>
              <a:t>24</a:t>
            </a:fld>
            <a:endParaRPr lang="en-US" alt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AAFDC-2BB8-487D-AAD3-9419E29A1248}" type="slidenum">
              <a:rPr lang="en-US" altLang="en-US"/>
              <a:pPr/>
              <a:t>25</a:t>
            </a:fld>
            <a:endParaRPr lang="en-US" alt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57259-DE28-4807-9C19-F46AA69AE78A}" type="slidenum">
              <a:rPr lang="en-US" altLang="en-US"/>
              <a:pPr/>
              <a:t>26</a:t>
            </a:fld>
            <a:endParaRPr lang="en-US" alt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5CF0F-C7BB-424B-BF86-61FB2FCCD681}" type="slidenum">
              <a:rPr lang="en-US" altLang="en-US"/>
              <a:pPr/>
              <a:t>27</a:t>
            </a:fld>
            <a:endParaRPr lang="en-US" alt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289F5-BE37-418C-9EA0-7FA70925493C}" type="slidenum">
              <a:rPr lang="en-US" altLang="en-US"/>
              <a:pPr/>
              <a:t>28</a:t>
            </a:fld>
            <a:endParaRPr lang="en-US" alt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87A9E-148E-41B4-A401-4A7A67563B43}" type="slidenum">
              <a:rPr lang="en-US" altLang="en-US"/>
              <a:pPr/>
              <a:t>29</a:t>
            </a:fld>
            <a:endParaRPr lang="en-US" alt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8A12B-9BFA-4344-8C44-C9C420A084A0}" type="slidenum">
              <a:rPr lang="en-US" altLang="en-US"/>
              <a:pPr/>
              <a:t>3</a:t>
            </a:fld>
            <a:endParaRPr lang="en-US" altLang="en-US"/>
          </a:p>
        </p:txBody>
      </p:sp>
      <p:sp>
        <p:nvSpPr>
          <p:cNvPr id="66562" name="Rectangle 2"/>
          <p:cNvSpPr>
            <a:spLocks noChangeArrowheads="1" noTextEdit="1"/>
          </p:cNvSpPr>
          <p:nvPr>
            <p:ph type="sldImg"/>
          </p:nvPr>
        </p:nvSpPr>
        <p:spPr>
          <a:ln cap="flat"/>
        </p:spPr>
      </p:sp>
      <p:sp>
        <p:nvSpPr>
          <p:cNvPr id="6656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73E1B-0855-41F1-ABFD-BAEE3DA98E6A}" type="slidenum">
              <a:rPr lang="en-US" altLang="en-US"/>
              <a:pPr/>
              <a:t>30</a:t>
            </a:fld>
            <a:endParaRPr lang="en-US" alt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5C75-64EE-4E61-9A4B-58C84B3D0E88}" type="slidenum">
              <a:rPr lang="en-US" altLang="en-US"/>
              <a:pPr/>
              <a:t>31</a:t>
            </a:fld>
            <a:endParaRPr lang="en-US" alt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5F904-495D-4D56-9550-0A4F2C933A6F}" type="slidenum">
              <a:rPr lang="en-US" altLang="en-US"/>
              <a:pPr/>
              <a:t>32</a:t>
            </a:fld>
            <a:endParaRPr lang="en-US" altLang="en-US"/>
          </a:p>
        </p:txBody>
      </p:sp>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F08287-E1B0-48F9-95A2-F38F1FA81EFB}" type="slidenum">
              <a:rPr lang="en-US" altLang="en-US"/>
              <a:pPr/>
              <a:t>33</a:t>
            </a:fld>
            <a:endParaRPr lang="en-US" alt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DC883-332D-40BE-B398-D562499ED431}" type="slidenum">
              <a:rPr lang="en-US" altLang="en-US"/>
              <a:pPr/>
              <a:t>34</a:t>
            </a:fld>
            <a:endParaRPr lang="en-US" altLang="en-US"/>
          </a:p>
        </p:txBody>
      </p:sp>
      <p:sp>
        <p:nvSpPr>
          <p:cNvPr id="207874" name="Rectangle 2"/>
          <p:cNvSpPr>
            <a:spLocks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D65F4-BD18-4DC6-BAB5-AE2FCFC0E0FD}" type="slidenum">
              <a:rPr lang="en-US" altLang="en-US"/>
              <a:pPr/>
              <a:t>35</a:t>
            </a:fld>
            <a:endParaRPr lang="en-US" altLang="en-US"/>
          </a:p>
        </p:txBody>
      </p:sp>
      <p:sp>
        <p:nvSpPr>
          <p:cNvPr id="208898" name="Rectangle 2"/>
          <p:cNvSpPr>
            <a:spLocks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FD84D-5BD5-46E3-98CC-9F1AE98A44A9}" type="slidenum">
              <a:rPr lang="en-US" altLang="en-US"/>
              <a:pPr/>
              <a:t>36</a:t>
            </a:fld>
            <a:endParaRPr lang="en-US" altLang="en-US"/>
          </a:p>
        </p:txBody>
      </p:sp>
      <p:sp>
        <p:nvSpPr>
          <p:cNvPr id="209922" name="Rectangle 2"/>
          <p:cNvSpPr>
            <a:spLocks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0B644-5D3F-40D7-8425-568E43DFAEF9}" type="slidenum">
              <a:rPr lang="en-US" altLang="en-US"/>
              <a:pPr/>
              <a:t>37</a:t>
            </a:fld>
            <a:endParaRPr lang="en-US" altLang="en-US"/>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CCFC4-D0DB-423B-8B95-F18979FBF30D}" type="slidenum">
              <a:rPr lang="en-US" altLang="en-US"/>
              <a:pPr/>
              <a:t>38</a:t>
            </a:fld>
            <a:endParaRPr lang="en-US" altLang="en-US"/>
          </a:p>
        </p:txBody>
      </p:sp>
      <p:sp>
        <p:nvSpPr>
          <p:cNvPr id="211970" name="Rectangle 2"/>
          <p:cNvSpPr>
            <a:spLocks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B9867-8CF0-439B-9C71-71CBB70C64A3}" type="slidenum">
              <a:rPr lang="en-US" altLang="en-US"/>
              <a:pPr/>
              <a:t>39</a:t>
            </a:fld>
            <a:endParaRPr lang="en-US" altLang="en-US"/>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3E474-C3E4-4843-85AC-20DF8763F0C9}" type="slidenum">
              <a:rPr lang="en-US" altLang="en-US"/>
              <a:pPr/>
              <a:t>4</a:t>
            </a:fld>
            <a:endParaRPr lang="en-US" alt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CA0DE-5A56-452F-B9BA-AB3B2CC0E65F}" type="slidenum">
              <a:rPr lang="en-US" altLang="en-US"/>
              <a:pPr/>
              <a:t>40</a:t>
            </a:fld>
            <a:endParaRPr lang="en-US" altLang="en-US"/>
          </a:p>
        </p:txBody>
      </p:sp>
      <p:sp>
        <p:nvSpPr>
          <p:cNvPr id="214018" name="Rectangle 2"/>
          <p:cNvSpPr>
            <a:spLocks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E3C86-6335-49DF-B6D7-D3D66FF1A1B7}" type="slidenum">
              <a:rPr lang="en-US" altLang="en-US"/>
              <a:pPr/>
              <a:t>41</a:t>
            </a:fld>
            <a:endParaRPr lang="en-US" altLang="en-US"/>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08AC7-607E-4F5D-A434-BC8722348E1C}" type="slidenum">
              <a:rPr lang="en-US" altLang="en-US"/>
              <a:pPr/>
              <a:t>42</a:t>
            </a:fld>
            <a:endParaRPr lang="en-US" altLang="en-US"/>
          </a:p>
        </p:txBody>
      </p:sp>
      <p:sp>
        <p:nvSpPr>
          <p:cNvPr id="216066" name="Rectangle 2"/>
          <p:cNvSpPr>
            <a:spLocks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BF9F9-4572-4579-AD1C-B007679ADF0C}" type="slidenum">
              <a:rPr lang="en-US" altLang="en-US"/>
              <a:pPr/>
              <a:t>43</a:t>
            </a:fld>
            <a:endParaRPr lang="en-US" altLang="en-US"/>
          </a:p>
        </p:txBody>
      </p:sp>
      <p:sp>
        <p:nvSpPr>
          <p:cNvPr id="217090" name="Rectangle 2"/>
          <p:cNvSpPr>
            <a:spLocks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58C19-E64C-40D9-94E4-6D0B2CB9C7DA}" type="slidenum">
              <a:rPr lang="en-US" altLang="en-US"/>
              <a:pPr/>
              <a:t>44</a:t>
            </a:fld>
            <a:endParaRPr lang="en-US" altLang="en-US"/>
          </a:p>
        </p:txBody>
      </p:sp>
      <p:sp>
        <p:nvSpPr>
          <p:cNvPr id="218114" name="Rectangle 2"/>
          <p:cNvSpPr>
            <a:spLocks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460E0-D279-45D1-9637-0787512F88F5}" type="slidenum">
              <a:rPr lang="en-US" altLang="en-US"/>
              <a:pPr/>
              <a:t>45</a:t>
            </a:fld>
            <a:endParaRPr lang="en-US" altLang="en-US"/>
          </a:p>
        </p:txBody>
      </p:sp>
      <p:sp>
        <p:nvSpPr>
          <p:cNvPr id="219138" name="Rectangle 2"/>
          <p:cNvSpPr>
            <a:spLocks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772AE-8B7C-4499-9C1B-337DE0B5EDFA}" type="slidenum">
              <a:rPr lang="en-US" altLang="en-US"/>
              <a:pPr/>
              <a:t>46</a:t>
            </a:fld>
            <a:endParaRPr lang="en-US" altLang="en-US"/>
          </a:p>
        </p:txBody>
      </p:sp>
      <p:sp>
        <p:nvSpPr>
          <p:cNvPr id="220162" name="Rectangle 2"/>
          <p:cNvSpPr>
            <a:spLocks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E96D25-99CF-43D2-8804-AD8C9B4E227A}" type="slidenum">
              <a:rPr lang="en-US" altLang="en-US"/>
              <a:pPr/>
              <a:t>47</a:t>
            </a:fld>
            <a:endParaRPr lang="en-US" altLang="en-US"/>
          </a:p>
        </p:txBody>
      </p:sp>
      <p:sp>
        <p:nvSpPr>
          <p:cNvPr id="221186" name="Rectangle 2"/>
          <p:cNvSpPr>
            <a:spLocks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C9DEE-C1CF-47A0-92E3-8569536EBC6D}" type="slidenum">
              <a:rPr lang="en-US" altLang="en-US"/>
              <a:pPr/>
              <a:t>48</a:t>
            </a:fld>
            <a:endParaRPr lang="en-US" altLang="en-US"/>
          </a:p>
        </p:txBody>
      </p:sp>
      <p:sp>
        <p:nvSpPr>
          <p:cNvPr id="222210" name="Rectangle 2"/>
          <p:cNvSpPr>
            <a:spLocks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B88C7-5070-4AAB-8238-E0664B48DE1F}" type="slidenum">
              <a:rPr lang="en-US" altLang="en-US"/>
              <a:pPr/>
              <a:t>49</a:t>
            </a:fld>
            <a:endParaRPr lang="en-US" altLang="en-US"/>
          </a:p>
        </p:txBody>
      </p:sp>
      <p:sp>
        <p:nvSpPr>
          <p:cNvPr id="223234" name="Rectangle 2"/>
          <p:cNvSpPr>
            <a:spLocks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60524-1496-48DD-957B-FF988C7726FB}" type="slidenum">
              <a:rPr lang="en-US" altLang="en-US"/>
              <a:pPr/>
              <a:t>5</a:t>
            </a:fld>
            <a:endParaRPr lang="en-US" alt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F0820-7A36-40F9-8714-9E209BE6FD8C}" type="slidenum">
              <a:rPr lang="en-US" altLang="en-US"/>
              <a:pPr/>
              <a:t>50</a:t>
            </a:fld>
            <a:endParaRPr lang="en-US" altLang="en-US"/>
          </a:p>
        </p:txBody>
      </p:sp>
      <p:sp>
        <p:nvSpPr>
          <p:cNvPr id="224258" name="Rectangle 2"/>
          <p:cNvSpPr>
            <a:spLocks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9C167-E7D8-42C3-88C0-C561E8D26992}" type="slidenum">
              <a:rPr lang="en-US" altLang="en-US"/>
              <a:pPr/>
              <a:t>51</a:t>
            </a:fld>
            <a:endParaRPr lang="en-US" altLang="en-US"/>
          </a:p>
        </p:txBody>
      </p:sp>
      <p:sp>
        <p:nvSpPr>
          <p:cNvPr id="225282" name="Rectangle 2"/>
          <p:cNvSpPr>
            <a:spLocks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FB803-09F8-4650-B072-FB2391DE54B5}" type="slidenum">
              <a:rPr lang="en-US" altLang="en-US"/>
              <a:pPr/>
              <a:t>52</a:t>
            </a:fld>
            <a:endParaRPr lang="en-US" altLang="en-US"/>
          </a:p>
        </p:txBody>
      </p:sp>
      <p:sp>
        <p:nvSpPr>
          <p:cNvPr id="226306" name="Rectangle 2"/>
          <p:cNvSpPr>
            <a:spLocks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CBD5A-684A-482C-852A-FBC6E1AE2680}" type="slidenum">
              <a:rPr lang="en-US" altLang="en-US"/>
              <a:pPr/>
              <a:t>6</a:t>
            </a:fld>
            <a:endParaRPr lang="en-US" alt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A9AFD-BD18-4E14-91F5-EA9968E9FA97}" type="slidenum">
              <a:rPr lang="en-US" altLang="en-US"/>
              <a:pPr/>
              <a:t>7</a:t>
            </a:fld>
            <a:endParaRPr lang="en-US" alt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5E6E1-EB4E-4A5E-8939-5BD49612891D}" type="slidenum">
              <a:rPr lang="en-US" altLang="en-US"/>
              <a:pPr/>
              <a:t>8</a:t>
            </a:fld>
            <a:endParaRPr lang="en-US" alt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7F11-6EBA-4AA5-8B63-46C417A5FB7A}" type="slidenum">
              <a:rPr lang="en-US" altLang="en-US"/>
              <a:pPr/>
              <a:t>9</a:t>
            </a:fld>
            <a:endParaRPr lang="en-US" altLang="en-US"/>
          </a:p>
        </p:txBody>
      </p:sp>
      <p:sp>
        <p:nvSpPr>
          <p:cNvPr id="185346" name="Rectangle 2"/>
          <p:cNvSpPr>
            <a:spLocks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754063" y="2590800"/>
            <a:ext cx="8550275" cy="1295400"/>
          </a:xfrm>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sz="quarter" idx="1"/>
          </p:nvPr>
        </p:nvSpPr>
        <p:spPr>
          <a:xfrm>
            <a:off x="1508125" y="4403725"/>
            <a:ext cx="7042150" cy="1987550"/>
          </a:xfrm>
        </p:spPr>
        <p:txBody>
          <a:bodyPr/>
          <a:lstStyle>
            <a:lvl1pPr marL="0" indent="0" algn="ctr">
              <a:buFont typeface="WP MathA" charset="2"/>
              <a:buNone/>
              <a:defRPr/>
            </a:lvl1pPr>
          </a:lstStyle>
          <a:p>
            <a:pPr lvl="0"/>
            <a:r>
              <a:rPr lang="en-US" altLang="en-US" noProof="0" smtClean="0"/>
              <a:t>Click to edit Master subtitle style</a:t>
            </a:r>
          </a:p>
        </p:txBody>
      </p:sp>
      <p:sp>
        <p:nvSpPr>
          <p:cNvPr id="3076" name="Rectangle 4"/>
          <p:cNvSpPr>
            <a:spLocks noGrp="1" noChangeArrowheads="1"/>
          </p:cNvSpPr>
          <p:nvPr>
            <p:ph type="dt" sz="quarter" idx="2"/>
          </p:nvPr>
        </p:nvSpPr>
        <p:spPr/>
        <p:txBody>
          <a:bodyPr/>
          <a:lstStyle>
            <a:lvl1pPr>
              <a:defRPr baseline="0">
                <a:effectLst/>
              </a:defRPr>
            </a:lvl1pPr>
          </a:lstStyle>
          <a:p>
            <a:endParaRPr lang="en-US" altLang="en-US"/>
          </a:p>
        </p:txBody>
      </p:sp>
      <p:sp>
        <p:nvSpPr>
          <p:cNvPr id="3077" name="Rectangle 5"/>
          <p:cNvSpPr>
            <a:spLocks noGrp="1" noChangeArrowheads="1"/>
          </p:cNvSpPr>
          <p:nvPr>
            <p:ph type="ftr" sz="quarter" idx="3"/>
          </p:nvPr>
        </p:nvSpPr>
        <p:spPr>
          <a:xfrm>
            <a:off x="3436938" y="7081838"/>
            <a:ext cx="3184525" cy="517525"/>
          </a:xfrm>
        </p:spPr>
        <p:txBody>
          <a:bodyPr/>
          <a:lstStyle>
            <a:lvl1pPr algn="ctr">
              <a:defRPr sz="1600">
                <a:solidFill>
                  <a:schemeClr val="tx1"/>
                </a:solidFill>
              </a:defRPr>
            </a:lvl1pPr>
          </a:lstStyle>
          <a:p>
            <a:endParaRPr lang="en-US" altLang="en-US"/>
          </a:p>
        </p:txBody>
      </p:sp>
      <p:sp>
        <p:nvSpPr>
          <p:cNvPr id="3078" name="Rectangle 6"/>
          <p:cNvSpPr>
            <a:spLocks noGrp="1" noChangeArrowheads="1"/>
          </p:cNvSpPr>
          <p:nvPr>
            <p:ph type="sldNum" sz="quarter" idx="4"/>
          </p:nvPr>
        </p:nvSpPr>
        <p:spPr/>
        <p:txBody>
          <a:bodyPr/>
          <a:lstStyle>
            <a:lvl1pPr>
              <a:defRPr baseline="0">
                <a:effectLst/>
              </a:defRPr>
            </a:lvl1pPr>
          </a:lstStyle>
          <a:p>
            <a:fld id="{3CF8096D-C7ED-452B-8DC6-BA269752623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829D12-C424-4D9D-90D3-026B442CC887}" type="slidenum">
              <a:rPr lang="en-US" altLang="en-US"/>
              <a:pPr/>
              <a:t>‹#›</a:t>
            </a:fld>
            <a:endParaRPr lang="en-US" altLang="en-US"/>
          </a:p>
        </p:txBody>
      </p:sp>
    </p:spTree>
    <p:extLst>
      <p:ext uri="{BB962C8B-B14F-4D97-AF65-F5344CB8AC3E}">
        <p14:creationId xmlns:p14="http://schemas.microsoft.com/office/powerpoint/2010/main" val="97677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46075"/>
            <a:ext cx="2262188" cy="6562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46075"/>
            <a:ext cx="6637337" cy="65627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4A5CC3C-F9DD-4824-89DA-1DE2F4851D56}" type="slidenum">
              <a:rPr lang="en-US" altLang="en-US"/>
              <a:pPr/>
              <a:t>‹#›</a:t>
            </a:fld>
            <a:endParaRPr lang="en-US" altLang="en-US"/>
          </a:p>
        </p:txBody>
      </p:sp>
    </p:spTree>
    <p:extLst>
      <p:ext uri="{BB962C8B-B14F-4D97-AF65-F5344CB8AC3E}">
        <p14:creationId xmlns:p14="http://schemas.microsoft.com/office/powerpoint/2010/main" val="113555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75FB16-81AC-4030-892E-33C1F52CDF6C}" type="slidenum">
              <a:rPr lang="en-US" altLang="en-US"/>
              <a:pPr/>
              <a:t>‹#›</a:t>
            </a:fld>
            <a:endParaRPr lang="en-US" altLang="en-US"/>
          </a:p>
        </p:txBody>
      </p:sp>
    </p:spTree>
    <p:extLst>
      <p:ext uri="{BB962C8B-B14F-4D97-AF65-F5344CB8AC3E}">
        <p14:creationId xmlns:p14="http://schemas.microsoft.com/office/powerpoint/2010/main" val="342339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5800" y="5200650"/>
            <a:ext cx="8675688" cy="17002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AC4674-C0AC-4777-A691-6BCAF5FF68AA}" type="slidenum">
              <a:rPr lang="en-US" altLang="en-US"/>
              <a:pPr/>
              <a:t>‹#›</a:t>
            </a:fld>
            <a:endParaRPr lang="en-US" altLang="en-US"/>
          </a:p>
        </p:txBody>
      </p:sp>
    </p:spTree>
    <p:extLst>
      <p:ext uri="{BB962C8B-B14F-4D97-AF65-F5344CB8AC3E}">
        <p14:creationId xmlns:p14="http://schemas.microsoft.com/office/powerpoint/2010/main" val="1539529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0958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0958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E3C112F-F868-4ACA-8271-8BB7EF7FDD65}" type="slidenum">
              <a:rPr lang="en-US" altLang="en-US"/>
              <a:pPr/>
              <a:t>‹#›</a:t>
            </a:fld>
            <a:endParaRPr lang="en-US" altLang="en-US"/>
          </a:p>
        </p:txBody>
      </p:sp>
    </p:spTree>
    <p:extLst>
      <p:ext uri="{BB962C8B-B14F-4D97-AF65-F5344CB8AC3E}">
        <p14:creationId xmlns:p14="http://schemas.microsoft.com/office/powerpoint/2010/main" val="254235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92150" y="2838450"/>
            <a:ext cx="4256088" cy="41767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92700" y="2838450"/>
            <a:ext cx="4275138" cy="41767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Date Placeholder 7"/>
          <p:cNvSpPr>
            <a:spLocks noGrp="1"/>
          </p:cNvSpPr>
          <p:nvPr>
            <p:ph type="dt" sz="half"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F3A36E0-6F8F-4779-B17F-50CE4377BDE3}" type="slidenum">
              <a:rPr lang="en-US" altLang="en-US"/>
              <a:pPr/>
              <a:t>‹#›</a:t>
            </a:fld>
            <a:endParaRPr lang="en-US" altLang="en-US"/>
          </a:p>
        </p:txBody>
      </p:sp>
    </p:spTree>
    <p:extLst>
      <p:ext uri="{BB962C8B-B14F-4D97-AF65-F5344CB8AC3E}">
        <p14:creationId xmlns:p14="http://schemas.microsoft.com/office/powerpoint/2010/main" val="370276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Date Placeholder 3"/>
          <p:cNvSpPr>
            <a:spLocks noGrp="1"/>
          </p:cNvSpPr>
          <p:nvPr>
            <p:ph type="dt" sz="half"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9C3D63A-97A8-4304-8049-3CF54DB6CA0D}" type="slidenum">
              <a:rPr lang="en-US" altLang="en-US"/>
              <a:pPr/>
              <a:t>‹#›</a:t>
            </a:fld>
            <a:endParaRPr lang="en-US" altLang="en-US"/>
          </a:p>
        </p:txBody>
      </p:sp>
    </p:spTree>
    <p:extLst>
      <p:ext uri="{BB962C8B-B14F-4D97-AF65-F5344CB8AC3E}">
        <p14:creationId xmlns:p14="http://schemas.microsoft.com/office/powerpoint/2010/main" val="374736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Date Placeholder 2"/>
          <p:cNvSpPr>
            <a:spLocks noGrp="1"/>
          </p:cNvSpPr>
          <p:nvPr>
            <p:ph type="dt" sz="half"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C9B816F-E794-48C3-9F8E-148559364264}" type="slidenum">
              <a:rPr lang="en-US" altLang="en-US"/>
              <a:pPr/>
              <a:t>‹#›</a:t>
            </a:fld>
            <a:endParaRPr lang="en-US" altLang="en-US"/>
          </a:p>
        </p:txBody>
      </p:sp>
    </p:spTree>
    <p:extLst>
      <p:ext uri="{BB962C8B-B14F-4D97-AF65-F5344CB8AC3E}">
        <p14:creationId xmlns:p14="http://schemas.microsoft.com/office/powerpoint/2010/main" val="423988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E5AF55B-658F-4879-BC36-E6C4149A4A72}" type="slidenum">
              <a:rPr lang="en-US" altLang="en-US"/>
              <a:pPr/>
              <a:t>‹#›</a:t>
            </a:fld>
            <a:endParaRPr lang="en-US" altLang="en-US"/>
          </a:p>
        </p:txBody>
      </p:sp>
    </p:spTree>
    <p:extLst>
      <p:ext uri="{BB962C8B-B14F-4D97-AF65-F5344CB8AC3E}">
        <p14:creationId xmlns:p14="http://schemas.microsoft.com/office/powerpoint/2010/main" val="379320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78F0A34-B971-4F8B-AC8F-D577BB4F8EE1}" type="slidenum">
              <a:rPr lang="en-US" altLang="en-US"/>
              <a:pPr/>
              <a:t>‹#›</a:t>
            </a:fld>
            <a:endParaRPr lang="en-US" altLang="en-US"/>
          </a:p>
        </p:txBody>
      </p:sp>
    </p:spTree>
    <p:extLst>
      <p:ext uri="{BB962C8B-B14F-4D97-AF65-F5344CB8AC3E}">
        <p14:creationId xmlns:p14="http://schemas.microsoft.com/office/powerpoint/2010/main" val="17766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43"/>
            </a:gs>
            <a:gs pos="100000">
              <a:srgbClr val="0000B2"/>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33388" y="1655763"/>
            <a:ext cx="9191625" cy="5411787"/>
          </a:xfrm>
          <a:prstGeom prst="rect">
            <a:avLst/>
          </a:prstGeom>
          <a:solidFill>
            <a:srgbClr val="000000"/>
          </a:solidFill>
          <a:ln w="25400">
            <a:solidFill>
              <a:schemeClr val="folHlink"/>
            </a:solidFill>
            <a:miter lim="800000"/>
            <a:headEnd/>
            <a:tailEnd/>
          </a:ln>
          <a:effectLst>
            <a:outerShdw dist="107763" dir="2700000" algn="ctr" rotWithShape="0">
              <a:schemeClr val="bg2"/>
            </a:outerShdw>
          </a:effectLst>
        </p:spPr>
        <p:txBody>
          <a:bodyPr wrap="none" anchor="ctr"/>
          <a:lstStyle/>
          <a:p>
            <a:endParaRPr lang="en-US"/>
          </a:p>
        </p:txBody>
      </p:sp>
      <p:sp>
        <p:nvSpPr>
          <p:cNvPr id="1027" name="Rectangle 3"/>
          <p:cNvSpPr>
            <a:spLocks noGrp="1" noChangeArrowheads="1"/>
          </p:cNvSpPr>
          <p:nvPr>
            <p:ph type="title"/>
          </p:nvPr>
        </p:nvSpPr>
        <p:spPr bwMode="auto">
          <a:xfrm>
            <a:off x="503238" y="346075"/>
            <a:ext cx="9051925" cy="1208088"/>
          </a:xfrm>
          <a:prstGeom prst="rect">
            <a:avLst/>
          </a:prstGeom>
          <a:noFill/>
          <a:ln>
            <a:noFill/>
          </a:ln>
          <a:effectLst>
            <a:outerShdw dist="17961" dir="2700000" algn="ctr" rotWithShape="0">
              <a:schemeClr val="hlink"/>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2590" tIns="51296" rIns="102590" bIns="51296"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503238" y="1812925"/>
            <a:ext cx="9051925"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590" tIns="51296" rIns="102590" bIns="512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Rectangle 5"/>
          <p:cNvSpPr>
            <a:spLocks noGrp="1" noChangeArrowheads="1"/>
          </p:cNvSpPr>
          <p:nvPr>
            <p:ph type="ftr" sz="quarter" idx="3"/>
          </p:nvPr>
        </p:nvSpPr>
        <p:spPr bwMode="auto">
          <a:xfrm>
            <a:off x="503238" y="7081838"/>
            <a:ext cx="62023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590" tIns="51296" rIns="102590" bIns="51296" numCol="1" anchor="ctr" anchorCtr="0" compatLnSpc="1">
            <a:prstTxWarp prst="textNoShape">
              <a:avLst/>
            </a:prstTxWarp>
          </a:bodyPr>
          <a:lstStyle>
            <a:lvl1pPr algn="l" defTabSz="1019175">
              <a:defRPr sz="1800" b="0">
                <a:solidFill>
                  <a:schemeClr val="hlink"/>
                </a:solidFill>
              </a:defRPr>
            </a:lvl1pPr>
          </a:lstStyle>
          <a:p>
            <a:endParaRPr lang="en-US" altLang="en-US"/>
          </a:p>
        </p:txBody>
      </p:sp>
      <p:sp>
        <p:nvSpPr>
          <p:cNvPr id="1030" name="Rectangle 6"/>
          <p:cNvSpPr>
            <a:spLocks noGrp="1" noChangeArrowheads="1"/>
          </p:cNvSpPr>
          <p:nvPr>
            <p:ph type="dt" sz="half" idx="2"/>
          </p:nvPr>
        </p:nvSpPr>
        <p:spPr bwMode="auto">
          <a:xfrm>
            <a:off x="754063"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590" tIns="51296" rIns="102590" bIns="51296" numCol="1" anchor="ctr" anchorCtr="0" compatLnSpc="1">
            <a:prstTxWarp prst="textNoShape">
              <a:avLst/>
            </a:prstTxWarp>
          </a:bodyPr>
          <a:lstStyle>
            <a:lvl1pPr algn="l" defTabSz="1019175">
              <a:defRPr sz="1600" b="0" baseline="30000">
                <a:solidFill>
                  <a:schemeClr val="tx1"/>
                </a:solidFill>
                <a:effectLst>
                  <a:outerShdw blurRad="38100" dist="38100" dir="2700000" algn="tl">
                    <a:srgbClr val="000000"/>
                  </a:outerShdw>
                </a:effectLst>
              </a:defRPr>
            </a:lvl1pPr>
          </a:lstStyle>
          <a:p>
            <a:endParaRPr lang="en-US" altLang="en-US"/>
          </a:p>
        </p:txBody>
      </p:sp>
      <p:sp>
        <p:nvSpPr>
          <p:cNvPr id="1031" name="Rectangle 7"/>
          <p:cNvSpPr>
            <a:spLocks noGrp="1" noChangeArrowheads="1"/>
          </p:cNvSpPr>
          <p:nvPr>
            <p:ph type="sldNum" sz="quarter" idx="4"/>
          </p:nvPr>
        </p:nvSpPr>
        <p:spPr bwMode="auto">
          <a:xfrm>
            <a:off x="7208838" y="7081838"/>
            <a:ext cx="2095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2590" tIns="51296" rIns="102590" bIns="51296" numCol="1" anchor="ctr" anchorCtr="0" compatLnSpc="1">
            <a:prstTxWarp prst="textNoShape">
              <a:avLst/>
            </a:prstTxWarp>
          </a:bodyPr>
          <a:lstStyle>
            <a:lvl1pPr algn="r" defTabSz="1019175">
              <a:defRPr sz="1600" b="0" baseline="30000">
                <a:solidFill>
                  <a:schemeClr val="tx1"/>
                </a:solidFill>
                <a:effectLst>
                  <a:outerShdw blurRad="38100" dist="38100" dir="2700000" algn="tl">
                    <a:srgbClr val="000000"/>
                  </a:outerShdw>
                </a:effectLst>
              </a:defRPr>
            </a:lvl1pPr>
          </a:lstStyle>
          <a:p>
            <a:fld id="{A105804B-2070-4F1E-B9DC-0F0C9D9414DA}" type="slidenum">
              <a:rPr lang="en-US" altLang="en-US"/>
              <a:pPr/>
              <a:t>‹#›</a:t>
            </a:fld>
            <a:endParaRPr lang="en-US" altLang="en-US"/>
          </a:p>
        </p:txBody>
      </p:sp>
      <p:sp>
        <p:nvSpPr>
          <p:cNvPr id="1032" name="Text Box 8"/>
          <p:cNvSpPr txBox="1">
            <a:spLocks noChangeArrowheads="1"/>
          </p:cNvSpPr>
          <p:nvPr userDrawn="1"/>
        </p:nvSpPr>
        <p:spPr bwMode="auto">
          <a:xfrm>
            <a:off x="1739900" y="4086225"/>
            <a:ext cx="1401763" cy="604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marL="269875" indent="-230188"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SzPct val="110000"/>
              <a:buFont typeface="WP MathA" charset="2"/>
              <a:buChar char="&lt;"/>
            </a:pPr>
            <a:endParaRPr lang="en-US" altLang="en-US" sz="3300">
              <a:solidFill>
                <a:schemeClr val="bg2"/>
              </a:solidFill>
            </a:endParaRPr>
          </a:p>
        </p:txBody>
      </p:sp>
      <p:sp>
        <p:nvSpPr>
          <p:cNvPr id="1034" name="Text Box 10"/>
          <p:cNvSpPr txBox="1">
            <a:spLocks noChangeArrowheads="1"/>
          </p:cNvSpPr>
          <p:nvPr userDrawn="1"/>
        </p:nvSpPr>
        <p:spPr bwMode="auto">
          <a:xfrm>
            <a:off x="3709988" y="7302500"/>
            <a:ext cx="438150" cy="604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marL="231775" indent="-231775"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buSzPct val="110000"/>
              <a:buFont typeface="WP MathA" charset="2"/>
              <a:buChar char="&lt;"/>
            </a:pPr>
            <a:endParaRPr lang="en-US" altLang="en-US" sz="3300">
              <a:solidFill>
                <a:schemeClr val="folHlink"/>
              </a:solidFill>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019175" rtl="0" eaLnBrk="0" fontAlgn="base" hangingPunct="0">
        <a:spcBef>
          <a:spcPct val="0"/>
        </a:spcBef>
        <a:spcAft>
          <a:spcPct val="0"/>
        </a:spcAft>
        <a:defRPr sz="3300" b="1" kern="1200">
          <a:solidFill>
            <a:schemeClr val="folHlink"/>
          </a:solidFill>
          <a:latin typeface="+mj-lt"/>
          <a:ea typeface="+mj-ea"/>
          <a:cs typeface="+mj-cs"/>
        </a:defRPr>
      </a:lvl1pPr>
      <a:lvl2pPr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2pPr>
      <a:lvl3pPr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3pPr>
      <a:lvl4pPr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4pPr>
      <a:lvl5pPr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5pPr>
      <a:lvl6pPr marL="457200"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6pPr>
      <a:lvl7pPr marL="914400"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7pPr>
      <a:lvl8pPr marL="1371600"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8pPr>
      <a:lvl9pPr marL="1828800" algn="ctr" defTabSz="1019175" rtl="0" eaLnBrk="0" fontAlgn="base" hangingPunct="0">
        <a:spcBef>
          <a:spcPct val="0"/>
        </a:spcBef>
        <a:spcAft>
          <a:spcPct val="0"/>
        </a:spcAft>
        <a:defRPr sz="3300" b="1">
          <a:solidFill>
            <a:schemeClr val="folHlink"/>
          </a:solidFill>
          <a:latin typeface="Bookman Old Style" panose="02050604050505020204" pitchFamily="18" charset="0"/>
        </a:defRPr>
      </a:lvl9pPr>
    </p:titleStyle>
    <p:bodyStyle>
      <a:lvl1pPr marL="382588" indent="-382588" algn="l" defTabSz="1019175" rtl="0" eaLnBrk="0" fontAlgn="base" hangingPunct="0">
        <a:spcBef>
          <a:spcPct val="20000"/>
        </a:spcBef>
        <a:spcAft>
          <a:spcPct val="0"/>
        </a:spcAft>
        <a:buClr>
          <a:schemeClr val="folHlink"/>
        </a:buClr>
        <a:buSzPct val="110000"/>
        <a:buFont typeface="WP MathA" charset="2"/>
        <a:buChar char="&lt;"/>
        <a:defRPr sz="2900" kern="1200">
          <a:solidFill>
            <a:schemeClr val="tx1"/>
          </a:solidFill>
          <a:latin typeface="+mn-lt"/>
          <a:ea typeface="+mn-ea"/>
          <a:cs typeface="+mn-cs"/>
        </a:defRPr>
      </a:lvl1pPr>
      <a:lvl2pPr marL="827088" indent="-317500" algn="l" defTabSz="1019175" rtl="0" eaLnBrk="0" fontAlgn="base" hangingPunct="0">
        <a:spcBef>
          <a:spcPct val="20000"/>
        </a:spcBef>
        <a:spcAft>
          <a:spcPct val="0"/>
        </a:spcAft>
        <a:buClr>
          <a:schemeClr val="folHlink"/>
        </a:buClr>
        <a:buSzPct val="110000"/>
        <a:buFont typeface="WP MathA" charset="2"/>
        <a:buChar char="&lt;"/>
        <a:defRPr sz="2500" kern="1200">
          <a:solidFill>
            <a:schemeClr val="tx2"/>
          </a:solidFill>
          <a:latin typeface="+mn-lt"/>
          <a:ea typeface="+mn-ea"/>
          <a:cs typeface="+mn-cs"/>
        </a:defRPr>
      </a:lvl2pPr>
      <a:lvl3pPr marL="1273175" indent="-254000" algn="l" defTabSz="1019175" rtl="0" eaLnBrk="0" fontAlgn="base" hangingPunct="0">
        <a:spcBef>
          <a:spcPct val="20000"/>
        </a:spcBef>
        <a:spcAft>
          <a:spcPct val="0"/>
        </a:spcAft>
        <a:buClr>
          <a:schemeClr val="folHlink"/>
        </a:buClr>
        <a:buSzPct val="110000"/>
        <a:buFont typeface="WP MathA" charset="2"/>
        <a:buChar char="&lt;"/>
        <a:defRPr sz="2200" kern="1200">
          <a:solidFill>
            <a:schemeClr val="hlink"/>
          </a:solidFill>
          <a:latin typeface="+mn-lt"/>
          <a:ea typeface="+mn-ea"/>
          <a:cs typeface="+mn-cs"/>
        </a:defRPr>
      </a:lvl3pPr>
      <a:lvl4pPr marL="1782763" indent="-254000" algn="l" defTabSz="1019175" rtl="0" eaLnBrk="0" fontAlgn="base" hangingPunct="0">
        <a:spcBef>
          <a:spcPct val="20000"/>
        </a:spcBef>
        <a:spcAft>
          <a:spcPct val="0"/>
        </a:spcAft>
        <a:buClr>
          <a:schemeClr val="tx2"/>
        </a:buClr>
        <a:buSzPct val="100000"/>
        <a:buFont typeface="WP MathA" charset="2"/>
        <a:buChar char="Í"/>
        <a:defRPr sz="2000" kern="1200">
          <a:solidFill>
            <a:schemeClr val="tx1"/>
          </a:solidFill>
          <a:effectLst>
            <a:outerShdw blurRad="38100" dist="38100" dir="2700000" algn="tl">
              <a:srgbClr val="000000"/>
            </a:outerShdw>
          </a:effectLst>
          <a:latin typeface="+mn-lt"/>
          <a:ea typeface="+mn-ea"/>
          <a:cs typeface="+mn-cs"/>
        </a:defRPr>
      </a:lvl4pPr>
      <a:lvl5pPr marL="2292350" indent="-254000" algn="l" defTabSz="1019175" rtl="0" eaLnBrk="0" fontAlgn="base" hangingPunct="0">
        <a:spcBef>
          <a:spcPct val="20000"/>
        </a:spcBef>
        <a:spcAft>
          <a:spcPct val="0"/>
        </a:spcAft>
        <a:buClr>
          <a:schemeClr val="tx2"/>
        </a:buClr>
        <a:buSzPct val="100000"/>
        <a:buFont typeface="WP MathA" charset="2"/>
        <a:buChar char="Í"/>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02" name="Picture 2" descr="IMG00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766763"/>
            <a:ext cx="9805988" cy="6859587"/>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404813" y="5959475"/>
            <a:ext cx="9317037" cy="1571625"/>
          </a:xfrm>
          <a:prstGeom prst="rect">
            <a:avLst/>
          </a:prstGeom>
          <a:noFill/>
          <a:ln>
            <a:noFill/>
          </a:ln>
          <a:effectLst/>
          <a:extLst>
            <a:ext uri="{909E8E84-426E-40DD-AFC4-6F175D3DCCD1}">
              <a14:hiddenFill xmlns:a14="http://schemas.microsoft.com/office/drawing/2010/main">
                <a:solidFill>
                  <a:schemeClr val="tx1">
                    <a:alpha val="50000"/>
                  </a:schemeClr>
                </a:solidFill>
              </a14:hiddenFill>
            </a:ext>
            <a:ext uri="{91240B29-F687-4F45-9708-019B960494DF}">
              <a14:hiddenLine xmlns:a14="http://schemas.microsoft.com/office/drawing/2010/main" w="88900" cmpd="thickThin">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101882">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100">
                <a:solidFill>
                  <a:srgbClr val="C51612"/>
                </a:solidFill>
                <a:effectLst>
                  <a:outerShdw blurRad="38100" dist="38100" dir="2700000" algn="tl">
                    <a:srgbClr val="FFFFFF"/>
                  </a:outerShdw>
                </a:effectLst>
                <a:latin typeface="Bookman Old Style" panose="02050604050505020204" pitchFamily="18" charset="0"/>
              </a:rPr>
              <a:t>. . . a damp dreary place where all</a:t>
            </a:r>
          </a:p>
          <a:p>
            <a:pPr algn="ctr"/>
            <a:r>
              <a:rPr lang="en-US" altLang="en-US" sz="3100">
                <a:solidFill>
                  <a:srgbClr val="C51612"/>
                </a:solidFill>
                <a:effectLst>
                  <a:outerShdw blurRad="38100" dist="38100" dir="2700000" algn="tl">
                    <a:srgbClr val="FFFFFF"/>
                  </a:outerShdw>
                </a:effectLst>
                <a:latin typeface="Bookman Old Style" panose="02050604050505020204" pitchFamily="18" charset="0"/>
              </a:rPr>
              <a:t>manner of wild beasts dash about uncooked.</a:t>
            </a:r>
            <a:endParaRPr lang="en-US" altLang="en-US" sz="3100" i="1">
              <a:solidFill>
                <a:srgbClr val="C51612"/>
              </a:solidFill>
              <a:effectLst>
                <a:outerShdw blurRad="38100" dist="38100" dir="2700000" algn="tl">
                  <a:srgbClr val="FFFFFF"/>
                </a:outerShdw>
              </a:effectLst>
              <a:latin typeface="Bookman Old Style" panose="02050604050505020204" pitchFamily="18" charset="0"/>
            </a:endParaRPr>
          </a:p>
          <a:p>
            <a:pPr algn="ctr"/>
            <a:r>
              <a:rPr lang="en-US" altLang="en-US" sz="3100" i="1">
                <a:solidFill>
                  <a:srgbClr val="C51612"/>
                </a:solidFill>
                <a:effectLst>
                  <a:outerShdw blurRad="38100" dist="38100" dir="2700000" algn="tl">
                    <a:srgbClr val="FFFFFF"/>
                  </a:outerShdw>
                </a:effectLst>
                <a:latin typeface="Bookman Old Style" panose="02050604050505020204" pitchFamily="18" charset="0"/>
              </a:rPr>
              <a:t>Anonymous,  19th Century</a:t>
            </a:r>
          </a:p>
        </p:txBody>
      </p:sp>
      <p:sp>
        <p:nvSpPr>
          <p:cNvPr id="51204" name="Text Box 4"/>
          <p:cNvSpPr txBox="1">
            <a:spLocks noChangeArrowheads="1"/>
          </p:cNvSpPr>
          <p:nvPr/>
        </p:nvSpPr>
        <p:spPr bwMode="auto">
          <a:xfrm>
            <a:off x="334963" y="1381125"/>
            <a:ext cx="379095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88900" cmpd="thickThin">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3100" i="1">
                <a:solidFill>
                  <a:schemeClr val="folHlink"/>
                </a:solidFill>
                <a:effectLst>
                  <a:outerShdw blurRad="38100" dist="38100" dir="2700000" algn="tl">
                    <a:srgbClr val="FFFFFF"/>
                  </a:outerShdw>
                </a:effectLst>
                <a:latin typeface="Bookman Old Style" panose="02050604050505020204" pitchFamily="18" charset="0"/>
              </a:rPr>
              <a:t>Wilderness is . . .</a:t>
            </a:r>
          </a:p>
        </p:txBody>
      </p:sp>
    </p:spTree>
  </p:cSld>
  <p:clrMapOvr>
    <a:overrideClrMapping bg1="dk2" tx1="lt1" bg2="dk1" tx2="lt2" accent1="accent1" accent2="accent2" accent3="accent3" accent4="accent4" accent5="accent5" accent6="accent6" hlink="hlink" folHlink="folHlink"/>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noFill/>
          <a:ln/>
        </p:spPr>
        <p:txBody>
          <a:bodyPr/>
          <a:lstStyle/>
          <a:p>
            <a:r>
              <a:rPr lang="en-US" altLang="en-US"/>
              <a:t>Monitoring Program Capabilities</a:t>
            </a:r>
          </a:p>
        </p:txBody>
      </p:sp>
      <p:sp>
        <p:nvSpPr>
          <p:cNvPr id="119811" name="Rectangle 3"/>
          <p:cNvSpPr>
            <a:spLocks noGrp="1" noChangeArrowheads="1"/>
          </p:cNvSpPr>
          <p:nvPr>
            <p:ph type="body" idx="1"/>
          </p:nvPr>
        </p:nvSpPr>
        <p:spPr>
          <a:xfrm>
            <a:off x="587375" y="1812925"/>
            <a:ext cx="8967788" cy="5095875"/>
          </a:xfrm>
          <a:noFill/>
          <a:ln/>
        </p:spPr>
        <p:txBody>
          <a:bodyPr/>
          <a:lstStyle/>
          <a:p>
            <a:pPr marL="511175" indent="-377825">
              <a:lnSpc>
                <a:spcPct val="125000"/>
              </a:lnSpc>
              <a:spcAft>
                <a:spcPct val="10000"/>
              </a:spcAft>
              <a:buFont typeface="Wingdings" panose="05000000000000000000" pitchFamily="2" charset="2"/>
              <a:buChar char="Ø"/>
            </a:pPr>
            <a:r>
              <a:rPr lang="en-US" altLang="en-US" sz="2500" b="1"/>
              <a:t>Identify and quantify site-specific resource impacts</a:t>
            </a:r>
          </a:p>
          <a:p>
            <a:pPr marL="511175" indent="-377825">
              <a:lnSpc>
                <a:spcPct val="125000"/>
              </a:lnSpc>
              <a:spcAft>
                <a:spcPct val="10000"/>
              </a:spcAft>
              <a:buFont typeface="Wingdings" panose="05000000000000000000" pitchFamily="2" charset="2"/>
              <a:buChar char="Ø"/>
            </a:pPr>
            <a:r>
              <a:rPr lang="en-US" altLang="en-US" sz="2500" b="1"/>
              <a:t>Summarize impacts by environmental or use-related factors to detect and evaluate relationships</a:t>
            </a:r>
          </a:p>
          <a:p>
            <a:pPr marL="511175" indent="-377825">
              <a:lnSpc>
                <a:spcPct val="125000"/>
              </a:lnSpc>
              <a:spcAft>
                <a:spcPct val="10000"/>
              </a:spcAft>
              <a:buFont typeface="Wingdings" panose="05000000000000000000" pitchFamily="2" charset="2"/>
              <a:buChar char="Ø"/>
            </a:pPr>
            <a:r>
              <a:rPr lang="en-US" altLang="en-US" sz="2500" b="1"/>
              <a:t>Aid in setting and monitoring management standards for resource conditions</a:t>
            </a:r>
          </a:p>
          <a:p>
            <a:pPr marL="511175" indent="-377825">
              <a:lnSpc>
                <a:spcPct val="125000"/>
              </a:lnSpc>
              <a:spcAft>
                <a:spcPct val="10000"/>
              </a:spcAft>
              <a:buFont typeface="Wingdings" panose="05000000000000000000" pitchFamily="2" charset="2"/>
              <a:buChar char="Ø"/>
            </a:pPr>
            <a:r>
              <a:rPr lang="en-US" altLang="en-US" sz="2500" b="1"/>
              <a:t>Evaluate deterioration in resource conditions to suggest potential causes and effective management actions</a:t>
            </a:r>
          </a:p>
          <a:p>
            <a:pPr marL="511175" indent="-377825">
              <a:lnSpc>
                <a:spcPct val="125000"/>
              </a:lnSpc>
              <a:spcAft>
                <a:spcPct val="10000"/>
              </a:spcAft>
              <a:buFont typeface="Wingdings" panose="05000000000000000000" pitchFamily="2" charset="2"/>
              <a:buChar char="Ø"/>
            </a:pPr>
            <a:r>
              <a:rPr lang="en-US" altLang="en-US" sz="2500" b="1"/>
              <a:t>Evaluate the effectiveness of resource protection measures</a:t>
            </a:r>
          </a:p>
          <a:p>
            <a:pPr marL="511175" indent="-377825">
              <a:lnSpc>
                <a:spcPct val="125000"/>
              </a:lnSpc>
              <a:spcAft>
                <a:spcPct val="10000"/>
              </a:spcAft>
              <a:buFont typeface="Wingdings" panose="05000000000000000000" pitchFamily="2" charset="2"/>
              <a:buChar char="Ø"/>
            </a:pPr>
            <a:r>
              <a:rPr lang="en-US" altLang="en-US" sz="2500" b="1"/>
              <a:t>Identify and assign priorities to maintenance needs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calcmode="lin" valueType="num">
                                      <p:cBhvr additive="base">
                                        <p:cTn id="37" dur="500" fill="hold"/>
                                        <p:tgtEl>
                                          <p:spTgt spid="11981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198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1709" name="Group 29"/>
          <p:cNvGrpSpPr>
            <a:grpSpLocks/>
          </p:cNvGrpSpPr>
          <p:nvPr/>
        </p:nvGrpSpPr>
        <p:grpSpPr bwMode="auto">
          <a:xfrm>
            <a:off x="4810125" y="346075"/>
            <a:ext cx="4510088" cy="7131050"/>
            <a:chOff x="2755" y="192"/>
            <a:chExt cx="2582" cy="3964"/>
          </a:xfrm>
        </p:grpSpPr>
        <p:sp>
          <p:nvSpPr>
            <p:cNvPr id="71685" name="AutoShape 5"/>
            <p:cNvSpPr>
              <a:spLocks noChangeArrowheads="1"/>
            </p:cNvSpPr>
            <p:nvPr/>
          </p:nvSpPr>
          <p:spPr bwMode="auto">
            <a:xfrm>
              <a:off x="2755" y="2596"/>
              <a:ext cx="1282" cy="195"/>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Standards Exceeded</a:t>
              </a:r>
            </a:p>
          </p:txBody>
        </p:sp>
        <p:sp>
          <p:nvSpPr>
            <p:cNvPr id="71686" name="AutoShape 6"/>
            <p:cNvSpPr>
              <a:spLocks noChangeArrowheads="1"/>
            </p:cNvSpPr>
            <p:nvPr/>
          </p:nvSpPr>
          <p:spPr bwMode="auto">
            <a:xfrm>
              <a:off x="2756" y="3539"/>
              <a:ext cx="2312" cy="195"/>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Select Appropriate Management Action</a:t>
              </a:r>
            </a:p>
          </p:txBody>
        </p:sp>
        <p:grpSp>
          <p:nvGrpSpPr>
            <p:cNvPr id="71708" name="Group 28"/>
            <p:cNvGrpSpPr>
              <a:grpSpLocks/>
            </p:cNvGrpSpPr>
            <p:nvPr/>
          </p:nvGrpSpPr>
          <p:grpSpPr bwMode="auto">
            <a:xfrm>
              <a:off x="2830" y="192"/>
              <a:ext cx="2507" cy="3964"/>
              <a:chOff x="2830" y="192"/>
              <a:chExt cx="2507" cy="3964"/>
            </a:xfrm>
          </p:grpSpPr>
          <p:sp>
            <p:nvSpPr>
              <p:cNvPr id="71688" name="AutoShape 8"/>
              <p:cNvSpPr>
                <a:spLocks noChangeArrowheads="1"/>
              </p:cNvSpPr>
              <p:nvPr/>
            </p:nvSpPr>
            <p:spPr bwMode="auto">
              <a:xfrm>
                <a:off x="3170" y="192"/>
                <a:ext cx="1485" cy="323"/>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Establish Prescriptive </a:t>
                </a:r>
                <a:br>
                  <a:rPr lang="en-US" altLang="en-US" sz="1600">
                    <a:latin typeface="Arial" panose="020B0604020202020204" pitchFamily="34" charset="0"/>
                  </a:rPr>
                </a:br>
                <a:r>
                  <a:rPr lang="en-US" altLang="en-US" sz="1600">
                    <a:latin typeface="Arial" panose="020B0604020202020204" pitchFamily="34" charset="0"/>
                  </a:rPr>
                  <a:t>Management Objectives</a:t>
                </a:r>
              </a:p>
            </p:txBody>
          </p:sp>
          <p:sp>
            <p:nvSpPr>
              <p:cNvPr id="71689" name="AutoShape 9"/>
              <p:cNvSpPr>
                <a:spLocks noChangeArrowheads="1"/>
              </p:cNvSpPr>
              <p:nvPr/>
            </p:nvSpPr>
            <p:spPr bwMode="auto">
              <a:xfrm>
                <a:off x="3071" y="729"/>
                <a:ext cx="1684" cy="323"/>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Choose Biophysical and </a:t>
                </a:r>
                <a:br>
                  <a:rPr lang="en-US" altLang="en-US" sz="1600">
                    <a:latin typeface="Arial" panose="020B0604020202020204" pitchFamily="34" charset="0"/>
                  </a:rPr>
                </a:br>
                <a:r>
                  <a:rPr lang="en-US" altLang="en-US" sz="1600">
                    <a:latin typeface="Arial" panose="020B0604020202020204" pitchFamily="34" charset="0"/>
                  </a:rPr>
                  <a:t>Social Indicators of Change</a:t>
                </a:r>
              </a:p>
            </p:txBody>
          </p:sp>
          <p:sp>
            <p:nvSpPr>
              <p:cNvPr id="71690" name="AutoShape 10"/>
              <p:cNvSpPr>
                <a:spLocks noChangeArrowheads="1"/>
              </p:cNvSpPr>
              <p:nvPr/>
            </p:nvSpPr>
            <p:spPr bwMode="auto">
              <a:xfrm>
                <a:off x="3263" y="1272"/>
                <a:ext cx="1303" cy="195"/>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Formulate Standards</a:t>
                </a:r>
              </a:p>
            </p:txBody>
          </p:sp>
          <p:sp>
            <p:nvSpPr>
              <p:cNvPr id="71691" name="AutoShape 11"/>
              <p:cNvSpPr>
                <a:spLocks noChangeArrowheads="1"/>
              </p:cNvSpPr>
              <p:nvPr/>
            </p:nvSpPr>
            <p:spPr bwMode="auto">
              <a:xfrm>
                <a:off x="3241" y="1687"/>
                <a:ext cx="1342" cy="211"/>
              </a:xfrm>
              <a:prstGeom prst="roundRect">
                <a:avLst>
                  <a:gd name="adj" fmla="val 16667"/>
                </a:avLst>
              </a:prstGeom>
              <a:solidFill>
                <a:schemeClr val="accent1"/>
              </a:solidFill>
              <a:ln w="19050">
                <a:solidFill>
                  <a:schemeClr val="tx2"/>
                </a:solidFill>
                <a:round/>
                <a:headEnd/>
                <a:tailEnd/>
              </a:ln>
              <a:effectLst>
                <a:outerShdw dist="35921" dir="2700000" algn="ctr" rotWithShape="0">
                  <a:schemeClr val="folHlink"/>
                </a:outerShdw>
              </a:effec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800" i="1">
                    <a:solidFill>
                      <a:schemeClr val="hlink"/>
                    </a:solidFill>
                    <a:latin typeface="Arial" panose="020B0604020202020204" pitchFamily="34" charset="0"/>
                  </a:rPr>
                  <a:t>Monitor Conditions</a:t>
                </a:r>
              </a:p>
            </p:txBody>
          </p:sp>
          <p:sp>
            <p:nvSpPr>
              <p:cNvPr id="71692" name="AutoShape 12"/>
              <p:cNvSpPr>
                <a:spLocks noChangeArrowheads="1"/>
              </p:cNvSpPr>
              <p:nvPr/>
            </p:nvSpPr>
            <p:spPr bwMode="auto">
              <a:xfrm>
                <a:off x="2902" y="2119"/>
                <a:ext cx="2026" cy="195"/>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Compare Conditions to Standards</a:t>
                </a:r>
              </a:p>
            </p:txBody>
          </p:sp>
          <p:sp>
            <p:nvSpPr>
              <p:cNvPr id="71693" name="AutoShape 13"/>
              <p:cNvSpPr>
                <a:spLocks noChangeArrowheads="1"/>
              </p:cNvSpPr>
              <p:nvPr/>
            </p:nvSpPr>
            <p:spPr bwMode="auto">
              <a:xfrm>
                <a:off x="4069" y="2530"/>
                <a:ext cx="925" cy="368"/>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Standards</a:t>
                </a:r>
              </a:p>
              <a:p>
                <a:pPr algn="ctr" eaLnBrk="1" hangingPunct="1">
                  <a:lnSpc>
                    <a:spcPct val="85000"/>
                  </a:lnSpc>
                  <a:spcBef>
                    <a:spcPct val="30000"/>
                  </a:spcBef>
                </a:pPr>
                <a:r>
                  <a:rPr lang="en-US" altLang="en-US" sz="1600">
                    <a:latin typeface="Arial" panose="020B0604020202020204" pitchFamily="34" charset="0"/>
                  </a:rPr>
                  <a:t>Not Exceeded</a:t>
                </a:r>
              </a:p>
            </p:txBody>
          </p:sp>
          <p:sp>
            <p:nvSpPr>
              <p:cNvPr id="71694" name="AutoShape 14"/>
              <p:cNvSpPr>
                <a:spLocks noChangeArrowheads="1"/>
              </p:cNvSpPr>
              <p:nvPr/>
            </p:nvSpPr>
            <p:spPr bwMode="auto">
              <a:xfrm>
                <a:off x="2830" y="3120"/>
                <a:ext cx="2170" cy="195"/>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Evaluate and Identify Causal Factors</a:t>
                </a:r>
              </a:p>
            </p:txBody>
          </p:sp>
          <p:sp>
            <p:nvSpPr>
              <p:cNvPr id="71695" name="AutoShape 15"/>
              <p:cNvSpPr>
                <a:spLocks noChangeArrowheads="1"/>
              </p:cNvSpPr>
              <p:nvPr/>
            </p:nvSpPr>
            <p:spPr bwMode="auto">
              <a:xfrm>
                <a:off x="2984" y="3961"/>
                <a:ext cx="1860" cy="195"/>
              </a:xfrm>
              <a:prstGeom prst="roundRect">
                <a:avLst>
                  <a:gd name="adj" fmla="val 16667"/>
                </a:avLst>
              </a:prstGeom>
              <a:solidFill>
                <a:schemeClr val="accent1"/>
              </a:solidFill>
              <a:ln w="1905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eaLnBrk="1" hangingPunct="1">
                  <a:lnSpc>
                    <a:spcPct val="85000"/>
                  </a:lnSpc>
                  <a:spcBef>
                    <a:spcPct val="30000"/>
                  </a:spcBef>
                </a:pPr>
                <a:r>
                  <a:rPr lang="en-US" altLang="en-US" sz="1600">
                    <a:latin typeface="Arial" panose="020B0604020202020204" pitchFamily="34" charset="0"/>
                  </a:rPr>
                  <a:t>Implement Management Action</a:t>
                </a:r>
              </a:p>
            </p:txBody>
          </p:sp>
          <p:sp>
            <p:nvSpPr>
              <p:cNvPr id="71696" name="Line 16"/>
              <p:cNvSpPr>
                <a:spLocks noChangeShapeType="1"/>
              </p:cNvSpPr>
              <p:nvPr/>
            </p:nvSpPr>
            <p:spPr bwMode="auto">
              <a:xfrm>
                <a:off x="3905" y="512"/>
                <a:ext cx="0" cy="169"/>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7" name="Line 17"/>
              <p:cNvSpPr>
                <a:spLocks noChangeShapeType="1"/>
              </p:cNvSpPr>
              <p:nvPr/>
            </p:nvSpPr>
            <p:spPr bwMode="auto">
              <a:xfrm>
                <a:off x="3905" y="1050"/>
                <a:ext cx="0" cy="169"/>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8" name="Line 18"/>
              <p:cNvSpPr>
                <a:spLocks noChangeShapeType="1"/>
              </p:cNvSpPr>
              <p:nvPr/>
            </p:nvSpPr>
            <p:spPr bwMode="auto">
              <a:xfrm>
                <a:off x="3905" y="1471"/>
                <a:ext cx="0" cy="168"/>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9" name="Line 19"/>
              <p:cNvSpPr>
                <a:spLocks noChangeShapeType="1"/>
              </p:cNvSpPr>
              <p:nvPr/>
            </p:nvSpPr>
            <p:spPr bwMode="auto">
              <a:xfrm>
                <a:off x="3905" y="1893"/>
                <a:ext cx="0" cy="169"/>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0" name="Line 20"/>
              <p:cNvSpPr>
                <a:spLocks noChangeShapeType="1"/>
              </p:cNvSpPr>
              <p:nvPr/>
            </p:nvSpPr>
            <p:spPr bwMode="auto">
              <a:xfrm>
                <a:off x="3400" y="2314"/>
                <a:ext cx="0" cy="169"/>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1" name="Line 21"/>
              <p:cNvSpPr>
                <a:spLocks noChangeShapeType="1"/>
              </p:cNvSpPr>
              <p:nvPr/>
            </p:nvSpPr>
            <p:spPr bwMode="auto">
              <a:xfrm>
                <a:off x="4513" y="2314"/>
                <a:ext cx="0" cy="169"/>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2" name="Line 22"/>
              <p:cNvSpPr>
                <a:spLocks noChangeShapeType="1"/>
              </p:cNvSpPr>
              <p:nvPr/>
            </p:nvSpPr>
            <p:spPr bwMode="auto">
              <a:xfrm>
                <a:off x="3400" y="2810"/>
                <a:ext cx="0" cy="168"/>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3" name="Line 23"/>
              <p:cNvSpPr>
                <a:spLocks noChangeShapeType="1"/>
              </p:cNvSpPr>
              <p:nvPr/>
            </p:nvSpPr>
            <p:spPr bwMode="auto">
              <a:xfrm>
                <a:off x="3905" y="3316"/>
                <a:ext cx="0" cy="169"/>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4" name="Line 24"/>
              <p:cNvSpPr>
                <a:spLocks noChangeShapeType="1"/>
              </p:cNvSpPr>
              <p:nvPr/>
            </p:nvSpPr>
            <p:spPr bwMode="auto">
              <a:xfrm>
                <a:off x="3905" y="3737"/>
                <a:ext cx="0" cy="168"/>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705" name="AutoShape 25"/>
              <p:cNvCxnSpPr>
                <a:cxnSpLocks noChangeShapeType="1"/>
                <a:stCxn id="71695" idx="3"/>
                <a:endCxn id="71691" idx="3"/>
              </p:cNvCxnSpPr>
              <p:nvPr/>
            </p:nvCxnSpPr>
            <p:spPr bwMode="auto">
              <a:xfrm flipH="1" flipV="1">
                <a:off x="4579" y="1793"/>
                <a:ext cx="239" cy="2266"/>
              </a:xfrm>
              <a:prstGeom prst="bentConnector3">
                <a:avLst>
                  <a:gd name="adj1" fmla="val -218829"/>
                </a:avLst>
              </a:prstGeom>
              <a:noFill/>
              <a:ln w="25400">
                <a:solidFill>
                  <a:schemeClr val="tx2"/>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06" name="AutoShape 26"/>
              <p:cNvCxnSpPr>
                <a:cxnSpLocks noChangeShapeType="1"/>
                <a:endCxn id="71688" idx="3"/>
              </p:cNvCxnSpPr>
              <p:nvPr/>
            </p:nvCxnSpPr>
            <p:spPr bwMode="auto">
              <a:xfrm rot="5400000" flipH="1">
                <a:off x="4279" y="710"/>
                <a:ext cx="1413" cy="702"/>
              </a:xfrm>
              <a:prstGeom prst="bentConnector2">
                <a:avLst/>
              </a:prstGeom>
              <a:noFill/>
              <a:ln w="25400">
                <a:solidFill>
                  <a:schemeClr val="tx2"/>
                </a:solidFill>
                <a:prstDash val="dash"/>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07" name="Line 27"/>
              <p:cNvSpPr>
                <a:spLocks noChangeShapeType="1"/>
              </p:cNvSpPr>
              <p:nvPr/>
            </p:nvSpPr>
            <p:spPr bwMode="auto">
              <a:xfrm flipV="1">
                <a:off x="4980" y="2709"/>
                <a:ext cx="319" cy="0"/>
              </a:xfrm>
              <a:prstGeom prst="line">
                <a:avLst/>
              </a:prstGeom>
              <a:noFill/>
              <a:ln w="25400">
                <a:solidFill>
                  <a:schemeClr val="tx2"/>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1711" name="Text Box 31"/>
          <p:cNvSpPr txBox="1">
            <a:spLocks noChangeArrowheads="1"/>
          </p:cNvSpPr>
          <p:nvPr/>
        </p:nvSpPr>
        <p:spPr bwMode="auto">
          <a:xfrm>
            <a:off x="84138" y="107950"/>
            <a:ext cx="48101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0">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3100">
                <a:solidFill>
                  <a:schemeClr val="folHlink"/>
                </a:solidFill>
                <a:effectLst>
                  <a:outerShdw blurRad="38100" dist="38100" dir="2700000" algn="tl">
                    <a:srgbClr val="FFFFFF"/>
                  </a:outerShdw>
                </a:effectLst>
                <a:latin typeface="Bookman Old Style" panose="02050604050505020204" pitchFamily="18" charset="0"/>
              </a:rPr>
              <a:t>LAC &amp; VERP Planning </a:t>
            </a:r>
          </a:p>
          <a:p>
            <a:r>
              <a:rPr lang="en-US" altLang="en-US" sz="3100">
                <a:solidFill>
                  <a:schemeClr val="folHlink"/>
                </a:solidFill>
                <a:effectLst>
                  <a:outerShdw blurRad="38100" dist="38100" dir="2700000" algn="tl">
                    <a:srgbClr val="FFFFFF"/>
                  </a:outerShdw>
                </a:effectLst>
                <a:latin typeface="Bookman Old Style" panose="02050604050505020204" pitchFamily="18" charset="0"/>
              </a:rPr>
              <a:t>And Management </a:t>
            </a:r>
          </a:p>
          <a:p>
            <a:r>
              <a:rPr lang="en-US" altLang="en-US" sz="3100">
                <a:solidFill>
                  <a:schemeClr val="folHlink"/>
                </a:solidFill>
                <a:effectLst>
                  <a:outerShdw blurRad="38100" dist="38100" dir="2700000" algn="tl">
                    <a:srgbClr val="FFFFFF"/>
                  </a:outerShdw>
                </a:effectLst>
                <a:latin typeface="Bookman Old Style" panose="02050604050505020204" pitchFamily="18" charset="0"/>
              </a:rPr>
              <a:t>Decision Making </a:t>
            </a:r>
          </a:p>
          <a:p>
            <a:r>
              <a:rPr lang="en-US" altLang="en-US" sz="3100">
                <a:solidFill>
                  <a:schemeClr val="folHlink"/>
                </a:solidFill>
                <a:effectLst>
                  <a:outerShdw blurRad="38100" dist="38100" dir="2700000" algn="tl">
                    <a:srgbClr val="FFFFFF"/>
                  </a:outerShdw>
                </a:effectLst>
                <a:latin typeface="Bookman Old Style" panose="02050604050505020204" pitchFamily="18" charset="0"/>
              </a:rPr>
              <a:t>Frameworks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1709"/>
                                        </p:tgtEl>
                                        <p:attrNameLst>
                                          <p:attrName>style.visibility</p:attrName>
                                        </p:attrNameLst>
                                      </p:cBhvr>
                                      <p:to>
                                        <p:strVal val="visible"/>
                                      </p:to>
                                    </p:set>
                                    <p:animEffect transition="in" filter="dissolve">
                                      <p:cBhvr>
                                        <p:cTn id="7" dur="500"/>
                                        <p:tgtEl>
                                          <p:spTgt spid="71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noFill/>
          <a:ln/>
        </p:spPr>
        <p:txBody>
          <a:bodyPr/>
          <a:lstStyle/>
          <a:p>
            <a:r>
              <a:rPr lang="en-US" altLang="en-US"/>
              <a:t>Monitoring Program Development Steps</a:t>
            </a:r>
          </a:p>
        </p:txBody>
      </p:sp>
      <p:sp>
        <p:nvSpPr>
          <p:cNvPr id="117763"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212850" algn="l"/>
              </a:tabLst>
            </a:pPr>
            <a:r>
              <a:rPr lang="en-US" altLang="en-US" b="1"/>
              <a:t>Step 2	Initiate Monitoring Program</a:t>
            </a:r>
          </a:p>
          <a:p>
            <a:pPr>
              <a:lnSpc>
                <a:spcPct val="125000"/>
              </a:lnSpc>
              <a:spcAft>
                <a:spcPct val="10000"/>
              </a:spcAft>
              <a:buFont typeface="WP MathA" charset="2"/>
              <a:buNone/>
              <a:tabLst>
                <a:tab pos="1212850"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212850" algn="l"/>
              </a:tabLst>
            </a:pPr>
            <a:r>
              <a:rPr lang="en-US" altLang="en-US" b="1">
                <a:solidFill>
                  <a:schemeClr val="tx2"/>
                </a:solidFill>
              </a:rPr>
              <a:t>Step 4	Develop Monitoring Procedures</a:t>
            </a:r>
          </a:p>
          <a:p>
            <a:pPr>
              <a:lnSpc>
                <a:spcPct val="125000"/>
              </a:lnSpc>
              <a:spcAft>
                <a:spcPct val="10000"/>
              </a:spcAft>
              <a:buFont typeface="WP MathA" charset="2"/>
              <a:buNone/>
              <a:tabLst>
                <a:tab pos="1212850" algn="l"/>
              </a:tabLst>
            </a:pPr>
            <a:r>
              <a:rPr lang="en-US" altLang="en-US" b="1">
                <a:solidFill>
                  <a:schemeClr val="tx2"/>
                </a:solidFill>
              </a:rPr>
              <a:t>Step 5	Document Monitoring Protocols</a:t>
            </a:r>
          </a:p>
          <a:p>
            <a:pPr>
              <a:lnSpc>
                <a:spcPct val="125000"/>
              </a:lnSpc>
              <a:spcAft>
                <a:spcPct val="10000"/>
              </a:spcAft>
              <a:buFont typeface="WP MathA" charset="2"/>
              <a:buNone/>
              <a:tabLst>
                <a:tab pos="1212850" algn="l"/>
              </a:tabLst>
            </a:pPr>
            <a:r>
              <a:rPr lang="en-US" altLang="en-US" b="1">
                <a:solidFill>
                  <a:schemeClr val="tx2"/>
                </a:solidFill>
              </a:rPr>
              <a:t>Step 6	Conduct Monitoring Fieldwork</a:t>
            </a:r>
          </a:p>
          <a:p>
            <a:pPr>
              <a:lnSpc>
                <a:spcPct val="125000"/>
              </a:lnSpc>
              <a:spcAft>
                <a:spcPct val="10000"/>
              </a:spcAft>
              <a:buFont typeface="WP MathA" charset="2"/>
              <a:buNone/>
              <a:tabLst>
                <a:tab pos="1212850"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1+#ppt_w/2"/>
                                          </p:val>
                                        </p:tav>
                                        <p:tav tm="100000">
                                          <p:val>
                                            <p:strVal val="#ppt_x"/>
                                          </p:val>
                                        </p:tav>
                                      </p:tavLst>
                                    </p:anim>
                                    <p:anim calcmode="lin" valueType="num">
                                      <p:cBhvr additive="base">
                                        <p:cTn id="8"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noFill/>
          <a:ln/>
        </p:spPr>
        <p:txBody>
          <a:bodyPr/>
          <a:lstStyle/>
          <a:p>
            <a:r>
              <a:rPr lang="en-US" altLang="en-US"/>
              <a:t>Initiate Monitoring Program</a:t>
            </a:r>
          </a:p>
        </p:txBody>
      </p:sp>
      <p:sp>
        <p:nvSpPr>
          <p:cNvPr id="131075" name="Rectangle 3"/>
          <p:cNvSpPr>
            <a:spLocks noGrp="1" noChangeArrowheads="1"/>
          </p:cNvSpPr>
          <p:nvPr>
            <p:ph type="body" idx="1"/>
          </p:nvPr>
        </p:nvSpPr>
        <p:spPr>
          <a:xfrm>
            <a:off x="503238" y="1858963"/>
            <a:ext cx="9051925" cy="5094287"/>
          </a:xfrm>
          <a:noFill/>
          <a:ln/>
        </p:spPr>
        <p:txBody>
          <a:bodyPr/>
          <a:lstStyle/>
          <a:p>
            <a:pPr>
              <a:lnSpc>
                <a:spcPct val="85000"/>
              </a:lnSpc>
              <a:spcBef>
                <a:spcPct val="40000"/>
              </a:spcBef>
              <a:spcAft>
                <a:spcPct val="40000"/>
              </a:spcAft>
              <a:buFont typeface="Wingdings" panose="05000000000000000000" pitchFamily="2" charset="2"/>
              <a:buChar char="Ø"/>
            </a:pPr>
            <a:r>
              <a:rPr lang="en-US" altLang="en-US" sz="2600" b="1"/>
              <a:t>This step highlights the need to secure organizational support for the monitoring effort.</a:t>
            </a:r>
          </a:p>
          <a:p>
            <a:pPr>
              <a:lnSpc>
                <a:spcPct val="85000"/>
              </a:lnSpc>
              <a:spcBef>
                <a:spcPct val="40000"/>
              </a:spcBef>
              <a:spcAft>
                <a:spcPct val="40000"/>
              </a:spcAft>
              <a:buFont typeface="Wingdings" panose="05000000000000000000" pitchFamily="2" charset="2"/>
              <a:buChar char="Ø"/>
            </a:pPr>
            <a:r>
              <a:rPr lang="en-US" altLang="en-US" sz="2600" b="1"/>
              <a:t>Resource Management Plan </a:t>
            </a:r>
            <a:r>
              <a:rPr lang="en-US" altLang="en-US" sz="2600" b="1">
                <a:solidFill>
                  <a:schemeClr val="tx2"/>
                </a:solidFill>
              </a:rPr>
              <a:t>- describes the nature and severity of visitor impact problems and the need for a monitoring program.</a:t>
            </a:r>
          </a:p>
          <a:p>
            <a:pPr>
              <a:lnSpc>
                <a:spcPct val="85000"/>
              </a:lnSpc>
              <a:spcBef>
                <a:spcPct val="40000"/>
              </a:spcBef>
              <a:spcAft>
                <a:spcPct val="40000"/>
              </a:spcAft>
              <a:buFont typeface="Wingdings" panose="05000000000000000000" pitchFamily="2" charset="2"/>
              <a:buChar char="Ø"/>
            </a:pPr>
            <a:r>
              <a:rPr lang="en-US" altLang="en-US" sz="2600" b="1"/>
              <a:t>Visitor impact monitoring proposal </a:t>
            </a:r>
            <a:r>
              <a:rPr lang="en-US" altLang="en-US" sz="2600" b="1">
                <a:solidFill>
                  <a:schemeClr val="tx2"/>
                </a:solidFill>
              </a:rPr>
              <a:t>- clearly identify the monitoring needs, objectives, and program.  Circulate within the organization to develop a clear understanding of how the monitoring program will support management decision making.</a:t>
            </a:r>
          </a:p>
          <a:p>
            <a:pPr>
              <a:lnSpc>
                <a:spcPct val="85000"/>
              </a:lnSpc>
              <a:spcBef>
                <a:spcPct val="40000"/>
              </a:spcBef>
              <a:spcAft>
                <a:spcPct val="40000"/>
              </a:spcAft>
              <a:buFont typeface="Wingdings" panose="05000000000000000000" pitchFamily="2" charset="2"/>
              <a:buChar char="Ø"/>
            </a:pPr>
            <a:r>
              <a:rPr lang="en-US" altLang="en-US" sz="2600" b="1">
                <a:solidFill>
                  <a:schemeClr val="tx2"/>
                </a:solidFill>
              </a:rPr>
              <a:t>Identify monitoring questions and apply criteria to select indicators.</a:t>
            </a:r>
          </a:p>
        </p:txBody>
      </p:sp>
    </p:spTree>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p:spPr>
        <p:txBody>
          <a:bodyPr/>
          <a:lstStyle/>
          <a:p>
            <a:r>
              <a:rPr lang="en-US" altLang="en-US"/>
              <a:t>Common Campsite Indicators</a:t>
            </a:r>
          </a:p>
        </p:txBody>
      </p:sp>
      <p:sp>
        <p:nvSpPr>
          <p:cNvPr id="175107" name="Rectangle 3"/>
          <p:cNvSpPr>
            <a:spLocks noGrp="1" noChangeArrowheads="1"/>
          </p:cNvSpPr>
          <p:nvPr>
            <p:ph type="body" idx="1"/>
          </p:nvPr>
        </p:nvSpPr>
        <p:spPr>
          <a:xfrm>
            <a:off x="503238" y="1812925"/>
            <a:ext cx="6305550" cy="5095875"/>
          </a:xfrm>
          <a:noFill/>
          <a:ln/>
        </p:spPr>
        <p:txBody>
          <a:bodyPr/>
          <a:lstStyle/>
          <a:p>
            <a:pPr>
              <a:lnSpc>
                <a:spcPct val="105000"/>
              </a:lnSpc>
              <a:spcAft>
                <a:spcPct val="50000"/>
              </a:spcAft>
              <a:buFont typeface="WP MathA" charset="2"/>
              <a:buNone/>
            </a:pPr>
            <a:r>
              <a:rPr lang="en-US" altLang="en-US" b="1"/>
              <a:t>Campsite Density (#, #/unit area)</a:t>
            </a:r>
          </a:p>
          <a:p>
            <a:pPr lvl="1">
              <a:lnSpc>
                <a:spcPct val="105000"/>
              </a:lnSpc>
              <a:spcAft>
                <a:spcPct val="50000"/>
              </a:spcAft>
              <a:buFont typeface="Wingdings" panose="05000000000000000000" pitchFamily="2" charset="2"/>
              <a:buChar char="Ø"/>
            </a:pPr>
            <a:r>
              <a:rPr lang="en-US" altLang="en-US" b="1"/>
              <a:t>Legal &amp; illegal campsites</a:t>
            </a:r>
          </a:p>
          <a:p>
            <a:pPr>
              <a:lnSpc>
                <a:spcPct val="95000"/>
              </a:lnSpc>
              <a:spcBef>
                <a:spcPct val="55000"/>
              </a:spcBef>
              <a:spcAft>
                <a:spcPct val="50000"/>
              </a:spcAft>
              <a:buFont typeface="Wingdings" panose="05000000000000000000" pitchFamily="2" charset="2"/>
              <a:buNone/>
            </a:pPr>
            <a:r>
              <a:rPr lang="en-US" altLang="en-US" b="1"/>
              <a:t>Informal Trails (#)</a:t>
            </a:r>
          </a:p>
          <a:p>
            <a:pPr lvl="1">
              <a:lnSpc>
                <a:spcPct val="95000"/>
              </a:lnSpc>
              <a:spcAft>
                <a:spcPct val="50000"/>
              </a:spcAft>
              <a:buFont typeface="Wingdings" panose="05000000000000000000" pitchFamily="2" charset="2"/>
              <a:buChar char="Ø"/>
            </a:pPr>
            <a:r>
              <a:rPr lang="en-US" altLang="en-US" b="1"/>
              <a:t>From firewood gathering, exploring,                                  travel to other sites or water source.</a:t>
            </a:r>
          </a:p>
        </p:txBody>
      </p:sp>
      <p:pic>
        <p:nvPicPr>
          <p:cNvPr id="175108" name="Picture 4" descr="IMG0034"/>
          <p:cNvPicPr>
            <a:picLocks noChangeAspect="1" noChangeArrowheads="1"/>
          </p:cNvPicPr>
          <p:nvPr/>
        </p:nvPicPr>
        <p:blipFill>
          <a:blip r:embed="rId3">
            <a:extLst>
              <a:ext uri="{28A0092B-C50C-407E-A947-70E740481C1C}">
                <a14:useLocalDpi xmlns:a14="http://schemas.microsoft.com/office/drawing/2010/main" val="0"/>
              </a:ext>
            </a:extLst>
          </a:blip>
          <a:srcRect l="-3239" t="8987" b="5618"/>
          <a:stretch>
            <a:fillRect/>
          </a:stretch>
        </p:blipFill>
        <p:spPr bwMode="auto">
          <a:xfrm>
            <a:off x="6873875" y="3713163"/>
            <a:ext cx="2671763" cy="3281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 calcmode="lin" valueType="num">
                                      <p:cBhvr additive="base">
                                        <p:cTn id="7" dur="500" fill="hold"/>
                                        <p:tgtEl>
                                          <p:spTgt spid="175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1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anim calcmode="lin" valueType="num">
                                      <p:cBhvr additive="base">
                                        <p:cTn id="11" dur="500" fill="hold"/>
                                        <p:tgtEl>
                                          <p:spTgt spid="1751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5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75107">
                                            <p:txEl>
                                              <p:pRg st="2" end="2"/>
                                            </p:txEl>
                                          </p:spTgt>
                                        </p:tgtEl>
                                        <p:attrNameLst>
                                          <p:attrName>style.visibility</p:attrName>
                                        </p:attrNameLst>
                                      </p:cBhvr>
                                      <p:to>
                                        <p:strVal val="visible"/>
                                      </p:to>
                                    </p:set>
                                    <p:anim calcmode="lin" valueType="num">
                                      <p:cBhvr additive="base">
                                        <p:cTn id="17" dur="500" fill="hold"/>
                                        <p:tgtEl>
                                          <p:spTgt spid="17510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51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5107">
                                            <p:txEl>
                                              <p:pRg st="3" end="3"/>
                                            </p:txEl>
                                          </p:spTgt>
                                        </p:tgtEl>
                                        <p:attrNameLst>
                                          <p:attrName>style.visibility</p:attrName>
                                        </p:attrNameLst>
                                      </p:cBhvr>
                                      <p:to>
                                        <p:strVal val="visible"/>
                                      </p:to>
                                    </p:set>
                                    <p:anim calcmode="lin" valueType="num">
                                      <p:cBhvr additive="base">
                                        <p:cTn id="21" dur="500" fill="hold"/>
                                        <p:tgtEl>
                                          <p:spTgt spid="17510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51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IMG0002"/>
          <p:cNvPicPr>
            <a:picLocks noChangeAspect="1" noChangeArrowheads="1"/>
          </p:cNvPicPr>
          <p:nvPr/>
        </p:nvPicPr>
        <p:blipFill>
          <a:blip r:embed="rId3">
            <a:extLst>
              <a:ext uri="{28A0092B-C50C-407E-A947-70E740481C1C}">
                <a14:useLocalDpi xmlns:a14="http://schemas.microsoft.com/office/drawing/2010/main" val="0"/>
              </a:ext>
            </a:extLst>
          </a:blip>
          <a:srcRect l="-1988" t="-2127" r="14534" b="9300"/>
          <a:stretch>
            <a:fillRect/>
          </a:stretch>
        </p:blipFill>
        <p:spPr bwMode="auto">
          <a:xfrm>
            <a:off x="5699125" y="4129088"/>
            <a:ext cx="3856038" cy="2873375"/>
          </a:xfrm>
          <a:prstGeom prst="rect">
            <a:avLst/>
          </a:prstGeom>
          <a:noFill/>
          <a:extLst>
            <a:ext uri="{909E8E84-426E-40DD-AFC4-6F175D3DCCD1}">
              <a14:hiddenFill xmlns:a14="http://schemas.microsoft.com/office/drawing/2010/main">
                <a:solidFill>
                  <a:srgbClr val="FFFFFF"/>
                </a:solidFill>
              </a14:hiddenFill>
            </a:ext>
          </a:extLst>
        </p:spPr>
      </p:pic>
      <p:sp>
        <p:nvSpPr>
          <p:cNvPr id="171010" name="Rectangle 2"/>
          <p:cNvSpPr>
            <a:spLocks noGrp="1" noChangeArrowheads="1"/>
          </p:cNvSpPr>
          <p:nvPr>
            <p:ph type="title"/>
          </p:nvPr>
        </p:nvSpPr>
        <p:spPr>
          <a:noFill/>
          <a:ln/>
        </p:spPr>
        <p:txBody>
          <a:bodyPr/>
          <a:lstStyle/>
          <a:p>
            <a:r>
              <a:rPr lang="en-US" altLang="en-US"/>
              <a:t>Common Campsite Indicators</a:t>
            </a:r>
          </a:p>
        </p:txBody>
      </p:sp>
      <p:sp>
        <p:nvSpPr>
          <p:cNvPr id="171011" name="Rectangle 3"/>
          <p:cNvSpPr>
            <a:spLocks noGrp="1" noChangeArrowheads="1"/>
          </p:cNvSpPr>
          <p:nvPr>
            <p:ph type="body" idx="1"/>
          </p:nvPr>
        </p:nvSpPr>
        <p:spPr>
          <a:noFill/>
          <a:ln/>
        </p:spPr>
        <p:txBody>
          <a:bodyPr/>
          <a:lstStyle/>
          <a:p>
            <a:pPr>
              <a:lnSpc>
                <a:spcPct val="105000"/>
              </a:lnSpc>
              <a:spcAft>
                <a:spcPct val="40000"/>
              </a:spcAft>
              <a:buFont typeface="WP MathA" charset="2"/>
              <a:buNone/>
            </a:pPr>
            <a:r>
              <a:rPr lang="en-US" altLang="en-US" b="1"/>
              <a:t>Site Size (sq ft) </a:t>
            </a:r>
          </a:p>
          <a:p>
            <a:pPr>
              <a:lnSpc>
                <a:spcPct val="105000"/>
              </a:lnSpc>
              <a:spcAft>
                <a:spcPct val="40000"/>
              </a:spcAft>
              <a:buFont typeface="WP MathA" charset="2"/>
              <a:buNone/>
            </a:pPr>
            <a:r>
              <a:rPr lang="en-US" altLang="en-US" b="1"/>
              <a:t>Vegetation Loss (%, sq ft) - compared to control</a:t>
            </a:r>
          </a:p>
          <a:p>
            <a:pPr>
              <a:lnSpc>
                <a:spcPct val="105000"/>
              </a:lnSpc>
              <a:spcAft>
                <a:spcPct val="40000"/>
              </a:spcAft>
              <a:buFont typeface="WP MathA" charset="2"/>
              <a:buNone/>
            </a:pPr>
            <a:r>
              <a:rPr lang="en-US" altLang="en-US" b="1"/>
              <a:t>Vegetation Composition Change (# non-native species)</a:t>
            </a:r>
          </a:p>
          <a:p>
            <a:pPr>
              <a:lnSpc>
                <a:spcPct val="105000"/>
              </a:lnSpc>
              <a:spcAft>
                <a:spcPct val="40000"/>
              </a:spcAft>
              <a:buFont typeface="WP MathA" charset="2"/>
              <a:buNone/>
            </a:pPr>
            <a:r>
              <a:rPr lang="en-US" altLang="en-US" b="1"/>
              <a:t>Soil Exposure (%, sq ft)</a:t>
            </a:r>
          </a:p>
          <a:p>
            <a:pPr>
              <a:lnSpc>
                <a:spcPct val="105000"/>
              </a:lnSpc>
              <a:spcAft>
                <a:spcPct val="40000"/>
              </a:spcAft>
              <a:buFont typeface="WP MathA" charset="2"/>
              <a:buNone/>
            </a:pPr>
            <a:r>
              <a:rPr lang="en-US" altLang="en-US" b="1"/>
              <a:t>Fire Sites (#) </a:t>
            </a:r>
          </a:p>
          <a:p>
            <a:pPr>
              <a:lnSpc>
                <a:spcPct val="105000"/>
              </a:lnSpc>
              <a:spcAft>
                <a:spcPct val="40000"/>
              </a:spcAft>
              <a:buFont typeface="WP MathA" charset="2"/>
              <a:buNone/>
            </a:pPr>
            <a:r>
              <a:rPr lang="en-US" altLang="en-US" b="1"/>
              <a:t>Trees w/Exposed Roots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additive="base">
                                        <p:cTn id="7" dur="500" fill="hold"/>
                                        <p:tgtEl>
                                          <p:spTgt spid="171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10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anim calcmode="lin" valueType="num">
                                      <p:cBhvr additive="base">
                                        <p:cTn id="11" dur="500" fill="hold"/>
                                        <p:tgtEl>
                                          <p:spTgt spid="1710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10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 calcmode="lin" valueType="num">
                                      <p:cBhvr additive="base">
                                        <p:cTn id="15" dur="500" fill="hold"/>
                                        <p:tgtEl>
                                          <p:spTgt spid="1710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10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1011">
                                            <p:txEl>
                                              <p:pRg st="3" end="3"/>
                                            </p:txEl>
                                          </p:spTgt>
                                        </p:tgtEl>
                                        <p:attrNameLst>
                                          <p:attrName>style.visibility</p:attrName>
                                        </p:attrNameLst>
                                      </p:cBhvr>
                                      <p:to>
                                        <p:strVal val="visible"/>
                                      </p:to>
                                    </p:set>
                                    <p:anim calcmode="lin" valueType="num">
                                      <p:cBhvr additive="base">
                                        <p:cTn id="19" dur="500" fill="hold"/>
                                        <p:tgtEl>
                                          <p:spTgt spid="1710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101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1011">
                                            <p:txEl>
                                              <p:pRg st="4" end="4"/>
                                            </p:txEl>
                                          </p:spTgt>
                                        </p:tgtEl>
                                        <p:attrNameLst>
                                          <p:attrName>style.visibility</p:attrName>
                                        </p:attrNameLst>
                                      </p:cBhvr>
                                      <p:to>
                                        <p:strVal val="visible"/>
                                      </p:to>
                                    </p:set>
                                    <p:anim calcmode="lin" valueType="num">
                                      <p:cBhvr additive="base">
                                        <p:cTn id="23" dur="500" fill="hold"/>
                                        <p:tgtEl>
                                          <p:spTgt spid="17101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101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1011">
                                            <p:txEl>
                                              <p:pRg st="5" end="5"/>
                                            </p:txEl>
                                          </p:spTgt>
                                        </p:tgtEl>
                                        <p:attrNameLst>
                                          <p:attrName>style.visibility</p:attrName>
                                        </p:attrNameLst>
                                      </p:cBhvr>
                                      <p:to>
                                        <p:strVal val="visible"/>
                                      </p:to>
                                    </p:set>
                                    <p:anim calcmode="lin" valueType="num">
                                      <p:cBhvr additive="base">
                                        <p:cTn id="27" dur="500" fill="hold"/>
                                        <p:tgtEl>
                                          <p:spTgt spid="171011">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10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p:spPr>
        <p:txBody>
          <a:bodyPr/>
          <a:lstStyle/>
          <a:p>
            <a:r>
              <a:rPr lang="en-US" altLang="en-US"/>
              <a:t>Common Campsite Indicators</a:t>
            </a:r>
          </a:p>
        </p:txBody>
      </p:sp>
      <p:sp>
        <p:nvSpPr>
          <p:cNvPr id="173059" name="Rectangle 3"/>
          <p:cNvSpPr>
            <a:spLocks noGrp="1" noChangeArrowheads="1"/>
          </p:cNvSpPr>
          <p:nvPr>
            <p:ph type="body" idx="1"/>
          </p:nvPr>
        </p:nvSpPr>
        <p:spPr>
          <a:noFill/>
          <a:ln/>
        </p:spPr>
        <p:txBody>
          <a:bodyPr/>
          <a:lstStyle/>
          <a:p>
            <a:pPr>
              <a:lnSpc>
                <a:spcPct val="105000"/>
              </a:lnSpc>
              <a:spcAft>
                <a:spcPct val="40000"/>
              </a:spcAft>
              <a:buSzTx/>
              <a:buFont typeface="WP MathA" charset="2"/>
              <a:buNone/>
            </a:pPr>
            <a:r>
              <a:rPr lang="en-US" altLang="en-US" b="1"/>
              <a:t>Tree Stumps (#)</a:t>
            </a:r>
          </a:p>
          <a:p>
            <a:pPr>
              <a:lnSpc>
                <a:spcPct val="115000"/>
              </a:lnSpc>
              <a:spcAft>
                <a:spcPct val="40000"/>
              </a:spcAft>
              <a:buSzTx/>
              <a:buFont typeface="WP MathA" charset="2"/>
              <a:buNone/>
            </a:pPr>
            <a:r>
              <a:rPr lang="en-US" altLang="en-US" b="1"/>
              <a:t>Damaged Trees (#)</a:t>
            </a:r>
          </a:p>
          <a:p>
            <a:pPr>
              <a:lnSpc>
                <a:spcPct val="105000"/>
              </a:lnSpc>
              <a:spcAft>
                <a:spcPct val="40000"/>
              </a:spcAft>
              <a:buSzTx/>
              <a:buFont typeface="WP MathA" charset="2"/>
              <a:buNone/>
            </a:pPr>
            <a:r>
              <a:rPr lang="en-US" altLang="en-US" b="1"/>
              <a:t>Human Waste Sites (#)</a:t>
            </a:r>
          </a:p>
          <a:p>
            <a:pPr>
              <a:lnSpc>
                <a:spcPct val="105000"/>
              </a:lnSpc>
              <a:spcAft>
                <a:spcPct val="40000"/>
              </a:spcAft>
              <a:buSzTx/>
              <a:buFont typeface="WP MathA" charset="2"/>
              <a:buNone/>
            </a:pPr>
            <a:r>
              <a:rPr lang="en-US" altLang="en-US" b="1"/>
              <a:t>Litter / Trash (volume) </a:t>
            </a:r>
          </a:p>
          <a:p>
            <a:pPr>
              <a:lnSpc>
                <a:spcPct val="105000"/>
              </a:lnSpc>
              <a:spcAft>
                <a:spcPct val="40000"/>
              </a:spcAft>
              <a:buSzTx/>
              <a:buFont typeface="WP MathA" charset="2"/>
              <a:buNone/>
            </a:pPr>
            <a:r>
              <a:rPr lang="en-US" altLang="en-US" b="1"/>
              <a:t>Shoreline Disturbance (lineal length, ft</a:t>
            </a:r>
            <a:r>
              <a:rPr lang="en-US" altLang="en-US" b="1" baseline="30000"/>
              <a:t>2</a:t>
            </a:r>
            <a:r>
              <a:rPr lang="en-US" altLang="en-US" b="1"/>
              <a:t>)</a:t>
            </a:r>
          </a:p>
          <a:p>
            <a:pPr>
              <a:lnSpc>
                <a:spcPct val="105000"/>
              </a:lnSpc>
              <a:spcAft>
                <a:spcPct val="40000"/>
              </a:spcAft>
              <a:buSzTx/>
              <a:buFont typeface="WP MathA" charset="2"/>
              <a:buNone/>
            </a:pPr>
            <a:r>
              <a:rPr lang="en-US" altLang="en-US" b="1"/>
              <a:t>Composite or Index Values </a:t>
            </a:r>
          </a:p>
          <a:p>
            <a:pPr lvl="1">
              <a:lnSpc>
                <a:spcPct val="105000"/>
              </a:lnSpc>
              <a:spcAft>
                <a:spcPct val="40000"/>
              </a:spcAft>
              <a:buSzTx/>
              <a:buFont typeface="WP MathA" charset="2"/>
              <a:buNone/>
            </a:pPr>
            <a:r>
              <a:rPr lang="en-US" altLang="en-US" b="1"/>
              <a:t>e.g.,  weighted sum of ratings or standardized measures.</a:t>
            </a:r>
          </a:p>
        </p:txBody>
      </p:sp>
      <p:pic>
        <p:nvPicPr>
          <p:cNvPr id="173060" name="Picture 4" descr="IMG0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563" y="1727200"/>
            <a:ext cx="2514600" cy="3713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anim calcmode="lin" valueType="num">
                                      <p:cBhvr additive="base">
                                        <p:cTn id="11" dur="500" fill="hold"/>
                                        <p:tgtEl>
                                          <p:spTgt spid="1730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30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anim calcmode="lin" valueType="num">
                                      <p:cBhvr additive="base">
                                        <p:cTn id="15" dur="500" fill="hold"/>
                                        <p:tgtEl>
                                          <p:spTgt spid="1730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305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anim calcmode="lin" valueType="num">
                                      <p:cBhvr additive="base">
                                        <p:cTn id="19" dur="500" fill="hold"/>
                                        <p:tgtEl>
                                          <p:spTgt spid="1730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305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3059">
                                            <p:txEl>
                                              <p:pRg st="4" end="4"/>
                                            </p:txEl>
                                          </p:spTgt>
                                        </p:tgtEl>
                                        <p:attrNameLst>
                                          <p:attrName>style.visibility</p:attrName>
                                        </p:attrNameLst>
                                      </p:cBhvr>
                                      <p:to>
                                        <p:strVal val="visible"/>
                                      </p:to>
                                    </p:set>
                                    <p:anim calcmode="lin" valueType="num">
                                      <p:cBhvr additive="base">
                                        <p:cTn id="23" dur="500" fill="hold"/>
                                        <p:tgtEl>
                                          <p:spTgt spid="17305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305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3059">
                                            <p:txEl>
                                              <p:pRg st="5" end="5"/>
                                            </p:txEl>
                                          </p:spTgt>
                                        </p:tgtEl>
                                        <p:attrNameLst>
                                          <p:attrName>style.visibility</p:attrName>
                                        </p:attrNameLst>
                                      </p:cBhvr>
                                      <p:to>
                                        <p:strVal val="visible"/>
                                      </p:to>
                                    </p:set>
                                    <p:anim calcmode="lin" valueType="num">
                                      <p:cBhvr additive="base">
                                        <p:cTn id="27" dur="500" fill="hold"/>
                                        <p:tgtEl>
                                          <p:spTgt spid="17305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305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3059">
                                            <p:txEl>
                                              <p:pRg st="6" end="6"/>
                                            </p:txEl>
                                          </p:spTgt>
                                        </p:tgtEl>
                                        <p:attrNameLst>
                                          <p:attrName>style.visibility</p:attrName>
                                        </p:attrNameLst>
                                      </p:cBhvr>
                                      <p:to>
                                        <p:strVal val="visible"/>
                                      </p:to>
                                    </p:set>
                                    <p:anim calcmode="lin" valueType="num">
                                      <p:cBhvr additive="base">
                                        <p:cTn id="31" dur="500" fill="hold"/>
                                        <p:tgtEl>
                                          <p:spTgt spid="17305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30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a:ln/>
        </p:spPr>
        <p:txBody>
          <a:bodyPr/>
          <a:lstStyle/>
          <a:p>
            <a:r>
              <a:rPr lang="en-US" altLang="en-US"/>
              <a:t>Inventory Indicators</a:t>
            </a:r>
          </a:p>
        </p:txBody>
      </p:sp>
      <p:sp>
        <p:nvSpPr>
          <p:cNvPr id="120835" name="Rectangle 3"/>
          <p:cNvSpPr>
            <a:spLocks noGrp="1" noChangeArrowheads="1"/>
          </p:cNvSpPr>
          <p:nvPr>
            <p:ph type="body" idx="1"/>
          </p:nvPr>
        </p:nvSpPr>
        <p:spPr>
          <a:xfrm>
            <a:off x="587375" y="1812925"/>
            <a:ext cx="8967788" cy="5095875"/>
          </a:xfrm>
          <a:noFill/>
          <a:ln/>
        </p:spPr>
        <p:txBody>
          <a:bodyPr/>
          <a:lstStyle/>
          <a:p>
            <a:pPr marL="511175" indent="-377825">
              <a:lnSpc>
                <a:spcPct val="95000"/>
              </a:lnSpc>
              <a:spcAft>
                <a:spcPct val="10000"/>
              </a:spcAft>
              <a:buFont typeface="WP MathA" charset="2"/>
              <a:buNone/>
              <a:tabLst>
                <a:tab pos="5097463" algn="l"/>
              </a:tabLst>
            </a:pPr>
            <a:r>
              <a:rPr lang="en-US" altLang="en-US" sz="2200" b="1"/>
              <a:t>Site Number/Name	Tree Canopy Cover</a:t>
            </a:r>
          </a:p>
          <a:p>
            <a:pPr marL="511175" indent="-377825">
              <a:lnSpc>
                <a:spcPct val="95000"/>
              </a:lnSpc>
              <a:spcAft>
                <a:spcPct val="10000"/>
              </a:spcAft>
              <a:buFont typeface="WP MathA" charset="2"/>
              <a:buNone/>
              <a:tabLst>
                <a:tab pos="5097463" algn="l"/>
              </a:tabLst>
            </a:pPr>
            <a:r>
              <a:rPr lang="en-US" altLang="en-US" sz="2200" b="1"/>
              <a:t>Inventory Personnel	Distance from Trail</a:t>
            </a:r>
          </a:p>
          <a:p>
            <a:pPr marL="511175" indent="-377825">
              <a:lnSpc>
                <a:spcPct val="95000"/>
              </a:lnSpc>
              <a:spcAft>
                <a:spcPct val="10000"/>
              </a:spcAft>
              <a:buFont typeface="WP MathA" charset="2"/>
              <a:buNone/>
              <a:tabLst>
                <a:tab pos="5097463" algn="l"/>
              </a:tabLst>
            </a:pPr>
            <a:r>
              <a:rPr lang="en-US" altLang="en-US" sz="2200" b="1"/>
              <a:t>Assessment Date	Distance to Water</a:t>
            </a:r>
          </a:p>
          <a:p>
            <a:pPr marL="511175" indent="-377825">
              <a:lnSpc>
                <a:spcPct val="95000"/>
              </a:lnSpc>
              <a:spcAft>
                <a:spcPct val="10000"/>
              </a:spcAft>
              <a:buFont typeface="WP MathA" charset="2"/>
              <a:buNone/>
              <a:tabLst>
                <a:tab pos="5097463" algn="l"/>
              </a:tabLst>
            </a:pPr>
            <a:r>
              <a:rPr lang="en-US" altLang="en-US" sz="2200" b="1"/>
              <a:t>Vegetation Type	UTM Coordinates</a:t>
            </a:r>
          </a:p>
          <a:p>
            <a:pPr marL="511175" indent="-377825">
              <a:lnSpc>
                <a:spcPct val="95000"/>
              </a:lnSpc>
              <a:spcAft>
                <a:spcPct val="10000"/>
              </a:spcAft>
              <a:buFont typeface="WP MathA" charset="2"/>
              <a:buNone/>
              <a:tabLst>
                <a:tab pos="5097463" algn="l"/>
              </a:tabLst>
            </a:pPr>
            <a:r>
              <a:rPr lang="en-US" altLang="en-US" sz="2200" b="1"/>
              <a:t>Management Zone	Tentsite Capacity</a:t>
            </a:r>
          </a:p>
          <a:p>
            <a:pPr marL="511175" indent="-377825">
              <a:lnSpc>
                <a:spcPct val="95000"/>
              </a:lnSpc>
              <a:spcAft>
                <a:spcPct val="10000"/>
              </a:spcAft>
              <a:buFont typeface="WP MathA" charset="2"/>
              <a:buNone/>
              <a:tabLst>
                <a:tab pos="5097463" algn="l"/>
              </a:tabLst>
            </a:pPr>
            <a:r>
              <a:rPr lang="en-US" altLang="en-US" sz="2200" b="1"/>
              <a:t>Elevation	Firewood Availability</a:t>
            </a:r>
          </a:p>
          <a:p>
            <a:pPr marL="511175" indent="-377825">
              <a:lnSpc>
                <a:spcPct val="95000"/>
              </a:lnSpc>
              <a:spcAft>
                <a:spcPct val="10000"/>
              </a:spcAft>
              <a:buFont typeface="WP MathA" charset="2"/>
              <a:buNone/>
              <a:tabLst>
                <a:tab pos="5097463" algn="l"/>
              </a:tabLst>
            </a:pPr>
            <a:r>
              <a:rPr lang="en-US" altLang="en-US" sz="2200" b="1"/>
              <a:t>Water Source	Site Facilities Present</a:t>
            </a:r>
          </a:p>
          <a:p>
            <a:pPr marL="511175" indent="-377825">
              <a:lnSpc>
                <a:spcPct val="95000"/>
              </a:lnSpc>
              <a:spcAft>
                <a:spcPct val="10000"/>
              </a:spcAft>
              <a:buFont typeface="WP MathA" charset="2"/>
              <a:buNone/>
              <a:tabLst>
                <a:tab pos="5097463" algn="l"/>
              </a:tabLst>
            </a:pPr>
            <a:r>
              <a:rPr lang="en-US" altLang="en-US" sz="2200" b="1"/>
              <a:t>Intersite Visibility	Facility Condition</a:t>
            </a:r>
          </a:p>
          <a:p>
            <a:pPr marL="511175" indent="-377825">
              <a:lnSpc>
                <a:spcPct val="95000"/>
              </a:lnSpc>
              <a:spcAft>
                <a:spcPct val="10000"/>
              </a:spcAft>
              <a:buFont typeface="WP MathA" charset="2"/>
              <a:buNone/>
              <a:tabLst>
                <a:tab pos="5097463" algn="l"/>
              </a:tabLst>
            </a:pPr>
            <a:r>
              <a:rPr lang="en-US" altLang="en-US" sz="2200" b="1"/>
              <a:t>Amount of Site Use	User-Built Facilities</a:t>
            </a:r>
          </a:p>
          <a:p>
            <a:pPr marL="511175" indent="-377825">
              <a:lnSpc>
                <a:spcPct val="95000"/>
              </a:lnSpc>
              <a:spcAft>
                <a:spcPct val="10000"/>
              </a:spcAft>
              <a:buFont typeface="WP MathA" charset="2"/>
              <a:buNone/>
              <a:tabLst>
                <a:tab pos="5097463" algn="l"/>
              </a:tabLst>
            </a:pPr>
            <a:endParaRPr lang="en-US" altLang="en-US" sz="2200" b="1"/>
          </a:p>
          <a:p>
            <a:pPr marL="511175" indent="-377825">
              <a:lnSpc>
                <a:spcPct val="95000"/>
              </a:lnSpc>
              <a:spcAft>
                <a:spcPct val="10000"/>
              </a:spcAft>
              <a:buFont typeface="WP MathA" charset="2"/>
              <a:buNone/>
              <a:tabLst>
                <a:tab pos="5097463" algn="l"/>
              </a:tabLst>
            </a:pPr>
            <a:r>
              <a:rPr lang="en-US" altLang="en-US" sz="2200" b="1" i="1">
                <a:solidFill>
                  <a:schemeClr val="tx2"/>
                </a:solidFill>
              </a:rPr>
              <a:t>Note:</a:t>
            </a:r>
            <a:r>
              <a:rPr lang="en-US" altLang="en-US" sz="2200" b="1">
                <a:solidFill>
                  <a:schemeClr val="tx2"/>
                </a:solidFill>
              </a:rPr>
              <a:t>  Often collected at the same time to address management information needs or for analyses of monitoring data.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additive="base">
                                        <p:cTn id="7" dur="500" fill="hold"/>
                                        <p:tgtEl>
                                          <p:spTgt spid="120835"/>
                                        </p:tgtEl>
                                        <p:attrNameLst>
                                          <p:attrName>ppt_x</p:attrName>
                                        </p:attrNameLst>
                                      </p:cBhvr>
                                      <p:tavLst>
                                        <p:tav tm="0">
                                          <p:val>
                                            <p:strVal val="1+#ppt_w/2"/>
                                          </p:val>
                                        </p:tav>
                                        <p:tav tm="100000">
                                          <p:val>
                                            <p:strVal val="#ppt_x"/>
                                          </p:val>
                                        </p:tav>
                                      </p:tavLst>
                                    </p:anim>
                                    <p:anim calcmode="lin" valueType="num">
                                      <p:cBhvr additive="base">
                                        <p:cTn id="8" dur="500" fill="hold"/>
                                        <p:tgtEl>
                                          <p:spTgt spid="120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noFill/>
          <a:ln/>
        </p:spPr>
        <p:txBody>
          <a:bodyPr/>
          <a:lstStyle/>
          <a:p>
            <a:r>
              <a:rPr lang="en-US" altLang="en-US"/>
              <a:t>Monitoring Program Development Steps</a:t>
            </a:r>
          </a:p>
        </p:txBody>
      </p:sp>
      <p:sp>
        <p:nvSpPr>
          <p:cNvPr id="118787"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212850" algn="l"/>
              </a:tabLst>
            </a:pPr>
            <a:r>
              <a:rPr lang="en-US" altLang="en-US" b="1">
                <a:solidFill>
                  <a:schemeClr val="tx2"/>
                </a:solidFill>
              </a:rPr>
              <a:t>Step 2	Initiate Monitoring Program</a:t>
            </a:r>
          </a:p>
          <a:p>
            <a:pPr>
              <a:lnSpc>
                <a:spcPct val="125000"/>
              </a:lnSpc>
              <a:spcAft>
                <a:spcPct val="10000"/>
              </a:spcAft>
              <a:buFont typeface="WP MathA" charset="2"/>
              <a:buNone/>
              <a:tabLst>
                <a:tab pos="1212850" algn="l"/>
              </a:tabLst>
            </a:pPr>
            <a:r>
              <a:rPr lang="en-US" altLang="en-US" b="1"/>
              <a:t>Step 3	Review Existing Monitoring Approaches</a:t>
            </a:r>
          </a:p>
          <a:p>
            <a:pPr>
              <a:lnSpc>
                <a:spcPct val="125000"/>
              </a:lnSpc>
              <a:spcAft>
                <a:spcPct val="10000"/>
              </a:spcAft>
              <a:buFont typeface="WP MathA" charset="2"/>
              <a:buNone/>
              <a:tabLst>
                <a:tab pos="1212850" algn="l"/>
              </a:tabLst>
            </a:pPr>
            <a:r>
              <a:rPr lang="en-US" altLang="en-US" b="1">
                <a:solidFill>
                  <a:schemeClr val="tx2"/>
                </a:solidFill>
              </a:rPr>
              <a:t>Step 4	Develop Monitoring Procedures</a:t>
            </a:r>
          </a:p>
          <a:p>
            <a:pPr>
              <a:lnSpc>
                <a:spcPct val="125000"/>
              </a:lnSpc>
              <a:spcAft>
                <a:spcPct val="10000"/>
              </a:spcAft>
              <a:buFont typeface="WP MathA" charset="2"/>
              <a:buNone/>
              <a:tabLst>
                <a:tab pos="1212850" algn="l"/>
              </a:tabLst>
            </a:pPr>
            <a:r>
              <a:rPr lang="en-US" altLang="en-US" b="1">
                <a:solidFill>
                  <a:schemeClr val="tx2"/>
                </a:solidFill>
              </a:rPr>
              <a:t>Step 5	Document Monitoring Protocols</a:t>
            </a:r>
          </a:p>
          <a:p>
            <a:pPr>
              <a:lnSpc>
                <a:spcPct val="125000"/>
              </a:lnSpc>
              <a:spcAft>
                <a:spcPct val="10000"/>
              </a:spcAft>
              <a:buFont typeface="WP MathA" charset="2"/>
              <a:buNone/>
              <a:tabLst>
                <a:tab pos="1212850" algn="l"/>
              </a:tabLst>
            </a:pPr>
            <a:r>
              <a:rPr lang="en-US" altLang="en-US" b="1">
                <a:solidFill>
                  <a:schemeClr val="tx2"/>
                </a:solidFill>
              </a:rPr>
              <a:t>Step 6	Conduct Monitoring Fieldwork</a:t>
            </a:r>
          </a:p>
          <a:p>
            <a:pPr>
              <a:lnSpc>
                <a:spcPct val="125000"/>
              </a:lnSpc>
              <a:spcAft>
                <a:spcPct val="10000"/>
              </a:spcAft>
              <a:buFont typeface="WP MathA" charset="2"/>
              <a:buNone/>
              <a:tabLst>
                <a:tab pos="1212850"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1+#ppt_w/2"/>
                                          </p:val>
                                        </p:tav>
                                        <p:tav tm="100000">
                                          <p:val>
                                            <p:strVal val="#ppt_x"/>
                                          </p:val>
                                        </p:tav>
                                      </p:tavLst>
                                    </p:anim>
                                    <p:anim calcmode="lin" valueType="num">
                                      <p:cBhvr additive="base">
                                        <p:cTn id="8"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a:noFill/>
          <a:ln/>
        </p:spPr>
        <p:txBody>
          <a:bodyPr/>
          <a:lstStyle/>
          <a:p>
            <a:r>
              <a:rPr lang="en-US" altLang="en-US"/>
              <a:t>Monitoring Approaches</a:t>
            </a:r>
          </a:p>
        </p:txBody>
      </p:sp>
      <p:sp>
        <p:nvSpPr>
          <p:cNvPr id="143363" name="Rectangle 1027"/>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300" b="1"/>
              <a:t>Photographic Systems</a:t>
            </a:r>
            <a:r>
              <a:rPr lang="en-US" altLang="en-US" sz="2300" b="1">
                <a:solidFill>
                  <a:schemeClr val="bg2"/>
                </a:solidFill>
              </a:rPr>
              <a:t> </a:t>
            </a:r>
            <a:r>
              <a:rPr lang="en-US" altLang="en-US" sz="2300" b="1">
                <a:solidFill>
                  <a:schemeClr val="tx2"/>
                </a:solidFill>
              </a:rPr>
              <a:t>- Aerial photography, photographs from permanent photopoints, stereo photographs.</a:t>
            </a:r>
          </a:p>
          <a:p>
            <a:pPr>
              <a:lnSpc>
                <a:spcPct val="135000"/>
              </a:lnSpc>
              <a:spcAft>
                <a:spcPct val="10000"/>
              </a:spcAft>
              <a:buFont typeface="WP MathA" charset="2"/>
              <a:buNone/>
              <a:tabLst>
                <a:tab pos="1212850" algn="l"/>
              </a:tabLst>
            </a:pPr>
            <a:r>
              <a:rPr lang="en-US" altLang="en-US" sz="2300" b="1"/>
              <a:t>Condition Class Systems</a:t>
            </a:r>
            <a:r>
              <a:rPr lang="en-US" altLang="en-US" sz="2300" b="1">
                <a:solidFill>
                  <a:schemeClr val="bg2"/>
                </a:solidFill>
              </a:rPr>
              <a:t> </a:t>
            </a:r>
            <a:r>
              <a:rPr lang="en-US" altLang="en-US" sz="2300" b="1">
                <a:solidFill>
                  <a:schemeClr val="tx2"/>
                </a:solidFill>
              </a:rPr>
              <a:t>- Descriptive statements that characterize a range of site degradation from low to high.</a:t>
            </a:r>
          </a:p>
          <a:p>
            <a:pPr>
              <a:lnSpc>
                <a:spcPct val="135000"/>
              </a:lnSpc>
              <a:spcAft>
                <a:spcPct val="10000"/>
              </a:spcAft>
              <a:buFont typeface="WP MathA" charset="2"/>
              <a:buNone/>
              <a:tabLst>
                <a:tab pos="1212850" algn="l"/>
              </a:tabLst>
            </a:pPr>
            <a:r>
              <a:rPr lang="en-US" altLang="en-US" sz="2300" b="1"/>
              <a:t>Rating Systems</a:t>
            </a:r>
            <a:r>
              <a:rPr lang="en-US" altLang="en-US" sz="2300" b="1">
                <a:solidFill>
                  <a:schemeClr val="bg2"/>
                </a:solidFill>
              </a:rPr>
              <a:t> </a:t>
            </a:r>
            <a:r>
              <a:rPr lang="en-US" altLang="en-US" sz="2300" b="1">
                <a:solidFill>
                  <a:schemeClr val="tx2"/>
                </a:solidFill>
              </a:rPr>
              <a:t>- Separate assessments of multiple indicators with categorical ratings.</a:t>
            </a:r>
          </a:p>
          <a:p>
            <a:pPr>
              <a:lnSpc>
                <a:spcPct val="135000"/>
              </a:lnSpc>
              <a:spcAft>
                <a:spcPct val="10000"/>
              </a:spcAft>
              <a:buFont typeface="WP MathA" charset="2"/>
              <a:buNone/>
              <a:tabLst>
                <a:tab pos="1212850" algn="l"/>
              </a:tabLst>
            </a:pPr>
            <a:r>
              <a:rPr lang="en-US" altLang="en-US" sz="2300" b="1"/>
              <a:t>Measurement Systems</a:t>
            </a:r>
            <a:r>
              <a:rPr lang="en-US" altLang="en-US" sz="2300" b="1">
                <a:solidFill>
                  <a:schemeClr val="bg2"/>
                </a:solidFill>
              </a:rPr>
              <a:t> </a:t>
            </a:r>
            <a:r>
              <a:rPr lang="en-US" altLang="en-US" sz="2300" b="1">
                <a:solidFill>
                  <a:schemeClr val="tx2"/>
                </a:solidFill>
              </a:rPr>
              <a:t>- Separate assessments of multiple indicators with measurements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G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1930400"/>
            <a:ext cx="6608763" cy="3856038"/>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title"/>
          </p:nvPr>
        </p:nvSpPr>
        <p:spPr>
          <a:noFill/>
          <a:ln/>
        </p:spPr>
        <p:txBody>
          <a:bodyPr/>
          <a:lstStyle/>
          <a:p>
            <a:r>
              <a:rPr lang="en-US" altLang="en-US" sz="3600"/>
              <a:t>Development Process for Impact Monitoring Programs: Campsites</a:t>
            </a:r>
          </a:p>
        </p:txBody>
      </p:sp>
      <p:pic>
        <p:nvPicPr>
          <p:cNvPr id="5125" name="Picture 5" descr="usgsid2b"/>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82613" y="6297613"/>
            <a:ext cx="1776412" cy="606425"/>
          </a:xfrm>
          <a:prstGeom prst="rect">
            <a:avLst/>
          </a:prstGeom>
          <a:solidFill>
            <a:srgbClr val="FFFFFF"/>
          </a:solidFill>
          <a:ln>
            <a:noFill/>
          </a:ln>
          <a:extLst>
            <a:ext uri="{91240B29-F687-4F45-9708-019B960494DF}">
              <a14:hiddenLine xmlns:a14="http://schemas.microsoft.com/office/drawing/2010/main" w="9525">
                <a:pattFill prst="wdUpDiag">
                  <a:fgClr>
                    <a:schemeClr val="tx1"/>
                  </a:fgClr>
                  <a:bgClr>
                    <a:srgbClr val="FFFFFF"/>
                  </a:bgClr>
                </a:pattFill>
                <a:miter lim="800000"/>
                <a:headEnd/>
                <a:tailEnd/>
              </a14:hiddenLine>
            </a:ext>
          </a:extLst>
        </p:spPr>
      </p:pic>
      <p:sp>
        <p:nvSpPr>
          <p:cNvPr id="5127" name="Rectangle 7"/>
          <p:cNvSpPr>
            <a:spLocks noChangeArrowheads="1"/>
          </p:cNvSpPr>
          <p:nvPr/>
        </p:nvSpPr>
        <p:spPr bwMode="auto">
          <a:xfrm>
            <a:off x="2346325" y="5940425"/>
            <a:ext cx="7208838" cy="1106488"/>
          </a:xfrm>
          <a:prstGeom prst="rect">
            <a:avLst/>
          </a:prstGeom>
          <a:noFill/>
          <a:ln>
            <a:noFill/>
          </a:ln>
          <a:effectLst/>
          <a:extLst>
            <a:ext uri="{909E8E84-426E-40DD-AFC4-6F175D3DCCD1}">
              <a14:hiddenFill xmlns:a14="http://schemas.microsoft.com/office/drawing/2010/main">
                <a:solidFill>
                  <a:srgbClr val="00800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r"/>
            <a:r>
              <a:rPr lang="en-US" altLang="en-US" sz="2200"/>
              <a:t>Jeff Marion, Unit Leader/Scientist </a:t>
            </a:r>
          </a:p>
          <a:p>
            <a:pPr algn="r"/>
            <a:r>
              <a:rPr lang="en-US" altLang="en-US" sz="2200"/>
              <a:t>Virginia Tech Field Unit, USGS, Patuxent WRC</a:t>
            </a:r>
          </a:p>
          <a:p>
            <a:pPr algn="r"/>
            <a:r>
              <a:rPr lang="en-US" altLang="en-US" sz="2200"/>
              <a:t>jmarion@vt.edu, 540-231-6603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noFill/>
          <a:ln/>
        </p:spPr>
        <p:txBody>
          <a:bodyPr/>
          <a:lstStyle/>
          <a:p>
            <a:r>
              <a:rPr lang="en-US" altLang="en-US"/>
              <a:t>Evaluation and Selection Criteria</a:t>
            </a:r>
          </a:p>
        </p:txBody>
      </p:sp>
      <p:sp>
        <p:nvSpPr>
          <p:cNvPr id="136195" name="Rectangle 3"/>
          <p:cNvSpPr>
            <a:spLocks noGrp="1" noChangeArrowheads="1"/>
          </p:cNvSpPr>
          <p:nvPr>
            <p:ph type="body" idx="1"/>
          </p:nvPr>
        </p:nvSpPr>
        <p:spPr>
          <a:xfrm>
            <a:off x="587375" y="1812925"/>
            <a:ext cx="8967788" cy="5095875"/>
          </a:xfrm>
          <a:noFill/>
          <a:ln/>
        </p:spPr>
        <p:txBody>
          <a:bodyPr/>
          <a:lstStyle/>
          <a:p>
            <a:pPr marL="509588" indent="-509588">
              <a:lnSpc>
                <a:spcPct val="125000"/>
              </a:lnSpc>
              <a:spcAft>
                <a:spcPct val="10000"/>
              </a:spcAft>
              <a:buFont typeface="WP MathA" charset="2"/>
              <a:buNone/>
              <a:tabLst>
                <a:tab pos="1212850" algn="l"/>
              </a:tabLst>
            </a:pPr>
            <a:r>
              <a:rPr lang="en-US" altLang="en-US" sz="2700" b="1"/>
              <a:t>What types of information are needed?</a:t>
            </a:r>
            <a:r>
              <a:rPr lang="en-US" altLang="en-US" sz="2700" b="1">
                <a:solidFill>
                  <a:schemeClr val="bg2"/>
                </a:solidFill>
              </a:rPr>
              <a:t>   </a:t>
            </a:r>
            <a:r>
              <a:rPr lang="en-US" altLang="en-US" sz="2700" b="1">
                <a:solidFill>
                  <a:schemeClr val="tx2"/>
                </a:solidFill>
              </a:rPr>
              <a:t>Will a summary assessment be sufficient or are data on specific types of impacts required? </a:t>
            </a:r>
          </a:p>
          <a:p>
            <a:pPr marL="509588" indent="-509588">
              <a:lnSpc>
                <a:spcPct val="125000"/>
              </a:lnSpc>
              <a:spcAft>
                <a:spcPct val="10000"/>
              </a:spcAft>
              <a:buFont typeface="WP MathA" charset="2"/>
              <a:buNone/>
              <a:tabLst>
                <a:tab pos="1212850" algn="l"/>
              </a:tabLst>
            </a:pPr>
            <a:r>
              <a:rPr lang="en-US" altLang="en-US" sz="2700" b="1"/>
              <a:t>How many sites are there and what percentage should be monitored?</a:t>
            </a:r>
            <a:r>
              <a:rPr lang="en-US" altLang="en-US" sz="2700" b="1">
                <a:solidFill>
                  <a:schemeClr val="bg2"/>
                </a:solidFill>
              </a:rPr>
              <a:t>   </a:t>
            </a:r>
            <a:r>
              <a:rPr lang="en-US" altLang="en-US" sz="2700" b="1">
                <a:solidFill>
                  <a:schemeClr val="tx2"/>
                </a:solidFill>
              </a:rPr>
              <a:t>Census or sample; consider geographic, biophysical, use-related, or managerial stratifications.</a:t>
            </a:r>
          </a:p>
          <a:p>
            <a:pPr marL="509588" indent="-509588">
              <a:lnSpc>
                <a:spcPct val="125000"/>
              </a:lnSpc>
              <a:spcAft>
                <a:spcPct val="10000"/>
              </a:spcAft>
              <a:buFont typeface="WP MathA" charset="2"/>
              <a:buNone/>
              <a:tabLst>
                <a:tab pos="1212850" algn="l"/>
              </a:tabLst>
            </a:pPr>
            <a:r>
              <a:rPr lang="en-US" altLang="en-US" sz="2700" b="1"/>
              <a:t>Who will conduct the monitoring and how often?</a:t>
            </a:r>
            <a:r>
              <a:rPr lang="en-US" altLang="en-US" sz="2700" b="1">
                <a:solidFill>
                  <a:schemeClr val="bg2"/>
                </a:solidFill>
              </a:rPr>
              <a:t>  </a:t>
            </a:r>
            <a:r>
              <a:rPr lang="en-US" altLang="en-US" sz="2700" b="1">
                <a:solidFill>
                  <a:schemeClr val="tx2"/>
                </a:solidFill>
              </a:rPr>
              <a:t>Evaluate staffing and funding constraints and select a system that can be sustained.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noFill/>
          <a:ln/>
        </p:spPr>
        <p:txBody>
          <a:bodyPr/>
          <a:lstStyle/>
          <a:p>
            <a:r>
              <a:rPr lang="en-US" altLang="en-US"/>
              <a:t>Evaluation and Selection Criteria</a:t>
            </a:r>
          </a:p>
        </p:txBody>
      </p:sp>
      <p:sp>
        <p:nvSpPr>
          <p:cNvPr id="144387" name="Rectangle 3"/>
          <p:cNvSpPr>
            <a:spLocks noGrp="1" noChangeArrowheads="1"/>
          </p:cNvSpPr>
          <p:nvPr>
            <p:ph type="body" idx="1"/>
          </p:nvPr>
        </p:nvSpPr>
        <p:spPr>
          <a:xfrm>
            <a:off x="587375" y="1812925"/>
            <a:ext cx="8967788" cy="5095875"/>
          </a:xfrm>
          <a:noFill/>
          <a:ln/>
        </p:spPr>
        <p:txBody>
          <a:bodyPr/>
          <a:lstStyle/>
          <a:p>
            <a:pPr marL="509588" indent="-509588">
              <a:lnSpc>
                <a:spcPct val="135000"/>
              </a:lnSpc>
              <a:spcAft>
                <a:spcPct val="10000"/>
              </a:spcAft>
              <a:buFont typeface="WP MathA" charset="2"/>
              <a:buNone/>
              <a:tabLst>
                <a:tab pos="1212850" algn="l"/>
              </a:tabLst>
            </a:pPr>
            <a:r>
              <a:rPr lang="en-US" altLang="en-US" sz="2700" b="1"/>
              <a:t>Measurement Scale</a:t>
            </a:r>
            <a:r>
              <a:rPr lang="en-US" altLang="en-US" sz="2700" b="1">
                <a:solidFill>
                  <a:schemeClr val="bg2"/>
                </a:solidFill>
              </a:rPr>
              <a:t>  </a:t>
            </a:r>
            <a:r>
              <a:rPr lang="en-US" altLang="en-US" sz="2700" b="1">
                <a:solidFill>
                  <a:schemeClr val="tx2"/>
                </a:solidFill>
              </a:rPr>
              <a:t>- Ordinal or ratio measures?</a:t>
            </a:r>
          </a:p>
          <a:p>
            <a:pPr marL="509588" indent="-509588">
              <a:lnSpc>
                <a:spcPct val="105000"/>
              </a:lnSpc>
              <a:spcAft>
                <a:spcPct val="10000"/>
              </a:spcAft>
              <a:buFont typeface="WP MathA" charset="2"/>
              <a:buNone/>
              <a:tabLst>
                <a:tab pos="1212850" algn="l"/>
              </a:tabLst>
            </a:pPr>
            <a:r>
              <a:rPr lang="en-US" altLang="en-US" sz="2700" b="1"/>
              <a:t>Accuracy vs. Precision</a:t>
            </a:r>
            <a:r>
              <a:rPr lang="en-US" altLang="en-US" sz="2700" b="1">
                <a:solidFill>
                  <a:schemeClr val="bg2"/>
                </a:solidFill>
              </a:rPr>
              <a:t>  </a:t>
            </a:r>
            <a:r>
              <a:rPr lang="en-US" altLang="en-US" sz="2700" b="1">
                <a:solidFill>
                  <a:schemeClr val="tx2"/>
                </a:solidFill>
              </a:rPr>
              <a:t>- Accuracy refers to how close measures are to the true value.  Precision refers to how close repeated measures of an attribute are to each other </a:t>
            </a:r>
            <a:r>
              <a:rPr lang="en-US" altLang="en-US" sz="2700" b="1" i="1">
                <a:solidFill>
                  <a:schemeClr val="tx2"/>
                </a:solidFill>
              </a:rPr>
              <a:t>and</a:t>
            </a:r>
            <a:r>
              <a:rPr lang="en-US" altLang="en-US" sz="2700" b="1">
                <a:solidFill>
                  <a:schemeClr val="tx2"/>
                </a:solidFill>
              </a:rPr>
              <a:t> to the sensitivity of the measurement method. Measurement error can arise from the poor application of methods or from coarse assessment methods.</a:t>
            </a:r>
          </a:p>
          <a:p>
            <a:pPr marL="509588" indent="-509588">
              <a:lnSpc>
                <a:spcPct val="105000"/>
              </a:lnSpc>
              <a:spcAft>
                <a:spcPct val="10000"/>
              </a:spcAft>
              <a:buFont typeface="WP MathA" charset="2"/>
              <a:buNone/>
              <a:tabLst>
                <a:tab pos="1212850" algn="l"/>
              </a:tabLst>
            </a:pPr>
            <a:r>
              <a:rPr lang="en-US" altLang="en-US" sz="2700" b="1"/>
              <a:t>Sensitivity</a:t>
            </a:r>
            <a:r>
              <a:rPr lang="en-US" altLang="en-US" sz="2700" b="1">
                <a:solidFill>
                  <a:schemeClr val="bg2"/>
                </a:solidFill>
              </a:rPr>
              <a:t>  </a:t>
            </a:r>
            <a:r>
              <a:rPr lang="en-US" altLang="en-US" sz="2700" b="1">
                <a:solidFill>
                  <a:schemeClr val="tx2"/>
                </a:solidFill>
              </a:rPr>
              <a:t>- How large must a change be for it to be identified confidently as a real change in resource conditions?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additive="base">
                                        <p:cTn id="13" dur="5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additive="base">
                                        <p:cTn id="19" dur="5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37227" name="Group 11"/>
          <p:cNvGrpSpPr>
            <a:grpSpLocks/>
          </p:cNvGrpSpPr>
          <p:nvPr/>
        </p:nvGrpSpPr>
        <p:grpSpPr bwMode="auto">
          <a:xfrm>
            <a:off x="149225" y="3671888"/>
            <a:ext cx="4856163" cy="3833812"/>
            <a:chOff x="85" y="2041"/>
            <a:chExt cx="2781" cy="2131"/>
          </a:xfrm>
        </p:grpSpPr>
        <p:pic>
          <p:nvPicPr>
            <p:cNvPr id="137220" name="Picture 4" descr="IMG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 y="2041"/>
              <a:ext cx="2781" cy="1829"/>
            </a:xfrm>
            <a:prstGeom prst="rect">
              <a:avLst/>
            </a:prstGeom>
            <a:noFill/>
            <a:extLst>
              <a:ext uri="{909E8E84-426E-40DD-AFC4-6F175D3DCCD1}">
                <a14:hiddenFill xmlns:a14="http://schemas.microsoft.com/office/drawing/2010/main">
                  <a:solidFill>
                    <a:srgbClr val="FFFFFF"/>
                  </a:solidFill>
                </a14:hiddenFill>
              </a:ext>
            </a:extLst>
          </p:spPr>
        </p:pic>
        <p:sp>
          <p:nvSpPr>
            <p:cNvPr id="137222" name="Text Box 6"/>
            <p:cNvSpPr txBox="1">
              <a:spLocks noChangeArrowheads="1"/>
            </p:cNvSpPr>
            <p:nvPr/>
          </p:nvSpPr>
          <p:spPr bwMode="auto">
            <a:xfrm>
              <a:off x="1159" y="3870"/>
              <a:ext cx="540" cy="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900">
                  <a:solidFill>
                    <a:schemeClr val="tx2"/>
                  </a:solidFill>
                </a:rPr>
                <a:t>1985</a:t>
              </a:r>
            </a:p>
          </p:txBody>
        </p:sp>
      </p:grpSp>
      <p:grpSp>
        <p:nvGrpSpPr>
          <p:cNvPr id="137228" name="Group 12"/>
          <p:cNvGrpSpPr>
            <a:grpSpLocks/>
          </p:cNvGrpSpPr>
          <p:nvPr/>
        </p:nvGrpSpPr>
        <p:grpSpPr bwMode="auto">
          <a:xfrm>
            <a:off x="5218113" y="3640138"/>
            <a:ext cx="4672012" cy="3910012"/>
            <a:chOff x="2988" y="2023"/>
            <a:chExt cx="2676" cy="2174"/>
          </a:xfrm>
        </p:grpSpPr>
        <p:pic>
          <p:nvPicPr>
            <p:cNvPr id="137221" name="Picture 5" descr="IMG0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8" y="2023"/>
              <a:ext cx="2676" cy="1872"/>
            </a:xfrm>
            <a:prstGeom prst="rect">
              <a:avLst/>
            </a:prstGeom>
            <a:noFill/>
            <a:extLst>
              <a:ext uri="{909E8E84-426E-40DD-AFC4-6F175D3DCCD1}">
                <a14:hiddenFill xmlns:a14="http://schemas.microsoft.com/office/drawing/2010/main">
                  <a:solidFill>
                    <a:srgbClr val="FFFFFF"/>
                  </a:solidFill>
                </a14:hiddenFill>
              </a:ext>
            </a:extLst>
          </p:spPr>
        </p:pic>
        <p:sp>
          <p:nvSpPr>
            <p:cNvPr id="137223" name="Text Box 7"/>
            <p:cNvSpPr txBox="1">
              <a:spLocks noChangeArrowheads="1"/>
            </p:cNvSpPr>
            <p:nvPr/>
          </p:nvSpPr>
          <p:spPr bwMode="auto">
            <a:xfrm>
              <a:off x="4098" y="3895"/>
              <a:ext cx="540" cy="3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900">
                  <a:solidFill>
                    <a:schemeClr val="tx2"/>
                  </a:solidFill>
                </a:rPr>
                <a:t>1988</a:t>
              </a:r>
            </a:p>
          </p:txBody>
        </p:sp>
      </p:grpSp>
      <p:sp>
        <p:nvSpPr>
          <p:cNvPr id="137225" name="Rectangle 9"/>
          <p:cNvSpPr>
            <a:spLocks noChangeArrowheads="1"/>
          </p:cNvSpPr>
          <p:nvPr/>
        </p:nvSpPr>
        <p:spPr bwMode="auto">
          <a:xfrm>
            <a:off x="669925" y="517525"/>
            <a:ext cx="9053513" cy="1209675"/>
          </a:xfrm>
          <a:prstGeom prst="rect">
            <a:avLst/>
          </a:prstGeom>
          <a:noFill/>
          <a:ln>
            <a:noFill/>
          </a:ln>
          <a:effectLst>
            <a:outerShdw dist="17961" dir="2700000" algn="ctr" rotWithShape="0">
              <a:schemeClr val="hlink"/>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300">
                <a:solidFill>
                  <a:schemeClr val="folHlink"/>
                </a:solidFill>
                <a:latin typeface="Bookman Old Style" panose="02050604050505020204" pitchFamily="18" charset="0"/>
              </a:rPr>
              <a:t>Photographic Systems</a:t>
            </a:r>
          </a:p>
        </p:txBody>
      </p:sp>
      <p:sp>
        <p:nvSpPr>
          <p:cNvPr id="137226" name="Rectangle 10"/>
          <p:cNvSpPr>
            <a:spLocks noChangeArrowheads="1"/>
          </p:cNvSpPr>
          <p:nvPr/>
        </p:nvSpPr>
        <p:spPr bwMode="auto">
          <a:xfrm>
            <a:off x="406400" y="2000250"/>
            <a:ext cx="9442450" cy="1212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nSpc>
                <a:spcPct val="135000"/>
              </a:lnSpc>
              <a:spcBef>
                <a:spcPct val="20000"/>
              </a:spcBef>
              <a:spcAft>
                <a:spcPct val="10000"/>
              </a:spcAft>
              <a:buClr>
                <a:schemeClr val="folHlink"/>
              </a:buClr>
              <a:buSzPct val="110000"/>
              <a:buFont typeface="WP MathA" charset="2"/>
              <a:buNone/>
            </a:pPr>
            <a:r>
              <a:rPr lang="en-US" altLang="en-US" sz="2700"/>
              <a:t>Aerial photography, photographs from permanent photopoints, stereo photographs.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37227"/>
                                        </p:tgtEl>
                                        <p:attrNameLst>
                                          <p:attrName>style.visibility</p:attrName>
                                        </p:attrNameLst>
                                      </p:cBhvr>
                                      <p:to>
                                        <p:strVal val="visible"/>
                                      </p:to>
                                    </p:set>
                                    <p:anim calcmode="lin" valueType="num">
                                      <p:cBhvr additive="base">
                                        <p:cTn id="7" dur="500" fill="hold"/>
                                        <p:tgtEl>
                                          <p:spTgt spid="137227"/>
                                        </p:tgtEl>
                                        <p:attrNameLst>
                                          <p:attrName>ppt_x</p:attrName>
                                        </p:attrNameLst>
                                      </p:cBhvr>
                                      <p:tavLst>
                                        <p:tav tm="0">
                                          <p:val>
                                            <p:strVal val="0-#ppt_w/2"/>
                                          </p:val>
                                        </p:tav>
                                        <p:tav tm="100000">
                                          <p:val>
                                            <p:strVal val="#ppt_x"/>
                                          </p:val>
                                        </p:tav>
                                      </p:tavLst>
                                    </p:anim>
                                    <p:anim calcmode="lin" valueType="num">
                                      <p:cBhvr additive="base">
                                        <p:cTn id="8" dur="500" fill="hold"/>
                                        <p:tgtEl>
                                          <p:spTgt spid="1372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37228"/>
                                        </p:tgtEl>
                                        <p:attrNameLst>
                                          <p:attrName>style.visibility</p:attrName>
                                        </p:attrNameLst>
                                      </p:cBhvr>
                                      <p:to>
                                        <p:strVal val="visible"/>
                                      </p:to>
                                    </p:set>
                                    <p:anim calcmode="lin" valueType="num">
                                      <p:cBhvr additive="base">
                                        <p:cTn id="13" dur="500" fill="hold"/>
                                        <p:tgtEl>
                                          <p:spTgt spid="137228"/>
                                        </p:tgtEl>
                                        <p:attrNameLst>
                                          <p:attrName>ppt_x</p:attrName>
                                        </p:attrNameLst>
                                      </p:cBhvr>
                                      <p:tavLst>
                                        <p:tav tm="0">
                                          <p:val>
                                            <p:strVal val="1+#ppt_w/2"/>
                                          </p:val>
                                        </p:tav>
                                        <p:tav tm="100000">
                                          <p:val>
                                            <p:strVal val="#ppt_x"/>
                                          </p:val>
                                        </p:tav>
                                      </p:tavLst>
                                    </p:anim>
                                    <p:anim calcmode="lin" valueType="num">
                                      <p:cBhvr additive="base">
                                        <p:cTn id="14" dur="500" fill="hold"/>
                                        <p:tgtEl>
                                          <p:spTgt spid="137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noFill/>
          <a:ln/>
        </p:spPr>
        <p:txBody>
          <a:bodyPr/>
          <a:lstStyle/>
          <a:p>
            <a:r>
              <a:rPr lang="en-US" altLang="en-US"/>
              <a:t>Photographic Systems</a:t>
            </a:r>
          </a:p>
        </p:txBody>
      </p:sp>
      <p:sp>
        <p:nvSpPr>
          <p:cNvPr id="142339" name="Rectangle 3"/>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700" b="1"/>
              <a:t>Advantages</a:t>
            </a:r>
            <a:r>
              <a:rPr lang="en-US" altLang="en-US" sz="2700" b="1">
                <a:solidFill>
                  <a:schemeClr val="bg2"/>
                </a:solidFill>
              </a:rPr>
              <a:t> </a:t>
            </a:r>
            <a:r>
              <a:rPr lang="en-US" altLang="en-US" sz="2700" b="1">
                <a:solidFill>
                  <a:schemeClr val="tx2"/>
                </a:solidFill>
              </a:rPr>
              <a:t>- Rapid, provides photographs for direct visual comparisons.</a:t>
            </a:r>
          </a:p>
          <a:p>
            <a:pPr>
              <a:lnSpc>
                <a:spcPct val="25000"/>
              </a:lnSpc>
              <a:spcAft>
                <a:spcPct val="10000"/>
              </a:spcAft>
              <a:buFont typeface="WP MathA" charset="2"/>
              <a:buNone/>
              <a:tabLst>
                <a:tab pos="1212850" algn="l"/>
              </a:tabLst>
            </a:pPr>
            <a:r>
              <a:rPr lang="en-US" altLang="en-US" sz="2700" b="1">
                <a:solidFill>
                  <a:schemeClr val="bg2"/>
                </a:solidFill>
              </a:rPr>
              <a:t> </a:t>
            </a:r>
          </a:p>
          <a:p>
            <a:pPr>
              <a:lnSpc>
                <a:spcPct val="135000"/>
              </a:lnSpc>
              <a:spcAft>
                <a:spcPct val="10000"/>
              </a:spcAft>
              <a:buFont typeface="WP MathA" charset="2"/>
              <a:buNone/>
              <a:tabLst>
                <a:tab pos="1212850" algn="l"/>
              </a:tabLst>
            </a:pPr>
            <a:r>
              <a:rPr lang="en-US" altLang="en-US" sz="2700" b="1"/>
              <a:t>Disadvantages</a:t>
            </a:r>
            <a:r>
              <a:rPr lang="en-US" altLang="en-US" sz="2700" b="1">
                <a:solidFill>
                  <a:schemeClr val="bg2"/>
                </a:solidFill>
              </a:rPr>
              <a:t> </a:t>
            </a:r>
            <a:r>
              <a:rPr lang="en-US" altLang="en-US" sz="2700" b="1">
                <a:solidFill>
                  <a:schemeClr val="tx2"/>
                </a:solidFill>
              </a:rPr>
              <a:t>- Variable photographic quality, can’t cover all areas of a site, difficult to obtain accurate quantitative data, aerial photos useful only when tree cover is absent.  </a:t>
            </a:r>
          </a:p>
          <a:p>
            <a:pPr>
              <a:lnSpc>
                <a:spcPct val="13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endParaRPr lang="en-US" altLang="en-US" sz="2700" b="1">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en-US"/>
              <a:t>Ratings:</a:t>
            </a:r>
            <a:r>
              <a:rPr lang="en-US" altLang="en-US">
                <a:solidFill>
                  <a:schemeClr val="hlink"/>
                </a:solidFill>
              </a:rPr>
              <a:t>  </a:t>
            </a:r>
            <a:r>
              <a:rPr lang="en-US" altLang="en-US"/>
              <a:t>Condition Class</a:t>
            </a:r>
          </a:p>
        </p:txBody>
      </p:sp>
      <p:sp>
        <p:nvSpPr>
          <p:cNvPr id="168963" name="Rectangle 3"/>
          <p:cNvSpPr>
            <a:spLocks noGrp="1" noChangeArrowheads="1"/>
          </p:cNvSpPr>
          <p:nvPr>
            <p:ph type="body" idx="1"/>
          </p:nvPr>
        </p:nvSpPr>
        <p:spPr>
          <a:xfrm>
            <a:off x="503238" y="1812925"/>
            <a:ext cx="9051925" cy="5049838"/>
          </a:xfrm>
          <a:noFill/>
          <a:ln/>
        </p:spPr>
        <p:txBody>
          <a:bodyPr>
            <a:spAutoFit/>
          </a:bodyPr>
          <a:lstStyle/>
          <a:p>
            <a:pPr>
              <a:spcAft>
                <a:spcPct val="20000"/>
              </a:spcAft>
              <a:buFont typeface="WP MathA" charset="2"/>
              <a:buNone/>
            </a:pPr>
            <a:r>
              <a:rPr lang="en-US" altLang="en-US" b="1"/>
              <a:t>Class 1</a:t>
            </a:r>
            <a:r>
              <a:rPr lang="en-US" altLang="en-US"/>
              <a:t>:  </a:t>
            </a:r>
            <a:r>
              <a:rPr lang="en-US" altLang="en-US" sz="2700">
                <a:solidFill>
                  <a:schemeClr val="tx2"/>
                </a:solidFill>
              </a:rPr>
              <a:t>Campsite barely distinguishable; slight loss of vegetation cover and/or minimal disturbance of organic litter.</a:t>
            </a:r>
          </a:p>
          <a:p>
            <a:pPr>
              <a:spcAft>
                <a:spcPct val="20000"/>
              </a:spcAft>
              <a:buFont typeface="WP MathA" charset="2"/>
              <a:buNone/>
            </a:pPr>
            <a:r>
              <a:rPr lang="en-US" altLang="en-US" b="1"/>
              <a:t>Class 2</a:t>
            </a:r>
            <a:r>
              <a:rPr lang="en-US" altLang="en-US" sz="2700"/>
              <a:t>:  </a:t>
            </a:r>
            <a:r>
              <a:rPr lang="en-US" altLang="en-US" sz="2700">
                <a:solidFill>
                  <a:schemeClr val="tx2"/>
                </a:solidFill>
              </a:rPr>
              <a:t>Campsite obvious; vegetation cover lost and/or organic litter pulverized in primary use areas.</a:t>
            </a:r>
            <a:r>
              <a:rPr lang="en-US" altLang="en-US" sz="2700"/>
              <a:t>  </a:t>
            </a:r>
          </a:p>
          <a:p>
            <a:pPr>
              <a:spcAft>
                <a:spcPct val="20000"/>
              </a:spcAft>
              <a:buFont typeface="WP MathA" charset="2"/>
              <a:buNone/>
            </a:pPr>
            <a:r>
              <a:rPr lang="en-US" altLang="en-US" b="1"/>
              <a:t>Class 3</a:t>
            </a:r>
            <a:r>
              <a:rPr lang="en-US" altLang="en-US" sz="2700"/>
              <a:t>:  </a:t>
            </a:r>
            <a:r>
              <a:rPr lang="en-US" altLang="en-US" sz="2700">
                <a:solidFill>
                  <a:schemeClr val="tx2"/>
                </a:solidFill>
              </a:rPr>
              <a:t>Vegetation cover lost and/or organic litter pulverized on much of the site; some soil exposed in primary use areas.</a:t>
            </a:r>
          </a:p>
          <a:p>
            <a:pPr>
              <a:spcAft>
                <a:spcPct val="20000"/>
              </a:spcAft>
              <a:buFont typeface="WP MathA" charset="2"/>
              <a:buNone/>
            </a:pPr>
            <a:r>
              <a:rPr lang="en-US" altLang="en-US" b="1"/>
              <a:t>Class 4</a:t>
            </a:r>
            <a:r>
              <a:rPr lang="en-US" altLang="en-US" sz="2700"/>
              <a:t>:  </a:t>
            </a:r>
            <a:r>
              <a:rPr lang="en-US" altLang="en-US" sz="2700">
                <a:solidFill>
                  <a:schemeClr val="tx2"/>
                </a:solidFill>
              </a:rPr>
              <a:t>Nearly complete or total loss of vegetation cover and organic litter; bare soil widespread.</a:t>
            </a:r>
          </a:p>
          <a:p>
            <a:pPr>
              <a:spcAft>
                <a:spcPct val="20000"/>
              </a:spcAft>
              <a:buFont typeface="WP MathA" charset="2"/>
              <a:buNone/>
            </a:pPr>
            <a:r>
              <a:rPr lang="en-US" altLang="en-US" b="1"/>
              <a:t>Class 5</a:t>
            </a:r>
            <a:r>
              <a:rPr lang="en-US" altLang="en-US" sz="2700"/>
              <a:t>:  </a:t>
            </a:r>
            <a:r>
              <a:rPr lang="en-US" altLang="en-US" sz="2700">
                <a:solidFill>
                  <a:schemeClr val="tx2"/>
                </a:solidFill>
              </a:rPr>
              <a:t>Soil erosion obvious, as indicated by exposed tree roots and rocks and/or gullying.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 fill="hold"/>
                                        <p:tgtEl>
                                          <p:spTgt spid="168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anim calcmode="lin" valueType="num">
                                      <p:cBhvr additive="base">
                                        <p:cTn id="11" dur="500" fill="hold"/>
                                        <p:tgtEl>
                                          <p:spTgt spid="1689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89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anim calcmode="lin" valueType="num">
                                      <p:cBhvr additive="base">
                                        <p:cTn id="15" dur="500" fill="hold"/>
                                        <p:tgtEl>
                                          <p:spTgt spid="1689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896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anim calcmode="lin" valueType="num">
                                      <p:cBhvr additive="base">
                                        <p:cTn id="19" dur="500" fill="hold"/>
                                        <p:tgtEl>
                                          <p:spTgt spid="1689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896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8963">
                                            <p:txEl>
                                              <p:pRg st="4" end="4"/>
                                            </p:txEl>
                                          </p:spTgt>
                                        </p:tgtEl>
                                        <p:attrNameLst>
                                          <p:attrName>style.visibility</p:attrName>
                                        </p:attrNameLst>
                                      </p:cBhvr>
                                      <p:to>
                                        <p:strVal val="visible"/>
                                      </p:to>
                                    </p:set>
                                    <p:anim calcmode="lin" valueType="num">
                                      <p:cBhvr additive="base">
                                        <p:cTn id="23" dur="500" fill="hold"/>
                                        <p:tgtEl>
                                          <p:spTgt spid="16896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89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noFill/>
          <a:ln/>
        </p:spPr>
        <p:txBody>
          <a:bodyPr/>
          <a:lstStyle/>
          <a:p>
            <a:r>
              <a:rPr lang="en-US" altLang="en-US"/>
              <a:t>Condition Class System</a:t>
            </a:r>
          </a:p>
        </p:txBody>
      </p:sp>
      <p:sp>
        <p:nvSpPr>
          <p:cNvPr id="139267" name="Rectangle 3"/>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700" b="1"/>
              <a:t>Advantages</a:t>
            </a:r>
            <a:r>
              <a:rPr lang="en-US" altLang="en-US" sz="2700" b="1">
                <a:solidFill>
                  <a:schemeClr val="tx2"/>
                </a:solidFill>
              </a:rPr>
              <a:t> - Rapid and easy to apply, provides a useful summary of general site conditions.</a:t>
            </a:r>
          </a:p>
          <a:p>
            <a:pPr>
              <a:lnSpc>
                <a:spcPct val="1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Disadvantages </a:t>
            </a:r>
            <a:r>
              <a:rPr lang="en-US" altLang="en-US" sz="2700" b="1">
                <a:solidFill>
                  <a:schemeClr val="tx2"/>
                </a:solidFill>
              </a:rPr>
              <a:t>- Ordinal data limits summary and analysis capabilities, no information on the condition of individual  indicators, low accuracy.</a:t>
            </a:r>
          </a:p>
          <a:p>
            <a:pPr>
              <a:lnSpc>
                <a:spcPct val="1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Assessment Time </a:t>
            </a:r>
            <a:r>
              <a:rPr lang="en-US" altLang="en-US" sz="2700" b="1">
                <a:solidFill>
                  <a:schemeClr val="tx2"/>
                </a:solidFill>
              </a:rPr>
              <a:t>- About 2 minutes for one staff.</a:t>
            </a:r>
          </a:p>
          <a:p>
            <a:pPr>
              <a:lnSpc>
                <a:spcPct val="13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endParaRPr lang="en-US" altLang="en-US" sz="2700" b="1">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noFill/>
          <a:ln/>
        </p:spPr>
        <p:txBody>
          <a:bodyPr/>
          <a:lstStyle/>
          <a:p>
            <a:r>
              <a:rPr lang="en-US" altLang="en-US"/>
              <a:t>Rating Systems</a:t>
            </a:r>
          </a:p>
        </p:txBody>
      </p:sp>
      <p:sp>
        <p:nvSpPr>
          <p:cNvPr id="141315" name="Rectangle 3"/>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700" b="1"/>
              <a:t>Process</a:t>
            </a:r>
            <a:r>
              <a:rPr lang="en-US" altLang="en-US" sz="2700" b="1">
                <a:solidFill>
                  <a:schemeClr val="bg2"/>
                </a:solidFill>
              </a:rPr>
              <a:t> </a:t>
            </a:r>
            <a:r>
              <a:rPr lang="en-US" altLang="en-US" sz="2700" b="1">
                <a:solidFill>
                  <a:schemeClr val="tx2"/>
                </a:solidFill>
              </a:rPr>
              <a:t>- Separate assessments of multiple indicators with categorical ratings.</a:t>
            </a:r>
          </a:p>
          <a:p>
            <a:pPr>
              <a:lnSpc>
                <a:spcPct val="8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Example</a:t>
            </a:r>
            <a:r>
              <a:rPr lang="en-US" altLang="en-US" sz="2700" b="1">
                <a:solidFill>
                  <a:schemeClr val="bg2"/>
                </a:solidFill>
              </a:rPr>
              <a:t> </a:t>
            </a:r>
            <a:r>
              <a:rPr lang="en-US" altLang="en-US" sz="2700" b="1">
                <a:solidFill>
                  <a:schemeClr val="tx2"/>
                </a:solidFill>
              </a:rPr>
              <a:t>- Site size is roughly measured or estimated to select an appropriate category:</a:t>
            </a:r>
          </a:p>
          <a:p>
            <a:pPr>
              <a:lnSpc>
                <a:spcPct val="135000"/>
              </a:lnSpc>
              <a:spcAft>
                <a:spcPct val="10000"/>
              </a:spcAft>
              <a:buFont typeface="WP MathA" charset="2"/>
              <a:buNone/>
              <a:tabLst>
                <a:tab pos="1212850" algn="l"/>
              </a:tabLst>
            </a:pPr>
            <a:r>
              <a:rPr lang="en-US" altLang="en-US" sz="2700" b="1">
                <a:solidFill>
                  <a:schemeClr val="tx2"/>
                </a:solidFill>
              </a:rPr>
              <a:t>1)  &lt; 500 ft</a:t>
            </a:r>
            <a:r>
              <a:rPr lang="en-US" altLang="en-US" sz="2700" b="1" baseline="30000">
                <a:solidFill>
                  <a:schemeClr val="tx2"/>
                </a:solidFill>
              </a:rPr>
              <a:t>2</a:t>
            </a:r>
            <a:r>
              <a:rPr lang="en-US" altLang="en-US" sz="2700" b="1">
                <a:solidFill>
                  <a:schemeClr val="tx2"/>
                </a:solidFill>
              </a:rPr>
              <a:t>       2) 501 - 1000 ft</a:t>
            </a:r>
            <a:r>
              <a:rPr lang="en-US" altLang="en-US" sz="2700" b="1" baseline="30000">
                <a:solidFill>
                  <a:schemeClr val="tx2"/>
                </a:solidFill>
              </a:rPr>
              <a:t>2           </a:t>
            </a:r>
            <a:r>
              <a:rPr lang="en-US" altLang="en-US" sz="2700" b="1">
                <a:solidFill>
                  <a:schemeClr val="tx2"/>
                </a:solidFill>
              </a:rPr>
              <a:t>3)  &gt; 1000 ft</a:t>
            </a:r>
            <a:r>
              <a:rPr lang="en-US" altLang="en-US" sz="2700" b="1" baseline="30000">
                <a:solidFill>
                  <a:schemeClr val="tx2"/>
                </a:solidFill>
              </a:rPr>
              <a:t>2</a:t>
            </a:r>
            <a:endParaRPr lang="en-US" altLang="en-US" sz="2700" b="1">
              <a:solidFill>
                <a:schemeClr val="tx2"/>
              </a:solidFill>
            </a:endParaRPr>
          </a:p>
          <a:p>
            <a:pPr>
              <a:lnSpc>
                <a:spcPct val="135000"/>
              </a:lnSpc>
              <a:spcAft>
                <a:spcPct val="10000"/>
              </a:spcAft>
              <a:buFont typeface="WP MathA" charset="2"/>
              <a:buNone/>
              <a:tabLst>
                <a:tab pos="1212850" algn="l"/>
              </a:tabLst>
            </a:pPr>
            <a:endParaRPr lang="en-US" altLang="en-US" sz="2700" b="1">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noFill/>
          <a:ln/>
        </p:spPr>
        <p:txBody>
          <a:bodyPr/>
          <a:lstStyle/>
          <a:p>
            <a:r>
              <a:rPr lang="en-US" altLang="en-US"/>
              <a:t>Rating Systems</a:t>
            </a:r>
          </a:p>
        </p:txBody>
      </p:sp>
      <p:sp>
        <p:nvSpPr>
          <p:cNvPr id="145411" name="Rectangle 3"/>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700" b="1"/>
              <a:t>Advantages</a:t>
            </a:r>
            <a:r>
              <a:rPr lang="en-US" altLang="en-US" sz="2700" b="1">
                <a:solidFill>
                  <a:schemeClr val="tx2"/>
                </a:solidFill>
              </a:rPr>
              <a:t> - Fairly rapid and easily applied, provides information on a variety of indicators.</a:t>
            </a:r>
          </a:p>
          <a:p>
            <a:pPr>
              <a:lnSpc>
                <a:spcPct val="2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Disadvantages </a:t>
            </a:r>
            <a:r>
              <a:rPr lang="en-US" altLang="en-US" sz="2700" b="1">
                <a:solidFill>
                  <a:schemeClr val="tx2"/>
                </a:solidFill>
              </a:rPr>
              <a:t>- Yields ordinal data, low accuracy due to rapid assessments and use of categories.</a:t>
            </a:r>
          </a:p>
          <a:p>
            <a:pPr>
              <a:lnSpc>
                <a:spcPct val="5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Assessment Time </a:t>
            </a:r>
            <a:r>
              <a:rPr lang="en-US" altLang="en-US" sz="2700" b="1">
                <a:solidFill>
                  <a:schemeClr val="tx2"/>
                </a:solidFill>
              </a:rPr>
              <a:t>- About 10 minutes for one staff.</a:t>
            </a:r>
          </a:p>
          <a:p>
            <a:pPr>
              <a:lnSpc>
                <a:spcPct val="135000"/>
              </a:lnSpc>
              <a:spcAft>
                <a:spcPct val="10000"/>
              </a:spcAft>
              <a:tabLst>
                <a:tab pos="1212850" algn="l"/>
              </a:tabLst>
            </a:pPr>
            <a:endParaRPr lang="en-US" altLang="en-US" sz="2700" b="1">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p:spPr>
        <p:txBody>
          <a:bodyPr/>
          <a:lstStyle/>
          <a:p>
            <a:r>
              <a:rPr lang="en-US" altLang="en-US"/>
              <a:t>Measurement Systems</a:t>
            </a:r>
          </a:p>
        </p:txBody>
      </p:sp>
      <p:sp>
        <p:nvSpPr>
          <p:cNvPr id="146435" name="Rectangle 3"/>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700" b="1"/>
              <a:t>Process</a:t>
            </a:r>
            <a:r>
              <a:rPr lang="en-US" altLang="en-US" sz="2700" b="1">
                <a:solidFill>
                  <a:schemeClr val="bg2"/>
                </a:solidFill>
              </a:rPr>
              <a:t> </a:t>
            </a:r>
            <a:r>
              <a:rPr lang="en-US" altLang="en-US" sz="2700" b="1">
                <a:solidFill>
                  <a:schemeClr val="tx2"/>
                </a:solidFill>
              </a:rPr>
              <a:t>- Separate assessments of multiple indicators with measurements or counts.</a:t>
            </a:r>
          </a:p>
          <a:p>
            <a:pPr>
              <a:lnSpc>
                <a:spcPct val="7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Example</a:t>
            </a:r>
            <a:r>
              <a:rPr lang="en-US" altLang="en-US" sz="2700" b="1">
                <a:solidFill>
                  <a:schemeClr val="bg2"/>
                </a:solidFill>
              </a:rPr>
              <a:t> </a:t>
            </a:r>
            <a:r>
              <a:rPr lang="en-US" altLang="en-US" sz="2700" b="1">
                <a:solidFill>
                  <a:schemeClr val="tx2"/>
                </a:solidFill>
              </a:rPr>
              <a:t>- Site size is measured using one of the following methods:  Geometric Figure Method, Fixed Radial Transect Method, or Variable Radial Transect Method.</a:t>
            </a:r>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03238" y="85725"/>
            <a:ext cx="9051925" cy="1209675"/>
          </a:xfrm>
        </p:spPr>
        <p:txBody>
          <a:bodyPr/>
          <a:lstStyle/>
          <a:p>
            <a:r>
              <a:rPr lang="en-US" altLang="en-US"/>
              <a:t>Site Boundaries</a:t>
            </a:r>
          </a:p>
        </p:txBody>
      </p:sp>
      <p:pic>
        <p:nvPicPr>
          <p:cNvPr id="157704" name="Picture 8" descr="IMG00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55738"/>
            <a:ext cx="9283700" cy="6100762"/>
          </a:xfrm>
          <a:prstGeom prst="rect">
            <a:avLst/>
          </a:prstGeom>
          <a:noFill/>
          <a:extLst>
            <a:ext uri="{909E8E84-426E-40DD-AFC4-6F175D3DCCD1}">
              <a14:hiddenFill xmlns:a14="http://schemas.microsoft.com/office/drawing/2010/main">
                <a:solidFill>
                  <a:srgbClr val="FFFFFF"/>
                </a:solidFill>
              </a14:hiddenFill>
            </a:ext>
          </a:extLst>
        </p:spPr>
      </p:pic>
      <p:sp>
        <p:nvSpPr>
          <p:cNvPr id="157705" name="Freeform 9"/>
          <p:cNvSpPr>
            <a:spLocks/>
          </p:cNvSpPr>
          <p:nvPr/>
        </p:nvSpPr>
        <p:spPr bwMode="auto">
          <a:xfrm>
            <a:off x="565150" y="2224088"/>
            <a:ext cx="8151813" cy="4554537"/>
          </a:xfrm>
          <a:custGeom>
            <a:avLst/>
            <a:gdLst>
              <a:gd name="T0" fmla="*/ 4548 w 4668"/>
              <a:gd name="T1" fmla="*/ 1620 h 2532"/>
              <a:gd name="T2" fmla="*/ 3840 w 4668"/>
              <a:gd name="T3" fmla="*/ 1908 h 2532"/>
              <a:gd name="T4" fmla="*/ 4032 w 4668"/>
              <a:gd name="T5" fmla="*/ 2184 h 2532"/>
              <a:gd name="T6" fmla="*/ 3672 w 4668"/>
              <a:gd name="T7" fmla="*/ 2412 h 2532"/>
              <a:gd name="T8" fmla="*/ 3228 w 4668"/>
              <a:gd name="T9" fmla="*/ 2184 h 2532"/>
              <a:gd name="T10" fmla="*/ 2328 w 4668"/>
              <a:gd name="T11" fmla="*/ 2532 h 2532"/>
              <a:gd name="T12" fmla="*/ 132 w 4668"/>
              <a:gd name="T13" fmla="*/ 1872 h 2532"/>
              <a:gd name="T14" fmla="*/ 0 w 4668"/>
              <a:gd name="T15" fmla="*/ 420 h 2532"/>
              <a:gd name="T16" fmla="*/ 2040 w 4668"/>
              <a:gd name="T17" fmla="*/ 264 h 2532"/>
              <a:gd name="T18" fmla="*/ 3120 w 4668"/>
              <a:gd name="T19" fmla="*/ 0 h 2532"/>
              <a:gd name="T20" fmla="*/ 4320 w 4668"/>
              <a:gd name="T21" fmla="*/ 216 h 2532"/>
              <a:gd name="T22" fmla="*/ 4668 w 4668"/>
              <a:gd name="T23" fmla="*/ 984 h 2532"/>
              <a:gd name="T24" fmla="*/ 4536 w 4668"/>
              <a:gd name="T25" fmla="*/ 1632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8" h="2532">
                <a:moveTo>
                  <a:pt x="4548" y="1620"/>
                </a:moveTo>
                <a:lnTo>
                  <a:pt x="3840" y="1908"/>
                </a:lnTo>
                <a:lnTo>
                  <a:pt x="4032" y="2184"/>
                </a:lnTo>
                <a:lnTo>
                  <a:pt x="3672" y="2412"/>
                </a:lnTo>
                <a:lnTo>
                  <a:pt x="3228" y="2184"/>
                </a:lnTo>
                <a:lnTo>
                  <a:pt x="2328" y="2532"/>
                </a:lnTo>
                <a:lnTo>
                  <a:pt x="132" y="1872"/>
                </a:lnTo>
                <a:lnTo>
                  <a:pt x="0" y="420"/>
                </a:lnTo>
                <a:lnTo>
                  <a:pt x="2040" y="264"/>
                </a:lnTo>
                <a:lnTo>
                  <a:pt x="3120" y="0"/>
                </a:lnTo>
                <a:lnTo>
                  <a:pt x="4320" y="216"/>
                </a:lnTo>
                <a:lnTo>
                  <a:pt x="4668" y="984"/>
                </a:lnTo>
                <a:lnTo>
                  <a:pt x="4536" y="1632"/>
                </a:lnTo>
              </a:path>
            </a:pathLst>
          </a:custGeom>
          <a:noFill/>
          <a:ln w="57150" cap="flat" cmpd="sng">
            <a:solidFill>
              <a:srgbClr val="FF0000"/>
            </a:solidFill>
            <a:prstDash val="dash"/>
            <a:round/>
            <a:headEnd type="none" w="med" len="med"/>
            <a:tailEnd type="none" w="med" len="med"/>
          </a:ln>
          <a:effectLst>
            <a:outerShdw dist="17961" dir="2700000" algn="ctr" rotWithShape="0">
              <a:schemeClr val="hlink"/>
            </a:outerShdw>
          </a:effectLst>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7705"/>
                                        </p:tgtEl>
                                        <p:attrNameLst>
                                          <p:attrName>style.visibility</p:attrName>
                                        </p:attrNameLst>
                                      </p:cBhvr>
                                      <p:to>
                                        <p:strVal val="visible"/>
                                      </p:to>
                                    </p:set>
                                    <p:animEffect transition="in" filter="wipe(down)">
                                      <p:cBhvr>
                                        <p:cTn id="7" dur="20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ln/>
        </p:spPr>
        <p:txBody>
          <a:bodyPr/>
          <a:lstStyle/>
          <a:p>
            <a:r>
              <a:rPr lang="en-US" altLang="en-US"/>
              <a:t>Presentation Objectives</a:t>
            </a:r>
          </a:p>
        </p:txBody>
      </p:sp>
      <p:sp>
        <p:nvSpPr>
          <p:cNvPr id="65539" name="Rectangle 3"/>
          <p:cNvSpPr>
            <a:spLocks noGrp="1" noChangeArrowheads="1"/>
          </p:cNvSpPr>
          <p:nvPr>
            <p:ph type="body" idx="1"/>
          </p:nvPr>
        </p:nvSpPr>
        <p:spPr>
          <a:xfrm>
            <a:off x="587375" y="1857375"/>
            <a:ext cx="8947150" cy="5094288"/>
          </a:xfrm>
          <a:noFill/>
          <a:ln/>
        </p:spPr>
        <p:txBody>
          <a:bodyPr/>
          <a:lstStyle/>
          <a:p>
            <a:pPr marL="446088" indent="-446088">
              <a:lnSpc>
                <a:spcPct val="110000"/>
              </a:lnSpc>
              <a:spcBef>
                <a:spcPct val="40000"/>
              </a:spcBef>
              <a:spcAft>
                <a:spcPct val="50000"/>
              </a:spcAft>
              <a:buFont typeface="WP MathA" charset="2"/>
              <a:buNone/>
            </a:pPr>
            <a:r>
              <a:rPr lang="en-US" altLang="en-US" sz="2700" b="1"/>
              <a:t>1.  Review steps for developing a visitor impact monitoring program, illustrated with campsite monitoring indicators.</a:t>
            </a:r>
          </a:p>
          <a:p>
            <a:pPr marL="446088" indent="-446088">
              <a:lnSpc>
                <a:spcPct val="110000"/>
              </a:lnSpc>
              <a:spcBef>
                <a:spcPct val="40000"/>
              </a:spcBef>
              <a:spcAft>
                <a:spcPct val="50000"/>
              </a:spcAft>
              <a:buFont typeface="WP MathA" charset="2"/>
              <a:buNone/>
            </a:pPr>
            <a:r>
              <a:rPr lang="en-US" altLang="en-US" sz="2700" b="1"/>
              <a:t>2.  Highlight the need and process for evaluating alternative monitoring approaches.</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1"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1"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48509" name="Group 29"/>
          <p:cNvGrpSpPr>
            <a:grpSpLocks/>
          </p:cNvGrpSpPr>
          <p:nvPr/>
        </p:nvGrpSpPr>
        <p:grpSpPr bwMode="auto">
          <a:xfrm>
            <a:off x="354013" y="2505075"/>
            <a:ext cx="4459287" cy="3319463"/>
            <a:chOff x="203" y="1392"/>
            <a:chExt cx="2553" cy="1845"/>
          </a:xfrm>
        </p:grpSpPr>
        <p:grpSp>
          <p:nvGrpSpPr>
            <p:cNvPr id="148491" name="Group 11"/>
            <p:cNvGrpSpPr>
              <a:grpSpLocks/>
            </p:cNvGrpSpPr>
            <p:nvPr/>
          </p:nvGrpSpPr>
          <p:grpSpPr bwMode="auto">
            <a:xfrm>
              <a:off x="203" y="1392"/>
              <a:ext cx="2553" cy="1246"/>
              <a:chOff x="2523" y="1932"/>
              <a:chExt cx="2553" cy="1246"/>
            </a:xfrm>
          </p:grpSpPr>
          <p:sp>
            <p:nvSpPr>
              <p:cNvPr id="148486" name="Freeform 6"/>
              <p:cNvSpPr>
                <a:spLocks/>
              </p:cNvSpPr>
              <p:nvPr/>
            </p:nvSpPr>
            <p:spPr bwMode="auto">
              <a:xfrm>
                <a:off x="2523" y="1932"/>
                <a:ext cx="2553" cy="1219"/>
              </a:xfrm>
              <a:custGeom>
                <a:avLst/>
                <a:gdLst>
                  <a:gd name="T0" fmla="*/ 837 w 4377"/>
                  <a:gd name="T1" fmla="*/ 275 h 2090"/>
                  <a:gd name="T2" fmla="*/ 1277 w 4377"/>
                  <a:gd name="T3" fmla="*/ 283 h 2090"/>
                  <a:gd name="T4" fmla="*/ 1461 w 4377"/>
                  <a:gd name="T5" fmla="*/ 51 h 2090"/>
                  <a:gd name="T6" fmla="*/ 1773 w 4377"/>
                  <a:gd name="T7" fmla="*/ 35 h 2090"/>
                  <a:gd name="T8" fmla="*/ 2117 w 4377"/>
                  <a:gd name="T9" fmla="*/ 107 h 2090"/>
                  <a:gd name="T10" fmla="*/ 2397 w 4377"/>
                  <a:gd name="T11" fmla="*/ 259 h 2090"/>
                  <a:gd name="T12" fmla="*/ 2733 w 4377"/>
                  <a:gd name="T13" fmla="*/ 379 h 2090"/>
                  <a:gd name="T14" fmla="*/ 3013 w 4377"/>
                  <a:gd name="T15" fmla="*/ 195 h 2090"/>
                  <a:gd name="T16" fmla="*/ 3285 w 4377"/>
                  <a:gd name="T17" fmla="*/ 67 h 2090"/>
                  <a:gd name="T18" fmla="*/ 3701 w 4377"/>
                  <a:gd name="T19" fmla="*/ 115 h 2090"/>
                  <a:gd name="T20" fmla="*/ 3949 w 4377"/>
                  <a:gd name="T21" fmla="*/ 315 h 2090"/>
                  <a:gd name="T22" fmla="*/ 4109 w 4377"/>
                  <a:gd name="T23" fmla="*/ 603 h 2090"/>
                  <a:gd name="T24" fmla="*/ 4173 w 4377"/>
                  <a:gd name="T25" fmla="*/ 971 h 2090"/>
                  <a:gd name="T26" fmla="*/ 4301 w 4377"/>
                  <a:gd name="T27" fmla="*/ 1323 h 2090"/>
                  <a:gd name="T28" fmla="*/ 4365 w 4377"/>
                  <a:gd name="T29" fmla="*/ 1739 h 2090"/>
                  <a:gd name="T30" fmla="*/ 4213 w 4377"/>
                  <a:gd name="T31" fmla="*/ 2035 h 2090"/>
                  <a:gd name="T32" fmla="*/ 3877 w 4377"/>
                  <a:gd name="T33" fmla="*/ 2075 h 2090"/>
                  <a:gd name="T34" fmla="*/ 3597 w 4377"/>
                  <a:gd name="T35" fmla="*/ 1923 h 2090"/>
                  <a:gd name="T36" fmla="*/ 3437 w 4377"/>
                  <a:gd name="T37" fmla="*/ 1547 h 2090"/>
                  <a:gd name="T38" fmla="*/ 3253 w 4377"/>
                  <a:gd name="T39" fmla="*/ 1179 h 2090"/>
                  <a:gd name="T40" fmla="*/ 3141 w 4377"/>
                  <a:gd name="T41" fmla="*/ 1131 h 2090"/>
                  <a:gd name="T42" fmla="*/ 2981 w 4377"/>
                  <a:gd name="T43" fmla="*/ 1235 h 2090"/>
                  <a:gd name="T44" fmla="*/ 2741 w 4377"/>
                  <a:gd name="T45" fmla="*/ 1403 h 2090"/>
                  <a:gd name="T46" fmla="*/ 2541 w 4377"/>
                  <a:gd name="T47" fmla="*/ 1667 h 2090"/>
                  <a:gd name="T48" fmla="*/ 2277 w 4377"/>
                  <a:gd name="T49" fmla="*/ 1995 h 2090"/>
                  <a:gd name="T50" fmla="*/ 1765 w 4377"/>
                  <a:gd name="T51" fmla="*/ 2083 h 2090"/>
                  <a:gd name="T52" fmla="*/ 1381 w 4377"/>
                  <a:gd name="T53" fmla="*/ 1987 h 2090"/>
                  <a:gd name="T54" fmla="*/ 1141 w 4377"/>
                  <a:gd name="T55" fmla="*/ 1715 h 2090"/>
                  <a:gd name="T56" fmla="*/ 925 w 4377"/>
                  <a:gd name="T57" fmla="*/ 1635 h 2090"/>
                  <a:gd name="T58" fmla="*/ 573 w 4377"/>
                  <a:gd name="T59" fmla="*/ 1779 h 2090"/>
                  <a:gd name="T60" fmla="*/ 189 w 4377"/>
                  <a:gd name="T61" fmla="*/ 1699 h 2090"/>
                  <a:gd name="T62" fmla="*/ 21 w 4377"/>
                  <a:gd name="T63" fmla="*/ 1291 h 2090"/>
                  <a:gd name="T64" fmla="*/ 21 w 4377"/>
                  <a:gd name="T65" fmla="*/ 843 h 2090"/>
                  <a:gd name="T66" fmla="*/ 261 w 4377"/>
                  <a:gd name="T67" fmla="*/ 427 h 2090"/>
                  <a:gd name="T68" fmla="*/ 541 w 4377"/>
                  <a:gd name="T69" fmla="*/ 24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7" h="2090">
                    <a:moveTo>
                      <a:pt x="541" y="243"/>
                    </a:moveTo>
                    <a:cubicBezTo>
                      <a:pt x="617" y="239"/>
                      <a:pt x="733" y="264"/>
                      <a:pt x="837" y="275"/>
                    </a:cubicBezTo>
                    <a:cubicBezTo>
                      <a:pt x="941" y="286"/>
                      <a:pt x="1092" y="306"/>
                      <a:pt x="1165" y="307"/>
                    </a:cubicBezTo>
                    <a:cubicBezTo>
                      <a:pt x="1238" y="308"/>
                      <a:pt x="1242" y="306"/>
                      <a:pt x="1277" y="283"/>
                    </a:cubicBezTo>
                    <a:cubicBezTo>
                      <a:pt x="1312" y="260"/>
                      <a:pt x="1342" y="210"/>
                      <a:pt x="1373" y="171"/>
                    </a:cubicBezTo>
                    <a:cubicBezTo>
                      <a:pt x="1404" y="132"/>
                      <a:pt x="1425" y="79"/>
                      <a:pt x="1461" y="51"/>
                    </a:cubicBezTo>
                    <a:cubicBezTo>
                      <a:pt x="1497" y="23"/>
                      <a:pt x="1537" y="6"/>
                      <a:pt x="1589" y="3"/>
                    </a:cubicBezTo>
                    <a:cubicBezTo>
                      <a:pt x="1641" y="0"/>
                      <a:pt x="1705" y="19"/>
                      <a:pt x="1773" y="35"/>
                    </a:cubicBezTo>
                    <a:cubicBezTo>
                      <a:pt x="1841" y="51"/>
                      <a:pt x="1940" y="87"/>
                      <a:pt x="1997" y="99"/>
                    </a:cubicBezTo>
                    <a:cubicBezTo>
                      <a:pt x="2054" y="111"/>
                      <a:pt x="2076" y="99"/>
                      <a:pt x="2117" y="107"/>
                    </a:cubicBezTo>
                    <a:cubicBezTo>
                      <a:pt x="2158" y="115"/>
                      <a:pt x="2198" y="122"/>
                      <a:pt x="2245" y="147"/>
                    </a:cubicBezTo>
                    <a:cubicBezTo>
                      <a:pt x="2292" y="172"/>
                      <a:pt x="2342" y="224"/>
                      <a:pt x="2397" y="259"/>
                    </a:cubicBezTo>
                    <a:cubicBezTo>
                      <a:pt x="2452" y="294"/>
                      <a:pt x="2517" y="335"/>
                      <a:pt x="2573" y="355"/>
                    </a:cubicBezTo>
                    <a:cubicBezTo>
                      <a:pt x="2629" y="375"/>
                      <a:pt x="2681" y="384"/>
                      <a:pt x="2733" y="379"/>
                    </a:cubicBezTo>
                    <a:cubicBezTo>
                      <a:pt x="2785" y="374"/>
                      <a:pt x="2838" y="354"/>
                      <a:pt x="2885" y="323"/>
                    </a:cubicBezTo>
                    <a:cubicBezTo>
                      <a:pt x="2932" y="292"/>
                      <a:pt x="2977" y="231"/>
                      <a:pt x="3013" y="195"/>
                    </a:cubicBezTo>
                    <a:cubicBezTo>
                      <a:pt x="3049" y="159"/>
                      <a:pt x="3056" y="128"/>
                      <a:pt x="3101" y="107"/>
                    </a:cubicBezTo>
                    <a:cubicBezTo>
                      <a:pt x="3146" y="86"/>
                      <a:pt x="3216" y="72"/>
                      <a:pt x="3285" y="67"/>
                    </a:cubicBezTo>
                    <a:cubicBezTo>
                      <a:pt x="3354" y="62"/>
                      <a:pt x="3448" y="67"/>
                      <a:pt x="3517" y="75"/>
                    </a:cubicBezTo>
                    <a:cubicBezTo>
                      <a:pt x="3586" y="83"/>
                      <a:pt x="3648" y="95"/>
                      <a:pt x="3701" y="115"/>
                    </a:cubicBezTo>
                    <a:cubicBezTo>
                      <a:pt x="3754" y="135"/>
                      <a:pt x="3796" y="162"/>
                      <a:pt x="3837" y="195"/>
                    </a:cubicBezTo>
                    <a:cubicBezTo>
                      <a:pt x="3878" y="228"/>
                      <a:pt x="3914" y="271"/>
                      <a:pt x="3949" y="315"/>
                    </a:cubicBezTo>
                    <a:cubicBezTo>
                      <a:pt x="3984" y="359"/>
                      <a:pt x="4018" y="411"/>
                      <a:pt x="4045" y="459"/>
                    </a:cubicBezTo>
                    <a:cubicBezTo>
                      <a:pt x="4072" y="507"/>
                      <a:pt x="4089" y="548"/>
                      <a:pt x="4109" y="603"/>
                    </a:cubicBezTo>
                    <a:cubicBezTo>
                      <a:pt x="4129" y="658"/>
                      <a:pt x="4154" y="726"/>
                      <a:pt x="4165" y="787"/>
                    </a:cubicBezTo>
                    <a:cubicBezTo>
                      <a:pt x="4176" y="848"/>
                      <a:pt x="4162" y="911"/>
                      <a:pt x="4173" y="971"/>
                    </a:cubicBezTo>
                    <a:cubicBezTo>
                      <a:pt x="4184" y="1031"/>
                      <a:pt x="4208" y="1088"/>
                      <a:pt x="4229" y="1147"/>
                    </a:cubicBezTo>
                    <a:cubicBezTo>
                      <a:pt x="4250" y="1206"/>
                      <a:pt x="4280" y="1256"/>
                      <a:pt x="4301" y="1323"/>
                    </a:cubicBezTo>
                    <a:cubicBezTo>
                      <a:pt x="4322" y="1390"/>
                      <a:pt x="4346" y="1478"/>
                      <a:pt x="4357" y="1547"/>
                    </a:cubicBezTo>
                    <a:cubicBezTo>
                      <a:pt x="4368" y="1616"/>
                      <a:pt x="4377" y="1678"/>
                      <a:pt x="4365" y="1739"/>
                    </a:cubicBezTo>
                    <a:cubicBezTo>
                      <a:pt x="4353" y="1800"/>
                      <a:pt x="4310" y="1866"/>
                      <a:pt x="4285" y="1915"/>
                    </a:cubicBezTo>
                    <a:cubicBezTo>
                      <a:pt x="4260" y="1964"/>
                      <a:pt x="4252" y="2007"/>
                      <a:pt x="4213" y="2035"/>
                    </a:cubicBezTo>
                    <a:cubicBezTo>
                      <a:pt x="4174" y="2063"/>
                      <a:pt x="4109" y="2076"/>
                      <a:pt x="4053" y="2083"/>
                    </a:cubicBezTo>
                    <a:cubicBezTo>
                      <a:pt x="3997" y="2090"/>
                      <a:pt x="3937" y="2086"/>
                      <a:pt x="3877" y="2075"/>
                    </a:cubicBezTo>
                    <a:cubicBezTo>
                      <a:pt x="3817" y="2064"/>
                      <a:pt x="3740" y="2044"/>
                      <a:pt x="3693" y="2019"/>
                    </a:cubicBezTo>
                    <a:cubicBezTo>
                      <a:pt x="3646" y="1994"/>
                      <a:pt x="3629" y="1971"/>
                      <a:pt x="3597" y="1923"/>
                    </a:cubicBezTo>
                    <a:cubicBezTo>
                      <a:pt x="3565" y="1875"/>
                      <a:pt x="3528" y="1794"/>
                      <a:pt x="3501" y="1731"/>
                    </a:cubicBezTo>
                    <a:cubicBezTo>
                      <a:pt x="3474" y="1668"/>
                      <a:pt x="3462" y="1612"/>
                      <a:pt x="3437" y="1547"/>
                    </a:cubicBezTo>
                    <a:cubicBezTo>
                      <a:pt x="3412" y="1482"/>
                      <a:pt x="3380" y="1400"/>
                      <a:pt x="3349" y="1339"/>
                    </a:cubicBezTo>
                    <a:cubicBezTo>
                      <a:pt x="3318" y="1278"/>
                      <a:pt x="3280" y="1212"/>
                      <a:pt x="3253" y="1179"/>
                    </a:cubicBezTo>
                    <a:cubicBezTo>
                      <a:pt x="3226" y="1146"/>
                      <a:pt x="3208" y="1147"/>
                      <a:pt x="3189" y="1139"/>
                    </a:cubicBezTo>
                    <a:cubicBezTo>
                      <a:pt x="3170" y="1131"/>
                      <a:pt x="3162" y="1124"/>
                      <a:pt x="3141" y="1131"/>
                    </a:cubicBezTo>
                    <a:cubicBezTo>
                      <a:pt x="3120" y="1138"/>
                      <a:pt x="3088" y="1162"/>
                      <a:pt x="3061" y="1179"/>
                    </a:cubicBezTo>
                    <a:cubicBezTo>
                      <a:pt x="3034" y="1196"/>
                      <a:pt x="3014" y="1208"/>
                      <a:pt x="2981" y="1235"/>
                    </a:cubicBezTo>
                    <a:cubicBezTo>
                      <a:pt x="2948" y="1262"/>
                      <a:pt x="2901" y="1311"/>
                      <a:pt x="2861" y="1339"/>
                    </a:cubicBezTo>
                    <a:cubicBezTo>
                      <a:pt x="2821" y="1367"/>
                      <a:pt x="2782" y="1370"/>
                      <a:pt x="2741" y="1403"/>
                    </a:cubicBezTo>
                    <a:cubicBezTo>
                      <a:pt x="2700" y="1436"/>
                      <a:pt x="2646" y="1495"/>
                      <a:pt x="2613" y="1539"/>
                    </a:cubicBezTo>
                    <a:cubicBezTo>
                      <a:pt x="2580" y="1583"/>
                      <a:pt x="2574" y="1614"/>
                      <a:pt x="2541" y="1667"/>
                    </a:cubicBezTo>
                    <a:cubicBezTo>
                      <a:pt x="2508" y="1720"/>
                      <a:pt x="2457" y="1804"/>
                      <a:pt x="2413" y="1859"/>
                    </a:cubicBezTo>
                    <a:cubicBezTo>
                      <a:pt x="2369" y="1914"/>
                      <a:pt x="2338" y="1959"/>
                      <a:pt x="2277" y="1995"/>
                    </a:cubicBezTo>
                    <a:cubicBezTo>
                      <a:pt x="2216" y="2031"/>
                      <a:pt x="2130" y="2060"/>
                      <a:pt x="2045" y="2075"/>
                    </a:cubicBezTo>
                    <a:cubicBezTo>
                      <a:pt x="1960" y="2090"/>
                      <a:pt x="1850" y="2087"/>
                      <a:pt x="1765" y="2083"/>
                    </a:cubicBezTo>
                    <a:cubicBezTo>
                      <a:pt x="1680" y="2079"/>
                      <a:pt x="1597" y="2067"/>
                      <a:pt x="1533" y="2051"/>
                    </a:cubicBezTo>
                    <a:cubicBezTo>
                      <a:pt x="1469" y="2035"/>
                      <a:pt x="1424" y="2016"/>
                      <a:pt x="1381" y="1987"/>
                    </a:cubicBezTo>
                    <a:cubicBezTo>
                      <a:pt x="1338" y="1958"/>
                      <a:pt x="1317" y="1920"/>
                      <a:pt x="1277" y="1875"/>
                    </a:cubicBezTo>
                    <a:cubicBezTo>
                      <a:pt x="1237" y="1830"/>
                      <a:pt x="1182" y="1754"/>
                      <a:pt x="1141" y="1715"/>
                    </a:cubicBezTo>
                    <a:cubicBezTo>
                      <a:pt x="1100" y="1676"/>
                      <a:pt x="1065" y="1656"/>
                      <a:pt x="1029" y="1643"/>
                    </a:cubicBezTo>
                    <a:cubicBezTo>
                      <a:pt x="993" y="1630"/>
                      <a:pt x="966" y="1626"/>
                      <a:pt x="925" y="1635"/>
                    </a:cubicBezTo>
                    <a:cubicBezTo>
                      <a:pt x="884" y="1644"/>
                      <a:pt x="840" y="1675"/>
                      <a:pt x="781" y="1699"/>
                    </a:cubicBezTo>
                    <a:cubicBezTo>
                      <a:pt x="722" y="1723"/>
                      <a:pt x="640" y="1760"/>
                      <a:pt x="573" y="1779"/>
                    </a:cubicBezTo>
                    <a:cubicBezTo>
                      <a:pt x="506" y="1798"/>
                      <a:pt x="445" y="1824"/>
                      <a:pt x="381" y="1811"/>
                    </a:cubicBezTo>
                    <a:cubicBezTo>
                      <a:pt x="317" y="1798"/>
                      <a:pt x="240" y="1748"/>
                      <a:pt x="189" y="1699"/>
                    </a:cubicBezTo>
                    <a:cubicBezTo>
                      <a:pt x="138" y="1650"/>
                      <a:pt x="105" y="1583"/>
                      <a:pt x="77" y="1515"/>
                    </a:cubicBezTo>
                    <a:cubicBezTo>
                      <a:pt x="49" y="1447"/>
                      <a:pt x="33" y="1366"/>
                      <a:pt x="21" y="1291"/>
                    </a:cubicBezTo>
                    <a:cubicBezTo>
                      <a:pt x="9" y="1216"/>
                      <a:pt x="5" y="1142"/>
                      <a:pt x="5" y="1067"/>
                    </a:cubicBezTo>
                    <a:cubicBezTo>
                      <a:pt x="5" y="992"/>
                      <a:pt x="0" y="918"/>
                      <a:pt x="21" y="843"/>
                    </a:cubicBezTo>
                    <a:cubicBezTo>
                      <a:pt x="42" y="768"/>
                      <a:pt x="93" y="688"/>
                      <a:pt x="133" y="619"/>
                    </a:cubicBezTo>
                    <a:cubicBezTo>
                      <a:pt x="173" y="550"/>
                      <a:pt x="220" y="480"/>
                      <a:pt x="261" y="427"/>
                    </a:cubicBezTo>
                    <a:cubicBezTo>
                      <a:pt x="302" y="374"/>
                      <a:pt x="338" y="331"/>
                      <a:pt x="381" y="299"/>
                    </a:cubicBezTo>
                    <a:cubicBezTo>
                      <a:pt x="424" y="267"/>
                      <a:pt x="465" y="247"/>
                      <a:pt x="541" y="243"/>
                    </a:cubicBezTo>
                    <a:close/>
                  </a:path>
                </a:pathLst>
              </a:custGeom>
              <a:noFill/>
              <a:ln w="38100" cap="flat" cmpd="sng">
                <a:solidFill>
                  <a:srgbClr val="9966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487" name="Rectangle 7"/>
              <p:cNvSpPr>
                <a:spLocks noChangeArrowheads="1"/>
              </p:cNvSpPr>
              <p:nvPr/>
            </p:nvSpPr>
            <p:spPr bwMode="auto">
              <a:xfrm rot="-1256088">
                <a:off x="4409" y="1971"/>
                <a:ext cx="554" cy="1177"/>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48488" name="Oval 8"/>
              <p:cNvSpPr>
                <a:spLocks noChangeArrowheads="1"/>
              </p:cNvSpPr>
              <p:nvPr/>
            </p:nvSpPr>
            <p:spPr bwMode="auto">
              <a:xfrm>
                <a:off x="3012" y="1932"/>
                <a:ext cx="1224" cy="1246"/>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48489" name="Rectangle 9"/>
              <p:cNvSpPr>
                <a:spLocks noChangeArrowheads="1"/>
              </p:cNvSpPr>
              <p:nvPr/>
            </p:nvSpPr>
            <p:spPr bwMode="auto">
              <a:xfrm rot="642082">
                <a:off x="2582" y="2064"/>
                <a:ext cx="412" cy="934"/>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grpSp>
        <p:sp>
          <p:nvSpPr>
            <p:cNvPr id="148502" name="Rectangle 22"/>
            <p:cNvSpPr>
              <a:spLocks noChangeArrowheads="1"/>
            </p:cNvSpPr>
            <p:nvPr/>
          </p:nvSpPr>
          <p:spPr bwMode="auto">
            <a:xfrm>
              <a:off x="273" y="2952"/>
              <a:ext cx="2310" cy="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700"/>
                <a:t>Geometric Figure Method</a:t>
              </a:r>
            </a:p>
          </p:txBody>
        </p:sp>
      </p:grpSp>
      <p:sp>
        <p:nvSpPr>
          <p:cNvPr id="148504" name="Rectangle 24"/>
          <p:cNvSpPr>
            <a:spLocks noChangeArrowheads="1"/>
          </p:cNvSpPr>
          <p:nvPr/>
        </p:nvSpPr>
        <p:spPr bwMode="auto">
          <a:xfrm>
            <a:off x="503238" y="346075"/>
            <a:ext cx="9051925" cy="1208088"/>
          </a:xfrm>
          <a:prstGeom prst="rect">
            <a:avLst/>
          </a:prstGeom>
          <a:noFill/>
          <a:ln>
            <a:noFill/>
          </a:ln>
          <a:effectLst>
            <a:outerShdw dist="17961" dir="2700000" algn="ctr" rotWithShape="0">
              <a:schemeClr val="hlink"/>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300">
                <a:solidFill>
                  <a:schemeClr val="folHlink"/>
                </a:solidFill>
                <a:latin typeface="Bookman Old Style" panose="02050604050505020204" pitchFamily="18" charset="0"/>
              </a:rPr>
              <a:t>Site Size Measurement Methods</a:t>
            </a:r>
          </a:p>
        </p:txBody>
      </p:sp>
      <p:grpSp>
        <p:nvGrpSpPr>
          <p:cNvPr id="148511" name="Group 31"/>
          <p:cNvGrpSpPr>
            <a:grpSpLocks/>
          </p:cNvGrpSpPr>
          <p:nvPr/>
        </p:nvGrpSpPr>
        <p:grpSpPr bwMode="auto">
          <a:xfrm>
            <a:off x="5154613" y="2505075"/>
            <a:ext cx="4692650" cy="3700463"/>
            <a:chOff x="2952" y="1392"/>
            <a:chExt cx="2687" cy="2057"/>
          </a:xfrm>
        </p:grpSpPr>
        <p:sp>
          <p:nvSpPr>
            <p:cNvPr id="148503" name="Rectangle 23"/>
            <p:cNvSpPr>
              <a:spLocks noChangeArrowheads="1"/>
            </p:cNvSpPr>
            <p:nvPr/>
          </p:nvSpPr>
          <p:spPr bwMode="auto">
            <a:xfrm>
              <a:off x="2952" y="2952"/>
              <a:ext cx="2687" cy="4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700"/>
                <a:t>Fixed Radial Transect Method</a:t>
              </a:r>
            </a:p>
            <a:p>
              <a:pPr algn="ctr"/>
              <a:r>
                <a:rPr lang="en-US" altLang="en-US" sz="2500"/>
                <a:t>(12 transects)</a:t>
              </a:r>
            </a:p>
          </p:txBody>
        </p:sp>
        <p:grpSp>
          <p:nvGrpSpPr>
            <p:cNvPr id="148510" name="Group 30"/>
            <p:cNvGrpSpPr>
              <a:grpSpLocks/>
            </p:cNvGrpSpPr>
            <p:nvPr/>
          </p:nvGrpSpPr>
          <p:grpSpPr bwMode="auto">
            <a:xfrm>
              <a:off x="2988" y="1392"/>
              <a:ext cx="2559" cy="1219"/>
              <a:chOff x="2988" y="1392"/>
              <a:chExt cx="2559" cy="1219"/>
            </a:xfrm>
          </p:grpSpPr>
          <p:sp>
            <p:nvSpPr>
              <p:cNvPr id="148490" name="Freeform 10"/>
              <p:cNvSpPr>
                <a:spLocks/>
              </p:cNvSpPr>
              <p:nvPr/>
            </p:nvSpPr>
            <p:spPr bwMode="auto">
              <a:xfrm>
                <a:off x="2994" y="1392"/>
                <a:ext cx="2553" cy="1219"/>
              </a:xfrm>
              <a:custGeom>
                <a:avLst/>
                <a:gdLst>
                  <a:gd name="T0" fmla="*/ 837 w 4377"/>
                  <a:gd name="T1" fmla="*/ 275 h 2090"/>
                  <a:gd name="T2" fmla="*/ 1277 w 4377"/>
                  <a:gd name="T3" fmla="*/ 283 h 2090"/>
                  <a:gd name="T4" fmla="*/ 1461 w 4377"/>
                  <a:gd name="T5" fmla="*/ 51 h 2090"/>
                  <a:gd name="T6" fmla="*/ 1773 w 4377"/>
                  <a:gd name="T7" fmla="*/ 35 h 2090"/>
                  <a:gd name="T8" fmla="*/ 2117 w 4377"/>
                  <a:gd name="T9" fmla="*/ 107 h 2090"/>
                  <a:gd name="T10" fmla="*/ 2397 w 4377"/>
                  <a:gd name="T11" fmla="*/ 259 h 2090"/>
                  <a:gd name="T12" fmla="*/ 2733 w 4377"/>
                  <a:gd name="T13" fmla="*/ 379 h 2090"/>
                  <a:gd name="T14" fmla="*/ 3013 w 4377"/>
                  <a:gd name="T15" fmla="*/ 195 h 2090"/>
                  <a:gd name="T16" fmla="*/ 3285 w 4377"/>
                  <a:gd name="T17" fmla="*/ 67 h 2090"/>
                  <a:gd name="T18" fmla="*/ 3701 w 4377"/>
                  <a:gd name="T19" fmla="*/ 115 h 2090"/>
                  <a:gd name="T20" fmla="*/ 3949 w 4377"/>
                  <a:gd name="T21" fmla="*/ 315 h 2090"/>
                  <a:gd name="T22" fmla="*/ 4109 w 4377"/>
                  <a:gd name="T23" fmla="*/ 603 h 2090"/>
                  <a:gd name="T24" fmla="*/ 4173 w 4377"/>
                  <a:gd name="T25" fmla="*/ 971 h 2090"/>
                  <a:gd name="T26" fmla="*/ 4301 w 4377"/>
                  <a:gd name="T27" fmla="*/ 1323 h 2090"/>
                  <a:gd name="T28" fmla="*/ 4365 w 4377"/>
                  <a:gd name="T29" fmla="*/ 1739 h 2090"/>
                  <a:gd name="T30" fmla="*/ 4213 w 4377"/>
                  <a:gd name="T31" fmla="*/ 2035 h 2090"/>
                  <a:gd name="T32" fmla="*/ 3877 w 4377"/>
                  <a:gd name="T33" fmla="*/ 2075 h 2090"/>
                  <a:gd name="T34" fmla="*/ 3597 w 4377"/>
                  <a:gd name="T35" fmla="*/ 1923 h 2090"/>
                  <a:gd name="T36" fmla="*/ 3437 w 4377"/>
                  <a:gd name="T37" fmla="*/ 1547 h 2090"/>
                  <a:gd name="T38" fmla="*/ 3253 w 4377"/>
                  <a:gd name="T39" fmla="*/ 1179 h 2090"/>
                  <a:gd name="T40" fmla="*/ 3141 w 4377"/>
                  <a:gd name="T41" fmla="*/ 1131 h 2090"/>
                  <a:gd name="T42" fmla="*/ 2981 w 4377"/>
                  <a:gd name="T43" fmla="*/ 1235 h 2090"/>
                  <a:gd name="T44" fmla="*/ 2741 w 4377"/>
                  <a:gd name="T45" fmla="*/ 1403 h 2090"/>
                  <a:gd name="T46" fmla="*/ 2541 w 4377"/>
                  <a:gd name="T47" fmla="*/ 1667 h 2090"/>
                  <a:gd name="T48" fmla="*/ 2277 w 4377"/>
                  <a:gd name="T49" fmla="*/ 1995 h 2090"/>
                  <a:gd name="T50" fmla="*/ 1765 w 4377"/>
                  <a:gd name="T51" fmla="*/ 2083 h 2090"/>
                  <a:gd name="T52" fmla="*/ 1381 w 4377"/>
                  <a:gd name="T53" fmla="*/ 1987 h 2090"/>
                  <a:gd name="T54" fmla="*/ 1141 w 4377"/>
                  <a:gd name="T55" fmla="*/ 1715 h 2090"/>
                  <a:gd name="T56" fmla="*/ 925 w 4377"/>
                  <a:gd name="T57" fmla="*/ 1635 h 2090"/>
                  <a:gd name="T58" fmla="*/ 573 w 4377"/>
                  <a:gd name="T59" fmla="*/ 1779 h 2090"/>
                  <a:gd name="T60" fmla="*/ 189 w 4377"/>
                  <a:gd name="T61" fmla="*/ 1699 h 2090"/>
                  <a:gd name="T62" fmla="*/ 21 w 4377"/>
                  <a:gd name="T63" fmla="*/ 1291 h 2090"/>
                  <a:gd name="T64" fmla="*/ 21 w 4377"/>
                  <a:gd name="T65" fmla="*/ 843 h 2090"/>
                  <a:gd name="T66" fmla="*/ 261 w 4377"/>
                  <a:gd name="T67" fmla="*/ 427 h 2090"/>
                  <a:gd name="T68" fmla="*/ 541 w 4377"/>
                  <a:gd name="T69" fmla="*/ 24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7" h="2090">
                    <a:moveTo>
                      <a:pt x="541" y="243"/>
                    </a:moveTo>
                    <a:cubicBezTo>
                      <a:pt x="617" y="239"/>
                      <a:pt x="733" y="264"/>
                      <a:pt x="837" y="275"/>
                    </a:cubicBezTo>
                    <a:cubicBezTo>
                      <a:pt x="941" y="286"/>
                      <a:pt x="1092" y="306"/>
                      <a:pt x="1165" y="307"/>
                    </a:cubicBezTo>
                    <a:cubicBezTo>
                      <a:pt x="1238" y="308"/>
                      <a:pt x="1242" y="306"/>
                      <a:pt x="1277" y="283"/>
                    </a:cubicBezTo>
                    <a:cubicBezTo>
                      <a:pt x="1312" y="260"/>
                      <a:pt x="1342" y="210"/>
                      <a:pt x="1373" y="171"/>
                    </a:cubicBezTo>
                    <a:cubicBezTo>
                      <a:pt x="1404" y="132"/>
                      <a:pt x="1425" y="79"/>
                      <a:pt x="1461" y="51"/>
                    </a:cubicBezTo>
                    <a:cubicBezTo>
                      <a:pt x="1497" y="23"/>
                      <a:pt x="1537" y="6"/>
                      <a:pt x="1589" y="3"/>
                    </a:cubicBezTo>
                    <a:cubicBezTo>
                      <a:pt x="1641" y="0"/>
                      <a:pt x="1705" y="19"/>
                      <a:pt x="1773" y="35"/>
                    </a:cubicBezTo>
                    <a:cubicBezTo>
                      <a:pt x="1841" y="51"/>
                      <a:pt x="1940" y="87"/>
                      <a:pt x="1997" y="99"/>
                    </a:cubicBezTo>
                    <a:cubicBezTo>
                      <a:pt x="2054" y="111"/>
                      <a:pt x="2076" y="99"/>
                      <a:pt x="2117" y="107"/>
                    </a:cubicBezTo>
                    <a:cubicBezTo>
                      <a:pt x="2158" y="115"/>
                      <a:pt x="2198" y="122"/>
                      <a:pt x="2245" y="147"/>
                    </a:cubicBezTo>
                    <a:cubicBezTo>
                      <a:pt x="2292" y="172"/>
                      <a:pt x="2342" y="224"/>
                      <a:pt x="2397" y="259"/>
                    </a:cubicBezTo>
                    <a:cubicBezTo>
                      <a:pt x="2452" y="294"/>
                      <a:pt x="2517" y="335"/>
                      <a:pt x="2573" y="355"/>
                    </a:cubicBezTo>
                    <a:cubicBezTo>
                      <a:pt x="2629" y="375"/>
                      <a:pt x="2681" y="384"/>
                      <a:pt x="2733" y="379"/>
                    </a:cubicBezTo>
                    <a:cubicBezTo>
                      <a:pt x="2785" y="374"/>
                      <a:pt x="2838" y="354"/>
                      <a:pt x="2885" y="323"/>
                    </a:cubicBezTo>
                    <a:cubicBezTo>
                      <a:pt x="2932" y="292"/>
                      <a:pt x="2977" y="231"/>
                      <a:pt x="3013" y="195"/>
                    </a:cubicBezTo>
                    <a:cubicBezTo>
                      <a:pt x="3049" y="159"/>
                      <a:pt x="3056" y="128"/>
                      <a:pt x="3101" y="107"/>
                    </a:cubicBezTo>
                    <a:cubicBezTo>
                      <a:pt x="3146" y="86"/>
                      <a:pt x="3216" y="72"/>
                      <a:pt x="3285" y="67"/>
                    </a:cubicBezTo>
                    <a:cubicBezTo>
                      <a:pt x="3354" y="62"/>
                      <a:pt x="3448" y="67"/>
                      <a:pt x="3517" y="75"/>
                    </a:cubicBezTo>
                    <a:cubicBezTo>
                      <a:pt x="3586" y="83"/>
                      <a:pt x="3648" y="95"/>
                      <a:pt x="3701" y="115"/>
                    </a:cubicBezTo>
                    <a:cubicBezTo>
                      <a:pt x="3754" y="135"/>
                      <a:pt x="3796" y="162"/>
                      <a:pt x="3837" y="195"/>
                    </a:cubicBezTo>
                    <a:cubicBezTo>
                      <a:pt x="3878" y="228"/>
                      <a:pt x="3914" y="271"/>
                      <a:pt x="3949" y="315"/>
                    </a:cubicBezTo>
                    <a:cubicBezTo>
                      <a:pt x="3984" y="359"/>
                      <a:pt x="4018" y="411"/>
                      <a:pt x="4045" y="459"/>
                    </a:cubicBezTo>
                    <a:cubicBezTo>
                      <a:pt x="4072" y="507"/>
                      <a:pt x="4089" y="548"/>
                      <a:pt x="4109" y="603"/>
                    </a:cubicBezTo>
                    <a:cubicBezTo>
                      <a:pt x="4129" y="658"/>
                      <a:pt x="4154" y="726"/>
                      <a:pt x="4165" y="787"/>
                    </a:cubicBezTo>
                    <a:cubicBezTo>
                      <a:pt x="4176" y="848"/>
                      <a:pt x="4162" y="911"/>
                      <a:pt x="4173" y="971"/>
                    </a:cubicBezTo>
                    <a:cubicBezTo>
                      <a:pt x="4184" y="1031"/>
                      <a:pt x="4208" y="1088"/>
                      <a:pt x="4229" y="1147"/>
                    </a:cubicBezTo>
                    <a:cubicBezTo>
                      <a:pt x="4250" y="1206"/>
                      <a:pt x="4280" y="1256"/>
                      <a:pt x="4301" y="1323"/>
                    </a:cubicBezTo>
                    <a:cubicBezTo>
                      <a:pt x="4322" y="1390"/>
                      <a:pt x="4346" y="1478"/>
                      <a:pt x="4357" y="1547"/>
                    </a:cubicBezTo>
                    <a:cubicBezTo>
                      <a:pt x="4368" y="1616"/>
                      <a:pt x="4377" y="1678"/>
                      <a:pt x="4365" y="1739"/>
                    </a:cubicBezTo>
                    <a:cubicBezTo>
                      <a:pt x="4353" y="1800"/>
                      <a:pt x="4310" y="1866"/>
                      <a:pt x="4285" y="1915"/>
                    </a:cubicBezTo>
                    <a:cubicBezTo>
                      <a:pt x="4260" y="1964"/>
                      <a:pt x="4252" y="2007"/>
                      <a:pt x="4213" y="2035"/>
                    </a:cubicBezTo>
                    <a:cubicBezTo>
                      <a:pt x="4174" y="2063"/>
                      <a:pt x="4109" y="2076"/>
                      <a:pt x="4053" y="2083"/>
                    </a:cubicBezTo>
                    <a:cubicBezTo>
                      <a:pt x="3997" y="2090"/>
                      <a:pt x="3937" y="2086"/>
                      <a:pt x="3877" y="2075"/>
                    </a:cubicBezTo>
                    <a:cubicBezTo>
                      <a:pt x="3817" y="2064"/>
                      <a:pt x="3740" y="2044"/>
                      <a:pt x="3693" y="2019"/>
                    </a:cubicBezTo>
                    <a:cubicBezTo>
                      <a:pt x="3646" y="1994"/>
                      <a:pt x="3629" y="1971"/>
                      <a:pt x="3597" y="1923"/>
                    </a:cubicBezTo>
                    <a:cubicBezTo>
                      <a:pt x="3565" y="1875"/>
                      <a:pt x="3528" y="1794"/>
                      <a:pt x="3501" y="1731"/>
                    </a:cubicBezTo>
                    <a:cubicBezTo>
                      <a:pt x="3474" y="1668"/>
                      <a:pt x="3462" y="1612"/>
                      <a:pt x="3437" y="1547"/>
                    </a:cubicBezTo>
                    <a:cubicBezTo>
                      <a:pt x="3412" y="1482"/>
                      <a:pt x="3380" y="1400"/>
                      <a:pt x="3349" y="1339"/>
                    </a:cubicBezTo>
                    <a:cubicBezTo>
                      <a:pt x="3318" y="1278"/>
                      <a:pt x="3280" y="1212"/>
                      <a:pt x="3253" y="1179"/>
                    </a:cubicBezTo>
                    <a:cubicBezTo>
                      <a:pt x="3226" y="1146"/>
                      <a:pt x="3208" y="1147"/>
                      <a:pt x="3189" y="1139"/>
                    </a:cubicBezTo>
                    <a:cubicBezTo>
                      <a:pt x="3170" y="1131"/>
                      <a:pt x="3162" y="1124"/>
                      <a:pt x="3141" y="1131"/>
                    </a:cubicBezTo>
                    <a:cubicBezTo>
                      <a:pt x="3120" y="1138"/>
                      <a:pt x="3088" y="1162"/>
                      <a:pt x="3061" y="1179"/>
                    </a:cubicBezTo>
                    <a:cubicBezTo>
                      <a:pt x="3034" y="1196"/>
                      <a:pt x="3014" y="1208"/>
                      <a:pt x="2981" y="1235"/>
                    </a:cubicBezTo>
                    <a:cubicBezTo>
                      <a:pt x="2948" y="1262"/>
                      <a:pt x="2901" y="1311"/>
                      <a:pt x="2861" y="1339"/>
                    </a:cubicBezTo>
                    <a:cubicBezTo>
                      <a:pt x="2821" y="1367"/>
                      <a:pt x="2782" y="1370"/>
                      <a:pt x="2741" y="1403"/>
                    </a:cubicBezTo>
                    <a:cubicBezTo>
                      <a:pt x="2700" y="1436"/>
                      <a:pt x="2646" y="1495"/>
                      <a:pt x="2613" y="1539"/>
                    </a:cubicBezTo>
                    <a:cubicBezTo>
                      <a:pt x="2580" y="1583"/>
                      <a:pt x="2574" y="1614"/>
                      <a:pt x="2541" y="1667"/>
                    </a:cubicBezTo>
                    <a:cubicBezTo>
                      <a:pt x="2508" y="1720"/>
                      <a:pt x="2457" y="1804"/>
                      <a:pt x="2413" y="1859"/>
                    </a:cubicBezTo>
                    <a:cubicBezTo>
                      <a:pt x="2369" y="1914"/>
                      <a:pt x="2338" y="1959"/>
                      <a:pt x="2277" y="1995"/>
                    </a:cubicBezTo>
                    <a:cubicBezTo>
                      <a:pt x="2216" y="2031"/>
                      <a:pt x="2130" y="2060"/>
                      <a:pt x="2045" y="2075"/>
                    </a:cubicBezTo>
                    <a:cubicBezTo>
                      <a:pt x="1960" y="2090"/>
                      <a:pt x="1850" y="2087"/>
                      <a:pt x="1765" y="2083"/>
                    </a:cubicBezTo>
                    <a:cubicBezTo>
                      <a:pt x="1680" y="2079"/>
                      <a:pt x="1597" y="2067"/>
                      <a:pt x="1533" y="2051"/>
                    </a:cubicBezTo>
                    <a:cubicBezTo>
                      <a:pt x="1469" y="2035"/>
                      <a:pt x="1424" y="2016"/>
                      <a:pt x="1381" y="1987"/>
                    </a:cubicBezTo>
                    <a:cubicBezTo>
                      <a:pt x="1338" y="1958"/>
                      <a:pt x="1317" y="1920"/>
                      <a:pt x="1277" y="1875"/>
                    </a:cubicBezTo>
                    <a:cubicBezTo>
                      <a:pt x="1237" y="1830"/>
                      <a:pt x="1182" y="1754"/>
                      <a:pt x="1141" y="1715"/>
                    </a:cubicBezTo>
                    <a:cubicBezTo>
                      <a:pt x="1100" y="1676"/>
                      <a:pt x="1065" y="1656"/>
                      <a:pt x="1029" y="1643"/>
                    </a:cubicBezTo>
                    <a:cubicBezTo>
                      <a:pt x="993" y="1630"/>
                      <a:pt x="966" y="1626"/>
                      <a:pt x="925" y="1635"/>
                    </a:cubicBezTo>
                    <a:cubicBezTo>
                      <a:pt x="884" y="1644"/>
                      <a:pt x="840" y="1675"/>
                      <a:pt x="781" y="1699"/>
                    </a:cubicBezTo>
                    <a:cubicBezTo>
                      <a:pt x="722" y="1723"/>
                      <a:pt x="640" y="1760"/>
                      <a:pt x="573" y="1779"/>
                    </a:cubicBezTo>
                    <a:cubicBezTo>
                      <a:pt x="506" y="1798"/>
                      <a:pt x="445" y="1824"/>
                      <a:pt x="381" y="1811"/>
                    </a:cubicBezTo>
                    <a:cubicBezTo>
                      <a:pt x="317" y="1798"/>
                      <a:pt x="240" y="1748"/>
                      <a:pt x="189" y="1699"/>
                    </a:cubicBezTo>
                    <a:cubicBezTo>
                      <a:pt x="138" y="1650"/>
                      <a:pt x="105" y="1583"/>
                      <a:pt x="77" y="1515"/>
                    </a:cubicBezTo>
                    <a:cubicBezTo>
                      <a:pt x="49" y="1447"/>
                      <a:pt x="33" y="1366"/>
                      <a:pt x="21" y="1291"/>
                    </a:cubicBezTo>
                    <a:cubicBezTo>
                      <a:pt x="9" y="1216"/>
                      <a:pt x="5" y="1142"/>
                      <a:pt x="5" y="1067"/>
                    </a:cubicBezTo>
                    <a:cubicBezTo>
                      <a:pt x="5" y="992"/>
                      <a:pt x="0" y="918"/>
                      <a:pt x="21" y="843"/>
                    </a:cubicBezTo>
                    <a:cubicBezTo>
                      <a:pt x="42" y="768"/>
                      <a:pt x="93" y="688"/>
                      <a:pt x="133" y="619"/>
                    </a:cubicBezTo>
                    <a:cubicBezTo>
                      <a:pt x="173" y="550"/>
                      <a:pt x="220" y="480"/>
                      <a:pt x="261" y="427"/>
                    </a:cubicBezTo>
                    <a:cubicBezTo>
                      <a:pt x="302" y="374"/>
                      <a:pt x="338" y="331"/>
                      <a:pt x="381" y="299"/>
                    </a:cubicBezTo>
                    <a:cubicBezTo>
                      <a:pt x="424" y="267"/>
                      <a:pt x="465" y="247"/>
                      <a:pt x="541" y="243"/>
                    </a:cubicBezTo>
                    <a:close/>
                  </a:path>
                </a:pathLst>
              </a:custGeom>
              <a:noFill/>
              <a:ln w="38100" cap="flat" cmpd="sng">
                <a:solidFill>
                  <a:srgbClr val="9966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501" name="Freeform 21"/>
              <p:cNvSpPr>
                <a:spLocks/>
              </p:cNvSpPr>
              <p:nvPr/>
            </p:nvSpPr>
            <p:spPr bwMode="auto">
              <a:xfrm>
                <a:off x="2988" y="1448"/>
                <a:ext cx="2500" cy="1160"/>
              </a:xfrm>
              <a:custGeom>
                <a:avLst/>
                <a:gdLst>
                  <a:gd name="T0" fmla="*/ 836 w 2500"/>
                  <a:gd name="T1" fmla="*/ 0 h 1160"/>
                  <a:gd name="T2" fmla="*/ 1208 w 2500"/>
                  <a:gd name="T3" fmla="*/ 4 h 1160"/>
                  <a:gd name="T4" fmla="*/ 1478 w 2500"/>
                  <a:gd name="T5" fmla="*/ 140 h 1160"/>
                  <a:gd name="T6" fmla="*/ 2294 w 2500"/>
                  <a:gd name="T7" fmla="*/ 106 h 1160"/>
                  <a:gd name="T8" fmla="*/ 2448 w 2500"/>
                  <a:gd name="T9" fmla="*/ 538 h 1160"/>
                  <a:gd name="T10" fmla="*/ 2500 w 2500"/>
                  <a:gd name="T11" fmla="*/ 1084 h 1160"/>
                  <a:gd name="T12" fmla="*/ 1472 w 2500"/>
                  <a:gd name="T13" fmla="*/ 940 h 1160"/>
                  <a:gd name="T14" fmla="*/ 1208 w 2500"/>
                  <a:gd name="T15" fmla="*/ 1160 h 1160"/>
                  <a:gd name="T16" fmla="*/ 808 w 2500"/>
                  <a:gd name="T17" fmla="*/ 1108 h 1160"/>
                  <a:gd name="T18" fmla="*/ 154 w 2500"/>
                  <a:gd name="T19" fmla="*/ 972 h 1160"/>
                  <a:gd name="T20" fmla="*/ 0 w 2500"/>
                  <a:gd name="T21" fmla="*/ 536 h 1160"/>
                  <a:gd name="T22" fmla="*/ 214 w 2500"/>
                  <a:gd name="T23" fmla="*/ 118 h 1160"/>
                  <a:gd name="T24" fmla="*/ 836 w 2500"/>
                  <a:gd name="T25"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0" h="1160">
                    <a:moveTo>
                      <a:pt x="836" y="0"/>
                    </a:moveTo>
                    <a:lnTo>
                      <a:pt x="1208" y="4"/>
                    </a:lnTo>
                    <a:lnTo>
                      <a:pt x="1478" y="140"/>
                    </a:lnTo>
                    <a:lnTo>
                      <a:pt x="2294" y="106"/>
                    </a:lnTo>
                    <a:lnTo>
                      <a:pt x="2448" y="538"/>
                    </a:lnTo>
                    <a:lnTo>
                      <a:pt x="2500" y="1084"/>
                    </a:lnTo>
                    <a:lnTo>
                      <a:pt x="1472" y="940"/>
                    </a:lnTo>
                    <a:lnTo>
                      <a:pt x="1208" y="1160"/>
                    </a:lnTo>
                    <a:lnTo>
                      <a:pt x="808" y="1108"/>
                    </a:lnTo>
                    <a:lnTo>
                      <a:pt x="154" y="972"/>
                    </a:lnTo>
                    <a:lnTo>
                      <a:pt x="0" y="536"/>
                    </a:lnTo>
                    <a:lnTo>
                      <a:pt x="214" y="118"/>
                    </a:lnTo>
                    <a:lnTo>
                      <a:pt x="836" y="0"/>
                    </a:lnTo>
                    <a:close/>
                  </a:path>
                </a:pathLst>
              </a:custGeom>
              <a:noFill/>
              <a:ln w="15875"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507" name="Freeform 27"/>
              <p:cNvSpPr>
                <a:spLocks/>
              </p:cNvSpPr>
              <p:nvPr/>
            </p:nvSpPr>
            <p:spPr bwMode="auto">
              <a:xfrm>
                <a:off x="3204" y="1570"/>
                <a:ext cx="2280" cy="954"/>
              </a:xfrm>
              <a:custGeom>
                <a:avLst/>
                <a:gdLst>
                  <a:gd name="T0" fmla="*/ 0 w 2280"/>
                  <a:gd name="T1" fmla="*/ 0 h 954"/>
                  <a:gd name="T2" fmla="*/ 2280 w 2280"/>
                  <a:gd name="T3" fmla="*/ 954 h 954"/>
                </a:gdLst>
                <a:ahLst/>
                <a:cxnLst>
                  <a:cxn ang="0">
                    <a:pos x="T0" y="T1"/>
                  </a:cxn>
                  <a:cxn ang="0">
                    <a:pos x="T2" y="T3"/>
                  </a:cxn>
                </a:cxnLst>
                <a:rect l="0" t="0" r="r" b="b"/>
                <a:pathLst>
                  <a:path w="2280" h="954">
                    <a:moveTo>
                      <a:pt x="0" y="0"/>
                    </a:moveTo>
                    <a:lnTo>
                      <a:pt x="2280" y="954"/>
                    </a:lnTo>
                  </a:path>
                </a:pathLst>
              </a:cu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508" name="Line 28"/>
              <p:cNvSpPr>
                <a:spLocks noChangeShapeType="1"/>
              </p:cNvSpPr>
              <p:nvPr/>
            </p:nvSpPr>
            <p:spPr bwMode="auto">
              <a:xfrm flipV="1">
                <a:off x="3145" y="1557"/>
                <a:ext cx="2136" cy="858"/>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497" name="Freeform 17"/>
              <p:cNvSpPr>
                <a:spLocks/>
              </p:cNvSpPr>
              <p:nvPr/>
            </p:nvSpPr>
            <p:spPr bwMode="auto">
              <a:xfrm>
                <a:off x="3792" y="1584"/>
                <a:ext cx="674" cy="968"/>
              </a:xfrm>
              <a:custGeom>
                <a:avLst/>
                <a:gdLst>
                  <a:gd name="T0" fmla="*/ 0 w 674"/>
                  <a:gd name="T1" fmla="*/ 968 h 968"/>
                  <a:gd name="T2" fmla="*/ 674 w 674"/>
                  <a:gd name="T3" fmla="*/ 0 h 968"/>
                </a:gdLst>
                <a:ahLst/>
                <a:cxnLst>
                  <a:cxn ang="0">
                    <a:pos x="T0" y="T1"/>
                  </a:cxn>
                  <a:cxn ang="0">
                    <a:pos x="T2" y="T3"/>
                  </a:cxn>
                </a:cxnLst>
                <a:rect l="0" t="0" r="r" b="b"/>
                <a:pathLst>
                  <a:path w="674" h="968">
                    <a:moveTo>
                      <a:pt x="0" y="968"/>
                    </a:moveTo>
                    <a:lnTo>
                      <a:pt x="674" y="0"/>
                    </a:lnTo>
                  </a:path>
                </a:pathLst>
              </a:cu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495" name="Line 15"/>
              <p:cNvSpPr>
                <a:spLocks noChangeShapeType="1"/>
              </p:cNvSpPr>
              <p:nvPr/>
            </p:nvSpPr>
            <p:spPr bwMode="auto">
              <a:xfrm flipV="1">
                <a:off x="2994" y="1980"/>
                <a:ext cx="2438" cy="4"/>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496" name="Line 16"/>
              <p:cNvSpPr>
                <a:spLocks noChangeShapeType="1"/>
              </p:cNvSpPr>
              <p:nvPr/>
            </p:nvSpPr>
            <p:spPr bwMode="auto">
              <a:xfrm>
                <a:off x="3820" y="1444"/>
                <a:ext cx="644" cy="940"/>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48493" name="Line 13"/>
              <p:cNvSpPr>
                <a:spLocks noChangeShapeType="1"/>
              </p:cNvSpPr>
              <p:nvPr/>
            </p:nvSpPr>
            <p:spPr bwMode="auto">
              <a:xfrm>
                <a:off x="4192" y="1444"/>
                <a:ext cx="0" cy="1157"/>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8509"/>
                                        </p:tgtEl>
                                        <p:attrNameLst>
                                          <p:attrName>style.visibility</p:attrName>
                                        </p:attrNameLst>
                                      </p:cBhvr>
                                      <p:to>
                                        <p:strVal val="visible"/>
                                      </p:to>
                                    </p:set>
                                    <p:animEffect transition="in" filter="dissolve">
                                      <p:cBhvr>
                                        <p:cTn id="7" dur="500"/>
                                        <p:tgtEl>
                                          <p:spTgt spid="148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8511"/>
                                        </p:tgtEl>
                                        <p:attrNameLst>
                                          <p:attrName>style.visibility</p:attrName>
                                        </p:attrNameLst>
                                      </p:cBhvr>
                                      <p:to>
                                        <p:strVal val="visible"/>
                                      </p:to>
                                    </p:set>
                                    <p:animEffect transition="in" filter="dissolve">
                                      <p:cBhvr>
                                        <p:cTn id="12" dur="500"/>
                                        <p:tgtEl>
                                          <p:spTgt spid="148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9986" name="Group 2"/>
          <p:cNvGrpSpPr>
            <a:grpSpLocks/>
          </p:cNvGrpSpPr>
          <p:nvPr/>
        </p:nvGrpSpPr>
        <p:grpSpPr bwMode="auto">
          <a:xfrm>
            <a:off x="1314450" y="2411413"/>
            <a:ext cx="7053263" cy="3927475"/>
            <a:chOff x="847" y="1340"/>
            <a:chExt cx="4544" cy="2183"/>
          </a:xfrm>
        </p:grpSpPr>
        <p:sp>
          <p:nvSpPr>
            <p:cNvPr id="169987" name="Freeform 3"/>
            <p:cNvSpPr>
              <a:spLocks/>
            </p:cNvSpPr>
            <p:nvPr/>
          </p:nvSpPr>
          <p:spPr bwMode="auto">
            <a:xfrm>
              <a:off x="847" y="1340"/>
              <a:ext cx="4544" cy="2183"/>
            </a:xfrm>
            <a:custGeom>
              <a:avLst/>
              <a:gdLst>
                <a:gd name="T0" fmla="*/ 4343 w 4544"/>
                <a:gd name="T1" fmla="*/ 878 h 2183"/>
                <a:gd name="T2" fmla="*/ 4315 w 4544"/>
                <a:gd name="T3" fmla="*/ 725 h 2183"/>
                <a:gd name="T4" fmla="*/ 4265 w 4544"/>
                <a:gd name="T5" fmla="*/ 580 h 2183"/>
                <a:gd name="T6" fmla="*/ 4190 w 4544"/>
                <a:gd name="T7" fmla="*/ 437 h 2183"/>
                <a:gd name="T8" fmla="*/ 4101 w 4544"/>
                <a:gd name="T9" fmla="*/ 307 h 2183"/>
                <a:gd name="T10" fmla="*/ 3998 w 4544"/>
                <a:gd name="T11" fmla="*/ 191 h 2183"/>
                <a:gd name="T12" fmla="*/ 3888 w 4544"/>
                <a:gd name="T13" fmla="*/ 121 h 2183"/>
                <a:gd name="T14" fmla="*/ 3675 w 4544"/>
                <a:gd name="T15" fmla="*/ 75 h 2183"/>
                <a:gd name="T16" fmla="*/ 3431 w 4544"/>
                <a:gd name="T17" fmla="*/ 63 h 2183"/>
                <a:gd name="T18" fmla="*/ 3223 w 4544"/>
                <a:gd name="T19" fmla="*/ 106 h 2183"/>
                <a:gd name="T20" fmla="*/ 3112 w 4544"/>
                <a:gd name="T21" fmla="*/ 209 h 2183"/>
                <a:gd name="T22" fmla="*/ 3037 w 4544"/>
                <a:gd name="T23" fmla="*/ 286 h 2183"/>
                <a:gd name="T24" fmla="*/ 2952 w 4544"/>
                <a:gd name="T25" fmla="*/ 342 h 2183"/>
                <a:gd name="T26" fmla="*/ 2800 w 4544"/>
                <a:gd name="T27" fmla="*/ 377 h 2183"/>
                <a:gd name="T28" fmla="*/ 2591 w 4544"/>
                <a:gd name="T29" fmla="*/ 320 h 2183"/>
                <a:gd name="T30" fmla="*/ 2415 w 4544"/>
                <a:gd name="T31" fmla="*/ 198 h 2183"/>
                <a:gd name="T32" fmla="*/ 2219 w 4544"/>
                <a:gd name="T33" fmla="*/ 105 h 2183"/>
                <a:gd name="T34" fmla="*/ 2016 w 4544"/>
                <a:gd name="T35" fmla="*/ 77 h 2183"/>
                <a:gd name="T36" fmla="*/ 1840 w 4544"/>
                <a:gd name="T37" fmla="*/ 28 h 2183"/>
                <a:gd name="T38" fmla="*/ 1665 w 4544"/>
                <a:gd name="T39" fmla="*/ 0 h 2183"/>
                <a:gd name="T40" fmla="*/ 1511 w 4544"/>
                <a:gd name="T41" fmla="*/ 46 h 2183"/>
                <a:gd name="T42" fmla="*/ 1437 w 4544"/>
                <a:gd name="T43" fmla="*/ 132 h 2183"/>
                <a:gd name="T44" fmla="*/ 1373 w 4544"/>
                <a:gd name="T45" fmla="*/ 226 h 2183"/>
                <a:gd name="T46" fmla="*/ 1283 w 4544"/>
                <a:gd name="T47" fmla="*/ 294 h 2183"/>
                <a:gd name="T48" fmla="*/ 1052 w 4544"/>
                <a:gd name="T49" fmla="*/ 305 h 2183"/>
                <a:gd name="T50" fmla="*/ 784 w 4544"/>
                <a:gd name="T51" fmla="*/ 265 h 2183"/>
                <a:gd name="T52" fmla="*/ 530 w 4544"/>
                <a:gd name="T53" fmla="*/ 254 h 2183"/>
                <a:gd name="T54" fmla="*/ 349 w 4544"/>
                <a:gd name="T55" fmla="*/ 343 h 2183"/>
                <a:gd name="T56" fmla="*/ 217 w 4544"/>
                <a:gd name="T57" fmla="*/ 511 h 2183"/>
                <a:gd name="T58" fmla="*/ 94 w 4544"/>
                <a:gd name="T59" fmla="*/ 717 h 2183"/>
                <a:gd name="T60" fmla="*/ 23 w 4544"/>
                <a:gd name="T61" fmla="*/ 889 h 2183"/>
                <a:gd name="T62" fmla="*/ 0 w 4544"/>
                <a:gd name="T63" fmla="*/ 1206 h 2183"/>
                <a:gd name="T64" fmla="*/ 45 w 4544"/>
                <a:gd name="T65" fmla="*/ 1511 h 2183"/>
                <a:gd name="T66" fmla="*/ 184 w 4544"/>
                <a:gd name="T67" fmla="*/ 1762 h 2183"/>
                <a:gd name="T68" fmla="*/ 439 w 4544"/>
                <a:gd name="T69" fmla="*/ 1887 h 2183"/>
                <a:gd name="T70" fmla="*/ 674 w 4544"/>
                <a:gd name="T71" fmla="*/ 1816 h 2183"/>
                <a:gd name="T72" fmla="*/ 901 w 4544"/>
                <a:gd name="T73" fmla="*/ 1717 h 2183"/>
                <a:gd name="T74" fmla="*/ 1101 w 4544"/>
                <a:gd name="T75" fmla="*/ 1733 h 2183"/>
                <a:gd name="T76" fmla="*/ 1240 w 4544"/>
                <a:gd name="T77" fmla="*/ 1866 h 2183"/>
                <a:gd name="T78" fmla="*/ 1355 w 4544"/>
                <a:gd name="T79" fmla="*/ 1999 h 2183"/>
                <a:gd name="T80" fmla="*/ 1487 w 4544"/>
                <a:gd name="T81" fmla="*/ 2105 h 2183"/>
                <a:gd name="T82" fmla="*/ 1695 w 4544"/>
                <a:gd name="T83" fmla="*/ 2159 h 2183"/>
                <a:gd name="T84" fmla="*/ 1933 w 4544"/>
                <a:gd name="T85" fmla="*/ 2175 h 2183"/>
                <a:gd name="T86" fmla="*/ 2171 w 4544"/>
                <a:gd name="T87" fmla="*/ 2150 h 2183"/>
                <a:gd name="T88" fmla="*/ 2394 w 4544"/>
                <a:gd name="T89" fmla="*/ 2049 h 2183"/>
                <a:gd name="T90" fmla="*/ 2563 w 4544"/>
                <a:gd name="T91" fmla="*/ 1852 h 2183"/>
                <a:gd name="T92" fmla="*/ 2707 w 4544"/>
                <a:gd name="T93" fmla="*/ 1628 h 2183"/>
                <a:gd name="T94" fmla="*/ 2871 w 4544"/>
                <a:gd name="T95" fmla="*/ 1449 h 2183"/>
                <a:gd name="T96" fmla="*/ 3012 w 4544"/>
                <a:gd name="T97" fmla="*/ 1361 h 2183"/>
                <a:gd name="T98" fmla="*/ 3126 w 4544"/>
                <a:gd name="T99" fmla="*/ 1260 h 2183"/>
                <a:gd name="T100" fmla="*/ 3244 w 4544"/>
                <a:gd name="T101" fmla="*/ 1185 h 2183"/>
                <a:gd name="T102" fmla="*/ 3379 w 4544"/>
                <a:gd name="T103" fmla="*/ 1231 h 2183"/>
                <a:gd name="T104" fmla="*/ 3513 w 4544"/>
                <a:gd name="T105" fmla="*/ 1470 h 2183"/>
                <a:gd name="T106" fmla="*/ 3637 w 4544"/>
                <a:gd name="T107" fmla="*/ 1780 h 2183"/>
                <a:gd name="T108" fmla="*/ 3779 w 4544"/>
                <a:gd name="T109" fmla="*/ 2040 h 2183"/>
                <a:gd name="T110" fmla="*/ 3951 w 4544"/>
                <a:gd name="T111" fmla="*/ 2149 h 2183"/>
                <a:gd name="T112" fmla="*/ 4163 w 4544"/>
                <a:gd name="T113" fmla="*/ 2182 h 2183"/>
                <a:gd name="T114" fmla="*/ 4359 w 4544"/>
                <a:gd name="T115" fmla="*/ 2146 h 2183"/>
                <a:gd name="T116" fmla="*/ 4506 w 4544"/>
                <a:gd name="T117" fmla="*/ 1934 h 2183"/>
                <a:gd name="T118" fmla="*/ 4539 w 4544"/>
                <a:gd name="T119" fmla="*/ 1648 h 2183"/>
                <a:gd name="T120" fmla="*/ 4473 w 4544"/>
                <a:gd name="T121" fmla="*/ 1380 h 2183"/>
                <a:gd name="T122" fmla="*/ 4372 w 4544"/>
                <a:gd name="T123" fmla="*/ 1102 h 2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44" h="2183">
                  <a:moveTo>
                    <a:pt x="4344" y="1033"/>
                  </a:moveTo>
                  <a:lnTo>
                    <a:pt x="4346" y="999"/>
                  </a:lnTo>
                  <a:lnTo>
                    <a:pt x="4347" y="982"/>
                  </a:lnTo>
                  <a:lnTo>
                    <a:pt x="4347" y="964"/>
                  </a:lnTo>
                  <a:lnTo>
                    <a:pt x="4347" y="947"/>
                  </a:lnTo>
                  <a:lnTo>
                    <a:pt x="4346" y="930"/>
                  </a:lnTo>
                  <a:lnTo>
                    <a:pt x="4345" y="913"/>
                  </a:lnTo>
                  <a:lnTo>
                    <a:pt x="4344" y="896"/>
                  </a:lnTo>
                  <a:lnTo>
                    <a:pt x="4343" y="878"/>
                  </a:lnTo>
                  <a:lnTo>
                    <a:pt x="4341" y="861"/>
                  </a:lnTo>
                  <a:lnTo>
                    <a:pt x="4339" y="844"/>
                  </a:lnTo>
                  <a:lnTo>
                    <a:pt x="4336" y="827"/>
                  </a:lnTo>
                  <a:lnTo>
                    <a:pt x="4333" y="810"/>
                  </a:lnTo>
                  <a:lnTo>
                    <a:pt x="4330" y="792"/>
                  </a:lnTo>
                  <a:lnTo>
                    <a:pt x="4327" y="776"/>
                  </a:lnTo>
                  <a:lnTo>
                    <a:pt x="4323" y="759"/>
                  </a:lnTo>
                  <a:lnTo>
                    <a:pt x="4319" y="742"/>
                  </a:lnTo>
                  <a:lnTo>
                    <a:pt x="4315" y="725"/>
                  </a:lnTo>
                  <a:lnTo>
                    <a:pt x="4311" y="708"/>
                  </a:lnTo>
                  <a:lnTo>
                    <a:pt x="4306" y="692"/>
                  </a:lnTo>
                  <a:lnTo>
                    <a:pt x="4301" y="676"/>
                  </a:lnTo>
                  <a:lnTo>
                    <a:pt x="4295" y="659"/>
                  </a:lnTo>
                  <a:lnTo>
                    <a:pt x="4290" y="643"/>
                  </a:lnTo>
                  <a:lnTo>
                    <a:pt x="4284" y="627"/>
                  </a:lnTo>
                  <a:lnTo>
                    <a:pt x="4278" y="611"/>
                  </a:lnTo>
                  <a:lnTo>
                    <a:pt x="4272" y="596"/>
                  </a:lnTo>
                  <a:lnTo>
                    <a:pt x="4265" y="580"/>
                  </a:lnTo>
                  <a:lnTo>
                    <a:pt x="4259" y="565"/>
                  </a:lnTo>
                  <a:lnTo>
                    <a:pt x="4251" y="550"/>
                  </a:lnTo>
                  <a:lnTo>
                    <a:pt x="4244" y="535"/>
                  </a:lnTo>
                  <a:lnTo>
                    <a:pt x="4237" y="520"/>
                  </a:lnTo>
                  <a:lnTo>
                    <a:pt x="4229" y="506"/>
                  </a:lnTo>
                  <a:lnTo>
                    <a:pt x="4215" y="479"/>
                  </a:lnTo>
                  <a:lnTo>
                    <a:pt x="4207" y="466"/>
                  </a:lnTo>
                  <a:lnTo>
                    <a:pt x="4198" y="452"/>
                  </a:lnTo>
                  <a:lnTo>
                    <a:pt x="4190" y="437"/>
                  </a:lnTo>
                  <a:lnTo>
                    <a:pt x="4181" y="423"/>
                  </a:lnTo>
                  <a:lnTo>
                    <a:pt x="4172" y="408"/>
                  </a:lnTo>
                  <a:lnTo>
                    <a:pt x="4163" y="394"/>
                  </a:lnTo>
                  <a:lnTo>
                    <a:pt x="4153" y="379"/>
                  </a:lnTo>
                  <a:lnTo>
                    <a:pt x="4143" y="365"/>
                  </a:lnTo>
                  <a:lnTo>
                    <a:pt x="4133" y="350"/>
                  </a:lnTo>
                  <a:lnTo>
                    <a:pt x="4123" y="336"/>
                  </a:lnTo>
                  <a:lnTo>
                    <a:pt x="4112" y="321"/>
                  </a:lnTo>
                  <a:lnTo>
                    <a:pt x="4101" y="307"/>
                  </a:lnTo>
                  <a:lnTo>
                    <a:pt x="4091" y="293"/>
                  </a:lnTo>
                  <a:lnTo>
                    <a:pt x="4079" y="279"/>
                  </a:lnTo>
                  <a:lnTo>
                    <a:pt x="4068" y="265"/>
                  </a:lnTo>
                  <a:lnTo>
                    <a:pt x="4057" y="252"/>
                  </a:lnTo>
                  <a:lnTo>
                    <a:pt x="4045" y="239"/>
                  </a:lnTo>
                  <a:lnTo>
                    <a:pt x="4033" y="226"/>
                  </a:lnTo>
                  <a:lnTo>
                    <a:pt x="4021" y="214"/>
                  </a:lnTo>
                  <a:lnTo>
                    <a:pt x="4010" y="202"/>
                  </a:lnTo>
                  <a:lnTo>
                    <a:pt x="3998" y="191"/>
                  </a:lnTo>
                  <a:lnTo>
                    <a:pt x="3986" y="181"/>
                  </a:lnTo>
                  <a:lnTo>
                    <a:pt x="3973" y="171"/>
                  </a:lnTo>
                  <a:lnTo>
                    <a:pt x="3961" y="162"/>
                  </a:lnTo>
                  <a:lnTo>
                    <a:pt x="3949" y="153"/>
                  </a:lnTo>
                  <a:lnTo>
                    <a:pt x="3937" y="145"/>
                  </a:lnTo>
                  <a:lnTo>
                    <a:pt x="3925" y="138"/>
                  </a:lnTo>
                  <a:lnTo>
                    <a:pt x="3912" y="131"/>
                  </a:lnTo>
                  <a:lnTo>
                    <a:pt x="3900" y="126"/>
                  </a:lnTo>
                  <a:lnTo>
                    <a:pt x="3888" y="121"/>
                  </a:lnTo>
                  <a:lnTo>
                    <a:pt x="3855" y="111"/>
                  </a:lnTo>
                  <a:lnTo>
                    <a:pt x="3837" y="106"/>
                  </a:lnTo>
                  <a:lnTo>
                    <a:pt x="3817" y="101"/>
                  </a:lnTo>
                  <a:lnTo>
                    <a:pt x="3795" y="96"/>
                  </a:lnTo>
                  <a:lnTo>
                    <a:pt x="3773" y="91"/>
                  </a:lnTo>
                  <a:lnTo>
                    <a:pt x="3750" y="87"/>
                  </a:lnTo>
                  <a:lnTo>
                    <a:pt x="3726" y="83"/>
                  </a:lnTo>
                  <a:lnTo>
                    <a:pt x="3701" y="79"/>
                  </a:lnTo>
                  <a:lnTo>
                    <a:pt x="3675" y="75"/>
                  </a:lnTo>
                  <a:lnTo>
                    <a:pt x="3649" y="72"/>
                  </a:lnTo>
                  <a:lnTo>
                    <a:pt x="3622" y="69"/>
                  </a:lnTo>
                  <a:lnTo>
                    <a:pt x="3595" y="66"/>
                  </a:lnTo>
                  <a:lnTo>
                    <a:pt x="3567" y="64"/>
                  </a:lnTo>
                  <a:lnTo>
                    <a:pt x="3540" y="63"/>
                  </a:lnTo>
                  <a:lnTo>
                    <a:pt x="3513" y="62"/>
                  </a:lnTo>
                  <a:lnTo>
                    <a:pt x="3485" y="62"/>
                  </a:lnTo>
                  <a:lnTo>
                    <a:pt x="3458" y="62"/>
                  </a:lnTo>
                  <a:lnTo>
                    <a:pt x="3431" y="63"/>
                  </a:lnTo>
                  <a:lnTo>
                    <a:pt x="3405" y="64"/>
                  </a:lnTo>
                  <a:lnTo>
                    <a:pt x="3379" y="66"/>
                  </a:lnTo>
                  <a:lnTo>
                    <a:pt x="3354" y="70"/>
                  </a:lnTo>
                  <a:lnTo>
                    <a:pt x="3329" y="73"/>
                  </a:lnTo>
                  <a:lnTo>
                    <a:pt x="3306" y="78"/>
                  </a:lnTo>
                  <a:lnTo>
                    <a:pt x="3283" y="84"/>
                  </a:lnTo>
                  <a:lnTo>
                    <a:pt x="3262" y="90"/>
                  </a:lnTo>
                  <a:lnTo>
                    <a:pt x="3242" y="97"/>
                  </a:lnTo>
                  <a:lnTo>
                    <a:pt x="3223" y="106"/>
                  </a:lnTo>
                  <a:lnTo>
                    <a:pt x="3205" y="115"/>
                  </a:lnTo>
                  <a:lnTo>
                    <a:pt x="3190" y="126"/>
                  </a:lnTo>
                  <a:lnTo>
                    <a:pt x="3175" y="137"/>
                  </a:lnTo>
                  <a:lnTo>
                    <a:pt x="3163" y="150"/>
                  </a:lnTo>
                  <a:lnTo>
                    <a:pt x="3146" y="170"/>
                  </a:lnTo>
                  <a:lnTo>
                    <a:pt x="3137" y="180"/>
                  </a:lnTo>
                  <a:lnTo>
                    <a:pt x="3129" y="190"/>
                  </a:lnTo>
                  <a:lnTo>
                    <a:pt x="3120" y="200"/>
                  </a:lnTo>
                  <a:lnTo>
                    <a:pt x="3112" y="209"/>
                  </a:lnTo>
                  <a:lnTo>
                    <a:pt x="3104" y="219"/>
                  </a:lnTo>
                  <a:lnTo>
                    <a:pt x="3095" y="228"/>
                  </a:lnTo>
                  <a:lnTo>
                    <a:pt x="3087" y="237"/>
                  </a:lnTo>
                  <a:lnTo>
                    <a:pt x="3079" y="246"/>
                  </a:lnTo>
                  <a:lnTo>
                    <a:pt x="3071" y="254"/>
                  </a:lnTo>
                  <a:lnTo>
                    <a:pt x="3063" y="262"/>
                  </a:lnTo>
                  <a:lnTo>
                    <a:pt x="3054" y="270"/>
                  </a:lnTo>
                  <a:lnTo>
                    <a:pt x="3046" y="278"/>
                  </a:lnTo>
                  <a:lnTo>
                    <a:pt x="3037" y="286"/>
                  </a:lnTo>
                  <a:lnTo>
                    <a:pt x="3029" y="293"/>
                  </a:lnTo>
                  <a:lnTo>
                    <a:pt x="3020" y="300"/>
                  </a:lnTo>
                  <a:lnTo>
                    <a:pt x="3011" y="307"/>
                  </a:lnTo>
                  <a:lnTo>
                    <a:pt x="3001" y="314"/>
                  </a:lnTo>
                  <a:lnTo>
                    <a:pt x="2992" y="320"/>
                  </a:lnTo>
                  <a:lnTo>
                    <a:pt x="2983" y="326"/>
                  </a:lnTo>
                  <a:lnTo>
                    <a:pt x="2973" y="332"/>
                  </a:lnTo>
                  <a:lnTo>
                    <a:pt x="2963" y="337"/>
                  </a:lnTo>
                  <a:lnTo>
                    <a:pt x="2952" y="342"/>
                  </a:lnTo>
                  <a:lnTo>
                    <a:pt x="2941" y="347"/>
                  </a:lnTo>
                  <a:lnTo>
                    <a:pt x="2931" y="352"/>
                  </a:lnTo>
                  <a:lnTo>
                    <a:pt x="2919" y="356"/>
                  </a:lnTo>
                  <a:lnTo>
                    <a:pt x="2907" y="360"/>
                  </a:lnTo>
                  <a:lnTo>
                    <a:pt x="2895" y="363"/>
                  </a:lnTo>
                  <a:lnTo>
                    <a:pt x="2883" y="366"/>
                  </a:lnTo>
                  <a:lnTo>
                    <a:pt x="2870" y="369"/>
                  </a:lnTo>
                  <a:lnTo>
                    <a:pt x="2857" y="372"/>
                  </a:lnTo>
                  <a:lnTo>
                    <a:pt x="2800" y="377"/>
                  </a:lnTo>
                  <a:lnTo>
                    <a:pt x="2774" y="376"/>
                  </a:lnTo>
                  <a:lnTo>
                    <a:pt x="2748" y="374"/>
                  </a:lnTo>
                  <a:lnTo>
                    <a:pt x="2723" y="370"/>
                  </a:lnTo>
                  <a:lnTo>
                    <a:pt x="2700" y="365"/>
                  </a:lnTo>
                  <a:lnTo>
                    <a:pt x="2677" y="358"/>
                  </a:lnTo>
                  <a:lnTo>
                    <a:pt x="2655" y="350"/>
                  </a:lnTo>
                  <a:lnTo>
                    <a:pt x="2633" y="341"/>
                  </a:lnTo>
                  <a:lnTo>
                    <a:pt x="2612" y="331"/>
                  </a:lnTo>
                  <a:lnTo>
                    <a:pt x="2591" y="320"/>
                  </a:lnTo>
                  <a:lnTo>
                    <a:pt x="2571" y="308"/>
                  </a:lnTo>
                  <a:lnTo>
                    <a:pt x="2551" y="295"/>
                  </a:lnTo>
                  <a:lnTo>
                    <a:pt x="2531" y="282"/>
                  </a:lnTo>
                  <a:lnTo>
                    <a:pt x="2512" y="268"/>
                  </a:lnTo>
                  <a:lnTo>
                    <a:pt x="2493" y="254"/>
                  </a:lnTo>
                  <a:lnTo>
                    <a:pt x="2473" y="240"/>
                  </a:lnTo>
                  <a:lnTo>
                    <a:pt x="2454" y="226"/>
                  </a:lnTo>
                  <a:lnTo>
                    <a:pt x="2434" y="212"/>
                  </a:lnTo>
                  <a:lnTo>
                    <a:pt x="2415" y="198"/>
                  </a:lnTo>
                  <a:lnTo>
                    <a:pt x="2395" y="185"/>
                  </a:lnTo>
                  <a:lnTo>
                    <a:pt x="2375" y="172"/>
                  </a:lnTo>
                  <a:lnTo>
                    <a:pt x="2354" y="160"/>
                  </a:lnTo>
                  <a:lnTo>
                    <a:pt x="2333" y="148"/>
                  </a:lnTo>
                  <a:lnTo>
                    <a:pt x="2312" y="137"/>
                  </a:lnTo>
                  <a:lnTo>
                    <a:pt x="2289" y="128"/>
                  </a:lnTo>
                  <a:lnTo>
                    <a:pt x="2267" y="119"/>
                  </a:lnTo>
                  <a:lnTo>
                    <a:pt x="2243" y="111"/>
                  </a:lnTo>
                  <a:lnTo>
                    <a:pt x="2219" y="105"/>
                  </a:lnTo>
                  <a:lnTo>
                    <a:pt x="2193" y="100"/>
                  </a:lnTo>
                  <a:lnTo>
                    <a:pt x="2167" y="98"/>
                  </a:lnTo>
                  <a:lnTo>
                    <a:pt x="2140" y="96"/>
                  </a:lnTo>
                  <a:lnTo>
                    <a:pt x="2106" y="94"/>
                  </a:lnTo>
                  <a:lnTo>
                    <a:pt x="2089" y="92"/>
                  </a:lnTo>
                  <a:lnTo>
                    <a:pt x="2071" y="89"/>
                  </a:lnTo>
                  <a:lnTo>
                    <a:pt x="2053" y="86"/>
                  </a:lnTo>
                  <a:lnTo>
                    <a:pt x="2035" y="82"/>
                  </a:lnTo>
                  <a:lnTo>
                    <a:pt x="2016" y="77"/>
                  </a:lnTo>
                  <a:lnTo>
                    <a:pt x="1997" y="72"/>
                  </a:lnTo>
                  <a:lnTo>
                    <a:pt x="1978" y="67"/>
                  </a:lnTo>
                  <a:lnTo>
                    <a:pt x="1959" y="62"/>
                  </a:lnTo>
                  <a:lnTo>
                    <a:pt x="1939" y="56"/>
                  </a:lnTo>
                  <a:lnTo>
                    <a:pt x="1919" y="50"/>
                  </a:lnTo>
                  <a:lnTo>
                    <a:pt x="1900" y="45"/>
                  </a:lnTo>
                  <a:lnTo>
                    <a:pt x="1880" y="39"/>
                  </a:lnTo>
                  <a:lnTo>
                    <a:pt x="1860" y="34"/>
                  </a:lnTo>
                  <a:lnTo>
                    <a:pt x="1840" y="28"/>
                  </a:lnTo>
                  <a:lnTo>
                    <a:pt x="1820" y="23"/>
                  </a:lnTo>
                  <a:lnTo>
                    <a:pt x="1801" y="18"/>
                  </a:lnTo>
                  <a:lnTo>
                    <a:pt x="1781" y="14"/>
                  </a:lnTo>
                  <a:lnTo>
                    <a:pt x="1761" y="10"/>
                  </a:lnTo>
                  <a:lnTo>
                    <a:pt x="1741" y="7"/>
                  </a:lnTo>
                  <a:lnTo>
                    <a:pt x="1722" y="4"/>
                  </a:lnTo>
                  <a:lnTo>
                    <a:pt x="1703" y="2"/>
                  </a:lnTo>
                  <a:lnTo>
                    <a:pt x="1684" y="0"/>
                  </a:lnTo>
                  <a:lnTo>
                    <a:pt x="1665" y="0"/>
                  </a:lnTo>
                  <a:lnTo>
                    <a:pt x="1647" y="0"/>
                  </a:lnTo>
                  <a:lnTo>
                    <a:pt x="1629" y="2"/>
                  </a:lnTo>
                  <a:lnTo>
                    <a:pt x="1611" y="4"/>
                  </a:lnTo>
                  <a:lnTo>
                    <a:pt x="1594" y="7"/>
                  </a:lnTo>
                  <a:lnTo>
                    <a:pt x="1577" y="12"/>
                  </a:lnTo>
                  <a:lnTo>
                    <a:pt x="1560" y="18"/>
                  </a:lnTo>
                  <a:lnTo>
                    <a:pt x="1544" y="25"/>
                  </a:lnTo>
                  <a:lnTo>
                    <a:pt x="1521" y="38"/>
                  </a:lnTo>
                  <a:lnTo>
                    <a:pt x="1511" y="46"/>
                  </a:lnTo>
                  <a:lnTo>
                    <a:pt x="1501" y="54"/>
                  </a:lnTo>
                  <a:lnTo>
                    <a:pt x="1492" y="62"/>
                  </a:lnTo>
                  <a:lnTo>
                    <a:pt x="1483" y="71"/>
                  </a:lnTo>
                  <a:lnTo>
                    <a:pt x="1475" y="80"/>
                  </a:lnTo>
                  <a:lnTo>
                    <a:pt x="1467" y="90"/>
                  </a:lnTo>
                  <a:lnTo>
                    <a:pt x="1459" y="100"/>
                  </a:lnTo>
                  <a:lnTo>
                    <a:pt x="1451" y="110"/>
                  </a:lnTo>
                  <a:lnTo>
                    <a:pt x="1444" y="121"/>
                  </a:lnTo>
                  <a:lnTo>
                    <a:pt x="1437" y="132"/>
                  </a:lnTo>
                  <a:lnTo>
                    <a:pt x="1430" y="142"/>
                  </a:lnTo>
                  <a:lnTo>
                    <a:pt x="1423" y="153"/>
                  </a:lnTo>
                  <a:lnTo>
                    <a:pt x="1417" y="164"/>
                  </a:lnTo>
                  <a:lnTo>
                    <a:pt x="1410" y="174"/>
                  </a:lnTo>
                  <a:lnTo>
                    <a:pt x="1403" y="185"/>
                  </a:lnTo>
                  <a:lnTo>
                    <a:pt x="1396" y="196"/>
                  </a:lnTo>
                  <a:lnTo>
                    <a:pt x="1389" y="206"/>
                  </a:lnTo>
                  <a:lnTo>
                    <a:pt x="1381" y="216"/>
                  </a:lnTo>
                  <a:lnTo>
                    <a:pt x="1373" y="226"/>
                  </a:lnTo>
                  <a:lnTo>
                    <a:pt x="1365" y="236"/>
                  </a:lnTo>
                  <a:lnTo>
                    <a:pt x="1357" y="245"/>
                  </a:lnTo>
                  <a:lnTo>
                    <a:pt x="1348" y="254"/>
                  </a:lnTo>
                  <a:lnTo>
                    <a:pt x="1339" y="262"/>
                  </a:lnTo>
                  <a:lnTo>
                    <a:pt x="1329" y="270"/>
                  </a:lnTo>
                  <a:lnTo>
                    <a:pt x="1318" y="277"/>
                  </a:lnTo>
                  <a:lnTo>
                    <a:pt x="1307" y="283"/>
                  </a:lnTo>
                  <a:lnTo>
                    <a:pt x="1295" y="289"/>
                  </a:lnTo>
                  <a:lnTo>
                    <a:pt x="1283" y="294"/>
                  </a:lnTo>
                  <a:lnTo>
                    <a:pt x="1270" y="299"/>
                  </a:lnTo>
                  <a:lnTo>
                    <a:pt x="1256" y="303"/>
                  </a:lnTo>
                  <a:lnTo>
                    <a:pt x="1210" y="310"/>
                  </a:lnTo>
                  <a:lnTo>
                    <a:pt x="1186" y="311"/>
                  </a:lnTo>
                  <a:lnTo>
                    <a:pt x="1161" y="312"/>
                  </a:lnTo>
                  <a:lnTo>
                    <a:pt x="1135" y="311"/>
                  </a:lnTo>
                  <a:lnTo>
                    <a:pt x="1107" y="310"/>
                  </a:lnTo>
                  <a:lnTo>
                    <a:pt x="1080" y="308"/>
                  </a:lnTo>
                  <a:lnTo>
                    <a:pt x="1052" y="305"/>
                  </a:lnTo>
                  <a:lnTo>
                    <a:pt x="1023" y="302"/>
                  </a:lnTo>
                  <a:lnTo>
                    <a:pt x="994" y="298"/>
                  </a:lnTo>
                  <a:lnTo>
                    <a:pt x="965" y="293"/>
                  </a:lnTo>
                  <a:lnTo>
                    <a:pt x="935" y="289"/>
                  </a:lnTo>
                  <a:lnTo>
                    <a:pt x="905" y="284"/>
                  </a:lnTo>
                  <a:lnTo>
                    <a:pt x="874" y="279"/>
                  </a:lnTo>
                  <a:lnTo>
                    <a:pt x="844" y="274"/>
                  </a:lnTo>
                  <a:lnTo>
                    <a:pt x="814" y="270"/>
                  </a:lnTo>
                  <a:lnTo>
                    <a:pt x="784" y="265"/>
                  </a:lnTo>
                  <a:lnTo>
                    <a:pt x="754" y="261"/>
                  </a:lnTo>
                  <a:lnTo>
                    <a:pt x="724" y="258"/>
                  </a:lnTo>
                  <a:lnTo>
                    <a:pt x="695" y="255"/>
                  </a:lnTo>
                  <a:lnTo>
                    <a:pt x="666" y="252"/>
                  </a:lnTo>
                  <a:lnTo>
                    <a:pt x="637" y="251"/>
                  </a:lnTo>
                  <a:lnTo>
                    <a:pt x="609" y="250"/>
                  </a:lnTo>
                  <a:lnTo>
                    <a:pt x="583" y="250"/>
                  </a:lnTo>
                  <a:lnTo>
                    <a:pt x="556" y="251"/>
                  </a:lnTo>
                  <a:lnTo>
                    <a:pt x="530" y="254"/>
                  </a:lnTo>
                  <a:lnTo>
                    <a:pt x="505" y="258"/>
                  </a:lnTo>
                  <a:lnTo>
                    <a:pt x="482" y="263"/>
                  </a:lnTo>
                  <a:lnTo>
                    <a:pt x="459" y="269"/>
                  </a:lnTo>
                  <a:lnTo>
                    <a:pt x="437" y="278"/>
                  </a:lnTo>
                  <a:lnTo>
                    <a:pt x="417" y="287"/>
                  </a:lnTo>
                  <a:lnTo>
                    <a:pt x="398" y="299"/>
                  </a:lnTo>
                  <a:lnTo>
                    <a:pt x="375" y="318"/>
                  </a:lnTo>
                  <a:lnTo>
                    <a:pt x="362" y="330"/>
                  </a:lnTo>
                  <a:lnTo>
                    <a:pt x="349" y="343"/>
                  </a:lnTo>
                  <a:lnTo>
                    <a:pt x="335" y="357"/>
                  </a:lnTo>
                  <a:lnTo>
                    <a:pt x="321" y="373"/>
                  </a:lnTo>
                  <a:lnTo>
                    <a:pt x="307" y="390"/>
                  </a:lnTo>
                  <a:lnTo>
                    <a:pt x="292" y="408"/>
                  </a:lnTo>
                  <a:lnTo>
                    <a:pt x="277" y="427"/>
                  </a:lnTo>
                  <a:lnTo>
                    <a:pt x="262" y="447"/>
                  </a:lnTo>
                  <a:lnTo>
                    <a:pt x="247" y="468"/>
                  </a:lnTo>
                  <a:lnTo>
                    <a:pt x="232" y="489"/>
                  </a:lnTo>
                  <a:lnTo>
                    <a:pt x="217" y="511"/>
                  </a:lnTo>
                  <a:lnTo>
                    <a:pt x="202" y="533"/>
                  </a:lnTo>
                  <a:lnTo>
                    <a:pt x="187" y="556"/>
                  </a:lnTo>
                  <a:lnTo>
                    <a:pt x="173" y="579"/>
                  </a:lnTo>
                  <a:lnTo>
                    <a:pt x="159" y="602"/>
                  </a:lnTo>
                  <a:lnTo>
                    <a:pt x="145" y="625"/>
                  </a:lnTo>
                  <a:lnTo>
                    <a:pt x="131" y="648"/>
                  </a:lnTo>
                  <a:lnTo>
                    <a:pt x="118" y="672"/>
                  </a:lnTo>
                  <a:lnTo>
                    <a:pt x="106" y="694"/>
                  </a:lnTo>
                  <a:lnTo>
                    <a:pt x="94" y="717"/>
                  </a:lnTo>
                  <a:lnTo>
                    <a:pt x="83" y="739"/>
                  </a:lnTo>
                  <a:lnTo>
                    <a:pt x="72" y="760"/>
                  </a:lnTo>
                  <a:lnTo>
                    <a:pt x="62" y="782"/>
                  </a:lnTo>
                  <a:lnTo>
                    <a:pt x="53" y="802"/>
                  </a:lnTo>
                  <a:lnTo>
                    <a:pt x="45" y="821"/>
                  </a:lnTo>
                  <a:lnTo>
                    <a:pt x="38" y="840"/>
                  </a:lnTo>
                  <a:lnTo>
                    <a:pt x="32" y="857"/>
                  </a:lnTo>
                  <a:lnTo>
                    <a:pt x="27" y="874"/>
                  </a:lnTo>
                  <a:lnTo>
                    <a:pt x="23" y="889"/>
                  </a:lnTo>
                  <a:lnTo>
                    <a:pt x="21" y="903"/>
                  </a:lnTo>
                  <a:lnTo>
                    <a:pt x="12" y="967"/>
                  </a:lnTo>
                  <a:lnTo>
                    <a:pt x="9" y="1000"/>
                  </a:lnTo>
                  <a:lnTo>
                    <a:pt x="5" y="1034"/>
                  </a:lnTo>
                  <a:lnTo>
                    <a:pt x="3" y="1068"/>
                  </a:lnTo>
                  <a:lnTo>
                    <a:pt x="1" y="1102"/>
                  </a:lnTo>
                  <a:lnTo>
                    <a:pt x="0" y="1136"/>
                  </a:lnTo>
                  <a:lnTo>
                    <a:pt x="0" y="1171"/>
                  </a:lnTo>
                  <a:lnTo>
                    <a:pt x="0" y="1206"/>
                  </a:lnTo>
                  <a:lnTo>
                    <a:pt x="1" y="1241"/>
                  </a:lnTo>
                  <a:lnTo>
                    <a:pt x="3" y="1276"/>
                  </a:lnTo>
                  <a:lnTo>
                    <a:pt x="6" y="1310"/>
                  </a:lnTo>
                  <a:lnTo>
                    <a:pt x="10" y="1344"/>
                  </a:lnTo>
                  <a:lnTo>
                    <a:pt x="15" y="1378"/>
                  </a:lnTo>
                  <a:lnTo>
                    <a:pt x="21" y="1412"/>
                  </a:lnTo>
                  <a:lnTo>
                    <a:pt x="28" y="1446"/>
                  </a:lnTo>
                  <a:lnTo>
                    <a:pt x="36" y="1478"/>
                  </a:lnTo>
                  <a:lnTo>
                    <a:pt x="45" y="1511"/>
                  </a:lnTo>
                  <a:lnTo>
                    <a:pt x="55" y="1542"/>
                  </a:lnTo>
                  <a:lnTo>
                    <a:pt x="67" y="1573"/>
                  </a:lnTo>
                  <a:lnTo>
                    <a:pt x="79" y="1603"/>
                  </a:lnTo>
                  <a:lnTo>
                    <a:pt x="93" y="1632"/>
                  </a:lnTo>
                  <a:lnTo>
                    <a:pt x="109" y="1661"/>
                  </a:lnTo>
                  <a:lnTo>
                    <a:pt x="125" y="1688"/>
                  </a:lnTo>
                  <a:lnTo>
                    <a:pt x="143" y="1714"/>
                  </a:lnTo>
                  <a:lnTo>
                    <a:pt x="163" y="1739"/>
                  </a:lnTo>
                  <a:lnTo>
                    <a:pt x="184" y="1762"/>
                  </a:lnTo>
                  <a:lnTo>
                    <a:pt x="207" y="1785"/>
                  </a:lnTo>
                  <a:lnTo>
                    <a:pt x="231" y="1806"/>
                  </a:lnTo>
                  <a:lnTo>
                    <a:pt x="257" y="1825"/>
                  </a:lnTo>
                  <a:lnTo>
                    <a:pt x="285" y="1843"/>
                  </a:lnTo>
                  <a:lnTo>
                    <a:pt x="314" y="1860"/>
                  </a:lnTo>
                  <a:lnTo>
                    <a:pt x="363" y="1878"/>
                  </a:lnTo>
                  <a:lnTo>
                    <a:pt x="388" y="1884"/>
                  </a:lnTo>
                  <a:lnTo>
                    <a:pt x="414" y="1886"/>
                  </a:lnTo>
                  <a:lnTo>
                    <a:pt x="439" y="1887"/>
                  </a:lnTo>
                  <a:lnTo>
                    <a:pt x="465" y="1885"/>
                  </a:lnTo>
                  <a:lnTo>
                    <a:pt x="491" y="1881"/>
                  </a:lnTo>
                  <a:lnTo>
                    <a:pt x="517" y="1876"/>
                  </a:lnTo>
                  <a:lnTo>
                    <a:pt x="543" y="1868"/>
                  </a:lnTo>
                  <a:lnTo>
                    <a:pt x="569" y="1860"/>
                  </a:lnTo>
                  <a:lnTo>
                    <a:pt x="595" y="1850"/>
                  </a:lnTo>
                  <a:lnTo>
                    <a:pt x="621" y="1840"/>
                  </a:lnTo>
                  <a:lnTo>
                    <a:pt x="648" y="1828"/>
                  </a:lnTo>
                  <a:lnTo>
                    <a:pt x="674" y="1816"/>
                  </a:lnTo>
                  <a:lnTo>
                    <a:pt x="700" y="1804"/>
                  </a:lnTo>
                  <a:lnTo>
                    <a:pt x="726" y="1792"/>
                  </a:lnTo>
                  <a:lnTo>
                    <a:pt x="751" y="1780"/>
                  </a:lnTo>
                  <a:lnTo>
                    <a:pt x="777" y="1767"/>
                  </a:lnTo>
                  <a:lnTo>
                    <a:pt x="802" y="1756"/>
                  </a:lnTo>
                  <a:lnTo>
                    <a:pt x="827" y="1744"/>
                  </a:lnTo>
                  <a:lnTo>
                    <a:pt x="852" y="1734"/>
                  </a:lnTo>
                  <a:lnTo>
                    <a:pt x="877" y="1725"/>
                  </a:lnTo>
                  <a:lnTo>
                    <a:pt x="901" y="1717"/>
                  </a:lnTo>
                  <a:lnTo>
                    <a:pt x="925" y="1710"/>
                  </a:lnTo>
                  <a:lnTo>
                    <a:pt x="949" y="1705"/>
                  </a:lnTo>
                  <a:lnTo>
                    <a:pt x="972" y="1702"/>
                  </a:lnTo>
                  <a:lnTo>
                    <a:pt x="995" y="1701"/>
                  </a:lnTo>
                  <a:lnTo>
                    <a:pt x="1017" y="1702"/>
                  </a:lnTo>
                  <a:lnTo>
                    <a:pt x="1039" y="1706"/>
                  </a:lnTo>
                  <a:lnTo>
                    <a:pt x="1060" y="1712"/>
                  </a:lnTo>
                  <a:lnTo>
                    <a:pt x="1081" y="1721"/>
                  </a:lnTo>
                  <a:lnTo>
                    <a:pt x="1101" y="1733"/>
                  </a:lnTo>
                  <a:lnTo>
                    <a:pt x="1131" y="1756"/>
                  </a:lnTo>
                  <a:lnTo>
                    <a:pt x="1146" y="1768"/>
                  </a:lnTo>
                  <a:lnTo>
                    <a:pt x="1160" y="1781"/>
                  </a:lnTo>
                  <a:lnTo>
                    <a:pt x="1174" y="1794"/>
                  </a:lnTo>
                  <a:lnTo>
                    <a:pt x="1188" y="1808"/>
                  </a:lnTo>
                  <a:lnTo>
                    <a:pt x="1201" y="1822"/>
                  </a:lnTo>
                  <a:lnTo>
                    <a:pt x="1214" y="1836"/>
                  </a:lnTo>
                  <a:lnTo>
                    <a:pt x="1227" y="1851"/>
                  </a:lnTo>
                  <a:lnTo>
                    <a:pt x="1240" y="1866"/>
                  </a:lnTo>
                  <a:lnTo>
                    <a:pt x="1253" y="1880"/>
                  </a:lnTo>
                  <a:lnTo>
                    <a:pt x="1265" y="1896"/>
                  </a:lnTo>
                  <a:lnTo>
                    <a:pt x="1278" y="1911"/>
                  </a:lnTo>
                  <a:lnTo>
                    <a:pt x="1290" y="1926"/>
                  </a:lnTo>
                  <a:lnTo>
                    <a:pt x="1303" y="1941"/>
                  </a:lnTo>
                  <a:lnTo>
                    <a:pt x="1316" y="1956"/>
                  </a:lnTo>
                  <a:lnTo>
                    <a:pt x="1329" y="1970"/>
                  </a:lnTo>
                  <a:lnTo>
                    <a:pt x="1341" y="1985"/>
                  </a:lnTo>
                  <a:lnTo>
                    <a:pt x="1355" y="1999"/>
                  </a:lnTo>
                  <a:lnTo>
                    <a:pt x="1368" y="2013"/>
                  </a:lnTo>
                  <a:lnTo>
                    <a:pt x="1381" y="2026"/>
                  </a:lnTo>
                  <a:lnTo>
                    <a:pt x="1395" y="2039"/>
                  </a:lnTo>
                  <a:lnTo>
                    <a:pt x="1410" y="2052"/>
                  </a:lnTo>
                  <a:lnTo>
                    <a:pt x="1424" y="2064"/>
                  </a:lnTo>
                  <a:lnTo>
                    <a:pt x="1439" y="2075"/>
                  </a:lnTo>
                  <a:lnTo>
                    <a:pt x="1455" y="2086"/>
                  </a:lnTo>
                  <a:lnTo>
                    <a:pt x="1471" y="2096"/>
                  </a:lnTo>
                  <a:lnTo>
                    <a:pt x="1487" y="2105"/>
                  </a:lnTo>
                  <a:lnTo>
                    <a:pt x="1504" y="2113"/>
                  </a:lnTo>
                  <a:lnTo>
                    <a:pt x="1521" y="2120"/>
                  </a:lnTo>
                  <a:lnTo>
                    <a:pt x="1540" y="2127"/>
                  </a:lnTo>
                  <a:lnTo>
                    <a:pt x="1559" y="2132"/>
                  </a:lnTo>
                  <a:lnTo>
                    <a:pt x="1601" y="2142"/>
                  </a:lnTo>
                  <a:lnTo>
                    <a:pt x="1623" y="2147"/>
                  </a:lnTo>
                  <a:lnTo>
                    <a:pt x="1647" y="2151"/>
                  </a:lnTo>
                  <a:lnTo>
                    <a:pt x="1671" y="2155"/>
                  </a:lnTo>
                  <a:lnTo>
                    <a:pt x="1695" y="2159"/>
                  </a:lnTo>
                  <a:lnTo>
                    <a:pt x="1720" y="2162"/>
                  </a:lnTo>
                  <a:lnTo>
                    <a:pt x="1746" y="2166"/>
                  </a:lnTo>
                  <a:lnTo>
                    <a:pt x="1772" y="2168"/>
                  </a:lnTo>
                  <a:lnTo>
                    <a:pt x="1798" y="2170"/>
                  </a:lnTo>
                  <a:lnTo>
                    <a:pt x="1825" y="2172"/>
                  </a:lnTo>
                  <a:lnTo>
                    <a:pt x="1851" y="2174"/>
                  </a:lnTo>
                  <a:lnTo>
                    <a:pt x="1879" y="2175"/>
                  </a:lnTo>
                  <a:lnTo>
                    <a:pt x="1906" y="2175"/>
                  </a:lnTo>
                  <a:lnTo>
                    <a:pt x="1933" y="2175"/>
                  </a:lnTo>
                  <a:lnTo>
                    <a:pt x="1960" y="2175"/>
                  </a:lnTo>
                  <a:lnTo>
                    <a:pt x="1987" y="2174"/>
                  </a:lnTo>
                  <a:lnTo>
                    <a:pt x="2015" y="2172"/>
                  </a:lnTo>
                  <a:lnTo>
                    <a:pt x="2041" y="2170"/>
                  </a:lnTo>
                  <a:lnTo>
                    <a:pt x="2068" y="2168"/>
                  </a:lnTo>
                  <a:lnTo>
                    <a:pt x="2094" y="2164"/>
                  </a:lnTo>
                  <a:lnTo>
                    <a:pt x="2121" y="2160"/>
                  </a:lnTo>
                  <a:lnTo>
                    <a:pt x="2146" y="2156"/>
                  </a:lnTo>
                  <a:lnTo>
                    <a:pt x="2171" y="2150"/>
                  </a:lnTo>
                  <a:lnTo>
                    <a:pt x="2196" y="2144"/>
                  </a:lnTo>
                  <a:lnTo>
                    <a:pt x="2220" y="2138"/>
                  </a:lnTo>
                  <a:lnTo>
                    <a:pt x="2243" y="2130"/>
                  </a:lnTo>
                  <a:lnTo>
                    <a:pt x="2266" y="2122"/>
                  </a:lnTo>
                  <a:lnTo>
                    <a:pt x="2288" y="2113"/>
                  </a:lnTo>
                  <a:lnTo>
                    <a:pt x="2309" y="2103"/>
                  </a:lnTo>
                  <a:lnTo>
                    <a:pt x="2329" y="2093"/>
                  </a:lnTo>
                  <a:lnTo>
                    <a:pt x="2349" y="2082"/>
                  </a:lnTo>
                  <a:lnTo>
                    <a:pt x="2394" y="2049"/>
                  </a:lnTo>
                  <a:lnTo>
                    <a:pt x="2415" y="2030"/>
                  </a:lnTo>
                  <a:lnTo>
                    <a:pt x="2436" y="2011"/>
                  </a:lnTo>
                  <a:lnTo>
                    <a:pt x="2456" y="1991"/>
                  </a:lnTo>
                  <a:lnTo>
                    <a:pt x="2475" y="1969"/>
                  </a:lnTo>
                  <a:lnTo>
                    <a:pt x="2494" y="1947"/>
                  </a:lnTo>
                  <a:lnTo>
                    <a:pt x="2512" y="1924"/>
                  </a:lnTo>
                  <a:lnTo>
                    <a:pt x="2529" y="1900"/>
                  </a:lnTo>
                  <a:lnTo>
                    <a:pt x="2547" y="1876"/>
                  </a:lnTo>
                  <a:lnTo>
                    <a:pt x="2563" y="1852"/>
                  </a:lnTo>
                  <a:lnTo>
                    <a:pt x="2580" y="1827"/>
                  </a:lnTo>
                  <a:lnTo>
                    <a:pt x="2596" y="1802"/>
                  </a:lnTo>
                  <a:lnTo>
                    <a:pt x="2612" y="1776"/>
                  </a:lnTo>
                  <a:lnTo>
                    <a:pt x="2628" y="1751"/>
                  </a:lnTo>
                  <a:lnTo>
                    <a:pt x="2644" y="1726"/>
                  </a:lnTo>
                  <a:lnTo>
                    <a:pt x="2659" y="1701"/>
                  </a:lnTo>
                  <a:lnTo>
                    <a:pt x="2675" y="1676"/>
                  </a:lnTo>
                  <a:lnTo>
                    <a:pt x="2691" y="1652"/>
                  </a:lnTo>
                  <a:lnTo>
                    <a:pt x="2707" y="1628"/>
                  </a:lnTo>
                  <a:lnTo>
                    <a:pt x="2724" y="1604"/>
                  </a:lnTo>
                  <a:lnTo>
                    <a:pt x="2741" y="1581"/>
                  </a:lnTo>
                  <a:lnTo>
                    <a:pt x="2757" y="1559"/>
                  </a:lnTo>
                  <a:lnTo>
                    <a:pt x="2775" y="1538"/>
                  </a:lnTo>
                  <a:lnTo>
                    <a:pt x="2793" y="1518"/>
                  </a:lnTo>
                  <a:lnTo>
                    <a:pt x="2811" y="1499"/>
                  </a:lnTo>
                  <a:lnTo>
                    <a:pt x="2831" y="1481"/>
                  </a:lnTo>
                  <a:lnTo>
                    <a:pt x="2851" y="1464"/>
                  </a:lnTo>
                  <a:lnTo>
                    <a:pt x="2871" y="1449"/>
                  </a:lnTo>
                  <a:lnTo>
                    <a:pt x="2893" y="1435"/>
                  </a:lnTo>
                  <a:lnTo>
                    <a:pt x="2915" y="1423"/>
                  </a:lnTo>
                  <a:lnTo>
                    <a:pt x="2938" y="1412"/>
                  </a:lnTo>
                  <a:lnTo>
                    <a:pt x="2957" y="1402"/>
                  </a:lnTo>
                  <a:lnTo>
                    <a:pt x="2967" y="1396"/>
                  </a:lnTo>
                  <a:lnTo>
                    <a:pt x="2978" y="1388"/>
                  </a:lnTo>
                  <a:lnTo>
                    <a:pt x="2989" y="1380"/>
                  </a:lnTo>
                  <a:lnTo>
                    <a:pt x="3000" y="1371"/>
                  </a:lnTo>
                  <a:lnTo>
                    <a:pt x="3012" y="1361"/>
                  </a:lnTo>
                  <a:lnTo>
                    <a:pt x="3024" y="1351"/>
                  </a:lnTo>
                  <a:lnTo>
                    <a:pt x="3036" y="1340"/>
                  </a:lnTo>
                  <a:lnTo>
                    <a:pt x="3048" y="1329"/>
                  </a:lnTo>
                  <a:lnTo>
                    <a:pt x="3061" y="1318"/>
                  </a:lnTo>
                  <a:lnTo>
                    <a:pt x="3073" y="1306"/>
                  </a:lnTo>
                  <a:lnTo>
                    <a:pt x="3086" y="1295"/>
                  </a:lnTo>
                  <a:lnTo>
                    <a:pt x="3099" y="1283"/>
                  </a:lnTo>
                  <a:lnTo>
                    <a:pt x="3113" y="1272"/>
                  </a:lnTo>
                  <a:lnTo>
                    <a:pt x="3126" y="1260"/>
                  </a:lnTo>
                  <a:lnTo>
                    <a:pt x="3139" y="1250"/>
                  </a:lnTo>
                  <a:lnTo>
                    <a:pt x="3152" y="1239"/>
                  </a:lnTo>
                  <a:lnTo>
                    <a:pt x="3165" y="1229"/>
                  </a:lnTo>
                  <a:lnTo>
                    <a:pt x="3179" y="1220"/>
                  </a:lnTo>
                  <a:lnTo>
                    <a:pt x="3192" y="1211"/>
                  </a:lnTo>
                  <a:lnTo>
                    <a:pt x="3205" y="1203"/>
                  </a:lnTo>
                  <a:lnTo>
                    <a:pt x="3218" y="1196"/>
                  </a:lnTo>
                  <a:lnTo>
                    <a:pt x="3231" y="1190"/>
                  </a:lnTo>
                  <a:lnTo>
                    <a:pt x="3244" y="1185"/>
                  </a:lnTo>
                  <a:lnTo>
                    <a:pt x="3256" y="1181"/>
                  </a:lnTo>
                  <a:lnTo>
                    <a:pt x="3269" y="1178"/>
                  </a:lnTo>
                  <a:lnTo>
                    <a:pt x="3281" y="1177"/>
                  </a:lnTo>
                  <a:lnTo>
                    <a:pt x="3293" y="1177"/>
                  </a:lnTo>
                  <a:lnTo>
                    <a:pt x="3305" y="1179"/>
                  </a:lnTo>
                  <a:lnTo>
                    <a:pt x="3316" y="1182"/>
                  </a:lnTo>
                  <a:lnTo>
                    <a:pt x="3327" y="1188"/>
                  </a:lnTo>
                  <a:lnTo>
                    <a:pt x="3362" y="1214"/>
                  </a:lnTo>
                  <a:lnTo>
                    <a:pt x="3379" y="1231"/>
                  </a:lnTo>
                  <a:lnTo>
                    <a:pt x="3395" y="1250"/>
                  </a:lnTo>
                  <a:lnTo>
                    <a:pt x="3411" y="1271"/>
                  </a:lnTo>
                  <a:lnTo>
                    <a:pt x="3426" y="1295"/>
                  </a:lnTo>
                  <a:lnTo>
                    <a:pt x="3441" y="1320"/>
                  </a:lnTo>
                  <a:lnTo>
                    <a:pt x="3456" y="1348"/>
                  </a:lnTo>
                  <a:lnTo>
                    <a:pt x="3470" y="1376"/>
                  </a:lnTo>
                  <a:lnTo>
                    <a:pt x="3485" y="1406"/>
                  </a:lnTo>
                  <a:lnTo>
                    <a:pt x="3499" y="1437"/>
                  </a:lnTo>
                  <a:lnTo>
                    <a:pt x="3513" y="1470"/>
                  </a:lnTo>
                  <a:lnTo>
                    <a:pt x="3526" y="1503"/>
                  </a:lnTo>
                  <a:lnTo>
                    <a:pt x="3540" y="1536"/>
                  </a:lnTo>
                  <a:lnTo>
                    <a:pt x="3553" y="1571"/>
                  </a:lnTo>
                  <a:lnTo>
                    <a:pt x="3567" y="1606"/>
                  </a:lnTo>
                  <a:lnTo>
                    <a:pt x="3581" y="1641"/>
                  </a:lnTo>
                  <a:lnTo>
                    <a:pt x="3595" y="1676"/>
                  </a:lnTo>
                  <a:lnTo>
                    <a:pt x="3608" y="1711"/>
                  </a:lnTo>
                  <a:lnTo>
                    <a:pt x="3622" y="1746"/>
                  </a:lnTo>
                  <a:lnTo>
                    <a:pt x="3637" y="1780"/>
                  </a:lnTo>
                  <a:lnTo>
                    <a:pt x="3651" y="1814"/>
                  </a:lnTo>
                  <a:lnTo>
                    <a:pt x="3665" y="1846"/>
                  </a:lnTo>
                  <a:lnTo>
                    <a:pt x="3680" y="1878"/>
                  </a:lnTo>
                  <a:lnTo>
                    <a:pt x="3696" y="1909"/>
                  </a:lnTo>
                  <a:lnTo>
                    <a:pt x="3711" y="1938"/>
                  </a:lnTo>
                  <a:lnTo>
                    <a:pt x="3727" y="1966"/>
                  </a:lnTo>
                  <a:lnTo>
                    <a:pt x="3744" y="1993"/>
                  </a:lnTo>
                  <a:lnTo>
                    <a:pt x="3761" y="2018"/>
                  </a:lnTo>
                  <a:lnTo>
                    <a:pt x="3779" y="2040"/>
                  </a:lnTo>
                  <a:lnTo>
                    <a:pt x="3797" y="2061"/>
                  </a:lnTo>
                  <a:lnTo>
                    <a:pt x="3815" y="2080"/>
                  </a:lnTo>
                  <a:lnTo>
                    <a:pt x="3841" y="2100"/>
                  </a:lnTo>
                  <a:lnTo>
                    <a:pt x="3857" y="2109"/>
                  </a:lnTo>
                  <a:lnTo>
                    <a:pt x="3873" y="2118"/>
                  </a:lnTo>
                  <a:lnTo>
                    <a:pt x="3891" y="2127"/>
                  </a:lnTo>
                  <a:lnTo>
                    <a:pt x="3911" y="2135"/>
                  </a:lnTo>
                  <a:lnTo>
                    <a:pt x="3931" y="2142"/>
                  </a:lnTo>
                  <a:lnTo>
                    <a:pt x="3951" y="2149"/>
                  </a:lnTo>
                  <a:lnTo>
                    <a:pt x="3973" y="2156"/>
                  </a:lnTo>
                  <a:lnTo>
                    <a:pt x="3996" y="2162"/>
                  </a:lnTo>
                  <a:lnTo>
                    <a:pt x="4019" y="2166"/>
                  </a:lnTo>
                  <a:lnTo>
                    <a:pt x="4042" y="2171"/>
                  </a:lnTo>
                  <a:lnTo>
                    <a:pt x="4066" y="2175"/>
                  </a:lnTo>
                  <a:lnTo>
                    <a:pt x="4090" y="2178"/>
                  </a:lnTo>
                  <a:lnTo>
                    <a:pt x="4114" y="2180"/>
                  </a:lnTo>
                  <a:lnTo>
                    <a:pt x="4139" y="2182"/>
                  </a:lnTo>
                  <a:lnTo>
                    <a:pt x="4163" y="2182"/>
                  </a:lnTo>
                  <a:lnTo>
                    <a:pt x="4187" y="2182"/>
                  </a:lnTo>
                  <a:lnTo>
                    <a:pt x="4210" y="2181"/>
                  </a:lnTo>
                  <a:lnTo>
                    <a:pt x="4233" y="2179"/>
                  </a:lnTo>
                  <a:lnTo>
                    <a:pt x="4256" y="2176"/>
                  </a:lnTo>
                  <a:lnTo>
                    <a:pt x="4278" y="2172"/>
                  </a:lnTo>
                  <a:lnTo>
                    <a:pt x="4300" y="2167"/>
                  </a:lnTo>
                  <a:lnTo>
                    <a:pt x="4320" y="2161"/>
                  </a:lnTo>
                  <a:lnTo>
                    <a:pt x="4340" y="2154"/>
                  </a:lnTo>
                  <a:lnTo>
                    <a:pt x="4359" y="2146"/>
                  </a:lnTo>
                  <a:lnTo>
                    <a:pt x="4376" y="2137"/>
                  </a:lnTo>
                  <a:lnTo>
                    <a:pt x="4392" y="2127"/>
                  </a:lnTo>
                  <a:lnTo>
                    <a:pt x="4407" y="2115"/>
                  </a:lnTo>
                  <a:lnTo>
                    <a:pt x="4420" y="2102"/>
                  </a:lnTo>
                  <a:lnTo>
                    <a:pt x="4432" y="2088"/>
                  </a:lnTo>
                  <a:lnTo>
                    <a:pt x="4442" y="2074"/>
                  </a:lnTo>
                  <a:lnTo>
                    <a:pt x="4478" y="2002"/>
                  </a:lnTo>
                  <a:lnTo>
                    <a:pt x="4493" y="1968"/>
                  </a:lnTo>
                  <a:lnTo>
                    <a:pt x="4506" y="1934"/>
                  </a:lnTo>
                  <a:lnTo>
                    <a:pt x="4517" y="1900"/>
                  </a:lnTo>
                  <a:lnTo>
                    <a:pt x="4525" y="1867"/>
                  </a:lnTo>
                  <a:lnTo>
                    <a:pt x="4532" y="1835"/>
                  </a:lnTo>
                  <a:lnTo>
                    <a:pt x="4537" y="1803"/>
                  </a:lnTo>
                  <a:lnTo>
                    <a:pt x="4541" y="1771"/>
                  </a:lnTo>
                  <a:lnTo>
                    <a:pt x="4543" y="1740"/>
                  </a:lnTo>
                  <a:lnTo>
                    <a:pt x="4543" y="1709"/>
                  </a:lnTo>
                  <a:lnTo>
                    <a:pt x="4542" y="1678"/>
                  </a:lnTo>
                  <a:lnTo>
                    <a:pt x="4539" y="1648"/>
                  </a:lnTo>
                  <a:lnTo>
                    <a:pt x="4536" y="1618"/>
                  </a:lnTo>
                  <a:lnTo>
                    <a:pt x="4531" y="1588"/>
                  </a:lnTo>
                  <a:lnTo>
                    <a:pt x="4525" y="1558"/>
                  </a:lnTo>
                  <a:lnTo>
                    <a:pt x="4518" y="1528"/>
                  </a:lnTo>
                  <a:lnTo>
                    <a:pt x="4511" y="1499"/>
                  </a:lnTo>
                  <a:lnTo>
                    <a:pt x="4502" y="1469"/>
                  </a:lnTo>
                  <a:lnTo>
                    <a:pt x="4493" y="1440"/>
                  </a:lnTo>
                  <a:lnTo>
                    <a:pt x="4483" y="1410"/>
                  </a:lnTo>
                  <a:lnTo>
                    <a:pt x="4473" y="1380"/>
                  </a:lnTo>
                  <a:lnTo>
                    <a:pt x="4462" y="1350"/>
                  </a:lnTo>
                  <a:lnTo>
                    <a:pt x="4451" y="1320"/>
                  </a:lnTo>
                  <a:lnTo>
                    <a:pt x="4440" y="1290"/>
                  </a:lnTo>
                  <a:lnTo>
                    <a:pt x="4428" y="1260"/>
                  </a:lnTo>
                  <a:lnTo>
                    <a:pt x="4417" y="1229"/>
                  </a:lnTo>
                  <a:lnTo>
                    <a:pt x="4405" y="1198"/>
                  </a:lnTo>
                  <a:lnTo>
                    <a:pt x="4394" y="1166"/>
                  </a:lnTo>
                  <a:lnTo>
                    <a:pt x="4383" y="1135"/>
                  </a:lnTo>
                  <a:lnTo>
                    <a:pt x="4372" y="1102"/>
                  </a:lnTo>
                  <a:lnTo>
                    <a:pt x="4362" y="1070"/>
                  </a:lnTo>
                </a:path>
              </a:pathLst>
            </a:custGeom>
            <a:noFill/>
            <a:ln w="2032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88" name="Freeform 4"/>
            <p:cNvSpPr>
              <a:spLocks/>
            </p:cNvSpPr>
            <p:nvPr/>
          </p:nvSpPr>
          <p:spPr bwMode="auto">
            <a:xfrm>
              <a:off x="5192" y="2370"/>
              <a:ext cx="22" cy="48"/>
            </a:xfrm>
            <a:custGeom>
              <a:avLst/>
              <a:gdLst>
                <a:gd name="T0" fmla="*/ 0 w 22"/>
                <a:gd name="T1" fmla="*/ 0 h 48"/>
                <a:gd name="T2" fmla="*/ 1 w 22"/>
                <a:gd name="T3" fmla="*/ 3 h 48"/>
                <a:gd name="T4" fmla="*/ 2 w 22"/>
                <a:gd name="T5" fmla="*/ 5 h 48"/>
                <a:gd name="T6" fmla="*/ 2 w 22"/>
                <a:gd name="T7" fmla="*/ 6 h 48"/>
                <a:gd name="T8" fmla="*/ 3 w 22"/>
                <a:gd name="T9" fmla="*/ 8 h 48"/>
                <a:gd name="T10" fmla="*/ 3 w 22"/>
                <a:gd name="T11" fmla="*/ 9 h 48"/>
                <a:gd name="T12" fmla="*/ 4 w 22"/>
                <a:gd name="T13" fmla="*/ 11 h 48"/>
                <a:gd name="T14" fmla="*/ 4 w 22"/>
                <a:gd name="T15" fmla="*/ 12 h 48"/>
                <a:gd name="T16" fmla="*/ 4 w 22"/>
                <a:gd name="T17" fmla="*/ 14 h 48"/>
                <a:gd name="T18" fmla="*/ 5 w 22"/>
                <a:gd name="T19" fmla="*/ 16 h 48"/>
                <a:gd name="T20" fmla="*/ 6 w 22"/>
                <a:gd name="T21" fmla="*/ 17 h 48"/>
                <a:gd name="T22" fmla="*/ 6 w 22"/>
                <a:gd name="T23" fmla="*/ 18 h 48"/>
                <a:gd name="T24" fmla="*/ 6 w 22"/>
                <a:gd name="T25" fmla="*/ 20 h 48"/>
                <a:gd name="T26" fmla="*/ 7 w 22"/>
                <a:gd name="T27" fmla="*/ 22 h 48"/>
                <a:gd name="T28" fmla="*/ 8 w 22"/>
                <a:gd name="T29" fmla="*/ 23 h 48"/>
                <a:gd name="T30" fmla="*/ 8 w 22"/>
                <a:gd name="T31" fmla="*/ 25 h 48"/>
                <a:gd name="T32" fmla="*/ 8 w 22"/>
                <a:gd name="T33" fmla="*/ 26 h 48"/>
                <a:gd name="T34" fmla="*/ 9 w 22"/>
                <a:gd name="T35" fmla="*/ 28 h 48"/>
                <a:gd name="T36" fmla="*/ 10 w 22"/>
                <a:gd name="T37" fmla="*/ 29 h 48"/>
                <a:gd name="T38" fmla="*/ 10 w 22"/>
                <a:gd name="T39" fmla="*/ 31 h 48"/>
                <a:gd name="T40" fmla="*/ 11 w 22"/>
                <a:gd name="T41" fmla="*/ 32 h 48"/>
                <a:gd name="T42" fmla="*/ 12 w 22"/>
                <a:gd name="T43" fmla="*/ 34 h 48"/>
                <a:gd name="T44" fmla="*/ 12 w 22"/>
                <a:gd name="T45" fmla="*/ 35 h 48"/>
                <a:gd name="T46" fmla="*/ 13 w 22"/>
                <a:gd name="T47" fmla="*/ 37 h 48"/>
                <a:gd name="T48" fmla="*/ 14 w 22"/>
                <a:gd name="T49" fmla="*/ 38 h 48"/>
                <a:gd name="T50" fmla="*/ 15 w 22"/>
                <a:gd name="T51" fmla="*/ 40 h 48"/>
                <a:gd name="T52" fmla="*/ 16 w 22"/>
                <a:gd name="T53" fmla="*/ 41 h 48"/>
                <a:gd name="T54" fmla="*/ 16 w 22"/>
                <a:gd name="T55" fmla="*/ 42 h 48"/>
                <a:gd name="T56" fmla="*/ 18 w 22"/>
                <a:gd name="T57" fmla="*/ 43 h 48"/>
                <a:gd name="T58" fmla="*/ 18 w 22"/>
                <a:gd name="T59" fmla="*/ 45 h 48"/>
                <a:gd name="T60" fmla="*/ 20 w 22"/>
                <a:gd name="T61" fmla="*/ 46 h 48"/>
                <a:gd name="T62" fmla="*/ 21 w 22"/>
                <a:gd name="T6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48">
                  <a:moveTo>
                    <a:pt x="0" y="0"/>
                  </a:moveTo>
                  <a:lnTo>
                    <a:pt x="1" y="3"/>
                  </a:lnTo>
                  <a:lnTo>
                    <a:pt x="2" y="5"/>
                  </a:lnTo>
                  <a:lnTo>
                    <a:pt x="2" y="6"/>
                  </a:lnTo>
                  <a:lnTo>
                    <a:pt x="3" y="8"/>
                  </a:lnTo>
                  <a:lnTo>
                    <a:pt x="3" y="9"/>
                  </a:lnTo>
                  <a:lnTo>
                    <a:pt x="4" y="11"/>
                  </a:lnTo>
                  <a:lnTo>
                    <a:pt x="4" y="12"/>
                  </a:lnTo>
                  <a:lnTo>
                    <a:pt x="4" y="14"/>
                  </a:lnTo>
                  <a:lnTo>
                    <a:pt x="5" y="16"/>
                  </a:lnTo>
                  <a:lnTo>
                    <a:pt x="6" y="17"/>
                  </a:lnTo>
                  <a:lnTo>
                    <a:pt x="6" y="18"/>
                  </a:lnTo>
                  <a:lnTo>
                    <a:pt x="6" y="20"/>
                  </a:lnTo>
                  <a:lnTo>
                    <a:pt x="7" y="22"/>
                  </a:lnTo>
                  <a:lnTo>
                    <a:pt x="8" y="23"/>
                  </a:lnTo>
                  <a:lnTo>
                    <a:pt x="8" y="25"/>
                  </a:lnTo>
                  <a:lnTo>
                    <a:pt x="8" y="26"/>
                  </a:lnTo>
                  <a:lnTo>
                    <a:pt x="9" y="28"/>
                  </a:lnTo>
                  <a:lnTo>
                    <a:pt x="10" y="29"/>
                  </a:lnTo>
                  <a:lnTo>
                    <a:pt x="10" y="31"/>
                  </a:lnTo>
                  <a:lnTo>
                    <a:pt x="11" y="32"/>
                  </a:lnTo>
                  <a:lnTo>
                    <a:pt x="12" y="34"/>
                  </a:lnTo>
                  <a:lnTo>
                    <a:pt x="12" y="35"/>
                  </a:lnTo>
                  <a:lnTo>
                    <a:pt x="13" y="37"/>
                  </a:lnTo>
                  <a:lnTo>
                    <a:pt x="14" y="38"/>
                  </a:lnTo>
                  <a:lnTo>
                    <a:pt x="15" y="40"/>
                  </a:lnTo>
                  <a:lnTo>
                    <a:pt x="16" y="41"/>
                  </a:lnTo>
                  <a:lnTo>
                    <a:pt x="16" y="42"/>
                  </a:lnTo>
                  <a:lnTo>
                    <a:pt x="18" y="43"/>
                  </a:lnTo>
                  <a:lnTo>
                    <a:pt x="18" y="45"/>
                  </a:lnTo>
                  <a:lnTo>
                    <a:pt x="20" y="46"/>
                  </a:lnTo>
                  <a:lnTo>
                    <a:pt x="21" y="47"/>
                  </a:lnTo>
                </a:path>
              </a:pathLst>
            </a:custGeom>
            <a:noFill/>
            <a:ln w="2032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9989" name="Line 5"/>
          <p:cNvSpPr>
            <a:spLocks noChangeShapeType="1"/>
          </p:cNvSpPr>
          <p:nvPr/>
        </p:nvSpPr>
        <p:spPr bwMode="auto">
          <a:xfrm flipV="1">
            <a:off x="1887538" y="5497513"/>
            <a:ext cx="1052512" cy="331787"/>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0" name="Line 6"/>
          <p:cNvSpPr>
            <a:spLocks noChangeShapeType="1"/>
          </p:cNvSpPr>
          <p:nvPr/>
        </p:nvSpPr>
        <p:spPr bwMode="auto">
          <a:xfrm>
            <a:off x="1333500" y="3846513"/>
            <a:ext cx="30163" cy="1522412"/>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1" name="Line 7"/>
          <p:cNvSpPr>
            <a:spLocks noChangeShapeType="1"/>
          </p:cNvSpPr>
          <p:nvPr/>
        </p:nvSpPr>
        <p:spPr bwMode="auto">
          <a:xfrm>
            <a:off x="7964488" y="3597275"/>
            <a:ext cx="441325" cy="2008188"/>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2" name="Freeform 8"/>
          <p:cNvSpPr>
            <a:spLocks/>
          </p:cNvSpPr>
          <p:nvPr/>
        </p:nvSpPr>
        <p:spPr bwMode="auto">
          <a:xfrm>
            <a:off x="8054975" y="5595938"/>
            <a:ext cx="374650" cy="809625"/>
          </a:xfrm>
          <a:custGeom>
            <a:avLst/>
            <a:gdLst>
              <a:gd name="T0" fmla="*/ 239 w 240"/>
              <a:gd name="T1" fmla="*/ 0 h 450"/>
              <a:gd name="T2" fmla="*/ 7 w 240"/>
              <a:gd name="T3" fmla="*/ 449 h 450"/>
              <a:gd name="T4" fmla="*/ 0 w 240"/>
              <a:gd name="T5" fmla="*/ 449 h 450"/>
            </a:gdLst>
            <a:ahLst/>
            <a:cxnLst>
              <a:cxn ang="0">
                <a:pos x="T0" y="T1"/>
              </a:cxn>
              <a:cxn ang="0">
                <a:pos x="T2" y="T3"/>
              </a:cxn>
              <a:cxn ang="0">
                <a:pos x="T4" y="T5"/>
              </a:cxn>
            </a:cxnLst>
            <a:rect l="0" t="0" r="r" b="b"/>
            <a:pathLst>
              <a:path w="240" h="450">
                <a:moveTo>
                  <a:pt x="239" y="0"/>
                </a:moveTo>
                <a:lnTo>
                  <a:pt x="7" y="449"/>
                </a:lnTo>
                <a:lnTo>
                  <a:pt x="0" y="449"/>
                </a:lnTo>
              </a:path>
            </a:pathLst>
          </a:custGeom>
          <a:noFill/>
          <a:ln w="13335" cap="flat">
            <a:solidFill>
              <a:srgbClr val="FF0000"/>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3" name="Line 9"/>
          <p:cNvSpPr>
            <a:spLocks noChangeShapeType="1"/>
          </p:cNvSpPr>
          <p:nvPr/>
        </p:nvSpPr>
        <p:spPr bwMode="auto">
          <a:xfrm flipH="1" flipV="1">
            <a:off x="7235825" y="6248400"/>
            <a:ext cx="819150" cy="155575"/>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4" name="Line 10"/>
          <p:cNvSpPr>
            <a:spLocks noChangeShapeType="1"/>
          </p:cNvSpPr>
          <p:nvPr/>
        </p:nvSpPr>
        <p:spPr bwMode="auto">
          <a:xfrm flipH="1" flipV="1">
            <a:off x="6461125" y="4384675"/>
            <a:ext cx="782638" cy="1879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5" name="Line 11"/>
          <p:cNvSpPr>
            <a:spLocks noChangeShapeType="1"/>
          </p:cNvSpPr>
          <p:nvPr/>
        </p:nvSpPr>
        <p:spPr bwMode="auto">
          <a:xfrm flipH="1">
            <a:off x="3351213" y="2335213"/>
            <a:ext cx="484187" cy="64135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6" name="Line 12"/>
          <p:cNvSpPr>
            <a:spLocks noChangeShapeType="1"/>
          </p:cNvSpPr>
          <p:nvPr/>
        </p:nvSpPr>
        <p:spPr bwMode="auto">
          <a:xfrm>
            <a:off x="3806825" y="2335213"/>
            <a:ext cx="1920875" cy="7493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7" name="Line 13"/>
          <p:cNvSpPr>
            <a:spLocks noChangeShapeType="1"/>
          </p:cNvSpPr>
          <p:nvPr/>
        </p:nvSpPr>
        <p:spPr bwMode="auto">
          <a:xfrm flipV="1">
            <a:off x="5716588" y="2536825"/>
            <a:ext cx="779462" cy="5588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8" name="Line 14"/>
          <p:cNvSpPr>
            <a:spLocks noChangeShapeType="1"/>
          </p:cNvSpPr>
          <p:nvPr/>
        </p:nvSpPr>
        <p:spPr bwMode="auto">
          <a:xfrm flipH="1" flipV="1">
            <a:off x="2946400" y="5476875"/>
            <a:ext cx="727075" cy="842963"/>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999" name="Line 15"/>
          <p:cNvSpPr>
            <a:spLocks noChangeShapeType="1"/>
          </p:cNvSpPr>
          <p:nvPr/>
        </p:nvSpPr>
        <p:spPr bwMode="auto">
          <a:xfrm>
            <a:off x="1373188" y="5359400"/>
            <a:ext cx="517525" cy="4699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0" name="Line 16"/>
          <p:cNvSpPr>
            <a:spLocks noChangeShapeType="1"/>
          </p:cNvSpPr>
          <p:nvPr/>
        </p:nvSpPr>
        <p:spPr bwMode="auto">
          <a:xfrm flipV="1">
            <a:off x="1338263" y="2843213"/>
            <a:ext cx="666750" cy="1011237"/>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1" name="Line 17"/>
          <p:cNvSpPr>
            <a:spLocks noChangeShapeType="1"/>
          </p:cNvSpPr>
          <p:nvPr/>
        </p:nvSpPr>
        <p:spPr bwMode="auto">
          <a:xfrm>
            <a:off x="2005013" y="2843213"/>
            <a:ext cx="1331912" cy="130175"/>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2" name="Line 18"/>
          <p:cNvSpPr>
            <a:spLocks noChangeShapeType="1"/>
          </p:cNvSpPr>
          <p:nvPr/>
        </p:nvSpPr>
        <p:spPr bwMode="auto">
          <a:xfrm>
            <a:off x="6496050" y="2533650"/>
            <a:ext cx="965200" cy="60325"/>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3" name="Line 19"/>
          <p:cNvSpPr>
            <a:spLocks noChangeShapeType="1"/>
          </p:cNvSpPr>
          <p:nvPr/>
        </p:nvSpPr>
        <p:spPr bwMode="auto">
          <a:xfrm>
            <a:off x="7461250" y="2593975"/>
            <a:ext cx="534988" cy="981075"/>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4" name="Line 20"/>
          <p:cNvSpPr>
            <a:spLocks noChangeShapeType="1"/>
          </p:cNvSpPr>
          <p:nvPr/>
        </p:nvSpPr>
        <p:spPr bwMode="auto">
          <a:xfrm flipV="1">
            <a:off x="3648075" y="6311900"/>
            <a:ext cx="15875" cy="6350"/>
          </a:xfrm>
          <a:prstGeom prst="line">
            <a:avLst/>
          </a:prstGeom>
          <a:noFill/>
          <a:ln w="1333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5" name="Line 21"/>
          <p:cNvSpPr>
            <a:spLocks noChangeShapeType="1"/>
          </p:cNvSpPr>
          <p:nvPr/>
        </p:nvSpPr>
        <p:spPr bwMode="auto">
          <a:xfrm flipV="1">
            <a:off x="3659188" y="6246813"/>
            <a:ext cx="1214437" cy="8255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6" name="Line 22"/>
          <p:cNvSpPr>
            <a:spLocks noChangeShapeType="1"/>
          </p:cNvSpPr>
          <p:nvPr/>
        </p:nvSpPr>
        <p:spPr bwMode="auto">
          <a:xfrm flipV="1">
            <a:off x="4846638" y="4352925"/>
            <a:ext cx="1590675" cy="1855788"/>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7" name="Line 23"/>
          <p:cNvSpPr>
            <a:spLocks noChangeShapeType="1"/>
          </p:cNvSpPr>
          <p:nvPr/>
        </p:nvSpPr>
        <p:spPr bwMode="auto">
          <a:xfrm>
            <a:off x="1333500" y="3856038"/>
            <a:ext cx="2946400" cy="641350"/>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8" name="Line 24"/>
          <p:cNvSpPr>
            <a:spLocks noChangeShapeType="1"/>
          </p:cNvSpPr>
          <p:nvPr/>
        </p:nvSpPr>
        <p:spPr bwMode="auto">
          <a:xfrm>
            <a:off x="2001838" y="2844800"/>
            <a:ext cx="2278062" cy="1643063"/>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09" name="Line 25"/>
          <p:cNvSpPr>
            <a:spLocks noChangeShapeType="1"/>
          </p:cNvSpPr>
          <p:nvPr/>
        </p:nvSpPr>
        <p:spPr bwMode="auto">
          <a:xfrm>
            <a:off x="3335338" y="2986088"/>
            <a:ext cx="944562" cy="1511300"/>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0" name="Line 26"/>
          <p:cNvSpPr>
            <a:spLocks noChangeShapeType="1"/>
          </p:cNvSpPr>
          <p:nvPr/>
        </p:nvSpPr>
        <p:spPr bwMode="auto">
          <a:xfrm>
            <a:off x="3819525" y="2320925"/>
            <a:ext cx="460375" cy="2166938"/>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1" name="Line 27"/>
          <p:cNvSpPr>
            <a:spLocks noChangeShapeType="1"/>
          </p:cNvSpPr>
          <p:nvPr/>
        </p:nvSpPr>
        <p:spPr bwMode="auto">
          <a:xfrm flipV="1">
            <a:off x="1384300" y="4497388"/>
            <a:ext cx="2895600" cy="857250"/>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2" name="Line 28"/>
          <p:cNvSpPr>
            <a:spLocks noChangeShapeType="1"/>
          </p:cNvSpPr>
          <p:nvPr/>
        </p:nvSpPr>
        <p:spPr bwMode="auto">
          <a:xfrm flipV="1">
            <a:off x="1887538" y="4497388"/>
            <a:ext cx="2392362" cy="1346200"/>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3" name="Line 29"/>
          <p:cNvSpPr>
            <a:spLocks noChangeShapeType="1"/>
          </p:cNvSpPr>
          <p:nvPr/>
        </p:nvSpPr>
        <p:spPr bwMode="auto">
          <a:xfrm flipV="1">
            <a:off x="2944813" y="4487863"/>
            <a:ext cx="1335087" cy="1009650"/>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4" name="Line 30"/>
          <p:cNvSpPr>
            <a:spLocks noChangeShapeType="1"/>
          </p:cNvSpPr>
          <p:nvPr/>
        </p:nvSpPr>
        <p:spPr bwMode="auto">
          <a:xfrm flipV="1">
            <a:off x="3652838" y="4497388"/>
            <a:ext cx="627062" cy="1820862"/>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5" name="Line 31"/>
          <p:cNvSpPr>
            <a:spLocks noChangeShapeType="1"/>
          </p:cNvSpPr>
          <p:nvPr/>
        </p:nvSpPr>
        <p:spPr bwMode="auto">
          <a:xfrm flipH="1" flipV="1">
            <a:off x="4279900" y="4487863"/>
            <a:ext cx="585788" cy="1735137"/>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6" name="Line 32"/>
          <p:cNvSpPr>
            <a:spLocks noChangeShapeType="1"/>
          </p:cNvSpPr>
          <p:nvPr/>
        </p:nvSpPr>
        <p:spPr bwMode="auto">
          <a:xfrm flipV="1">
            <a:off x="4267200" y="3106738"/>
            <a:ext cx="1447800" cy="1381125"/>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7" name="Line 33"/>
          <p:cNvSpPr>
            <a:spLocks noChangeShapeType="1"/>
          </p:cNvSpPr>
          <p:nvPr/>
        </p:nvSpPr>
        <p:spPr bwMode="auto">
          <a:xfrm flipV="1">
            <a:off x="4267200" y="2536825"/>
            <a:ext cx="2239963" cy="1951038"/>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8" name="Line 34"/>
          <p:cNvSpPr>
            <a:spLocks noChangeShapeType="1"/>
          </p:cNvSpPr>
          <p:nvPr/>
        </p:nvSpPr>
        <p:spPr bwMode="auto">
          <a:xfrm flipV="1">
            <a:off x="4279900" y="4379913"/>
            <a:ext cx="2176463" cy="117475"/>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19" name="Line 35"/>
          <p:cNvSpPr>
            <a:spLocks noChangeShapeType="1"/>
          </p:cNvSpPr>
          <p:nvPr/>
        </p:nvSpPr>
        <p:spPr bwMode="auto">
          <a:xfrm>
            <a:off x="4279900" y="4487863"/>
            <a:ext cx="2965450" cy="1760537"/>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0" name="Line 36"/>
          <p:cNvSpPr>
            <a:spLocks noChangeShapeType="1"/>
          </p:cNvSpPr>
          <p:nvPr/>
        </p:nvSpPr>
        <p:spPr bwMode="auto">
          <a:xfrm>
            <a:off x="4279900" y="4497388"/>
            <a:ext cx="3787775" cy="1906587"/>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1" name="Line 37"/>
          <p:cNvSpPr>
            <a:spLocks noChangeShapeType="1"/>
          </p:cNvSpPr>
          <p:nvPr/>
        </p:nvSpPr>
        <p:spPr bwMode="auto">
          <a:xfrm>
            <a:off x="4279900" y="4497388"/>
            <a:ext cx="4137025" cy="1096962"/>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2" name="Line 38"/>
          <p:cNvSpPr>
            <a:spLocks noChangeShapeType="1"/>
          </p:cNvSpPr>
          <p:nvPr/>
        </p:nvSpPr>
        <p:spPr bwMode="auto">
          <a:xfrm flipV="1">
            <a:off x="4267200" y="2606675"/>
            <a:ext cx="3184525" cy="1881188"/>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3" name="Line 39"/>
          <p:cNvSpPr>
            <a:spLocks noChangeShapeType="1"/>
          </p:cNvSpPr>
          <p:nvPr/>
        </p:nvSpPr>
        <p:spPr bwMode="auto">
          <a:xfrm flipV="1">
            <a:off x="4279900" y="3571875"/>
            <a:ext cx="3675063" cy="915988"/>
          </a:xfrm>
          <a:prstGeom prst="line">
            <a:avLst/>
          </a:prstGeom>
          <a:noFill/>
          <a:ln w="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024" name="Text Box 40"/>
          <p:cNvSpPr txBox="1">
            <a:spLocks noChangeArrowheads="1"/>
          </p:cNvSpPr>
          <p:nvPr/>
        </p:nvSpPr>
        <p:spPr bwMode="auto">
          <a:xfrm>
            <a:off x="3451225" y="1979613"/>
            <a:ext cx="6683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75, 5.0</a:t>
            </a:r>
            <a:endParaRPr lang="en-US" altLang="en-US" sz="2700" b="0"/>
          </a:p>
        </p:txBody>
      </p:sp>
      <p:sp>
        <p:nvSpPr>
          <p:cNvPr id="170025" name="Text Box 41"/>
          <p:cNvSpPr txBox="1">
            <a:spLocks noChangeArrowheads="1"/>
          </p:cNvSpPr>
          <p:nvPr/>
        </p:nvSpPr>
        <p:spPr bwMode="auto">
          <a:xfrm>
            <a:off x="5237163" y="2644775"/>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141, 1.9</a:t>
            </a:r>
            <a:endParaRPr lang="en-US" altLang="en-US" sz="2700" b="0"/>
          </a:p>
        </p:txBody>
      </p:sp>
      <p:sp>
        <p:nvSpPr>
          <p:cNvPr id="170026" name="Text Box 42"/>
          <p:cNvSpPr txBox="1">
            <a:spLocks noChangeArrowheads="1"/>
          </p:cNvSpPr>
          <p:nvPr/>
        </p:nvSpPr>
        <p:spPr bwMode="auto">
          <a:xfrm>
            <a:off x="6078538" y="2195513"/>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143, 7.3</a:t>
            </a:r>
            <a:endParaRPr lang="en-US" altLang="en-US" sz="2700" b="0"/>
          </a:p>
        </p:txBody>
      </p:sp>
      <p:sp>
        <p:nvSpPr>
          <p:cNvPr id="170027" name="Text Box 43"/>
          <p:cNvSpPr txBox="1">
            <a:spLocks noChangeArrowheads="1"/>
          </p:cNvSpPr>
          <p:nvPr/>
        </p:nvSpPr>
        <p:spPr bwMode="auto">
          <a:xfrm>
            <a:off x="7473950" y="2479675"/>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153, 9.3</a:t>
            </a:r>
            <a:endParaRPr lang="en-US" altLang="en-US" sz="2700" b="0"/>
          </a:p>
        </p:txBody>
      </p:sp>
      <p:sp>
        <p:nvSpPr>
          <p:cNvPr id="170028" name="Text Box 44"/>
          <p:cNvSpPr txBox="1">
            <a:spLocks noChangeArrowheads="1"/>
          </p:cNvSpPr>
          <p:nvPr/>
        </p:nvSpPr>
        <p:spPr bwMode="auto">
          <a:xfrm>
            <a:off x="7986713" y="3443288"/>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168, 9.9</a:t>
            </a:r>
            <a:endParaRPr lang="en-US" altLang="en-US" sz="2700" b="0"/>
          </a:p>
        </p:txBody>
      </p:sp>
      <p:sp>
        <p:nvSpPr>
          <p:cNvPr id="170029" name="Text Box 45"/>
          <p:cNvSpPr txBox="1">
            <a:spLocks noChangeArrowheads="1"/>
          </p:cNvSpPr>
          <p:nvPr/>
        </p:nvSpPr>
        <p:spPr bwMode="auto">
          <a:xfrm>
            <a:off x="6489700" y="4249738"/>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178, 5.7</a:t>
            </a:r>
            <a:endParaRPr lang="en-US" altLang="en-US" sz="2700" b="0"/>
          </a:p>
        </p:txBody>
      </p:sp>
      <p:sp>
        <p:nvSpPr>
          <p:cNvPr id="170030" name="Text Box 46"/>
          <p:cNvSpPr txBox="1">
            <a:spLocks noChangeArrowheads="1"/>
          </p:cNvSpPr>
          <p:nvPr/>
        </p:nvSpPr>
        <p:spPr bwMode="auto">
          <a:xfrm>
            <a:off x="8429625" y="5462588"/>
            <a:ext cx="83661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193, 11.2</a:t>
            </a:r>
            <a:endParaRPr lang="en-US" altLang="en-US" sz="2700" b="0"/>
          </a:p>
        </p:txBody>
      </p:sp>
      <p:sp>
        <p:nvSpPr>
          <p:cNvPr id="170031" name="Text Box 47"/>
          <p:cNvSpPr txBox="1">
            <a:spLocks noChangeArrowheads="1"/>
          </p:cNvSpPr>
          <p:nvPr/>
        </p:nvSpPr>
        <p:spPr bwMode="auto">
          <a:xfrm>
            <a:off x="8099425" y="6270625"/>
            <a:ext cx="83661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204, 10.8</a:t>
            </a:r>
            <a:endParaRPr lang="en-US" altLang="en-US" sz="2700" b="0"/>
          </a:p>
        </p:txBody>
      </p:sp>
      <p:sp>
        <p:nvSpPr>
          <p:cNvPr id="170032" name="Text Box 48"/>
          <p:cNvSpPr txBox="1">
            <a:spLocks noChangeArrowheads="1"/>
          </p:cNvSpPr>
          <p:nvPr/>
        </p:nvSpPr>
        <p:spPr bwMode="auto">
          <a:xfrm>
            <a:off x="6692900" y="6318250"/>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207, 8.7</a:t>
            </a:r>
            <a:endParaRPr lang="en-US" altLang="en-US" sz="2700" b="0"/>
          </a:p>
        </p:txBody>
      </p:sp>
      <p:sp>
        <p:nvSpPr>
          <p:cNvPr id="170033" name="Text Box 49"/>
          <p:cNvSpPr txBox="1">
            <a:spLocks noChangeArrowheads="1"/>
          </p:cNvSpPr>
          <p:nvPr/>
        </p:nvSpPr>
        <p:spPr bwMode="auto">
          <a:xfrm>
            <a:off x="4856163" y="6246813"/>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248, 4.2</a:t>
            </a:r>
            <a:endParaRPr lang="en-US" altLang="en-US" sz="2700" b="0"/>
          </a:p>
        </p:txBody>
      </p:sp>
      <p:sp>
        <p:nvSpPr>
          <p:cNvPr id="170034" name="Text Box 50"/>
          <p:cNvSpPr txBox="1">
            <a:spLocks noChangeArrowheads="1"/>
          </p:cNvSpPr>
          <p:nvPr/>
        </p:nvSpPr>
        <p:spPr bwMode="auto">
          <a:xfrm>
            <a:off x="3205163" y="6413500"/>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291, 4.4</a:t>
            </a:r>
            <a:endParaRPr lang="en-US" altLang="en-US" sz="2700" b="0"/>
          </a:p>
        </p:txBody>
      </p:sp>
      <p:sp>
        <p:nvSpPr>
          <p:cNvPr id="170035" name="Text Box 51"/>
          <p:cNvSpPr txBox="1">
            <a:spLocks noChangeArrowheads="1"/>
          </p:cNvSpPr>
          <p:nvPr/>
        </p:nvSpPr>
        <p:spPr bwMode="auto">
          <a:xfrm>
            <a:off x="2381250" y="5676900"/>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326, 4.2</a:t>
            </a:r>
            <a:endParaRPr lang="en-US" altLang="en-US" sz="2700" b="0"/>
          </a:p>
        </p:txBody>
      </p:sp>
      <p:sp>
        <p:nvSpPr>
          <p:cNvPr id="170036" name="Text Box 52"/>
          <p:cNvSpPr txBox="1">
            <a:spLocks noChangeArrowheads="1"/>
          </p:cNvSpPr>
          <p:nvPr/>
        </p:nvSpPr>
        <p:spPr bwMode="auto">
          <a:xfrm>
            <a:off x="1449388" y="5949950"/>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333, 4.2</a:t>
            </a:r>
            <a:endParaRPr lang="en-US" altLang="en-US" sz="2700" b="0"/>
          </a:p>
        </p:txBody>
      </p:sp>
      <p:sp>
        <p:nvSpPr>
          <p:cNvPr id="170037" name="Text Box 53"/>
          <p:cNvSpPr txBox="1">
            <a:spLocks noChangeArrowheads="1"/>
          </p:cNvSpPr>
          <p:nvPr/>
        </p:nvSpPr>
        <p:spPr bwMode="auto">
          <a:xfrm>
            <a:off x="536575" y="5226050"/>
            <a:ext cx="7524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345, 7.8</a:t>
            </a:r>
            <a:endParaRPr lang="en-US" altLang="en-US" sz="2700" b="0"/>
          </a:p>
        </p:txBody>
      </p:sp>
      <p:sp>
        <p:nvSpPr>
          <p:cNvPr id="170038" name="Text Box 54"/>
          <p:cNvSpPr txBox="1">
            <a:spLocks noChangeArrowheads="1"/>
          </p:cNvSpPr>
          <p:nvPr/>
        </p:nvSpPr>
        <p:spPr bwMode="auto">
          <a:xfrm>
            <a:off x="577850" y="3692525"/>
            <a:ext cx="668338"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10, 7.8</a:t>
            </a:r>
            <a:endParaRPr lang="en-US" altLang="en-US" sz="2700" b="0"/>
          </a:p>
        </p:txBody>
      </p:sp>
      <p:sp>
        <p:nvSpPr>
          <p:cNvPr id="170039" name="Text Box 55"/>
          <p:cNvSpPr txBox="1">
            <a:spLocks noChangeArrowheads="1"/>
          </p:cNvSpPr>
          <p:nvPr/>
        </p:nvSpPr>
        <p:spPr bwMode="auto">
          <a:xfrm>
            <a:off x="1592263" y="2540000"/>
            <a:ext cx="6683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31, 7.0</a:t>
            </a:r>
            <a:endParaRPr lang="en-US" altLang="en-US" sz="2700" b="0"/>
          </a:p>
        </p:txBody>
      </p:sp>
      <p:sp>
        <p:nvSpPr>
          <p:cNvPr id="170040" name="Text Box 56"/>
          <p:cNvSpPr txBox="1">
            <a:spLocks noChangeArrowheads="1"/>
          </p:cNvSpPr>
          <p:nvPr/>
        </p:nvSpPr>
        <p:spPr bwMode="auto">
          <a:xfrm>
            <a:off x="2782888" y="2586038"/>
            <a:ext cx="668337"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spcBef>
                <a:spcPct val="30000"/>
              </a:spcBef>
            </a:pPr>
            <a:r>
              <a:rPr lang="en-US" altLang="en-US" sz="1200" b="0">
                <a:solidFill>
                  <a:srgbClr val="00FFFF"/>
                </a:solidFill>
                <a:latin typeface="Arial" panose="020B0604020202020204" pitchFamily="34" charset="0"/>
              </a:rPr>
              <a:t>53, 4.2</a:t>
            </a:r>
            <a:endParaRPr lang="en-US" altLang="en-US" sz="2700" b="0"/>
          </a:p>
        </p:txBody>
      </p:sp>
      <p:sp>
        <p:nvSpPr>
          <p:cNvPr id="170041" name="Oval 57"/>
          <p:cNvSpPr>
            <a:spLocks noChangeArrowheads="1"/>
          </p:cNvSpPr>
          <p:nvPr/>
        </p:nvSpPr>
        <p:spPr bwMode="auto">
          <a:xfrm flipV="1">
            <a:off x="4230688" y="4430713"/>
            <a:ext cx="98425" cy="11430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2" name="Oval 58"/>
          <p:cNvSpPr>
            <a:spLocks noChangeArrowheads="1"/>
          </p:cNvSpPr>
          <p:nvPr/>
        </p:nvSpPr>
        <p:spPr bwMode="auto">
          <a:xfrm flipV="1">
            <a:off x="1968500" y="2797175"/>
            <a:ext cx="87313" cy="106363"/>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3" name="Oval 59"/>
          <p:cNvSpPr>
            <a:spLocks noChangeArrowheads="1"/>
          </p:cNvSpPr>
          <p:nvPr/>
        </p:nvSpPr>
        <p:spPr bwMode="auto">
          <a:xfrm flipV="1">
            <a:off x="1301750" y="3790950"/>
            <a:ext cx="87313" cy="106363"/>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4" name="Oval 60"/>
          <p:cNvSpPr>
            <a:spLocks noChangeArrowheads="1"/>
          </p:cNvSpPr>
          <p:nvPr/>
        </p:nvSpPr>
        <p:spPr bwMode="auto">
          <a:xfrm flipV="1">
            <a:off x="1849438" y="5770563"/>
            <a:ext cx="85725"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5" name="Oval 61"/>
          <p:cNvSpPr>
            <a:spLocks noChangeArrowheads="1"/>
          </p:cNvSpPr>
          <p:nvPr/>
        </p:nvSpPr>
        <p:spPr bwMode="auto">
          <a:xfrm flipV="1">
            <a:off x="2914650" y="5441950"/>
            <a:ext cx="88900"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6" name="Oval 62"/>
          <p:cNvSpPr>
            <a:spLocks noChangeArrowheads="1"/>
          </p:cNvSpPr>
          <p:nvPr/>
        </p:nvSpPr>
        <p:spPr bwMode="auto">
          <a:xfrm flipV="1">
            <a:off x="4819650" y="6175375"/>
            <a:ext cx="87313"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7" name="Oval 63"/>
          <p:cNvSpPr>
            <a:spLocks noChangeArrowheads="1"/>
          </p:cNvSpPr>
          <p:nvPr/>
        </p:nvSpPr>
        <p:spPr bwMode="auto">
          <a:xfrm flipV="1">
            <a:off x="6392863" y="4329113"/>
            <a:ext cx="88900"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8" name="Oval 64"/>
          <p:cNvSpPr>
            <a:spLocks noChangeArrowheads="1"/>
          </p:cNvSpPr>
          <p:nvPr/>
        </p:nvSpPr>
        <p:spPr bwMode="auto">
          <a:xfrm flipV="1">
            <a:off x="7204075" y="6203950"/>
            <a:ext cx="88900" cy="106363"/>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49" name="Oval 65"/>
          <p:cNvSpPr>
            <a:spLocks noChangeArrowheads="1"/>
          </p:cNvSpPr>
          <p:nvPr/>
        </p:nvSpPr>
        <p:spPr bwMode="auto">
          <a:xfrm flipV="1">
            <a:off x="8020050" y="6351588"/>
            <a:ext cx="87313"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0" name="Oval 66"/>
          <p:cNvSpPr>
            <a:spLocks noChangeArrowheads="1"/>
          </p:cNvSpPr>
          <p:nvPr/>
        </p:nvSpPr>
        <p:spPr bwMode="auto">
          <a:xfrm flipV="1">
            <a:off x="8362950" y="5546725"/>
            <a:ext cx="87313"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1" name="Oval 67"/>
          <p:cNvSpPr>
            <a:spLocks noChangeArrowheads="1"/>
          </p:cNvSpPr>
          <p:nvPr/>
        </p:nvSpPr>
        <p:spPr bwMode="auto">
          <a:xfrm flipV="1">
            <a:off x="7931150" y="3524250"/>
            <a:ext cx="87313" cy="106363"/>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2" name="Oval 68"/>
          <p:cNvSpPr>
            <a:spLocks noChangeArrowheads="1"/>
          </p:cNvSpPr>
          <p:nvPr/>
        </p:nvSpPr>
        <p:spPr bwMode="auto">
          <a:xfrm flipV="1">
            <a:off x="7413625" y="2536825"/>
            <a:ext cx="87313" cy="106363"/>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3" name="Oval 69"/>
          <p:cNvSpPr>
            <a:spLocks noChangeArrowheads="1"/>
          </p:cNvSpPr>
          <p:nvPr/>
        </p:nvSpPr>
        <p:spPr bwMode="auto">
          <a:xfrm flipV="1">
            <a:off x="6454775" y="2487613"/>
            <a:ext cx="87313" cy="106362"/>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4" name="Oval 70"/>
          <p:cNvSpPr>
            <a:spLocks noChangeArrowheads="1"/>
          </p:cNvSpPr>
          <p:nvPr/>
        </p:nvSpPr>
        <p:spPr bwMode="auto">
          <a:xfrm flipV="1">
            <a:off x="5684838" y="3040063"/>
            <a:ext cx="87312"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5" name="Oval 71"/>
          <p:cNvSpPr>
            <a:spLocks noChangeArrowheads="1"/>
          </p:cNvSpPr>
          <p:nvPr/>
        </p:nvSpPr>
        <p:spPr bwMode="auto">
          <a:xfrm flipV="1">
            <a:off x="3784600" y="2271713"/>
            <a:ext cx="87313"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6" name="Oval 72"/>
          <p:cNvSpPr>
            <a:spLocks noChangeArrowheads="1"/>
          </p:cNvSpPr>
          <p:nvPr/>
        </p:nvSpPr>
        <p:spPr bwMode="auto">
          <a:xfrm flipV="1">
            <a:off x="3286125" y="2925763"/>
            <a:ext cx="87313"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7" name="Oval 73"/>
          <p:cNvSpPr>
            <a:spLocks noChangeArrowheads="1"/>
          </p:cNvSpPr>
          <p:nvPr/>
        </p:nvSpPr>
        <p:spPr bwMode="auto">
          <a:xfrm flipV="1">
            <a:off x="3624263" y="6262688"/>
            <a:ext cx="84137"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8" name="Oval 74"/>
          <p:cNvSpPr>
            <a:spLocks noChangeArrowheads="1"/>
          </p:cNvSpPr>
          <p:nvPr/>
        </p:nvSpPr>
        <p:spPr bwMode="auto">
          <a:xfrm flipV="1">
            <a:off x="1333500" y="5311775"/>
            <a:ext cx="87313" cy="107950"/>
          </a:xfrm>
          <a:prstGeom prst="ellipse">
            <a:avLst/>
          </a:prstGeom>
          <a:solidFill>
            <a:srgbClr val="FFFFFF"/>
          </a:solidFill>
          <a:ln w="0">
            <a:solidFill>
              <a:srgbClr val="FFFF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059" name="Rectangle 75"/>
          <p:cNvSpPr>
            <a:spLocks noGrp="1" noChangeArrowheads="1"/>
          </p:cNvSpPr>
          <p:nvPr>
            <p:ph type="title"/>
          </p:nvPr>
        </p:nvSpPr>
        <p:spPr/>
        <p:txBody>
          <a:bodyPr/>
          <a:lstStyle/>
          <a:p>
            <a:r>
              <a:rPr lang="en-US" altLang="en-US"/>
              <a:t>Variable Radial Transect Method</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76200" y="1390650"/>
            <a:ext cx="4233863"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500"/>
              <a:t>Measurement Time (minutes)</a:t>
            </a:r>
          </a:p>
        </p:txBody>
      </p:sp>
      <p:sp>
        <p:nvSpPr>
          <p:cNvPr id="154628" name="Text Box 4"/>
          <p:cNvSpPr txBox="1">
            <a:spLocks noChangeArrowheads="1"/>
          </p:cNvSpPr>
          <p:nvPr/>
        </p:nvSpPr>
        <p:spPr bwMode="auto">
          <a:xfrm>
            <a:off x="2851150" y="7026275"/>
            <a:ext cx="5194300"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500"/>
              <a:t>Percent Error in Site Size (accuracy)</a:t>
            </a:r>
          </a:p>
        </p:txBody>
      </p:sp>
      <p:sp>
        <p:nvSpPr>
          <p:cNvPr id="154647" name="Rectangle 23"/>
          <p:cNvSpPr>
            <a:spLocks noChangeArrowheads="1"/>
          </p:cNvSpPr>
          <p:nvPr/>
        </p:nvSpPr>
        <p:spPr bwMode="auto">
          <a:xfrm>
            <a:off x="503238" y="346075"/>
            <a:ext cx="9051925" cy="1208088"/>
          </a:xfrm>
          <a:prstGeom prst="rect">
            <a:avLst/>
          </a:prstGeom>
          <a:noFill/>
          <a:ln>
            <a:noFill/>
          </a:ln>
          <a:effectLst>
            <a:outerShdw dist="17961" dir="2700000" algn="ctr" rotWithShape="0">
              <a:schemeClr val="hlink"/>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300">
                <a:solidFill>
                  <a:schemeClr val="folHlink"/>
                </a:solidFill>
                <a:latin typeface="Bookman Old Style" panose="02050604050505020204" pitchFamily="18" charset="0"/>
              </a:rPr>
              <a:t>Comparison of Measurement Methods</a:t>
            </a:r>
          </a:p>
        </p:txBody>
      </p:sp>
      <p:sp>
        <p:nvSpPr>
          <p:cNvPr id="154626" name="Rectangle 2"/>
          <p:cNvSpPr>
            <a:spLocks noChangeArrowheads="1"/>
          </p:cNvSpPr>
          <p:nvPr/>
        </p:nvSpPr>
        <p:spPr bwMode="auto">
          <a:xfrm>
            <a:off x="1673225" y="2073275"/>
            <a:ext cx="7639050" cy="4252913"/>
          </a:xfrm>
          <a:prstGeom prst="rect">
            <a:avLst/>
          </a:prstGeom>
          <a:solidFill>
            <a:srgbClr val="00006A"/>
          </a:solidFill>
          <a:ln w="15875">
            <a:solidFill>
              <a:schemeClr val="tx1"/>
            </a:solidFill>
            <a:miter lim="800000"/>
            <a:headEnd/>
            <a:tailEnd/>
          </a:ln>
          <a:effectLst/>
          <a:extLs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4629" name="Line 5"/>
          <p:cNvSpPr>
            <a:spLocks noChangeShapeType="1"/>
          </p:cNvSpPr>
          <p:nvPr/>
        </p:nvSpPr>
        <p:spPr bwMode="auto">
          <a:xfrm>
            <a:off x="1546225" y="2068513"/>
            <a:ext cx="12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30" name="Line 6"/>
          <p:cNvSpPr>
            <a:spLocks noChangeShapeType="1"/>
          </p:cNvSpPr>
          <p:nvPr/>
        </p:nvSpPr>
        <p:spPr bwMode="auto">
          <a:xfrm>
            <a:off x="1541463" y="2901950"/>
            <a:ext cx="130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31" name="Text Box 7"/>
          <p:cNvSpPr txBox="1">
            <a:spLocks noChangeArrowheads="1"/>
          </p:cNvSpPr>
          <p:nvPr/>
        </p:nvSpPr>
        <p:spPr bwMode="auto">
          <a:xfrm>
            <a:off x="1060450" y="188595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25</a:t>
            </a:r>
          </a:p>
        </p:txBody>
      </p:sp>
      <p:sp>
        <p:nvSpPr>
          <p:cNvPr id="154633" name="Text Box 9"/>
          <p:cNvSpPr txBox="1">
            <a:spLocks noChangeArrowheads="1"/>
          </p:cNvSpPr>
          <p:nvPr/>
        </p:nvSpPr>
        <p:spPr bwMode="auto">
          <a:xfrm>
            <a:off x="1185863" y="6059488"/>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0</a:t>
            </a:r>
          </a:p>
        </p:txBody>
      </p:sp>
      <p:sp>
        <p:nvSpPr>
          <p:cNvPr id="154634" name="Text Box 10"/>
          <p:cNvSpPr txBox="1">
            <a:spLocks noChangeArrowheads="1"/>
          </p:cNvSpPr>
          <p:nvPr/>
        </p:nvSpPr>
        <p:spPr bwMode="auto">
          <a:xfrm>
            <a:off x="1076325" y="2690813"/>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20</a:t>
            </a:r>
          </a:p>
        </p:txBody>
      </p:sp>
      <p:sp>
        <p:nvSpPr>
          <p:cNvPr id="154635" name="Text Box 11"/>
          <p:cNvSpPr txBox="1">
            <a:spLocks noChangeArrowheads="1"/>
          </p:cNvSpPr>
          <p:nvPr/>
        </p:nvSpPr>
        <p:spPr bwMode="auto">
          <a:xfrm>
            <a:off x="1092200" y="431800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10</a:t>
            </a:r>
          </a:p>
        </p:txBody>
      </p:sp>
      <p:sp>
        <p:nvSpPr>
          <p:cNvPr id="154636" name="Text Box 12"/>
          <p:cNvSpPr txBox="1">
            <a:spLocks noChangeArrowheads="1"/>
          </p:cNvSpPr>
          <p:nvPr/>
        </p:nvSpPr>
        <p:spPr bwMode="auto">
          <a:xfrm>
            <a:off x="1185863" y="5210175"/>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5</a:t>
            </a:r>
          </a:p>
        </p:txBody>
      </p:sp>
      <p:sp>
        <p:nvSpPr>
          <p:cNvPr id="154637" name="Text Box 13"/>
          <p:cNvSpPr txBox="1">
            <a:spLocks noChangeArrowheads="1"/>
          </p:cNvSpPr>
          <p:nvPr/>
        </p:nvSpPr>
        <p:spPr bwMode="auto">
          <a:xfrm>
            <a:off x="1076325" y="345440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15</a:t>
            </a:r>
          </a:p>
        </p:txBody>
      </p:sp>
      <p:sp>
        <p:nvSpPr>
          <p:cNvPr id="154639" name="Line 15"/>
          <p:cNvSpPr>
            <a:spLocks noChangeShapeType="1"/>
          </p:cNvSpPr>
          <p:nvPr/>
        </p:nvSpPr>
        <p:spPr bwMode="auto">
          <a:xfrm>
            <a:off x="1546225" y="3673475"/>
            <a:ext cx="12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40" name="Line 16"/>
          <p:cNvSpPr>
            <a:spLocks noChangeShapeType="1"/>
          </p:cNvSpPr>
          <p:nvPr/>
        </p:nvSpPr>
        <p:spPr bwMode="auto">
          <a:xfrm>
            <a:off x="1546225" y="4524375"/>
            <a:ext cx="12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41" name="Line 17"/>
          <p:cNvSpPr>
            <a:spLocks noChangeShapeType="1"/>
          </p:cNvSpPr>
          <p:nvPr/>
        </p:nvSpPr>
        <p:spPr bwMode="auto">
          <a:xfrm>
            <a:off x="1547813" y="5426075"/>
            <a:ext cx="12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42" name="Line 18"/>
          <p:cNvSpPr>
            <a:spLocks noChangeShapeType="1"/>
          </p:cNvSpPr>
          <p:nvPr/>
        </p:nvSpPr>
        <p:spPr bwMode="auto">
          <a:xfrm>
            <a:off x="1550988" y="6326188"/>
            <a:ext cx="127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43" name="Line 19"/>
          <p:cNvSpPr>
            <a:spLocks noChangeShapeType="1"/>
          </p:cNvSpPr>
          <p:nvPr/>
        </p:nvSpPr>
        <p:spPr bwMode="auto">
          <a:xfrm rot="-5504142">
            <a:off x="1618457" y="6382544"/>
            <a:ext cx="1143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44" name="Line 20"/>
          <p:cNvSpPr>
            <a:spLocks noChangeShapeType="1"/>
          </p:cNvSpPr>
          <p:nvPr/>
        </p:nvSpPr>
        <p:spPr bwMode="auto">
          <a:xfrm rot="-5504142">
            <a:off x="2248694" y="6384131"/>
            <a:ext cx="1143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45" name="Text Box 21"/>
          <p:cNvSpPr txBox="1">
            <a:spLocks noChangeArrowheads="1"/>
          </p:cNvSpPr>
          <p:nvPr/>
        </p:nvSpPr>
        <p:spPr bwMode="auto">
          <a:xfrm>
            <a:off x="2139950" y="6445250"/>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2</a:t>
            </a:r>
          </a:p>
        </p:txBody>
      </p:sp>
      <p:sp>
        <p:nvSpPr>
          <p:cNvPr id="154646" name="Text Box 22"/>
          <p:cNvSpPr txBox="1">
            <a:spLocks noChangeArrowheads="1"/>
          </p:cNvSpPr>
          <p:nvPr/>
        </p:nvSpPr>
        <p:spPr bwMode="auto">
          <a:xfrm>
            <a:off x="1512888" y="6448425"/>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0</a:t>
            </a:r>
          </a:p>
        </p:txBody>
      </p:sp>
      <p:sp>
        <p:nvSpPr>
          <p:cNvPr id="154649" name="Text Box 25"/>
          <p:cNvSpPr txBox="1">
            <a:spLocks noChangeArrowheads="1"/>
          </p:cNvSpPr>
          <p:nvPr/>
        </p:nvSpPr>
        <p:spPr bwMode="auto">
          <a:xfrm>
            <a:off x="4600575" y="644525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10</a:t>
            </a:r>
          </a:p>
        </p:txBody>
      </p:sp>
      <p:sp>
        <p:nvSpPr>
          <p:cNvPr id="154650" name="Text Box 26"/>
          <p:cNvSpPr txBox="1">
            <a:spLocks noChangeArrowheads="1"/>
          </p:cNvSpPr>
          <p:nvPr/>
        </p:nvSpPr>
        <p:spPr bwMode="auto">
          <a:xfrm>
            <a:off x="7835900" y="6454775"/>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20</a:t>
            </a:r>
          </a:p>
        </p:txBody>
      </p:sp>
      <p:sp>
        <p:nvSpPr>
          <p:cNvPr id="154651" name="Text Box 27"/>
          <p:cNvSpPr txBox="1">
            <a:spLocks noChangeArrowheads="1"/>
          </p:cNvSpPr>
          <p:nvPr/>
        </p:nvSpPr>
        <p:spPr bwMode="auto">
          <a:xfrm>
            <a:off x="7200900" y="644525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18</a:t>
            </a:r>
          </a:p>
        </p:txBody>
      </p:sp>
      <p:sp>
        <p:nvSpPr>
          <p:cNvPr id="154652" name="Text Box 28"/>
          <p:cNvSpPr txBox="1">
            <a:spLocks noChangeArrowheads="1"/>
          </p:cNvSpPr>
          <p:nvPr/>
        </p:nvSpPr>
        <p:spPr bwMode="auto">
          <a:xfrm>
            <a:off x="3405188" y="6445250"/>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6</a:t>
            </a:r>
          </a:p>
        </p:txBody>
      </p:sp>
      <p:sp>
        <p:nvSpPr>
          <p:cNvPr id="154653" name="Text Box 29"/>
          <p:cNvSpPr txBox="1">
            <a:spLocks noChangeArrowheads="1"/>
          </p:cNvSpPr>
          <p:nvPr/>
        </p:nvSpPr>
        <p:spPr bwMode="auto">
          <a:xfrm>
            <a:off x="5861050" y="644525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14</a:t>
            </a:r>
          </a:p>
        </p:txBody>
      </p:sp>
      <p:sp>
        <p:nvSpPr>
          <p:cNvPr id="154654" name="Text Box 30"/>
          <p:cNvSpPr txBox="1">
            <a:spLocks noChangeArrowheads="1"/>
          </p:cNvSpPr>
          <p:nvPr/>
        </p:nvSpPr>
        <p:spPr bwMode="auto">
          <a:xfrm>
            <a:off x="4035425" y="6445250"/>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8</a:t>
            </a:r>
          </a:p>
        </p:txBody>
      </p:sp>
      <p:sp>
        <p:nvSpPr>
          <p:cNvPr id="154655" name="Text Box 31"/>
          <p:cNvSpPr txBox="1">
            <a:spLocks noChangeArrowheads="1"/>
          </p:cNvSpPr>
          <p:nvPr/>
        </p:nvSpPr>
        <p:spPr bwMode="auto">
          <a:xfrm>
            <a:off x="2770188" y="6451600"/>
            <a:ext cx="333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4</a:t>
            </a:r>
          </a:p>
        </p:txBody>
      </p:sp>
      <p:sp>
        <p:nvSpPr>
          <p:cNvPr id="154656" name="Text Box 32"/>
          <p:cNvSpPr txBox="1">
            <a:spLocks noChangeArrowheads="1"/>
          </p:cNvSpPr>
          <p:nvPr/>
        </p:nvSpPr>
        <p:spPr bwMode="auto">
          <a:xfrm>
            <a:off x="5224463" y="6448425"/>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12</a:t>
            </a:r>
          </a:p>
        </p:txBody>
      </p:sp>
      <p:sp>
        <p:nvSpPr>
          <p:cNvPr id="154657" name="Text Box 33"/>
          <p:cNvSpPr txBox="1">
            <a:spLocks noChangeArrowheads="1"/>
          </p:cNvSpPr>
          <p:nvPr/>
        </p:nvSpPr>
        <p:spPr bwMode="auto">
          <a:xfrm>
            <a:off x="6494463" y="644525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16</a:t>
            </a:r>
          </a:p>
        </p:txBody>
      </p:sp>
      <p:sp>
        <p:nvSpPr>
          <p:cNvPr id="154658" name="Text Box 34"/>
          <p:cNvSpPr txBox="1">
            <a:spLocks noChangeArrowheads="1"/>
          </p:cNvSpPr>
          <p:nvPr/>
        </p:nvSpPr>
        <p:spPr bwMode="auto">
          <a:xfrm>
            <a:off x="8467725" y="645160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22</a:t>
            </a:r>
          </a:p>
        </p:txBody>
      </p:sp>
      <p:sp>
        <p:nvSpPr>
          <p:cNvPr id="154660" name="Line 36"/>
          <p:cNvSpPr>
            <a:spLocks noChangeShapeType="1"/>
          </p:cNvSpPr>
          <p:nvPr/>
        </p:nvSpPr>
        <p:spPr bwMode="auto">
          <a:xfrm rot="-5504142">
            <a:off x="2878932" y="6384131"/>
            <a:ext cx="1143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1" name="Line 37"/>
          <p:cNvSpPr>
            <a:spLocks noChangeShapeType="1"/>
          </p:cNvSpPr>
          <p:nvPr/>
        </p:nvSpPr>
        <p:spPr bwMode="auto">
          <a:xfrm rot="-5504142">
            <a:off x="3515519" y="6380956"/>
            <a:ext cx="1143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2" name="Line 38"/>
          <p:cNvSpPr>
            <a:spLocks noChangeShapeType="1"/>
          </p:cNvSpPr>
          <p:nvPr/>
        </p:nvSpPr>
        <p:spPr bwMode="auto">
          <a:xfrm rot="-5504142">
            <a:off x="4145757" y="6384131"/>
            <a:ext cx="1143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3" name="Line 39"/>
          <p:cNvSpPr>
            <a:spLocks noChangeShapeType="1"/>
          </p:cNvSpPr>
          <p:nvPr/>
        </p:nvSpPr>
        <p:spPr bwMode="auto">
          <a:xfrm rot="-5504142">
            <a:off x="4772819" y="6384131"/>
            <a:ext cx="1143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4" name="Line 40"/>
          <p:cNvSpPr>
            <a:spLocks noChangeShapeType="1"/>
          </p:cNvSpPr>
          <p:nvPr/>
        </p:nvSpPr>
        <p:spPr bwMode="auto">
          <a:xfrm rot="-5504142">
            <a:off x="5399088" y="6383337"/>
            <a:ext cx="114300"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5" name="Line 41"/>
          <p:cNvSpPr>
            <a:spLocks noChangeShapeType="1"/>
          </p:cNvSpPr>
          <p:nvPr/>
        </p:nvSpPr>
        <p:spPr bwMode="auto">
          <a:xfrm rot="-5504142">
            <a:off x="6033294" y="6380956"/>
            <a:ext cx="1143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6" name="Line 42"/>
          <p:cNvSpPr>
            <a:spLocks noChangeShapeType="1"/>
          </p:cNvSpPr>
          <p:nvPr/>
        </p:nvSpPr>
        <p:spPr bwMode="auto">
          <a:xfrm rot="-5504142">
            <a:off x="8004969" y="6384131"/>
            <a:ext cx="1143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7" name="Line 43"/>
          <p:cNvSpPr>
            <a:spLocks noChangeShapeType="1"/>
          </p:cNvSpPr>
          <p:nvPr/>
        </p:nvSpPr>
        <p:spPr bwMode="auto">
          <a:xfrm rot="-5504142">
            <a:off x="6667501" y="6380162"/>
            <a:ext cx="114300"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8" name="Line 44"/>
          <p:cNvSpPr>
            <a:spLocks noChangeShapeType="1"/>
          </p:cNvSpPr>
          <p:nvPr/>
        </p:nvSpPr>
        <p:spPr bwMode="auto">
          <a:xfrm rot="-5504142">
            <a:off x="7374732" y="6380956"/>
            <a:ext cx="1143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69" name="Line 45"/>
          <p:cNvSpPr>
            <a:spLocks noChangeShapeType="1"/>
          </p:cNvSpPr>
          <p:nvPr/>
        </p:nvSpPr>
        <p:spPr bwMode="auto">
          <a:xfrm rot="-5504142">
            <a:off x="8639969" y="6380956"/>
            <a:ext cx="1143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70" name="Line 46"/>
          <p:cNvSpPr>
            <a:spLocks noChangeShapeType="1"/>
          </p:cNvSpPr>
          <p:nvPr/>
        </p:nvSpPr>
        <p:spPr bwMode="auto">
          <a:xfrm rot="-5504142">
            <a:off x="9267032" y="6380956"/>
            <a:ext cx="11430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71" name="Text Box 47"/>
          <p:cNvSpPr txBox="1">
            <a:spLocks noChangeArrowheads="1"/>
          </p:cNvSpPr>
          <p:nvPr/>
        </p:nvSpPr>
        <p:spPr bwMode="auto">
          <a:xfrm>
            <a:off x="9094788" y="6451600"/>
            <a:ext cx="4603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t>24</a:t>
            </a:r>
          </a:p>
        </p:txBody>
      </p:sp>
      <p:sp>
        <p:nvSpPr>
          <p:cNvPr id="154673" name="Freeform 49"/>
          <p:cNvSpPr>
            <a:spLocks/>
          </p:cNvSpPr>
          <p:nvPr/>
        </p:nvSpPr>
        <p:spPr bwMode="auto">
          <a:xfrm>
            <a:off x="1955800" y="2778125"/>
            <a:ext cx="2403475" cy="1943100"/>
          </a:xfrm>
          <a:custGeom>
            <a:avLst/>
            <a:gdLst>
              <a:gd name="T0" fmla="*/ 0 w 1376"/>
              <a:gd name="T1" fmla="*/ 0 h 1080"/>
              <a:gd name="T2" fmla="*/ 168 w 1376"/>
              <a:gd name="T3" fmla="*/ 456 h 1080"/>
              <a:gd name="T4" fmla="*/ 544 w 1376"/>
              <a:gd name="T5" fmla="*/ 760 h 1080"/>
              <a:gd name="T6" fmla="*/ 1280 w 1376"/>
              <a:gd name="T7" fmla="*/ 1040 h 1080"/>
              <a:gd name="T8" fmla="*/ 1376 w 1376"/>
              <a:gd name="T9" fmla="*/ 1080 h 1080"/>
            </a:gdLst>
            <a:ahLst/>
            <a:cxnLst>
              <a:cxn ang="0">
                <a:pos x="T0" y="T1"/>
              </a:cxn>
              <a:cxn ang="0">
                <a:pos x="T2" y="T3"/>
              </a:cxn>
              <a:cxn ang="0">
                <a:pos x="T4" y="T5"/>
              </a:cxn>
              <a:cxn ang="0">
                <a:pos x="T6" y="T7"/>
              </a:cxn>
              <a:cxn ang="0">
                <a:pos x="T8" y="T9"/>
              </a:cxn>
            </a:cxnLst>
            <a:rect l="0" t="0" r="r" b="b"/>
            <a:pathLst>
              <a:path w="1376" h="1080">
                <a:moveTo>
                  <a:pt x="0" y="0"/>
                </a:moveTo>
                <a:lnTo>
                  <a:pt x="168" y="456"/>
                </a:lnTo>
                <a:lnTo>
                  <a:pt x="544" y="760"/>
                </a:lnTo>
                <a:lnTo>
                  <a:pt x="1280" y="1040"/>
                </a:lnTo>
                <a:lnTo>
                  <a:pt x="1376" y="1080"/>
                </a:lnTo>
              </a:path>
            </a:pathLst>
          </a:custGeom>
          <a:noFill/>
          <a:ln w="31750" cap="flat" cmpd="sng">
            <a:solidFill>
              <a:schemeClr val="hlink"/>
            </a:solidFill>
            <a:prstDash val="solid"/>
            <a:round/>
            <a:headEnd type="oval" w="sm" len="sm"/>
            <a:tailEnd type="oval"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74" name="Oval 50"/>
          <p:cNvSpPr>
            <a:spLocks noChangeArrowheads="1"/>
          </p:cNvSpPr>
          <p:nvPr/>
        </p:nvSpPr>
        <p:spPr bwMode="auto">
          <a:xfrm>
            <a:off x="2849563" y="4089400"/>
            <a:ext cx="98425" cy="10795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4675" name="Oval 51"/>
          <p:cNvSpPr>
            <a:spLocks noChangeArrowheads="1"/>
          </p:cNvSpPr>
          <p:nvPr/>
        </p:nvSpPr>
        <p:spPr bwMode="auto">
          <a:xfrm>
            <a:off x="2205038" y="3544888"/>
            <a:ext cx="111125" cy="111125"/>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4676" name="Freeform 52"/>
          <p:cNvSpPr>
            <a:spLocks/>
          </p:cNvSpPr>
          <p:nvPr/>
        </p:nvSpPr>
        <p:spPr bwMode="auto">
          <a:xfrm>
            <a:off x="2443163" y="3157538"/>
            <a:ext cx="6432550" cy="1630362"/>
          </a:xfrm>
          <a:custGeom>
            <a:avLst/>
            <a:gdLst>
              <a:gd name="T0" fmla="*/ 0 w 3684"/>
              <a:gd name="T1" fmla="*/ 0 h 906"/>
              <a:gd name="T2" fmla="*/ 1060 w 3684"/>
              <a:gd name="T3" fmla="*/ 430 h 906"/>
              <a:gd name="T4" fmla="*/ 1710 w 3684"/>
              <a:gd name="T5" fmla="*/ 668 h 906"/>
              <a:gd name="T6" fmla="*/ 3684 w 3684"/>
              <a:gd name="T7" fmla="*/ 906 h 906"/>
            </a:gdLst>
            <a:ahLst/>
            <a:cxnLst>
              <a:cxn ang="0">
                <a:pos x="T0" y="T1"/>
              </a:cxn>
              <a:cxn ang="0">
                <a:pos x="T2" y="T3"/>
              </a:cxn>
              <a:cxn ang="0">
                <a:pos x="T4" y="T5"/>
              </a:cxn>
              <a:cxn ang="0">
                <a:pos x="T6" y="T7"/>
              </a:cxn>
            </a:cxnLst>
            <a:rect l="0" t="0" r="r" b="b"/>
            <a:pathLst>
              <a:path w="3684" h="906">
                <a:moveTo>
                  <a:pt x="0" y="0"/>
                </a:moveTo>
                <a:lnTo>
                  <a:pt x="1060" y="430"/>
                </a:lnTo>
                <a:lnTo>
                  <a:pt x="1710" y="668"/>
                </a:lnTo>
                <a:lnTo>
                  <a:pt x="3684" y="906"/>
                </a:lnTo>
              </a:path>
            </a:pathLst>
          </a:custGeom>
          <a:noFill/>
          <a:ln w="31750" cap="flat" cmpd="sng">
            <a:solidFill>
              <a:schemeClr val="bg2"/>
            </a:solidFill>
            <a:prstDash val="solid"/>
            <a:round/>
            <a:headEnd type="diamond" w="med" len="sm"/>
            <a:tailEnd type="diamond" w="med"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4679" name="Rectangle 55"/>
          <p:cNvSpPr>
            <a:spLocks noChangeArrowheads="1"/>
          </p:cNvSpPr>
          <p:nvPr/>
        </p:nvSpPr>
        <p:spPr bwMode="auto">
          <a:xfrm rot="-8453">
            <a:off x="4991100" y="5586413"/>
            <a:ext cx="136525" cy="138112"/>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4680" name="Text Box 56"/>
          <p:cNvSpPr txBox="1">
            <a:spLocks noChangeArrowheads="1"/>
          </p:cNvSpPr>
          <p:nvPr/>
        </p:nvSpPr>
        <p:spPr bwMode="auto">
          <a:xfrm>
            <a:off x="2411413" y="2693988"/>
            <a:ext cx="615950"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bg2"/>
                </a:solidFill>
              </a:rPr>
              <a:t>F24</a:t>
            </a:r>
          </a:p>
        </p:txBody>
      </p:sp>
      <p:sp>
        <p:nvSpPr>
          <p:cNvPr id="154681" name="Text Box 57"/>
          <p:cNvSpPr txBox="1">
            <a:spLocks noChangeArrowheads="1"/>
          </p:cNvSpPr>
          <p:nvPr/>
        </p:nvSpPr>
        <p:spPr bwMode="auto">
          <a:xfrm>
            <a:off x="4279900" y="3446463"/>
            <a:ext cx="615950"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bg2"/>
                </a:solidFill>
              </a:rPr>
              <a:t>F16</a:t>
            </a:r>
          </a:p>
        </p:txBody>
      </p:sp>
      <p:sp>
        <p:nvSpPr>
          <p:cNvPr id="154682" name="Text Box 58"/>
          <p:cNvSpPr txBox="1">
            <a:spLocks noChangeArrowheads="1"/>
          </p:cNvSpPr>
          <p:nvPr/>
        </p:nvSpPr>
        <p:spPr bwMode="auto">
          <a:xfrm>
            <a:off x="5402263" y="3846513"/>
            <a:ext cx="615950"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bg2"/>
                </a:solidFill>
              </a:rPr>
              <a:t>F12</a:t>
            </a:r>
          </a:p>
        </p:txBody>
      </p:sp>
      <p:sp>
        <p:nvSpPr>
          <p:cNvPr id="154683" name="Text Box 59"/>
          <p:cNvSpPr txBox="1">
            <a:spLocks noChangeArrowheads="1"/>
          </p:cNvSpPr>
          <p:nvPr/>
        </p:nvSpPr>
        <p:spPr bwMode="auto">
          <a:xfrm>
            <a:off x="8662988" y="4241800"/>
            <a:ext cx="488950"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bg2"/>
                </a:solidFill>
              </a:rPr>
              <a:t>F8</a:t>
            </a:r>
          </a:p>
        </p:txBody>
      </p:sp>
      <p:sp>
        <p:nvSpPr>
          <p:cNvPr id="154684" name="Text Box 60"/>
          <p:cNvSpPr txBox="1">
            <a:spLocks noChangeArrowheads="1"/>
          </p:cNvSpPr>
          <p:nvPr/>
        </p:nvSpPr>
        <p:spPr bwMode="auto">
          <a:xfrm>
            <a:off x="1674813" y="2303463"/>
            <a:ext cx="64452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V24</a:t>
            </a:r>
          </a:p>
        </p:txBody>
      </p:sp>
      <p:sp>
        <p:nvSpPr>
          <p:cNvPr id="154685" name="Text Box 61"/>
          <p:cNvSpPr txBox="1">
            <a:spLocks noChangeArrowheads="1"/>
          </p:cNvSpPr>
          <p:nvPr/>
        </p:nvSpPr>
        <p:spPr bwMode="auto">
          <a:xfrm>
            <a:off x="1658938" y="3635375"/>
            <a:ext cx="64452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V16</a:t>
            </a:r>
          </a:p>
        </p:txBody>
      </p:sp>
      <p:sp>
        <p:nvSpPr>
          <p:cNvPr id="154686" name="Text Box 62"/>
          <p:cNvSpPr txBox="1">
            <a:spLocks noChangeArrowheads="1"/>
          </p:cNvSpPr>
          <p:nvPr/>
        </p:nvSpPr>
        <p:spPr bwMode="auto">
          <a:xfrm>
            <a:off x="2312988" y="4240213"/>
            <a:ext cx="64452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V12</a:t>
            </a:r>
          </a:p>
        </p:txBody>
      </p:sp>
      <p:sp>
        <p:nvSpPr>
          <p:cNvPr id="154687" name="Text Box 63"/>
          <p:cNvSpPr txBox="1">
            <a:spLocks noChangeArrowheads="1"/>
          </p:cNvSpPr>
          <p:nvPr/>
        </p:nvSpPr>
        <p:spPr bwMode="auto">
          <a:xfrm>
            <a:off x="4075113" y="4838700"/>
            <a:ext cx="51752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hlink"/>
                </a:solidFill>
              </a:rPr>
              <a:t>V8</a:t>
            </a:r>
          </a:p>
        </p:txBody>
      </p:sp>
      <p:sp>
        <p:nvSpPr>
          <p:cNvPr id="154688" name="Text Box 64"/>
          <p:cNvSpPr txBox="1">
            <a:spLocks noChangeArrowheads="1"/>
          </p:cNvSpPr>
          <p:nvPr/>
        </p:nvSpPr>
        <p:spPr bwMode="auto">
          <a:xfrm>
            <a:off x="5189538" y="5468938"/>
            <a:ext cx="40322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000">
                <a:solidFill>
                  <a:schemeClr val="accent2"/>
                </a:solidFill>
              </a:rPr>
              <a:t>G</a:t>
            </a:r>
          </a:p>
        </p:txBody>
      </p:sp>
      <p:sp>
        <p:nvSpPr>
          <p:cNvPr id="154689" name="AutoShape 65"/>
          <p:cNvSpPr>
            <a:spLocks noChangeArrowheads="1"/>
          </p:cNvSpPr>
          <p:nvPr/>
        </p:nvSpPr>
        <p:spPr bwMode="auto">
          <a:xfrm rot="1615562">
            <a:off x="4248150" y="3860800"/>
            <a:ext cx="120650" cy="182563"/>
          </a:xfrm>
          <a:prstGeom prst="diamond">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4690" name="AutoShape 66"/>
          <p:cNvSpPr>
            <a:spLocks noChangeArrowheads="1"/>
          </p:cNvSpPr>
          <p:nvPr/>
        </p:nvSpPr>
        <p:spPr bwMode="auto">
          <a:xfrm rot="1615562">
            <a:off x="5362575" y="4275138"/>
            <a:ext cx="120650" cy="180975"/>
          </a:xfrm>
          <a:prstGeom prst="diamond">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1815" name="Rectangle 23"/>
          <p:cNvSpPr>
            <a:spLocks noChangeArrowheads="1"/>
          </p:cNvSpPr>
          <p:nvPr/>
        </p:nvSpPr>
        <p:spPr bwMode="auto">
          <a:xfrm>
            <a:off x="503238" y="68263"/>
            <a:ext cx="9051925" cy="1209675"/>
          </a:xfrm>
          <a:prstGeom prst="rect">
            <a:avLst/>
          </a:prstGeom>
          <a:noFill/>
          <a:ln>
            <a:noFill/>
          </a:ln>
          <a:effectLst>
            <a:outerShdw dist="17961" dir="2700000" algn="ctr" rotWithShape="0">
              <a:schemeClr val="hlink"/>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300">
                <a:solidFill>
                  <a:schemeClr val="folHlink"/>
                </a:solidFill>
                <a:latin typeface="Bookman Old Style" panose="02050604050505020204" pitchFamily="18" charset="0"/>
              </a:rPr>
              <a:t>Comparison of Measurement Methods</a:t>
            </a:r>
          </a:p>
        </p:txBody>
      </p:sp>
      <p:grpSp>
        <p:nvGrpSpPr>
          <p:cNvPr id="161827" name="Group 35"/>
          <p:cNvGrpSpPr>
            <a:grpSpLocks/>
          </p:cNvGrpSpPr>
          <p:nvPr/>
        </p:nvGrpSpPr>
        <p:grpSpPr bwMode="auto">
          <a:xfrm>
            <a:off x="358775" y="1670050"/>
            <a:ext cx="4027488" cy="4675188"/>
            <a:chOff x="205" y="928"/>
            <a:chExt cx="2307" cy="2599"/>
          </a:xfrm>
        </p:grpSpPr>
        <p:grpSp>
          <p:nvGrpSpPr>
            <p:cNvPr id="161816" name="Group 24"/>
            <p:cNvGrpSpPr>
              <a:grpSpLocks/>
            </p:cNvGrpSpPr>
            <p:nvPr/>
          </p:nvGrpSpPr>
          <p:grpSpPr bwMode="auto">
            <a:xfrm>
              <a:off x="346" y="1381"/>
              <a:ext cx="2166" cy="1057"/>
              <a:chOff x="2523" y="1932"/>
              <a:chExt cx="2553" cy="1246"/>
            </a:xfrm>
          </p:grpSpPr>
          <p:sp>
            <p:nvSpPr>
              <p:cNvPr id="161817" name="Freeform 25"/>
              <p:cNvSpPr>
                <a:spLocks/>
              </p:cNvSpPr>
              <p:nvPr/>
            </p:nvSpPr>
            <p:spPr bwMode="auto">
              <a:xfrm>
                <a:off x="2523" y="1932"/>
                <a:ext cx="2553" cy="1219"/>
              </a:xfrm>
              <a:custGeom>
                <a:avLst/>
                <a:gdLst>
                  <a:gd name="T0" fmla="*/ 837 w 4377"/>
                  <a:gd name="T1" fmla="*/ 275 h 2090"/>
                  <a:gd name="T2" fmla="*/ 1277 w 4377"/>
                  <a:gd name="T3" fmla="*/ 283 h 2090"/>
                  <a:gd name="T4" fmla="*/ 1461 w 4377"/>
                  <a:gd name="T5" fmla="*/ 51 h 2090"/>
                  <a:gd name="T6" fmla="*/ 1773 w 4377"/>
                  <a:gd name="T7" fmla="*/ 35 h 2090"/>
                  <a:gd name="T8" fmla="*/ 2117 w 4377"/>
                  <a:gd name="T9" fmla="*/ 107 h 2090"/>
                  <a:gd name="T10" fmla="*/ 2397 w 4377"/>
                  <a:gd name="T11" fmla="*/ 259 h 2090"/>
                  <a:gd name="T12" fmla="*/ 2733 w 4377"/>
                  <a:gd name="T13" fmla="*/ 379 h 2090"/>
                  <a:gd name="T14" fmla="*/ 3013 w 4377"/>
                  <a:gd name="T15" fmla="*/ 195 h 2090"/>
                  <a:gd name="T16" fmla="*/ 3285 w 4377"/>
                  <a:gd name="T17" fmla="*/ 67 h 2090"/>
                  <a:gd name="T18" fmla="*/ 3701 w 4377"/>
                  <a:gd name="T19" fmla="*/ 115 h 2090"/>
                  <a:gd name="T20" fmla="*/ 3949 w 4377"/>
                  <a:gd name="T21" fmla="*/ 315 h 2090"/>
                  <a:gd name="T22" fmla="*/ 4109 w 4377"/>
                  <a:gd name="T23" fmla="*/ 603 h 2090"/>
                  <a:gd name="T24" fmla="*/ 4173 w 4377"/>
                  <a:gd name="T25" fmla="*/ 971 h 2090"/>
                  <a:gd name="T26" fmla="*/ 4301 w 4377"/>
                  <a:gd name="T27" fmla="*/ 1323 h 2090"/>
                  <a:gd name="T28" fmla="*/ 4365 w 4377"/>
                  <a:gd name="T29" fmla="*/ 1739 h 2090"/>
                  <a:gd name="T30" fmla="*/ 4213 w 4377"/>
                  <a:gd name="T31" fmla="*/ 2035 h 2090"/>
                  <a:gd name="T32" fmla="*/ 3877 w 4377"/>
                  <a:gd name="T33" fmla="*/ 2075 h 2090"/>
                  <a:gd name="T34" fmla="*/ 3597 w 4377"/>
                  <a:gd name="T35" fmla="*/ 1923 h 2090"/>
                  <a:gd name="T36" fmla="*/ 3437 w 4377"/>
                  <a:gd name="T37" fmla="*/ 1547 h 2090"/>
                  <a:gd name="T38" fmla="*/ 3253 w 4377"/>
                  <a:gd name="T39" fmla="*/ 1179 h 2090"/>
                  <a:gd name="T40" fmla="*/ 3141 w 4377"/>
                  <a:gd name="T41" fmla="*/ 1131 h 2090"/>
                  <a:gd name="T42" fmla="*/ 2981 w 4377"/>
                  <a:gd name="T43" fmla="*/ 1235 h 2090"/>
                  <a:gd name="T44" fmla="*/ 2741 w 4377"/>
                  <a:gd name="T45" fmla="*/ 1403 h 2090"/>
                  <a:gd name="T46" fmla="*/ 2541 w 4377"/>
                  <a:gd name="T47" fmla="*/ 1667 h 2090"/>
                  <a:gd name="T48" fmla="*/ 2277 w 4377"/>
                  <a:gd name="T49" fmla="*/ 1995 h 2090"/>
                  <a:gd name="T50" fmla="*/ 1765 w 4377"/>
                  <a:gd name="T51" fmla="*/ 2083 h 2090"/>
                  <a:gd name="T52" fmla="*/ 1381 w 4377"/>
                  <a:gd name="T53" fmla="*/ 1987 h 2090"/>
                  <a:gd name="T54" fmla="*/ 1141 w 4377"/>
                  <a:gd name="T55" fmla="*/ 1715 h 2090"/>
                  <a:gd name="T56" fmla="*/ 925 w 4377"/>
                  <a:gd name="T57" fmla="*/ 1635 h 2090"/>
                  <a:gd name="T58" fmla="*/ 573 w 4377"/>
                  <a:gd name="T59" fmla="*/ 1779 h 2090"/>
                  <a:gd name="T60" fmla="*/ 189 w 4377"/>
                  <a:gd name="T61" fmla="*/ 1699 h 2090"/>
                  <a:gd name="T62" fmla="*/ 21 w 4377"/>
                  <a:gd name="T63" fmla="*/ 1291 h 2090"/>
                  <a:gd name="T64" fmla="*/ 21 w 4377"/>
                  <a:gd name="T65" fmla="*/ 843 h 2090"/>
                  <a:gd name="T66" fmla="*/ 261 w 4377"/>
                  <a:gd name="T67" fmla="*/ 427 h 2090"/>
                  <a:gd name="T68" fmla="*/ 541 w 4377"/>
                  <a:gd name="T69" fmla="*/ 24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7" h="2090">
                    <a:moveTo>
                      <a:pt x="541" y="243"/>
                    </a:moveTo>
                    <a:cubicBezTo>
                      <a:pt x="617" y="239"/>
                      <a:pt x="733" y="264"/>
                      <a:pt x="837" y="275"/>
                    </a:cubicBezTo>
                    <a:cubicBezTo>
                      <a:pt x="941" y="286"/>
                      <a:pt x="1092" y="306"/>
                      <a:pt x="1165" y="307"/>
                    </a:cubicBezTo>
                    <a:cubicBezTo>
                      <a:pt x="1238" y="308"/>
                      <a:pt x="1242" y="306"/>
                      <a:pt x="1277" y="283"/>
                    </a:cubicBezTo>
                    <a:cubicBezTo>
                      <a:pt x="1312" y="260"/>
                      <a:pt x="1342" y="210"/>
                      <a:pt x="1373" y="171"/>
                    </a:cubicBezTo>
                    <a:cubicBezTo>
                      <a:pt x="1404" y="132"/>
                      <a:pt x="1425" y="79"/>
                      <a:pt x="1461" y="51"/>
                    </a:cubicBezTo>
                    <a:cubicBezTo>
                      <a:pt x="1497" y="23"/>
                      <a:pt x="1537" y="6"/>
                      <a:pt x="1589" y="3"/>
                    </a:cubicBezTo>
                    <a:cubicBezTo>
                      <a:pt x="1641" y="0"/>
                      <a:pt x="1705" y="19"/>
                      <a:pt x="1773" y="35"/>
                    </a:cubicBezTo>
                    <a:cubicBezTo>
                      <a:pt x="1841" y="51"/>
                      <a:pt x="1940" y="87"/>
                      <a:pt x="1997" y="99"/>
                    </a:cubicBezTo>
                    <a:cubicBezTo>
                      <a:pt x="2054" y="111"/>
                      <a:pt x="2076" y="99"/>
                      <a:pt x="2117" y="107"/>
                    </a:cubicBezTo>
                    <a:cubicBezTo>
                      <a:pt x="2158" y="115"/>
                      <a:pt x="2198" y="122"/>
                      <a:pt x="2245" y="147"/>
                    </a:cubicBezTo>
                    <a:cubicBezTo>
                      <a:pt x="2292" y="172"/>
                      <a:pt x="2342" y="224"/>
                      <a:pt x="2397" y="259"/>
                    </a:cubicBezTo>
                    <a:cubicBezTo>
                      <a:pt x="2452" y="294"/>
                      <a:pt x="2517" y="335"/>
                      <a:pt x="2573" y="355"/>
                    </a:cubicBezTo>
                    <a:cubicBezTo>
                      <a:pt x="2629" y="375"/>
                      <a:pt x="2681" y="384"/>
                      <a:pt x="2733" y="379"/>
                    </a:cubicBezTo>
                    <a:cubicBezTo>
                      <a:pt x="2785" y="374"/>
                      <a:pt x="2838" y="354"/>
                      <a:pt x="2885" y="323"/>
                    </a:cubicBezTo>
                    <a:cubicBezTo>
                      <a:pt x="2932" y="292"/>
                      <a:pt x="2977" y="231"/>
                      <a:pt x="3013" y="195"/>
                    </a:cubicBezTo>
                    <a:cubicBezTo>
                      <a:pt x="3049" y="159"/>
                      <a:pt x="3056" y="128"/>
                      <a:pt x="3101" y="107"/>
                    </a:cubicBezTo>
                    <a:cubicBezTo>
                      <a:pt x="3146" y="86"/>
                      <a:pt x="3216" y="72"/>
                      <a:pt x="3285" y="67"/>
                    </a:cubicBezTo>
                    <a:cubicBezTo>
                      <a:pt x="3354" y="62"/>
                      <a:pt x="3448" y="67"/>
                      <a:pt x="3517" y="75"/>
                    </a:cubicBezTo>
                    <a:cubicBezTo>
                      <a:pt x="3586" y="83"/>
                      <a:pt x="3648" y="95"/>
                      <a:pt x="3701" y="115"/>
                    </a:cubicBezTo>
                    <a:cubicBezTo>
                      <a:pt x="3754" y="135"/>
                      <a:pt x="3796" y="162"/>
                      <a:pt x="3837" y="195"/>
                    </a:cubicBezTo>
                    <a:cubicBezTo>
                      <a:pt x="3878" y="228"/>
                      <a:pt x="3914" y="271"/>
                      <a:pt x="3949" y="315"/>
                    </a:cubicBezTo>
                    <a:cubicBezTo>
                      <a:pt x="3984" y="359"/>
                      <a:pt x="4018" y="411"/>
                      <a:pt x="4045" y="459"/>
                    </a:cubicBezTo>
                    <a:cubicBezTo>
                      <a:pt x="4072" y="507"/>
                      <a:pt x="4089" y="548"/>
                      <a:pt x="4109" y="603"/>
                    </a:cubicBezTo>
                    <a:cubicBezTo>
                      <a:pt x="4129" y="658"/>
                      <a:pt x="4154" y="726"/>
                      <a:pt x="4165" y="787"/>
                    </a:cubicBezTo>
                    <a:cubicBezTo>
                      <a:pt x="4176" y="848"/>
                      <a:pt x="4162" y="911"/>
                      <a:pt x="4173" y="971"/>
                    </a:cubicBezTo>
                    <a:cubicBezTo>
                      <a:pt x="4184" y="1031"/>
                      <a:pt x="4208" y="1088"/>
                      <a:pt x="4229" y="1147"/>
                    </a:cubicBezTo>
                    <a:cubicBezTo>
                      <a:pt x="4250" y="1206"/>
                      <a:pt x="4280" y="1256"/>
                      <a:pt x="4301" y="1323"/>
                    </a:cubicBezTo>
                    <a:cubicBezTo>
                      <a:pt x="4322" y="1390"/>
                      <a:pt x="4346" y="1478"/>
                      <a:pt x="4357" y="1547"/>
                    </a:cubicBezTo>
                    <a:cubicBezTo>
                      <a:pt x="4368" y="1616"/>
                      <a:pt x="4377" y="1678"/>
                      <a:pt x="4365" y="1739"/>
                    </a:cubicBezTo>
                    <a:cubicBezTo>
                      <a:pt x="4353" y="1800"/>
                      <a:pt x="4310" y="1866"/>
                      <a:pt x="4285" y="1915"/>
                    </a:cubicBezTo>
                    <a:cubicBezTo>
                      <a:pt x="4260" y="1964"/>
                      <a:pt x="4252" y="2007"/>
                      <a:pt x="4213" y="2035"/>
                    </a:cubicBezTo>
                    <a:cubicBezTo>
                      <a:pt x="4174" y="2063"/>
                      <a:pt x="4109" y="2076"/>
                      <a:pt x="4053" y="2083"/>
                    </a:cubicBezTo>
                    <a:cubicBezTo>
                      <a:pt x="3997" y="2090"/>
                      <a:pt x="3937" y="2086"/>
                      <a:pt x="3877" y="2075"/>
                    </a:cubicBezTo>
                    <a:cubicBezTo>
                      <a:pt x="3817" y="2064"/>
                      <a:pt x="3740" y="2044"/>
                      <a:pt x="3693" y="2019"/>
                    </a:cubicBezTo>
                    <a:cubicBezTo>
                      <a:pt x="3646" y="1994"/>
                      <a:pt x="3629" y="1971"/>
                      <a:pt x="3597" y="1923"/>
                    </a:cubicBezTo>
                    <a:cubicBezTo>
                      <a:pt x="3565" y="1875"/>
                      <a:pt x="3528" y="1794"/>
                      <a:pt x="3501" y="1731"/>
                    </a:cubicBezTo>
                    <a:cubicBezTo>
                      <a:pt x="3474" y="1668"/>
                      <a:pt x="3462" y="1612"/>
                      <a:pt x="3437" y="1547"/>
                    </a:cubicBezTo>
                    <a:cubicBezTo>
                      <a:pt x="3412" y="1482"/>
                      <a:pt x="3380" y="1400"/>
                      <a:pt x="3349" y="1339"/>
                    </a:cubicBezTo>
                    <a:cubicBezTo>
                      <a:pt x="3318" y="1278"/>
                      <a:pt x="3280" y="1212"/>
                      <a:pt x="3253" y="1179"/>
                    </a:cubicBezTo>
                    <a:cubicBezTo>
                      <a:pt x="3226" y="1146"/>
                      <a:pt x="3208" y="1147"/>
                      <a:pt x="3189" y="1139"/>
                    </a:cubicBezTo>
                    <a:cubicBezTo>
                      <a:pt x="3170" y="1131"/>
                      <a:pt x="3162" y="1124"/>
                      <a:pt x="3141" y="1131"/>
                    </a:cubicBezTo>
                    <a:cubicBezTo>
                      <a:pt x="3120" y="1138"/>
                      <a:pt x="3088" y="1162"/>
                      <a:pt x="3061" y="1179"/>
                    </a:cubicBezTo>
                    <a:cubicBezTo>
                      <a:pt x="3034" y="1196"/>
                      <a:pt x="3014" y="1208"/>
                      <a:pt x="2981" y="1235"/>
                    </a:cubicBezTo>
                    <a:cubicBezTo>
                      <a:pt x="2948" y="1262"/>
                      <a:pt x="2901" y="1311"/>
                      <a:pt x="2861" y="1339"/>
                    </a:cubicBezTo>
                    <a:cubicBezTo>
                      <a:pt x="2821" y="1367"/>
                      <a:pt x="2782" y="1370"/>
                      <a:pt x="2741" y="1403"/>
                    </a:cubicBezTo>
                    <a:cubicBezTo>
                      <a:pt x="2700" y="1436"/>
                      <a:pt x="2646" y="1495"/>
                      <a:pt x="2613" y="1539"/>
                    </a:cubicBezTo>
                    <a:cubicBezTo>
                      <a:pt x="2580" y="1583"/>
                      <a:pt x="2574" y="1614"/>
                      <a:pt x="2541" y="1667"/>
                    </a:cubicBezTo>
                    <a:cubicBezTo>
                      <a:pt x="2508" y="1720"/>
                      <a:pt x="2457" y="1804"/>
                      <a:pt x="2413" y="1859"/>
                    </a:cubicBezTo>
                    <a:cubicBezTo>
                      <a:pt x="2369" y="1914"/>
                      <a:pt x="2338" y="1959"/>
                      <a:pt x="2277" y="1995"/>
                    </a:cubicBezTo>
                    <a:cubicBezTo>
                      <a:pt x="2216" y="2031"/>
                      <a:pt x="2130" y="2060"/>
                      <a:pt x="2045" y="2075"/>
                    </a:cubicBezTo>
                    <a:cubicBezTo>
                      <a:pt x="1960" y="2090"/>
                      <a:pt x="1850" y="2087"/>
                      <a:pt x="1765" y="2083"/>
                    </a:cubicBezTo>
                    <a:cubicBezTo>
                      <a:pt x="1680" y="2079"/>
                      <a:pt x="1597" y="2067"/>
                      <a:pt x="1533" y="2051"/>
                    </a:cubicBezTo>
                    <a:cubicBezTo>
                      <a:pt x="1469" y="2035"/>
                      <a:pt x="1424" y="2016"/>
                      <a:pt x="1381" y="1987"/>
                    </a:cubicBezTo>
                    <a:cubicBezTo>
                      <a:pt x="1338" y="1958"/>
                      <a:pt x="1317" y="1920"/>
                      <a:pt x="1277" y="1875"/>
                    </a:cubicBezTo>
                    <a:cubicBezTo>
                      <a:pt x="1237" y="1830"/>
                      <a:pt x="1182" y="1754"/>
                      <a:pt x="1141" y="1715"/>
                    </a:cubicBezTo>
                    <a:cubicBezTo>
                      <a:pt x="1100" y="1676"/>
                      <a:pt x="1065" y="1656"/>
                      <a:pt x="1029" y="1643"/>
                    </a:cubicBezTo>
                    <a:cubicBezTo>
                      <a:pt x="993" y="1630"/>
                      <a:pt x="966" y="1626"/>
                      <a:pt x="925" y="1635"/>
                    </a:cubicBezTo>
                    <a:cubicBezTo>
                      <a:pt x="884" y="1644"/>
                      <a:pt x="840" y="1675"/>
                      <a:pt x="781" y="1699"/>
                    </a:cubicBezTo>
                    <a:cubicBezTo>
                      <a:pt x="722" y="1723"/>
                      <a:pt x="640" y="1760"/>
                      <a:pt x="573" y="1779"/>
                    </a:cubicBezTo>
                    <a:cubicBezTo>
                      <a:pt x="506" y="1798"/>
                      <a:pt x="445" y="1824"/>
                      <a:pt x="381" y="1811"/>
                    </a:cubicBezTo>
                    <a:cubicBezTo>
                      <a:pt x="317" y="1798"/>
                      <a:pt x="240" y="1748"/>
                      <a:pt x="189" y="1699"/>
                    </a:cubicBezTo>
                    <a:cubicBezTo>
                      <a:pt x="138" y="1650"/>
                      <a:pt x="105" y="1583"/>
                      <a:pt x="77" y="1515"/>
                    </a:cubicBezTo>
                    <a:cubicBezTo>
                      <a:pt x="49" y="1447"/>
                      <a:pt x="33" y="1366"/>
                      <a:pt x="21" y="1291"/>
                    </a:cubicBezTo>
                    <a:cubicBezTo>
                      <a:pt x="9" y="1216"/>
                      <a:pt x="5" y="1142"/>
                      <a:pt x="5" y="1067"/>
                    </a:cubicBezTo>
                    <a:cubicBezTo>
                      <a:pt x="5" y="992"/>
                      <a:pt x="0" y="918"/>
                      <a:pt x="21" y="843"/>
                    </a:cubicBezTo>
                    <a:cubicBezTo>
                      <a:pt x="42" y="768"/>
                      <a:pt x="93" y="688"/>
                      <a:pt x="133" y="619"/>
                    </a:cubicBezTo>
                    <a:cubicBezTo>
                      <a:pt x="173" y="550"/>
                      <a:pt x="220" y="480"/>
                      <a:pt x="261" y="427"/>
                    </a:cubicBezTo>
                    <a:cubicBezTo>
                      <a:pt x="302" y="374"/>
                      <a:pt x="338" y="331"/>
                      <a:pt x="381" y="299"/>
                    </a:cubicBezTo>
                    <a:cubicBezTo>
                      <a:pt x="424" y="267"/>
                      <a:pt x="465" y="247"/>
                      <a:pt x="541" y="243"/>
                    </a:cubicBezTo>
                    <a:close/>
                  </a:path>
                </a:pathLst>
              </a:custGeom>
              <a:noFill/>
              <a:ln w="38100" cap="flat" cmpd="sng">
                <a:solidFill>
                  <a:srgbClr val="9966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18" name="Rectangle 26"/>
              <p:cNvSpPr>
                <a:spLocks noChangeArrowheads="1"/>
              </p:cNvSpPr>
              <p:nvPr/>
            </p:nvSpPr>
            <p:spPr bwMode="auto">
              <a:xfrm rot="-1256088">
                <a:off x="4409" y="1971"/>
                <a:ext cx="554" cy="1177"/>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61819" name="Oval 27"/>
              <p:cNvSpPr>
                <a:spLocks noChangeArrowheads="1"/>
              </p:cNvSpPr>
              <p:nvPr/>
            </p:nvSpPr>
            <p:spPr bwMode="auto">
              <a:xfrm>
                <a:off x="3012" y="1932"/>
                <a:ext cx="1224" cy="1246"/>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61820" name="Rectangle 28"/>
              <p:cNvSpPr>
                <a:spLocks noChangeArrowheads="1"/>
              </p:cNvSpPr>
              <p:nvPr/>
            </p:nvSpPr>
            <p:spPr bwMode="auto">
              <a:xfrm rot="642082">
                <a:off x="2582" y="2064"/>
                <a:ext cx="412" cy="934"/>
              </a:xfrm>
              <a:prstGeom prst="rect">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grpSp>
        <p:sp>
          <p:nvSpPr>
            <p:cNvPr id="161821" name="Rectangle 29"/>
            <p:cNvSpPr>
              <a:spLocks noChangeArrowheads="1"/>
            </p:cNvSpPr>
            <p:nvPr/>
          </p:nvSpPr>
          <p:spPr bwMode="auto">
            <a:xfrm>
              <a:off x="509" y="928"/>
              <a:ext cx="1706" cy="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700"/>
                <a:t>Geometric Method</a:t>
              </a:r>
            </a:p>
          </p:txBody>
        </p:sp>
        <p:sp>
          <p:nvSpPr>
            <p:cNvPr id="161822" name="Rectangle 30"/>
            <p:cNvSpPr>
              <a:spLocks noChangeArrowheads="1"/>
            </p:cNvSpPr>
            <p:nvPr/>
          </p:nvSpPr>
          <p:spPr bwMode="auto">
            <a:xfrm>
              <a:off x="205" y="2785"/>
              <a:ext cx="2273" cy="7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marL="385763" indent="-385763" algn="l" defTabSz="1019175">
                <a:defRPr sz="2400">
                  <a:solidFill>
                    <a:schemeClr val="tx1"/>
                  </a:solidFill>
                  <a:latin typeface="Times New Roman" panose="02020603050405020304" pitchFamily="18" charset="0"/>
                </a:defRPr>
              </a:lvl1pPr>
              <a:lvl2pPr marL="63023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SzPct val="110000"/>
                <a:buFont typeface="WP MathA" charset="2"/>
                <a:buNone/>
              </a:pPr>
              <a:r>
                <a:rPr lang="en-US" altLang="en-US" sz="2700">
                  <a:solidFill>
                    <a:schemeClr val="tx2"/>
                  </a:solidFill>
                </a:rPr>
                <a:t>Lower precision due to </a:t>
              </a:r>
            </a:p>
            <a:p>
              <a:pPr>
                <a:buClr>
                  <a:schemeClr val="folHlink"/>
                </a:buClr>
                <a:buSzPct val="110000"/>
                <a:buFont typeface="WP MathA" charset="2"/>
                <a:buNone/>
              </a:pPr>
              <a:r>
                <a:rPr lang="en-US" altLang="en-US" sz="2700">
                  <a:solidFill>
                    <a:schemeClr val="tx2"/>
                  </a:solidFill>
                </a:rPr>
                <a:t>different shapes used and</a:t>
              </a:r>
            </a:p>
            <a:p>
              <a:pPr>
                <a:buClr>
                  <a:schemeClr val="folHlink"/>
                </a:buClr>
                <a:buSzPct val="110000"/>
                <a:buFont typeface="WP MathA" charset="2"/>
                <a:buNone/>
              </a:pPr>
              <a:r>
                <a:rPr lang="en-US" altLang="en-US" sz="2700">
                  <a:solidFill>
                    <a:schemeClr val="tx2"/>
                  </a:solidFill>
                </a:rPr>
                <a:t>indistinct site boundaries.</a:t>
              </a:r>
            </a:p>
          </p:txBody>
        </p:sp>
      </p:grpSp>
      <p:grpSp>
        <p:nvGrpSpPr>
          <p:cNvPr id="161828" name="Group 36"/>
          <p:cNvGrpSpPr>
            <a:grpSpLocks/>
          </p:cNvGrpSpPr>
          <p:nvPr/>
        </p:nvGrpSpPr>
        <p:grpSpPr bwMode="auto">
          <a:xfrm>
            <a:off x="5459413" y="1670050"/>
            <a:ext cx="4256087" cy="4675188"/>
            <a:chOff x="3126" y="928"/>
            <a:chExt cx="2438" cy="2599"/>
          </a:xfrm>
        </p:grpSpPr>
        <p:grpSp>
          <p:nvGrpSpPr>
            <p:cNvPr id="161794" name="Group 2"/>
            <p:cNvGrpSpPr>
              <a:grpSpLocks/>
            </p:cNvGrpSpPr>
            <p:nvPr/>
          </p:nvGrpSpPr>
          <p:grpSpPr bwMode="auto">
            <a:xfrm>
              <a:off x="3252" y="1346"/>
              <a:ext cx="2194" cy="1155"/>
              <a:chOff x="699" y="1284"/>
              <a:chExt cx="4389" cy="2149"/>
            </a:xfrm>
          </p:grpSpPr>
          <p:sp>
            <p:nvSpPr>
              <p:cNvPr id="161795" name="Freeform 3"/>
              <p:cNvSpPr>
                <a:spLocks/>
              </p:cNvSpPr>
              <p:nvPr/>
            </p:nvSpPr>
            <p:spPr bwMode="auto">
              <a:xfrm>
                <a:off x="699" y="1337"/>
                <a:ext cx="4377" cy="2090"/>
              </a:xfrm>
              <a:custGeom>
                <a:avLst/>
                <a:gdLst>
                  <a:gd name="T0" fmla="*/ 837 w 4377"/>
                  <a:gd name="T1" fmla="*/ 275 h 2090"/>
                  <a:gd name="T2" fmla="*/ 1277 w 4377"/>
                  <a:gd name="T3" fmla="*/ 283 h 2090"/>
                  <a:gd name="T4" fmla="*/ 1461 w 4377"/>
                  <a:gd name="T5" fmla="*/ 51 h 2090"/>
                  <a:gd name="T6" fmla="*/ 1773 w 4377"/>
                  <a:gd name="T7" fmla="*/ 35 h 2090"/>
                  <a:gd name="T8" fmla="*/ 2117 w 4377"/>
                  <a:gd name="T9" fmla="*/ 107 h 2090"/>
                  <a:gd name="T10" fmla="*/ 2397 w 4377"/>
                  <a:gd name="T11" fmla="*/ 259 h 2090"/>
                  <a:gd name="T12" fmla="*/ 2733 w 4377"/>
                  <a:gd name="T13" fmla="*/ 379 h 2090"/>
                  <a:gd name="T14" fmla="*/ 3013 w 4377"/>
                  <a:gd name="T15" fmla="*/ 195 h 2090"/>
                  <a:gd name="T16" fmla="*/ 3285 w 4377"/>
                  <a:gd name="T17" fmla="*/ 67 h 2090"/>
                  <a:gd name="T18" fmla="*/ 3701 w 4377"/>
                  <a:gd name="T19" fmla="*/ 115 h 2090"/>
                  <a:gd name="T20" fmla="*/ 3949 w 4377"/>
                  <a:gd name="T21" fmla="*/ 315 h 2090"/>
                  <a:gd name="T22" fmla="*/ 4109 w 4377"/>
                  <a:gd name="T23" fmla="*/ 603 h 2090"/>
                  <a:gd name="T24" fmla="*/ 4173 w 4377"/>
                  <a:gd name="T25" fmla="*/ 971 h 2090"/>
                  <a:gd name="T26" fmla="*/ 4301 w 4377"/>
                  <a:gd name="T27" fmla="*/ 1323 h 2090"/>
                  <a:gd name="T28" fmla="*/ 4365 w 4377"/>
                  <a:gd name="T29" fmla="*/ 1739 h 2090"/>
                  <a:gd name="T30" fmla="*/ 4213 w 4377"/>
                  <a:gd name="T31" fmla="*/ 2035 h 2090"/>
                  <a:gd name="T32" fmla="*/ 3877 w 4377"/>
                  <a:gd name="T33" fmla="*/ 2075 h 2090"/>
                  <a:gd name="T34" fmla="*/ 3597 w 4377"/>
                  <a:gd name="T35" fmla="*/ 1923 h 2090"/>
                  <a:gd name="T36" fmla="*/ 3437 w 4377"/>
                  <a:gd name="T37" fmla="*/ 1547 h 2090"/>
                  <a:gd name="T38" fmla="*/ 3253 w 4377"/>
                  <a:gd name="T39" fmla="*/ 1179 h 2090"/>
                  <a:gd name="T40" fmla="*/ 3141 w 4377"/>
                  <a:gd name="T41" fmla="*/ 1131 h 2090"/>
                  <a:gd name="T42" fmla="*/ 2981 w 4377"/>
                  <a:gd name="T43" fmla="*/ 1235 h 2090"/>
                  <a:gd name="T44" fmla="*/ 2741 w 4377"/>
                  <a:gd name="T45" fmla="*/ 1403 h 2090"/>
                  <a:gd name="T46" fmla="*/ 2541 w 4377"/>
                  <a:gd name="T47" fmla="*/ 1667 h 2090"/>
                  <a:gd name="T48" fmla="*/ 2277 w 4377"/>
                  <a:gd name="T49" fmla="*/ 1995 h 2090"/>
                  <a:gd name="T50" fmla="*/ 1765 w 4377"/>
                  <a:gd name="T51" fmla="*/ 2083 h 2090"/>
                  <a:gd name="T52" fmla="*/ 1381 w 4377"/>
                  <a:gd name="T53" fmla="*/ 1987 h 2090"/>
                  <a:gd name="T54" fmla="*/ 1141 w 4377"/>
                  <a:gd name="T55" fmla="*/ 1715 h 2090"/>
                  <a:gd name="T56" fmla="*/ 925 w 4377"/>
                  <a:gd name="T57" fmla="*/ 1635 h 2090"/>
                  <a:gd name="T58" fmla="*/ 573 w 4377"/>
                  <a:gd name="T59" fmla="*/ 1779 h 2090"/>
                  <a:gd name="T60" fmla="*/ 189 w 4377"/>
                  <a:gd name="T61" fmla="*/ 1699 h 2090"/>
                  <a:gd name="T62" fmla="*/ 21 w 4377"/>
                  <a:gd name="T63" fmla="*/ 1291 h 2090"/>
                  <a:gd name="T64" fmla="*/ 21 w 4377"/>
                  <a:gd name="T65" fmla="*/ 843 h 2090"/>
                  <a:gd name="T66" fmla="*/ 261 w 4377"/>
                  <a:gd name="T67" fmla="*/ 427 h 2090"/>
                  <a:gd name="T68" fmla="*/ 541 w 4377"/>
                  <a:gd name="T69" fmla="*/ 243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7" h="2090">
                    <a:moveTo>
                      <a:pt x="541" y="243"/>
                    </a:moveTo>
                    <a:cubicBezTo>
                      <a:pt x="617" y="239"/>
                      <a:pt x="733" y="264"/>
                      <a:pt x="837" y="275"/>
                    </a:cubicBezTo>
                    <a:cubicBezTo>
                      <a:pt x="941" y="286"/>
                      <a:pt x="1092" y="306"/>
                      <a:pt x="1165" y="307"/>
                    </a:cubicBezTo>
                    <a:cubicBezTo>
                      <a:pt x="1238" y="308"/>
                      <a:pt x="1242" y="306"/>
                      <a:pt x="1277" y="283"/>
                    </a:cubicBezTo>
                    <a:cubicBezTo>
                      <a:pt x="1312" y="260"/>
                      <a:pt x="1342" y="210"/>
                      <a:pt x="1373" y="171"/>
                    </a:cubicBezTo>
                    <a:cubicBezTo>
                      <a:pt x="1404" y="132"/>
                      <a:pt x="1425" y="79"/>
                      <a:pt x="1461" y="51"/>
                    </a:cubicBezTo>
                    <a:cubicBezTo>
                      <a:pt x="1497" y="23"/>
                      <a:pt x="1537" y="6"/>
                      <a:pt x="1589" y="3"/>
                    </a:cubicBezTo>
                    <a:cubicBezTo>
                      <a:pt x="1641" y="0"/>
                      <a:pt x="1705" y="19"/>
                      <a:pt x="1773" y="35"/>
                    </a:cubicBezTo>
                    <a:cubicBezTo>
                      <a:pt x="1841" y="51"/>
                      <a:pt x="1940" y="87"/>
                      <a:pt x="1997" y="99"/>
                    </a:cubicBezTo>
                    <a:cubicBezTo>
                      <a:pt x="2054" y="111"/>
                      <a:pt x="2076" y="99"/>
                      <a:pt x="2117" y="107"/>
                    </a:cubicBezTo>
                    <a:cubicBezTo>
                      <a:pt x="2158" y="115"/>
                      <a:pt x="2198" y="122"/>
                      <a:pt x="2245" y="147"/>
                    </a:cubicBezTo>
                    <a:cubicBezTo>
                      <a:pt x="2292" y="172"/>
                      <a:pt x="2342" y="224"/>
                      <a:pt x="2397" y="259"/>
                    </a:cubicBezTo>
                    <a:cubicBezTo>
                      <a:pt x="2452" y="294"/>
                      <a:pt x="2517" y="335"/>
                      <a:pt x="2573" y="355"/>
                    </a:cubicBezTo>
                    <a:cubicBezTo>
                      <a:pt x="2629" y="375"/>
                      <a:pt x="2681" y="384"/>
                      <a:pt x="2733" y="379"/>
                    </a:cubicBezTo>
                    <a:cubicBezTo>
                      <a:pt x="2785" y="374"/>
                      <a:pt x="2838" y="354"/>
                      <a:pt x="2885" y="323"/>
                    </a:cubicBezTo>
                    <a:cubicBezTo>
                      <a:pt x="2932" y="292"/>
                      <a:pt x="2977" y="231"/>
                      <a:pt x="3013" y="195"/>
                    </a:cubicBezTo>
                    <a:cubicBezTo>
                      <a:pt x="3049" y="159"/>
                      <a:pt x="3056" y="128"/>
                      <a:pt x="3101" y="107"/>
                    </a:cubicBezTo>
                    <a:cubicBezTo>
                      <a:pt x="3146" y="86"/>
                      <a:pt x="3216" y="72"/>
                      <a:pt x="3285" y="67"/>
                    </a:cubicBezTo>
                    <a:cubicBezTo>
                      <a:pt x="3354" y="62"/>
                      <a:pt x="3448" y="67"/>
                      <a:pt x="3517" y="75"/>
                    </a:cubicBezTo>
                    <a:cubicBezTo>
                      <a:pt x="3586" y="83"/>
                      <a:pt x="3648" y="95"/>
                      <a:pt x="3701" y="115"/>
                    </a:cubicBezTo>
                    <a:cubicBezTo>
                      <a:pt x="3754" y="135"/>
                      <a:pt x="3796" y="162"/>
                      <a:pt x="3837" y="195"/>
                    </a:cubicBezTo>
                    <a:cubicBezTo>
                      <a:pt x="3878" y="228"/>
                      <a:pt x="3914" y="271"/>
                      <a:pt x="3949" y="315"/>
                    </a:cubicBezTo>
                    <a:cubicBezTo>
                      <a:pt x="3984" y="359"/>
                      <a:pt x="4018" y="411"/>
                      <a:pt x="4045" y="459"/>
                    </a:cubicBezTo>
                    <a:cubicBezTo>
                      <a:pt x="4072" y="507"/>
                      <a:pt x="4089" y="548"/>
                      <a:pt x="4109" y="603"/>
                    </a:cubicBezTo>
                    <a:cubicBezTo>
                      <a:pt x="4129" y="658"/>
                      <a:pt x="4154" y="726"/>
                      <a:pt x="4165" y="787"/>
                    </a:cubicBezTo>
                    <a:cubicBezTo>
                      <a:pt x="4176" y="848"/>
                      <a:pt x="4162" y="911"/>
                      <a:pt x="4173" y="971"/>
                    </a:cubicBezTo>
                    <a:cubicBezTo>
                      <a:pt x="4184" y="1031"/>
                      <a:pt x="4208" y="1088"/>
                      <a:pt x="4229" y="1147"/>
                    </a:cubicBezTo>
                    <a:cubicBezTo>
                      <a:pt x="4250" y="1206"/>
                      <a:pt x="4280" y="1256"/>
                      <a:pt x="4301" y="1323"/>
                    </a:cubicBezTo>
                    <a:cubicBezTo>
                      <a:pt x="4322" y="1390"/>
                      <a:pt x="4346" y="1478"/>
                      <a:pt x="4357" y="1547"/>
                    </a:cubicBezTo>
                    <a:cubicBezTo>
                      <a:pt x="4368" y="1616"/>
                      <a:pt x="4377" y="1678"/>
                      <a:pt x="4365" y="1739"/>
                    </a:cubicBezTo>
                    <a:cubicBezTo>
                      <a:pt x="4353" y="1800"/>
                      <a:pt x="4310" y="1866"/>
                      <a:pt x="4285" y="1915"/>
                    </a:cubicBezTo>
                    <a:cubicBezTo>
                      <a:pt x="4260" y="1964"/>
                      <a:pt x="4252" y="2007"/>
                      <a:pt x="4213" y="2035"/>
                    </a:cubicBezTo>
                    <a:cubicBezTo>
                      <a:pt x="4174" y="2063"/>
                      <a:pt x="4109" y="2076"/>
                      <a:pt x="4053" y="2083"/>
                    </a:cubicBezTo>
                    <a:cubicBezTo>
                      <a:pt x="3997" y="2090"/>
                      <a:pt x="3937" y="2086"/>
                      <a:pt x="3877" y="2075"/>
                    </a:cubicBezTo>
                    <a:cubicBezTo>
                      <a:pt x="3817" y="2064"/>
                      <a:pt x="3740" y="2044"/>
                      <a:pt x="3693" y="2019"/>
                    </a:cubicBezTo>
                    <a:cubicBezTo>
                      <a:pt x="3646" y="1994"/>
                      <a:pt x="3629" y="1971"/>
                      <a:pt x="3597" y="1923"/>
                    </a:cubicBezTo>
                    <a:cubicBezTo>
                      <a:pt x="3565" y="1875"/>
                      <a:pt x="3528" y="1794"/>
                      <a:pt x="3501" y="1731"/>
                    </a:cubicBezTo>
                    <a:cubicBezTo>
                      <a:pt x="3474" y="1668"/>
                      <a:pt x="3462" y="1612"/>
                      <a:pt x="3437" y="1547"/>
                    </a:cubicBezTo>
                    <a:cubicBezTo>
                      <a:pt x="3412" y="1482"/>
                      <a:pt x="3380" y="1400"/>
                      <a:pt x="3349" y="1339"/>
                    </a:cubicBezTo>
                    <a:cubicBezTo>
                      <a:pt x="3318" y="1278"/>
                      <a:pt x="3280" y="1212"/>
                      <a:pt x="3253" y="1179"/>
                    </a:cubicBezTo>
                    <a:cubicBezTo>
                      <a:pt x="3226" y="1146"/>
                      <a:pt x="3208" y="1147"/>
                      <a:pt x="3189" y="1139"/>
                    </a:cubicBezTo>
                    <a:cubicBezTo>
                      <a:pt x="3170" y="1131"/>
                      <a:pt x="3162" y="1124"/>
                      <a:pt x="3141" y="1131"/>
                    </a:cubicBezTo>
                    <a:cubicBezTo>
                      <a:pt x="3120" y="1138"/>
                      <a:pt x="3088" y="1162"/>
                      <a:pt x="3061" y="1179"/>
                    </a:cubicBezTo>
                    <a:cubicBezTo>
                      <a:pt x="3034" y="1196"/>
                      <a:pt x="3014" y="1208"/>
                      <a:pt x="2981" y="1235"/>
                    </a:cubicBezTo>
                    <a:cubicBezTo>
                      <a:pt x="2948" y="1262"/>
                      <a:pt x="2901" y="1311"/>
                      <a:pt x="2861" y="1339"/>
                    </a:cubicBezTo>
                    <a:cubicBezTo>
                      <a:pt x="2821" y="1367"/>
                      <a:pt x="2782" y="1370"/>
                      <a:pt x="2741" y="1403"/>
                    </a:cubicBezTo>
                    <a:cubicBezTo>
                      <a:pt x="2700" y="1436"/>
                      <a:pt x="2646" y="1495"/>
                      <a:pt x="2613" y="1539"/>
                    </a:cubicBezTo>
                    <a:cubicBezTo>
                      <a:pt x="2580" y="1583"/>
                      <a:pt x="2574" y="1614"/>
                      <a:pt x="2541" y="1667"/>
                    </a:cubicBezTo>
                    <a:cubicBezTo>
                      <a:pt x="2508" y="1720"/>
                      <a:pt x="2457" y="1804"/>
                      <a:pt x="2413" y="1859"/>
                    </a:cubicBezTo>
                    <a:cubicBezTo>
                      <a:pt x="2369" y="1914"/>
                      <a:pt x="2338" y="1959"/>
                      <a:pt x="2277" y="1995"/>
                    </a:cubicBezTo>
                    <a:cubicBezTo>
                      <a:pt x="2216" y="2031"/>
                      <a:pt x="2130" y="2060"/>
                      <a:pt x="2045" y="2075"/>
                    </a:cubicBezTo>
                    <a:cubicBezTo>
                      <a:pt x="1960" y="2090"/>
                      <a:pt x="1850" y="2087"/>
                      <a:pt x="1765" y="2083"/>
                    </a:cubicBezTo>
                    <a:cubicBezTo>
                      <a:pt x="1680" y="2079"/>
                      <a:pt x="1597" y="2067"/>
                      <a:pt x="1533" y="2051"/>
                    </a:cubicBezTo>
                    <a:cubicBezTo>
                      <a:pt x="1469" y="2035"/>
                      <a:pt x="1424" y="2016"/>
                      <a:pt x="1381" y="1987"/>
                    </a:cubicBezTo>
                    <a:cubicBezTo>
                      <a:pt x="1338" y="1958"/>
                      <a:pt x="1317" y="1920"/>
                      <a:pt x="1277" y="1875"/>
                    </a:cubicBezTo>
                    <a:cubicBezTo>
                      <a:pt x="1237" y="1830"/>
                      <a:pt x="1182" y="1754"/>
                      <a:pt x="1141" y="1715"/>
                    </a:cubicBezTo>
                    <a:cubicBezTo>
                      <a:pt x="1100" y="1676"/>
                      <a:pt x="1065" y="1656"/>
                      <a:pt x="1029" y="1643"/>
                    </a:cubicBezTo>
                    <a:cubicBezTo>
                      <a:pt x="993" y="1630"/>
                      <a:pt x="966" y="1626"/>
                      <a:pt x="925" y="1635"/>
                    </a:cubicBezTo>
                    <a:cubicBezTo>
                      <a:pt x="884" y="1644"/>
                      <a:pt x="840" y="1675"/>
                      <a:pt x="781" y="1699"/>
                    </a:cubicBezTo>
                    <a:cubicBezTo>
                      <a:pt x="722" y="1723"/>
                      <a:pt x="640" y="1760"/>
                      <a:pt x="573" y="1779"/>
                    </a:cubicBezTo>
                    <a:cubicBezTo>
                      <a:pt x="506" y="1798"/>
                      <a:pt x="445" y="1824"/>
                      <a:pt x="381" y="1811"/>
                    </a:cubicBezTo>
                    <a:cubicBezTo>
                      <a:pt x="317" y="1798"/>
                      <a:pt x="240" y="1748"/>
                      <a:pt x="189" y="1699"/>
                    </a:cubicBezTo>
                    <a:cubicBezTo>
                      <a:pt x="138" y="1650"/>
                      <a:pt x="105" y="1583"/>
                      <a:pt x="77" y="1515"/>
                    </a:cubicBezTo>
                    <a:cubicBezTo>
                      <a:pt x="49" y="1447"/>
                      <a:pt x="33" y="1366"/>
                      <a:pt x="21" y="1291"/>
                    </a:cubicBezTo>
                    <a:cubicBezTo>
                      <a:pt x="9" y="1216"/>
                      <a:pt x="5" y="1142"/>
                      <a:pt x="5" y="1067"/>
                    </a:cubicBezTo>
                    <a:cubicBezTo>
                      <a:pt x="5" y="992"/>
                      <a:pt x="0" y="918"/>
                      <a:pt x="21" y="843"/>
                    </a:cubicBezTo>
                    <a:cubicBezTo>
                      <a:pt x="42" y="768"/>
                      <a:pt x="93" y="688"/>
                      <a:pt x="133" y="619"/>
                    </a:cubicBezTo>
                    <a:cubicBezTo>
                      <a:pt x="173" y="550"/>
                      <a:pt x="220" y="480"/>
                      <a:pt x="261" y="427"/>
                    </a:cubicBezTo>
                    <a:cubicBezTo>
                      <a:pt x="302" y="374"/>
                      <a:pt x="338" y="331"/>
                      <a:pt x="381" y="299"/>
                    </a:cubicBezTo>
                    <a:cubicBezTo>
                      <a:pt x="424" y="267"/>
                      <a:pt x="465" y="247"/>
                      <a:pt x="541" y="243"/>
                    </a:cubicBezTo>
                    <a:close/>
                  </a:path>
                </a:pathLst>
              </a:custGeom>
              <a:noFill/>
              <a:ln w="50800" cap="flat" cmpd="sng">
                <a:solidFill>
                  <a:srgbClr val="996600"/>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796" name="Freeform 4"/>
              <p:cNvSpPr>
                <a:spLocks/>
              </p:cNvSpPr>
              <p:nvPr/>
            </p:nvSpPr>
            <p:spPr bwMode="auto">
              <a:xfrm>
                <a:off x="704" y="1284"/>
                <a:ext cx="4384" cy="2148"/>
              </a:xfrm>
              <a:custGeom>
                <a:avLst/>
                <a:gdLst>
                  <a:gd name="T0" fmla="*/ 432 w 4384"/>
                  <a:gd name="T1" fmla="*/ 280 h 2148"/>
                  <a:gd name="T2" fmla="*/ 1248 w 4384"/>
                  <a:gd name="T3" fmla="*/ 372 h 2148"/>
                  <a:gd name="T4" fmla="*/ 1548 w 4384"/>
                  <a:gd name="T5" fmla="*/ 0 h 2148"/>
                  <a:gd name="T6" fmla="*/ 2736 w 4384"/>
                  <a:gd name="T7" fmla="*/ 432 h 2148"/>
                  <a:gd name="T8" fmla="*/ 3216 w 4384"/>
                  <a:gd name="T9" fmla="*/ 120 h 2148"/>
                  <a:gd name="T10" fmla="*/ 3800 w 4384"/>
                  <a:gd name="T11" fmla="*/ 160 h 2148"/>
                  <a:gd name="T12" fmla="*/ 4120 w 4384"/>
                  <a:gd name="T13" fmla="*/ 696 h 2148"/>
                  <a:gd name="T14" fmla="*/ 4384 w 4384"/>
                  <a:gd name="T15" fmla="*/ 1744 h 2148"/>
                  <a:gd name="T16" fmla="*/ 4180 w 4384"/>
                  <a:gd name="T17" fmla="*/ 2148 h 2148"/>
                  <a:gd name="T18" fmla="*/ 3672 w 4384"/>
                  <a:gd name="T19" fmla="*/ 2104 h 2148"/>
                  <a:gd name="T20" fmla="*/ 3172 w 4384"/>
                  <a:gd name="T21" fmla="*/ 1088 h 2148"/>
                  <a:gd name="T22" fmla="*/ 2196 w 4384"/>
                  <a:gd name="T23" fmla="*/ 2092 h 2148"/>
                  <a:gd name="T24" fmla="*/ 1464 w 4384"/>
                  <a:gd name="T25" fmla="*/ 2136 h 2148"/>
                  <a:gd name="T26" fmla="*/ 1024 w 4384"/>
                  <a:gd name="T27" fmla="*/ 1676 h 2148"/>
                  <a:gd name="T28" fmla="*/ 372 w 4384"/>
                  <a:gd name="T29" fmla="*/ 1892 h 2148"/>
                  <a:gd name="T30" fmla="*/ 48 w 4384"/>
                  <a:gd name="T31" fmla="*/ 1636 h 2148"/>
                  <a:gd name="T32" fmla="*/ 0 w 4384"/>
                  <a:gd name="T33" fmla="*/ 816 h 2148"/>
                  <a:gd name="T34" fmla="*/ 440 w 4384"/>
                  <a:gd name="T35" fmla="*/ 280 h 2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4" h="2148">
                    <a:moveTo>
                      <a:pt x="432" y="280"/>
                    </a:moveTo>
                    <a:lnTo>
                      <a:pt x="1248" y="372"/>
                    </a:lnTo>
                    <a:lnTo>
                      <a:pt x="1548" y="0"/>
                    </a:lnTo>
                    <a:lnTo>
                      <a:pt x="2736" y="432"/>
                    </a:lnTo>
                    <a:lnTo>
                      <a:pt x="3216" y="120"/>
                    </a:lnTo>
                    <a:lnTo>
                      <a:pt x="3800" y="160"/>
                    </a:lnTo>
                    <a:lnTo>
                      <a:pt x="4120" y="696"/>
                    </a:lnTo>
                    <a:lnTo>
                      <a:pt x="4384" y="1744"/>
                    </a:lnTo>
                    <a:lnTo>
                      <a:pt x="4180" y="2148"/>
                    </a:lnTo>
                    <a:lnTo>
                      <a:pt x="3672" y="2104"/>
                    </a:lnTo>
                    <a:lnTo>
                      <a:pt x="3172" y="1088"/>
                    </a:lnTo>
                    <a:lnTo>
                      <a:pt x="2196" y="2092"/>
                    </a:lnTo>
                    <a:lnTo>
                      <a:pt x="1464" y="2136"/>
                    </a:lnTo>
                    <a:lnTo>
                      <a:pt x="1024" y="1676"/>
                    </a:lnTo>
                    <a:lnTo>
                      <a:pt x="372" y="1892"/>
                    </a:lnTo>
                    <a:lnTo>
                      <a:pt x="48" y="1636"/>
                    </a:lnTo>
                    <a:lnTo>
                      <a:pt x="0" y="816"/>
                    </a:lnTo>
                    <a:lnTo>
                      <a:pt x="440" y="280"/>
                    </a:lnTo>
                  </a:path>
                </a:pathLst>
              </a:custGeom>
              <a:noFill/>
              <a:ln w="15875" cap="flat" cmpd="sng">
                <a:solidFill>
                  <a:schemeClr val="tx1"/>
                </a:solidFill>
                <a:prstDash val="solid"/>
                <a:round/>
                <a:headEnd/>
                <a:tailEnd type="none" w="sm" len="sm"/>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797" name="Freeform 5"/>
              <p:cNvSpPr>
                <a:spLocks/>
              </p:cNvSpPr>
              <p:nvPr/>
            </p:nvSpPr>
            <p:spPr bwMode="auto">
              <a:xfrm>
                <a:off x="1137" y="1572"/>
                <a:ext cx="1571" cy="938"/>
              </a:xfrm>
              <a:custGeom>
                <a:avLst/>
                <a:gdLst>
                  <a:gd name="T0" fmla="*/ 0 w 1571"/>
                  <a:gd name="T1" fmla="*/ 0 h 938"/>
                  <a:gd name="T2" fmla="*/ 1571 w 1571"/>
                  <a:gd name="T3" fmla="*/ 938 h 938"/>
                </a:gdLst>
                <a:ahLst/>
                <a:cxnLst>
                  <a:cxn ang="0">
                    <a:pos x="T0" y="T1"/>
                  </a:cxn>
                  <a:cxn ang="0">
                    <a:pos x="T2" y="T3"/>
                  </a:cxn>
                </a:cxnLst>
                <a:rect l="0" t="0" r="r" b="b"/>
                <a:pathLst>
                  <a:path w="1571" h="938">
                    <a:moveTo>
                      <a:pt x="0" y="0"/>
                    </a:moveTo>
                    <a:lnTo>
                      <a:pt x="1571" y="938"/>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798" name="Freeform 6"/>
              <p:cNvSpPr>
                <a:spLocks/>
              </p:cNvSpPr>
              <p:nvPr/>
            </p:nvSpPr>
            <p:spPr bwMode="auto">
              <a:xfrm>
                <a:off x="1952" y="1652"/>
                <a:ext cx="748" cy="856"/>
              </a:xfrm>
              <a:custGeom>
                <a:avLst/>
                <a:gdLst>
                  <a:gd name="T0" fmla="*/ 0 w 748"/>
                  <a:gd name="T1" fmla="*/ 0 h 856"/>
                  <a:gd name="T2" fmla="*/ 748 w 748"/>
                  <a:gd name="T3" fmla="*/ 856 h 856"/>
                </a:gdLst>
                <a:ahLst/>
                <a:cxnLst>
                  <a:cxn ang="0">
                    <a:pos x="T0" y="T1"/>
                  </a:cxn>
                  <a:cxn ang="0">
                    <a:pos x="T2" y="T3"/>
                  </a:cxn>
                </a:cxnLst>
                <a:rect l="0" t="0" r="r" b="b"/>
                <a:pathLst>
                  <a:path w="748" h="856">
                    <a:moveTo>
                      <a:pt x="0" y="0"/>
                    </a:moveTo>
                    <a:lnTo>
                      <a:pt x="748" y="856"/>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799" name="Freeform 7"/>
              <p:cNvSpPr>
                <a:spLocks/>
              </p:cNvSpPr>
              <p:nvPr/>
            </p:nvSpPr>
            <p:spPr bwMode="auto">
              <a:xfrm>
                <a:off x="702" y="2100"/>
                <a:ext cx="2002" cy="406"/>
              </a:xfrm>
              <a:custGeom>
                <a:avLst/>
                <a:gdLst>
                  <a:gd name="T0" fmla="*/ 0 w 2002"/>
                  <a:gd name="T1" fmla="*/ 0 h 406"/>
                  <a:gd name="T2" fmla="*/ 2002 w 2002"/>
                  <a:gd name="T3" fmla="*/ 406 h 406"/>
                </a:gdLst>
                <a:ahLst/>
                <a:cxnLst>
                  <a:cxn ang="0">
                    <a:pos x="T0" y="T1"/>
                  </a:cxn>
                  <a:cxn ang="0">
                    <a:pos x="T2" y="T3"/>
                  </a:cxn>
                </a:cxnLst>
                <a:rect l="0" t="0" r="r" b="b"/>
                <a:pathLst>
                  <a:path w="2002" h="406">
                    <a:moveTo>
                      <a:pt x="0" y="0"/>
                    </a:moveTo>
                    <a:lnTo>
                      <a:pt x="2002" y="406"/>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0" name="Freeform 8"/>
              <p:cNvSpPr>
                <a:spLocks/>
              </p:cNvSpPr>
              <p:nvPr/>
            </p:nvSpPr>
            <p:spPr bwMode="auto">
              <a:xfrm>
                <a:off x="746" y="2513"/>
                <a:ext cx="1959" cy="399"/>
              </a:xfrm>
              <a:custGeom>
                <a:avLst/>
                <a:gdLst>
                  <a:gd name="T0" fmla="*/ 0 w 1959"/>
                  <a:gd name="T1" fmla="*/ 399 h 399"/>
                  <a:gd name="T2" fmla="*/ 1959 w 1959"/>
                  <a:gd name="T3" fmla="*/ 0 h 399"/>
                </a:gdLst>
                <a:ahLst/>
                <a:cxnLst>
                  <a:cxn ang="0">
                    <a:pos x="T0" y="T1"/>
                  </a:cxn>
                  <a:cxn ang="0">
                    <a:pos x="T2" y="T3"/>
                  </a:cxn>
                </a:cxnLst>
                <a:rect l="0" t="0" r="r" b="b"/>
                <a:pathLst>
                  <a:path w="1959" h="399">
                    <a:moveTo>
                      <a:pt x="0" y="399"/>
                    </a:moveTo>
                    <a:lnTo>
                      <a:pt x="1959"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1" name="Freeform 9"/>
              <p:cNvSpPr>
                <a:spLocks/>
              </p:cNvSpPr>
              <p:nvPr/>
            </p:nvSpPr>
            <p:spPr bwMode="auto">
              <a:xfrm>
                <a:off x="1080" y="2510"/>
                <a:ext cx="1630" cy="664"/>
              </a:xfrm>
              <a:custGeom>
                <a:avLst/>
                <a:gdLst>
                  <a:gd name="T0" fmla="*/ 0 w 1630"/>
                  <a:gd name="T1" fmla="*/ 664 h 664"/>
                  <a:gd name="T2" fmla="*/ 1630 w 1630"/>
                  <a:gd name="T3" fmla="*/ 0 h 664"/>
                </a:gdLst>
                <a:ahLst/>
                <a:cxnLst>
                  <a:cxn ang="0">
                    <a:pos x="T0" y="T1"/>
                  </a:cxn>
                  <a:cxn ang="0">
                    <a:pos x="T2" y="T3"/>
                  </a:cxn>
                </a:cxnLst>
                <a:rect l="0" t="0" r="r" b="b"/>
                <a:pathLst>
                  <a:path w="1630" h="664">
                    <a:moveTo>
                      <a:pt x="0" y="664"/>
                    </a:moveTo>
                    <a:lnTo>
                      <a:pt x="1630"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2" name="Line 10"/>
              <p:cNvSpPr>
                <a:spLocks noChangeShapeType="1"/>
              </p:cNvSpPr>
              <p:nvPr/>
            </p:nvSpPr>
            <p:spPr bwMode="auto">
              <a:xfrm flipV="1">
                <a:off x="1726" y="2509"/>
                <a:ext cx="984" cy="453"/>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3" name="Line 11"/>
              <p:cNvSpPr>
                <a:spLocks noChangeShapeType="1"/>
              </p:cNvSpPr>
              <p:nvPr/>
            </p:nvSpPr>
            <p:spPr bwMode="auto">
              <a:xfrm>
                <a:off x="2252" y="1284"/>
                <a:ext cx="452" cy="1222"/>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4" name="Freeform 12"/>
              <p:cNvSpPr>
                <a:spLocks/>
              </p:cNvSpPr>
              <p:nvPr/>
            </p:nvSpPr>
            <p:spPr bwMode="auto">
              <a:xfrm>
                <a:off x="2708" y="1716"/>
                <a:ext cx="727" cy="794"/>
              </a:xfrm>
              <a:custGeom>
                <a:avLst/>
                <a:gdLst>
                  <a:gd name="T0" fmla="*/ 727 w 727"/>
                  <a:gd name="T1" fmla="*/ 0 h 794"/>
                  <a:gd name="T2" fmla="*/ 0 w 727"/>
                  <a:gd name="T3" fmla="*/ 794 h 794"/>
                </a:gdLst>
                <a:ahLst/>
                <a:cxnLst>
                  <a:cxn ang="0">
                    <a:pos x="T0" y="T1"/>
                  </a:cxn>
                  <a:cxn ang="0">
                    <a:pos x="T2" y="T3"/>
                  </a:cxn>
                </a:cxnLst>
                <a:rect l="0" t="0" r="r" b="b"/>
                <a:pathLst>
                  <a:path w="727" h="794">
                    <a:moveTo>
                      <a:pt x="727" y="0"/>
                    </a:moveTo>
                    <a:lnTo>
                      <a:pt x="0" y="794"/>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5" name="Line 13"/>
              <p:cNvSpPr>
                <a:spLocks noChangeShapeType="1"/>
              </p:cNvSpPr>
              <p:nvPr/>
            </p:nvSpPr>
            <p:spPr bwMode="auto">
              <a:xfrm flipH="1">
                <a:off x="2708" y="1410"/>
                <a:ext cx="1198" cy="1101"/>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6" name="Freeform 14"/>
              <p:cNvSpPr>
                <a:spLocks/>
              </p:cNvSpPr>
              <p:nvPr/>
            </p:nvSpPr>
            <p:spPr bwMode="auto">
              <a:xfrm>
                <a:off x="2703" y="1447"/>
                <a:ext cx="1805" cy="1061"/>
              </a:xfrm>
              <a:custGeom>
                <a:avLst/>
                <a:gdLst>
                  <a:gd name="T0" fmla="*/ 1805 w 1805"/>
                  <a:gd name="T1" fmla="*/ 0 h 1061"/>
                  <a:gd name="T2" fmla="*/ 0 w 1805"/>
                  <a:gd name="T3" fmla="*/ 1061 h 1061"/>
                </a:gdLst>
                <a:ahLst/>
                <a:cxnLst>
                  <a:cxn ang="0">
                    <a:pos x="T0" y="T1"/>
                  </a:cxn>
                  <a:cxn ang="0">
                    <a:pos x="T2" y="T3"/>
                  </a:cxn>
                </a:cxnLst>
                <a:rect l="0" t="0" r="r" b="b"/>
                <a:pathLst>
                  <a:path w="1805" h="1061">
                    <a:moveTo>
                      <a:pt x="1805" y="0"/>
                    </a:moveTo>
                    <a:lnTo>
                      <a:pt x="0" y="1061"/>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7" name="Line 15"/>
              <p:cNvSpPr>
                <a:spLocks noChangeShapeType="1"/>
              </p:cNvSpPr>
              <p:nvPr/>
            </p:nvSpPr>
            <p:spPr bwMode="auto">
              <a:xfrm flipH="1">
                <a:off x="2706" y="2380"/>
                <a:ext cx="1170" cy="129"/>
              </a:xfrm>
              <a:prstGeom prst="line">
                <a:avLst/>
              </a:prstGeom>
              <a:noFill/>
              <a:ln w="12700">
                <a:solidFill>
                  <a:schemeClr val="hlink"/>
                </a:solidFill>
                <a:prstDash val="dash"/>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8" name="Freeform 16"/>
              <p:cNvSpPr>
                <a:spLocks/>
              </p:cNvSpPr>
              <p:nvPr/>
            </p:nvSpPr>
            <p:spPr bwMode="auto">
              <a:xfrm>
                <a:off x="2169" y="2507"/>
                <a:ext cx="537" cy="910"/>
              </a:xfrm>
              <a:custGeom>
                <a:avLst/>
                <a:gdLst>
                  <a:gd name="T0" fmla="*/ 0 w 537"/>
                  <a:gd name="T1" fmla="*/ 910 h 910"/>
                  <a:gd name="T2" fmla="*/ 537 w 537"/>
                  <a:gd name="T3" fmla="*/ 0 h 910"/>
                </a:gdLst>
                <a:ahLst/>
                <a:cxnLst>
                  <a:cxn ang="0">
                    <a:pos x="T0" y="T1"/>
                  </a:cxn>
                  <a:cxn ang="0">
                    <a:pos x="T2" y="T3"/>
                  </a:cxn>
                </a:cxnLst>
                <a:rect l="0" t="0" r="r" b="b"/>
                <a:pathLst>
                  <a:path w="537" h="910">
                    <a:moveTo>
                      <a:pt x="0" y="910"/>
                    </a:moveTo>
                    <a:lnTo>
                      <a:pt x="537"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09" name="Freeform 17"/>
              <p:cNvSpPr>
                <a:spLocks/>
              </p:cNvSpPr>
              <p:nvPr/>
            </p:nvSpPr>
            <p:spPr bwMode="auto">
              <a:xfrm>
                <a:off x="2708" y="2507"/>
                <a:ext cx="190" cy="866"/>
              </a:xfrm>
              <a:custGeom>
                <a:avLst/>
                <a:gdLst>
                  <a:gd name="T0" fmla="*/ 190 w 190"/>
                  <a:gd name="T1" fmla="*/ 866 h 866"/>
                  <a:gd name="T2" fmla="*/ 0 w 190"/>
                  <a:gd name="T3" fmla="*/ 0 h 866"/>
                </a:gdLst>
                <a:ahLst/>
                <a:cxnLst>
                  <a:cxn ang="0">
                    <a:pos x="T0" y="T1"/>
                  </a:cxn>
                  <a:cxn ang="0">
                    <a:pos x="T2" y="T3"/>
                  </a:cxn>
                </a:cxnLst>
                <a:rect l="0" t="0" r="r" b="b"/>
                <a:pathLst>
                  <a:path w="190" h="866">
                    <a:moveTo>
                      <a:pt x="190" y="866"/>
                    </a:moveTo>
                    <a:lnTo>
                      <a:pt x="0"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10" name="Freeform 18"/>
              <p:cNvSpPr>
                <a:spLocks/>
              </p:cNvSpPr>
              <p:nvPr/>
            </p:nvSpPr>
            <p:spPr bwMode="auto">
              <a:xfrm>
                <a:off x="2703" y="2505"/>
                <a:ext cx="1680" cy="886"/>
              </a:xfrm>
              <a:custGeom>
                <a:avLst/>
                <a:gdLst>
                  <a:gd name="T0" fmla="*/ 1680 w 1680"/>
                  <a:gd name="T1" fmla="*/ 886 h 886"/>
                  <a:gd name="T2" fmla="*/ 0 w 1680"/>
                  <a:gd name="T3" fmla="*/ 0 h 886"/>
                </a:gdLst>
                <a:ahLst/>
                <a:cxnLst>
                  <a:cxn ang="0">
                    <a:pos x="T0" y="T1"/>
                  </a:cxn>
                  <a:cxn ang="0">
                    <a:pos x="T2" y="T3"/>
                  </a:cxn>
                </a:cxnLst>
                <a:rect l="0" t="0" r="r" b="b"/>
                <a:pathLst>
                  <a:path w="1680" h="886">
                    <a:moveTo>
                      <a:pt x="1680" y="886"/>
                    </a:moveTo>
                    <a:lnTo>
                      <a:pt x="0"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11" name="Freeform 19"/>
              <p:cNvSpPr>
                <a:spLocks/>
              </p:cNvSpPr>
              <p:nvPr/>
            </p:nvSpPr>
            <p:spPr bwMode="auto">
              <a:xfrm>
                <a:off x="2706" y="2505"/>
                <a:ext cx="2181" cy="928"/>
              </a:xfrm>
              <a:custGeom>
                <a:avLst/>
                <a:gdLst>
                  <a:gd name="T0" fmla="*/ 2181 w 2181"/>
                  <a:gd name="T1" fmla="*/ 928 h 928"/>
                  <a:gd name="T2" fmla="*/ 0 w 2181"/>
                  <a:gd name="T3" fmla="*/ 0 h 928"/>
                </a:gdLst>
                <a:ahLst/>
                <a:cxnLst>
                  <a:cxn ang="0">
                    <a:pos x="T0" y="T1"/>
                  </a:cxn>
                  <a:cxn ang="0">
                    <a:pos x="T2" y="T3"/>
                  </a:cxn>
                </a:cxnLst>
                <a:rect l="0" t="0" r="r" b="b"/>
                <a:pathLst>
                  <a:path w="2181" h="928">
                    <a:moveTo>
                      <a:pt x="2181" y="928"/>
                    </a:moveTo>
                    <a:lnTo>
                      <a:pt x="0"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12" name="Freeform 20"/>
              <p:cNvSpPr>
                <a:spLocks/>
              </p:cNvSpPr>
              <p:nvPr/>
            </p:nvSpPr>
            <p:spPr bwMode="auto">
              <a:xfrm>
                <a:off x="2708" y="2510"/>
                <a:ext cx="2380" cy="516"/>
              </a:xfrm>
              <a:custGeom>
                <a:avLst/>
                <a:gdLst>
                  <a:gd name="T0" fmla="*/ 2380 w 2380"/>
                  <a:gd name="T1" fmla="*/ 516 h 516"/>
                  <a:gd name="T2" fmla="*/ 0 w 2380"/>
                  <a:gd name="T3" fmla="*/ 0 h 516"/>
                </a:gdLst>
                <a:ahLst/>
                <a:cxnLst>
                  <a:cxn ang="0">
                    <a:pos x="T0" y="T1"/>
                  </a:cxn>
                  <a:cxn ang="0">
                    <a:pos x="T2" y="T3"/>
                  </a:cxn>
                </a:cxnLst>
                <a:rect l="0" t="0" r="r" b="b"/>
                <a:pathLst>
                  <a:path w="2380" h="516">
                    <a:moveTo>
                      <a:pt x="2380" y="516"/>
                    </a:moveTo>
                    <a:lnTo>
                      <a:pt x="0" y="0"/>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61813" name="Freeform 21"/>
              <p:cNvSpPr>
                <a:spLocks/>
              </p:cNvSpPr>
              <p:nvPr/>
            </p:nvSpPr>
            <p:spPr bwMode="auto">
              <a:xfrm>
                <a:off x="2706" y="1971"/>
                <a:ext cx="2114" cy="539"/>
              </a:xfrm>
              <a:custGeom>
                <a:avLst/>
                <a:gdLst>
                  <a:gd name="T0" fmla="*/ 2114 w 2114"/>
                  <a:gd name="T1" fmla="*/ 0 h 539"/>
                  <a:gd name="T2" fmla="*/ 0 w 2114"/>
                  <a:gd name="T3" fmla="*/ 539 h 539"/>
                </a:gdLst>
                <a:ahLst/>
                <a:cxnLst>
                  <a:cxn ang="0">
                    <a:pos x="T0" y="T1"/>
                  </a:cxn>
                  <a:cxn ang="0">
                    <a:pos x="T2" y="T3"/>
                  </a:cxn>
                </a:cxnLst>
                <a:rect l="0" t="0" r="r" b="b"/>
                <a:pathLst>
                  <a:path w="2114" h="539">
                    <a:moveTo>
                      <a:pt x="2114" y="0"/>
                    </a:moveTo>
                    <a:lnTo>
                      <a:pt x="0" y="539"/>
                    </a:lnTo>
                  </a:path>
                </a:pathLst>
              </a:custGeom>
              <a:noFill/>
              <a:ln w="12700" cap="flat" cmpd="sng">
                <a:solidFill>
                  <a:schemeClr val="hlink"/>
                </a:solidFill>
                <a:prstDash val="dash"/>
                <a:round/>
                <a:headEnd type="oval"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grpSp>
        <p:sp>
          <p:nvSpPr>
            <p:cNvPr id="161814" name="Rectangle 22"/>
            <p:cNvSpPr>
              <a:spLocks noChangeArrowheads="1"/>
            </p:cNvSpPr>
            <p:nvPr/>
          </p:nvSpPr>
          <p:spPr bwMode="auto">
            <a:xfrm>
              <a:off x="3294" y="928"/>
              <a:ext cx="1905" cy="2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700"/>
                <a:t>Transect Methods</a:t>
              </a:r>
            </a:p>
          </p:txBody>
        </p:sp>
        <p:sp>
          <p:nvSpPr>
            <p:cNvPr id="161826" name="Text Box 34"/>
            <p:cNvSpPr txBox="1">
              <a:spLocks noChangeArrowheads="1"/>
            </p:cNvSpPr>
            <p:nvPr/>
          </p:nvSpPr>
          <p:spPr bwMode="auto">
            <a:xfrm>
              <a:off x="3126" y="2785"/>
              <a:ext cx="2438" cy="7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buClr>
                  <a:schemeClr val="folHlink"/>
                </a:buClr>
                <a:buSzPct val="110000"/>
                <a:buFont typeface="WP MathA" charset="2"/>
                <a:buNone/>
              </a:pPr>
              <a:r>
                <a:rPr lang="en-US" altLang="en-US" sz="2700">
                  <a:solidFill>
                    <a:schemeClr val="tx2"/>
                  </a:solidFill>
                </a:rPr>
                <a:t>Higher precision due to use of transects and a permanent reference point.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61827"/>
                                        </p:tgtEl>
                                        <p:attrNameLst>
                                          <p:attrName>style.visibility</p:attrName>
                                        </p:attrNameLst>
                                      </p:cBhvr>
                                      <p:to>
                                        <p:strVal val="visible"/>
                                      </p:to>
                                    </p:set>
                                    <p:animEffect transition="in" filter="dissolve">
                                      <p:cBhvr>
                                        <p:cTn id="7" dur="500"/>
                                        <p:tgtEl>
                                          <p:spTgt spid="161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1828"/>
                                        </p:tgtEl>
                                        <p:attrNameLst>
                                          <p:attrName>style.visibility</p:attrName>
                                        </p:attrNameLst>
                                      </p:cBhvr>
                                      <p:to>
                                        <p:strVal val="visible"/>
                                      </p:to>
                                    </p:set>
                                    <p:animEffect transition="in" filter="dissolve">
                                      <p:cBhvr>
                                        <p:cTn id="12" dur="500"/>
                                        <p:tgtEl>
                                          <p:spTgt spid="161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8743" name="Rectangle 2071"/>
          <p:cNvSpPr>
            <a:spLocks noChangeArrowheads="1"/>
          </p:cNvSpPr>
          <p:nvPr/>
        </p:nvSpPr>
        <p:spPr bwMode="auto">
          <a:xfrm>
            <a:off x="503238" y="166688"/>
            <a:ext cx="9051925" cy="1209675"/>
          </a:xfrm>
          <a:prstGeom prst="rect">
            <a:avLst/>
          </a:prstGeom>
          <a:noFill/>
          <a:ln>
            <a:noFill/>
          </a:ln>
          <a:effectLst>
            <a:outerShdw dist="17961" dir="2700000" algn="ctr" rotWithShape="0">
              <a:schemeClr val="hlink"/>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300">
                <a:solidFill>
                  <a:schemeClr val="folHlink"/>
                </a:solidFill>
                <a:latin typeface="Bookman Old Style" panose="02050604050505020204" pitchFamily="18" charset="0"/>
              </a:rPr>
              <a:t>Site Size Remeasurement Methods</a:t>
            </a:r>
          </a:p>
        </p:txBody>
      </p:sp>
      <p:grpSp>
        <p:nvGrpSpPr>
          <p:cNvPr id="158759" name="Group 2087"/>
          <p:cNvGrpSpPr>
            <a:grpSpLocks/>
          </p:cNvGrpSpPr>
          <p:nvPr/>
        </p:nvGrpSpPr>
        <p:grpSpPr bwMode="auto">
          <a:xfrm>
            <a:off x="2043113" y="2039938"/>
            <a:ext cx="7478712" cy="3762375"/>
            <a:chOff x="1533" y="1267"/>
            <a:chExt cx="4060" cy="2069"/>
          </a:xfrm>
        </p:grpSpPr>
        <p:sp>
          <p:nvSpPr>
            <p:cNvPr id="158747" name="Freeform 2075"/>
            <p:cNvSpPr>
              <a:spLocks/>
            </p:cNvSpPr>
            <p:nvPr/>
          </p:nvSpPr>
          <p:spPr bwMode="auto">
            <a:xfrm>
              <a:off x="1533" y="1267"/>
              <a:ext cx="2479" cy="1810"/>
            </a:xfrm>
            <a:custGeom>
              <a:avLst/>
              <a:gdLst>
                <a:gd name="T0" fmla="*/ 2110 w 2479"/>
                <a:gd name="T1" fmla="*/ 31 h 1810"/>
                <a:gd name="T2" fmla="*/ 1842 w 2479"/>
                <a:gd name="T3" fmla="*/ 5 h 1810"/>
                <a:gd name="T4" fmla="*/ 1590 w 2479"/>
                <a:gd name="T5" fmla="*/ 59 h 1810"/>
                <a:gd name="T6" fmla="*/ 990 w 2479"/>
                <a:gd name="T7" fmla="*/ 173 h 1810"/>
                <a:gd name="T8" fmla="*/ 474 w 2479"/>
                <a:gd name="T9" fmla="*/ 347 h 1810"/>
                <a:gd name="T10" fmla="*/ 223 w 2479"/>
                <a:gd name="T11" fmla="*/ 577 h 1810"/>
                <a:gd name="T12" fmla="*/ 42 w 2479"/>
                <a:gd name="T13" fmla="*/ 875 h 1810"/>
                <a:gd name="T14" fmla="*/ 7 w 2479"/>
                <a:gd name="T15" fmla="*/ 1317 h 1810"/>
                <a:gd name="T16" fmla="*/ 84 w 2479"/>
                <a:gd name="T17" fmla="*/ 1691 h 1810"/>
                <a:gd name="T18" fmla="*/ 355 w 2479"/>
                <a:gd name="T19" fmla="*/ 1793 h 1810"/>
                <a:gd name="T20" fmla="*/ 726 w 2479"/>
                <a:gd name="T21" fmla="*/ 1793 h 1810"/>
                <a:gd name="T22" fmla="*/ 1074 w 2479"/>
                <a:gd name="T23" fmla="*/ 1739 h 1810"/>
                <a:gd name="T24" fmla="*/ 1746 w 2479"/>
                <a:gd name="T25" fmla="*/ 1685 h 1810"/>
                <a:gd name="T26" fmla="*/ 2103 w 2479"/>
                <a:gd name="T27" fmla="*/ 1707 h 1810"/>
                <a:gd name="T28" fmla="*/ 2321 w 2479"/>
                <a:gd name="T29" fmla="*/ 1701 h 1810"/>
                <a:gd name="T30" fmla="*/ 2479 w 2479"/>
                <a:gd name="T31" fmla="*/ 1699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9" h="1810">
                  <a:moveTo>
                    <a:pt x="2110" y="31"/>
                  </a:moveTo>
                  <a:cubicBezTo>
                    <a:pt x="2065" y="27"/>
                    <a:pt x="1929" y="0"/>
                    <a:pt x="1842" y="5"/>
                  </a:cubicBezTo>
                  <a:cubicBezTo>
                    <a:pt x="1755" y="10"/>
                    <a:pt x="1732" y="31"/>
                    <a:pt x="1590" y="59"/>
                  </a:cubicBezTo>
                  <a:cubicBezTo>
                    <a:pt x="1448" y="87"/>
                    <a:pt x="1176" y="125"/>
                    <a:pt x="990" y="173"/>
                  </a:cubicBezTo>
                  <a:cubicBezTo>
                    <a:pt x="804" y="221"/>
                    <a:pt x="602" y="280"/>
                    <a:pt x="474" y="347"/>
                  </a:cubicBezTo>
                  <a:cubicBezTo>
                    <a:pt x="346" y="414"/>
                    <a:pt x="295" y="489"/>
                    <a:pt x="223" y="577"/>
                  </a:cubicBezTo>
                  <a:cubicBezTo>
                    <a:pt x="151" y="665"/>
                    <a:pt x="78" y="752"/>
                    <a:pt x="42" y="875"/>
                  </a:cubicBezTo>
                  <a:cubicBezTo>
                    <a:pt x="6" y="998"/>
                    <a:pt x="0" y="1181"/>
                    <a:pt x="7" y="1317"/>
                  </a:cubicBezTo>
                  <a:cubicBezTo>
                    <a:pt x="14" y="1453"/>
                    <a:pt x="26" y="1612"/>
                    <a:pt x="84" y="1691"/>
                  </a:cubicBezTo>
                  <a:cubicBezTo>
                    <a:pt x="142" y="1770"/>
                    <a:pt x="248" y="1776"/>
                    <a:pt x="355" y="1793"/>
                  </a:cubicBezTo>
                  <a:cubicBezTo>
                    <a:pt x="462" y="1810"/>
                    <a:pt x="606" y="1802"/>
                    <a:pt x="726" y="1793"/>
                  </a:cubicBezTo>
                  <a:cubicBezTo>
                    <a:pt x="846" y="1784"/>
                    <a:pt x="904" y="1757"/>
                    <a:pt x="1074" y="1739"/>
                  </a:cubicBezTo>
                  <a:cubicBezTo>
                    <a:pt x="1244" y="1721"/>
                    <a:pt x="1575" y="1690"/>
                    <a:pt x="1746" y="1685"/>
                  </a:cubicBezTo>
                  <a:cubicBezTo>
                    <a:pt x="1917" y="1680"/>
                    <a:pt x="2007" y="1704"/>
                    <a:pt x="2103" y="1707"/>
                  </a:cubicBezTo>
                  <a:cubicBezTo>
                    <a:pt x="2199" y="1710"/>
                    <a:pt x="2258" y="1702"/>
                    <a:pt x="2321" y="1701"/>
                  </a:cubicBezTo>
                  <a:cubicBezTo>
                    <a:pt x="2384" y="1700"/>
                    <a:pt x="2446" y="1699"/>
                    <a:pt x="2479" y="1699"/>
                  </a:cubicBezTo>
                </a:path>
              </a:pathLst>
            </a:custGeom>
            <a:noFill/>
            <a:ln w="28575" cap="flat" cmpd="sng">
              <a:solidFill>
                <a:srgbClr val="9966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25" name="Freeform 2053"/>
            <p:cNvSpPr>
              <a:spLocks/>
            </p:cNvSpPr>
            <p:nvPr/>
          </p:nvSpPr>
          <p:spPr bwMode="auto">
            <a:xfrm>
              <a:off x="2010" y="1614"/>
              <a:ext cx="1571" cy="938"/>
            </a:xfrm>
            <a:custGeom>
              <a:avLst/>
              <a:gdLst>
                <a:gd name="T0" fmla="*/ 0 w 1571"/>
                <a:gd name="T1" fmla="*/ 0 h 938"/>
                <a:gd name="T2" fmla="*/ 1571 w 1571"/>
                <a:gd name="T3" fmla="*/ 938 h 938"/>
              </a:gdLst>
              <a:ahLst/>
              <a:cxnLst>
                <a:cxn ang="0">
                  <a:pos x="T0" y="T1"/>
                </a:cxn>
                <a:cxn ang="0">
                  <a:pos x="T2" y="T3"/>
                </a:cxn>
              </a:cxnLst>
              <a:rect l="0" t="0" r="r" b="b"/>
              <a:pathLst>
                <a:path w="1571" h="938">
                  <a:moveTo>
                    <a:pt x="0" y="0"/>
                  </a:moveTo>
                  <a:lnTo>
                    <a:pt x="1571" y="938"/>
                  </a:lnTo>
                </a:path>
              </a:pathLst>
            </a:custGeom>
            <a:noFill/>
            <a:ln w="12700" cap="flat" cmpd="sng">
              <a:solidFill>
                <a:schemeClr val="hlink"/>
              </a:solidFill>
              <a:prstDash val="dash"/>
              <a:round/>
              <a:headEnd type="oval" w="lg" len="lg"/>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27" name="Freeform 2055"/>
            <p:cNvSpPr>
              <a:spLocks/>
            </p:cNvSpPr>
            <p:nvPr/>
          </p:nvSpPr>
          <p:spPr bwMode="auto">
            <a:xfrm>
              <a:off x="1575" y="2142"/>
              <a:ext cx="2002" cy="406"/>
            </a:xfrm>
            <a:custGeom>
              <a:avLst/>
              <a:gdLst>
                <a:gd name="T0" fmla="*/ 0 w 2002"/>
                <a:gd name="T1" fmla="*/ 0 h 406"/>
                <a:gd name="T2" fmla="*/ 2002 w 2002"/>
                <a:gd name="T3" fmla="*/ 406 h 406"/>
              </a:gdLst>
              <a:ahLst/>
              <a:cxnLst>
                <a:cxn ang="0">
                  <a:pos x="T0" y="T1"/>
                </a:cxn>
                <a:cxn ang="0">
                  <a:pos x="T2" y="T3"/>
                </a:cxn>
              </a:cxnLst>
              <a:rect l="0" t="0" r="r" b="b"/>
              <a:pathLst>
                <a:path w="2002" h="406">
                  <a:moveTo>
                    <a:pt x="0" y="0"/>
                  </a:moveTo>
                  <a:lnTo>
                    <a:pt x="2002" y="406"/>
                  </a:lnTo>
                </a:path>
              </a:pathLst>
            </a:custGeom>
            <a:noFill/>
            <a:ln w="12700" cap="flat" cmpd="sng">
              <a:solidFill>
                <a:schemeClr val="hlink"/>
              </a:solidFill>
              <a:prstDash val="dash"/>
              <a:round/>
              <a:headEnd type="oval" w="lg" len="lg"/>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28" name="Freeform 2056"/>
            <p:cNvSpPr>
              <a:spLocks/>
            </p:cNvSpPr>
            <p:nvPr/>
          </p:nvSpPr>
          <p:spPr bwMode="auto">
            <a:xfrm>
              <a:off x="1619" y="2555"/>
              <a:ext cx="1959" cy="399"/>
            </a:xfrm>
            <a:custGeom>
              <a:avLst/>
              <a:gdLst>
                <a:gd name="T0" fmla="*/ 0 w 1959"/>
                <a:gd name="T1" fmla="*/ 399 h 399"/>
                <a:gd name="T2" fmla="*/ 1959 w 1959"/>
                <a:gd name="T3" fmla="*/ 0 h 399"/>
              </a:gdLst>
              <a:ahLst/>
              <a:cxnLst>
                <a:cxn ang="0">
                  <a:pos x="T0" y="T1"/>
                </a:cxn>
                <a:cxn ang="0">
                  <a:pos x="T2" y="T3"/>
                </a:cxn>
              </a:cxnLst>
              <a:rect l="0" t="0" r="r" b="b"/>
              <a:pathLst>
                <a:path w="1959" h="399">
                  <a:moveTo>
                    <a:pt x="0" y="399"/>
                  </a:moveTo>
                  <a:lnTo>
                    <a:pt x="1959" y="0"/>
                  </a:lnTo>
                </a:path>
              </a:pathLst>
            </a:custGeom>
            <a:noFill/>
            <a:ln w="12700" cap="flat" cmpd="sng">
              <a:solidFill>
                <a:schemeClr val="hlink"/>
              </a:solidFill>
              <a:prstDash val="dash"/>
              <a:round/>
              <a:headEnd type="oval" w="lg" len="lg"/>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48" name="Freeform 2076"/>
            <p:cNvSpPr>
              <a:spLocks/>
            </p:cNvSpPr>
            <p:nvPr/>
          </p:nvSpPr>
          <p:spPr bwMode="auto">
            <a:xfrm>
              <a:off x="2037" y="1280"/>
              <a:ext cx="1975" cy="1957"/>
            </a:xfrm>
            <a:custGeom>
              <a:avLst/>
              <a:gdLst>
                <a:gd name="T0" fmla="*/ 1602 w 1975"/>
                <a:gd name="T1" fmla="*/ 22 h 1957"/>
                <a:gd name="T2" fmla="*/ 1086 w 1975"/>
                <a:gd name="T3" fmla="*/ 46 h 1957"/>
                <a:gd name="T4" fmla="*/ 825 w 1975"/>
                <a:gd name="T5" fmla="*/ 298 h 1957"/>
                <a:gd name="T6" fmla="*/ 480 w 1975"/>
                <a:gd name="T7" fmla="*/ 472 h 1957"/>
                <a:gd name="T8" fmla="*/ 162 w 1975"/>
                <a:gd name="T9" fmla="*/ 688 h 1957"/>
                <a:gd name="T10" fmla="*/ 3 w 1975"/>
                <a:gd name="T11" fmla="*/ 968 h 1957"/>
                <a:gd name="T12" fmla="*/ 143 w 1975"/>
                <a:gd name="T13" fmla="*/ 1272 h 1957"/>
                <a:gd name="T14" fmla="*/ 371 w 1975"/>
                <a:gd name="T15" fmla="*/ 1412 h 1957"/>
                <a:gd name="T16" fmla="*/ 571 w 1975"/>
                <a:gd name="T17" fmla="*/ 1504 h 1957"/>
                <a:gd name="T18" fmla="*/ 823 w 1975"/>
                <a:gd name="T19" fmla="*/ 1576 h 1957"/>
                <a:gd name="T20" fmla="*/ 1117 w 1975"/>
                <a:gd name="T21" fmla="*/ 1637 h 1957"/>
                <a:gd name="T22" fmla="*/ 1401 w 1975"/>
                <a:gd name="T23" fmla="*/ 1765 h 1957"/>
                <a:gd name="T24" fmla="*/ 1795 w 1975"/>
                <a:gd name="T25" fmla="*/ 1926 h 1957"/>
                <a:gd name="T26" fmla="*/ 1975 w 1975"/>
                <a:gd name="T27" fmla="*/ 1952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5" h="1957">
                  <a:moveTo>
                    <a:pt x="1602" y="22"/>
                  </a:moveTo>
                  <a:cubicBezTo>
                    <a:pt x="1516" y="26"/>
                    <a:pt x="1215" y="0"/>
                    <a:pt x="1086" y="46"/>
                  </a:cubicBezTo>
                  <a:cubicBezTo>
                    <a:pt x="957" y="92"/>
                    <a:pt x="926" y="227"/>
                    <a:pt x="825" y="298"/>
                  </a:cubicBezTo>
                  <a:cubicBezTo>
                    <a:pt x="724" y="369"/>
                    <a:pt x="591" y="407"/>
                    <a:pt x="480" y="472"/>
                  </a:cubicBezTo>
                  <a:cubicBezTo>
                    <a:pt x="369" y="537"/>
                    <a:pt x="241" y="605"/>
                    <a:pt x="162" y="688"/>
                  </a:cubicBezTo>
                  <a:cubicBezTo>
                    <a:pt x="83" y="771"/>
                    <a:pt x="6" y="871"/>
                    <a:pt x="3" y="968"/>
                  </a:cubicBezTo>
                  <a:cubicBezTo>
                    <a:pt x="0" y="1065"/>
                    <a:pt x="82" y="1198"/>
                    <a:pt x="143" y="1272"/>
                  </a:cubicBezTo>
                  <a:cubicBezTo>
                    <a:pt x="204" y="1346"/>
                    <a:pt x="300" y="1373"/>
                    <a:pt x="371" y="1412"/>
                  </a:cubicBezTo>
                  <a:cubicBezTo>
                    <a:pt x="442" y="1451"/>
                    <a:pt x="496" y="1477"/>
                    <a:pt x="571" y="1504"/>
                  </a:cubicBezTo>
                  <a:cubicBezTo>
                    <a:pt x="646" y="1531"/>
                    <a:pt x="732" y="1554"/>
                    <a:pt x="823" y="1576"/>
                  </a:cubicBezTo>
                  <a:cubicBezTo>
                    <a:pt x="914" y="1598"/>
                    <a:pt x="1021" y="1606"/>
                    <a:pt x="1117" y="1637"/>
                  </a:cubicBezTo>
                  <a:cubicBezTo>
                    <a:pt x="1213" y="1668"/>
                    <a:pt x="1288" y="1717"/>
                    <a:pt x="1401" y="1765"/>
                  </a:cubicBezTo>
                  <a:cubicBezTo>
                    <a:pt x="1514" y="1813"/>
                    <a:pt x="1699" y="1895"/>
                    <a:pt x="1795" y="1926"/>
                  </a:cubicBezTo>
                  <a:cubicBezTo>
                    <a:pt x="1891" y="1957"/>
                    <a:pt x="1938" y="1947"/>
                    <a:pt x="1975" y="1952"/>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49" name="Freeform 2077"/>
            <p:cNvSpPr>
              <a:spLocks/>
            </p:cNvSpPr>
            <p:nvPr/>
          </p:nvSpPr>
          <p:spPr bwMode="auto">
            <a:xfrm>
              <a:off x="3577" y="2228"/>
              <a:ext cx="135" cy="324"/>
            </a:xfrm>
            <a:custGeom>
              <a:avLst/>
              <a:gdLst>
                <a:gd name="T0" fmla="*/ 135 w 135"/>
                <a:gd name="T1" fmla="*/ 0 h 324"/>
                <a:gd name="T2" fmla="*/ 0 w 135"/>
                <a:gd name="T3" fmla="*/ 324 h 324"/>
              </a:gdLst>
              <a:ahLst/>
              <a:cxnLst>
                <a:cxn ang="0">
                  <a:pos x="T0" y="T1"/>
                </a:cxn>
                <a:cxn ang="0">
                  <a:pos x="T2" y="T3"/>
                </a:cxn>
              </a:cxnLst>
              <a:rect l="0" t="0" r="r" b="b"/>
              <a:pathLst>
                <a:path w="135" h="324">
                  <a:moveTo>
                    <a:pt x="135" y="0"/>
                  </a:moveTo>
                  <a:lnTo>
                    <a:pt x="0" y="324"/>
                  </a:lnTo>
                </a:path>
              </a:pathLst>
            </a:custGeom>
            <a:noFill/>
            <a:ln w="12700">
              <a:solidFill>
                <a:schemeClr val="hlink"/>
              </a:solidFill>
              <a:prstDash val="dash"/>
              <a:round/>
              <a:headEnd type="triangl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50" name="Freeform 2078"/>
            <p:cNvSpPr>
              <a:spLocks/>
            </p:cNvSpPr>
            <p:nvPr/>
          </p:nvSpPr>
          <p:spPr bwMode="auto">
            <a:xfrm>
              <a:off x="3579" y="2508"/>
              <a:ext cx="383" cy="46"/>
            </a:xfrm>
            <a:custGeom>
              <a:avLst/>
              <a:gdLst>
                <a:gd name="T0" fmla="*/ 383 w 383"/>
                <a:gd name="T1" fmla="*/ 0 h 46"/>
                <a:gd name="T2" fmla="*/ 0 w 383"/>
                <a:gd name="T3" fmla="*/ 46 h 46"/>
              </a:gdLst>
              <a:ahLst/>
              <a:cxnLst>
                <a:cxn ang="0">
                  <a:pos x="T0" y="T1"/>
                </a:cxn>
                <a:cxn ang="0">
                  <a:pos x="T2" y="T3"/>
                </a:cxn>
              </a:cxnLst>
              <a:rect l="0" t="0" r="r" b="b"/>
              <a:pathLst>
                <a:path w="383" h="46">
                  <a:moveTo>
                    <a:pt x="383" y="0"/>
                  </a:moveTo>
                  <a:lnTo>
                    <a:pt x="0" y="46"/>
                  </a:lnTo>
                </a:path>
              </a:pathLst>
            </a:custGeom>
            <a:noFill/>
            <a:ln w="12700">
              <a:solidFill>
                <a:schemeClr val="hlink"/>
              </a:solidFill>
              <a:prstDash val="dash"/>
              <a:round/>
              <a:headEnd type="triangl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51" name="Freeform 2079"/>
            <p:cNvSpPr>
              <a:spLocks/>
            </p:cNvSpPr>
            <p:nvPr/>
          </p:nvSpPr>
          <p:spPr bwMode="auto">
            <a:xfrm>
              <a:off x="3575" y="2552"/>
              <a:ext cx="259" cy="254"/>
            </a:xfrm>
            <a:custGeom>
              <a:avLst/>
              <a:gdLst>
                <a:gd name="T0" fmla="*/ 259 w 259"/>
                <a:gd name="T1" fmla="*/ 254 h 254"/>
                <a:gd name="T2" fmla="*/ 0 w 259"/>
                <a:gd name="T3" fmla="*/ 0 h 254"/>
              </a:gdLst>
              <a:ahLst/>
              <a:cxnLst>
                <a:cxn ang="0">
                  <a:pos x="T0" y="T1"/>
                </a:cxn>
                <a:cxn ang="0">
                  <a:pos x="T2" y="T3"/>
                </a:cxn>
              </a:cxnLst>
              <a:rect l="0" t="0" r="r" b="b"/>
              <a:pathLst>
                <a:path w="259" h="254">
                  <a:moveTo>
                    <a:pt x="259" y="254"/>
                  </a:moveTo>
                  <a:lnTo>
                    <a:pt x="0" y="0"/>
                  </a:lnTo>
                </a:path>
              </a:pathLst>
            </a:custGeom>
            <a:noFill/>
            <a:ln w="12700">
              <a:solidFill>
                <a:schemeClr val="hlink"/>
              </a:solidFill>
              <a:prstDash val="dash"/>
              <a:round/>
              <a:headEnd type="triangl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52" name="Freeform 2080"/>
            <p:cNvSpPr>
              <a:spLocks/>
            </p:cNvSpPr>
            <p:nvPr/>
          </p:nvSpPr>
          <p:spPr bwMode="auto">
            <a:xfrm>
              <a:off x="3575" y="2558"/>
              <a:ext cx="85" cy="582"/>
            </a:xfrm>
            <a:custGeom>
              <a:avLst/>
              <a:gdLst>
                <a:gd name="T0" fmla="*/ 105 w 105"/>
                <a:gd name="T1" fmla="*/ 746 h 746"/>
                <a:gd name="T2" fmla="*/ 0 w 105"/>
                <a:gd name="T3" fmla="*/ 0 h 746"/>
              </a:gdLst>
              <a:ahLst/>
              <a:cxnLst>
                <a:cxn ang="0">
                  <a:pos x="T0" y="T1"/>
                </a:cxn>
                <a:cxn ang="0">
                  <a:pos x="T2" y="T3"/>
                </a:cxn>
              </a:cxnLst>
              <a:rect l="0" t="0" r="r" b="b"/>
              <a:pathLst>
                <a:path w="105" h="746">
                  <a:moveTo>
                    <a:pt x="105" y="746"/>
                  </a:moveTo>
                  <a:lnTo>
                    <a:pt x="0" y="0"/>
                  </a:lnTo>
                </a:path>
              </a:pathLst>
            </a:custGeom>
            <a:noFill/>
            <a:ln w="12700">
              <a:solidFill>
                <a:schemeClr val="hlink"/>
              </a:solidFill>
              <a:prstDash val="dash"/>
              <a:round/>
              <a:headEnd type="none" w="sm" len="sm"/>
              <a:tailEnd type="oval"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31" name="Line 2059"/>
            <p:cNvSpPr>
              <a:spLocks noChangeShapeType="1"/>
            </p:cNvSpPr>
            <p:nvPr/>
          </p:nvSpPr>
          <p:spPr bwMode="auto">
            <a:xfrm>
              <a:off x="3127" y="1322"/>
              <a:ext cx="450" cy="1232"/>
            </a:xfrm>
            <a:prstGeom prst="line">
              <a:avLst/>
            </a:prstGeom>
            <a:noFill/>
            <a:ln w="12700">
              <a:solidFill>
                <a:schemeClr val="hlink"/>
              </a:solidFill>
              <a:prstDash val="dash"/>
              <a:round/>
              <a:headEnd type="none"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sp>
          <p:nvSpPr>
            <p:cNvPr id="158753" name="Rectangle 2081"/>
            <p:cNvSpPr>
              <a:spLocks noChangeArrowheads="1"/>
            </p:cNvSpPr>
            <p:nvPr/>
          </p:nvSpPr>
          <p:spPr bwMode="auto">
            <a:xfrm>
              <a:off x="4082" y="2782"/>
              <a:ext cx="1495" cy="2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500">
                  <a:solidFill>
                    <a:srgbClr val="996600"/>
                  </a:solidFill>
                </a:rPr>
                <a:t>Current Boundary</a:t>
              </a:r>
            </a:p>
          </p:txBody>
        </p:sp>
        <p:sp>
          <p:nvSpPr>
            <p:cNvPr id="158754" name="Rectangle 2082"/>
            <p:cNvSpPr>
              <a:spLocks noChangeArrowheads="1"/>
            </p:cNvSpPr>
            <p:nvPr/>
          </p:nvSpPr>
          <p:spPr bwMode="auto">
            <a:xfrm>
              <a:off x="4039" y="3071"/>
              <a:ext cx="1554" cy="2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200"/>
                <a:t> </a:t>
              </a:r>
              <a:r>
                <a:rPr lang="en-US" altLang="en-US" sz="2500"/>
                <a:t>Original Boundary</a:t>
              </a:r>
            </a:p>
          </p:txBody>
        </p:sp>
        <p:sp>
          <p:nvSpPr>
            <p:cNvPr id="158755" name="Oval 2083"/>
            <p:cNvSpPr>
              <a:spLocks noChangeArrowheads="1"/>
            </p:cNvSpPr>
            <p:nvPr/>
          </p:nvSpPr>
          <p:spPr bwMode="auto">
            <a:xfrm>
              <a:off x="2000" y="2196"/>
              <a:ext cx="84" cy="94"/>
            </a:xfrm>
            <a:prstGeom prst="ellipse">
              <a:avLst/>
            </a:prstGeom>
            <a:noFill/>
            <a:ln w="349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8756" name="Oval 2084"/>
            <p:cNvSpPr>
              <a:spLocks noChangeArrowheads="1"/>
            </p:cNvSpPr>
            <p:nvPr/>
          </p:nvSpPr>
          <p:spPr bwMode="auto">
            <a:xfrm>
              <a:off x="3086" y="1281"/>
              <a:ext cx="84" cy="94"/>
            </a:xfrm>
            <a:prstGeom prst="ellipse">
              <a:avLst/>
            </a:prstGeom>
            <a:noFill/>
            <a:ln w="349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8757" name="Oval 2085"/>
            <p:cNvSpPr>
              <a:spLocks noChangeArrowheads="1"/>
            </p:cNvSpPr>
            <p:nvPr/>
          </p:nvSpPr>
          <p:spPr bwMode="auto">
            <a:xfrm>
              <a:off x="3624" y="3096"/>
              <a:ext cx="84" cy="94"/>
            </a:xfrm>
            <a:prstGeom prst="ellipse">
              <a:avLst/>
            </a:prstGeom>
            <a:noFill/>
            <a:ln w="34925">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sp>
          <p:nvSpPr>
            <p:cNvPr id="158758" name="Oval 2086"/>
            <p:cNvSpPr>
              <a:spLocks noChangeArrowheads="1"/>
            </p:cNvSpPr>
            <p:nvPr/>
          </p:nvSpPr>
          <p:spPr bwMode="auto">
            <a:xfrm>
              <a:off x="3590" y="2924"/>
              <a:ext cx="94" cy="94"/>
            </a:xfrm>
            <a:prstGeom prst="ellipse">
              <a:avLst/>
            </a:prstGeom>
            <a:solidFill>
              <a:schemeClr val="hlink"/>
            </a:solidFill>
            <a:ln>
              <a:noFill/>
            </a:ln>
            <a:effectLst/>
            <a:extLs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92075" tIns="46038" rIns="92075" bIns="46038" anchor="ctr"/>
            <a:lstStyle/>
            <a:p>
              <a:endParaRPr lang="en-US"/>
            </a:p>
          </p:txBody>
        </p:sp>
      </p:grpSp>
      <p:sp>
        <p:nvSpPr>
          <p:cNvPr id="158760" name="Rectangle 2088"/>
          <p:cNvSpPr>
            <a:spLocks noChangeArrowheads="1"/>
          </p:cNvSpPr>
          <p:nvPr/>
        </p:nvSpPr>
        <p:spPr bwMode="auto">
          <a:xfrm>
            <a:off x="490538" y="6135688"/>
            <a:ext cx="9307512" cy="1335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700"/>
              <a:t>Keep the previous transect length unless there is a compelling reason to alter it.  Add new transects as needed to characterize new boundary.</a:t>
            </a:r>
          </a:p>
        </p:txBody>
      </p:sp>
      <p:sp>
        <p:nvSpPr>
          <p:cNvPr id="158766" name="Text Box 2094"/>
          <p:cNvSpPr txBox="1">
            <a:spLocks noChangeArrowheads="1"/>
          </p:cNvSpPr>
          <p:nvPr/>
        </p:nvSpPr>
        <p:spPr bwMode="auto">
          <a:xfrm>
            <a:off x="3844925" y="1449388"/>
            <a:ext cx="2590800" cy="436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200">
                <a:solidFill>
                  <a:schemeClr val="tx2"/>
                </a:solidFill>
              </a:rPr>
              <a:t>Indistinct boundary</a:t>
            </a:r>
          </a:p>
        </p:txBody>
      </p:sp>
      <p:sp>
        <p:nvSpPr>
          <p:cNvPr id="158767" name="Text Box 2095"/>
          <p:cNvSpPr txBox="1">
            <a:spLocks noChangeArrowheads="1"/>
          </p:cNvSpPr>
          <p:nvPr/>
        </p:nvSpPr>
        <p:spPr bwMode="auto">
          <a:xfrm>
            <a:off x="350838" y="3198813"/>
            <a:ext cx="1371600"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200">
                <a:solidFill>
                  <a:schemeClr val="tx2"/>
                </a:solidFill>
              </a:rPr>
              <a:t>Distinct </a:t>
            </a:r>
          </a:p>
          <a:p>
            <a:r>
              <a:rPr lang="en-US" altLang="en-US" sz="2200">
                <a:solidFill>
                  <a:schemeClr val="tx2"/>
                </a:solidFill>
              </a:rPr>
              <a:t>boundary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noFill/>
          <a:ln/>
        </p:spPr>
        <p:txBody>
          <a:bodyPr/>
          <a:lstStyle/>
          <a:p>
            <a:r>
              <a:rPr lang="en-US" altLang="en-US"/>
              <a:t>Measurement Systems</a:t>
            </a:r>
          </a:p>
        </p:txBody>
      </p:sp>
      <p:sp>
        <p:nvSpPr>
          <p:cNvPr id="147459" name="Rectangle 3"/>
          <p:cNvSpPr>
            <a:spLocks noGrp="1" noChangeArrowheads="1"/>
          </p:cNvSpPr>
          <p:nvPr>
            <p:ph type="body" idx="1"/>
          </p:nvPr>
        </p:nvSpPr>
        <p:spPr>
          <a:xfrm>
            <a:off x="587375" y="1812925"/>
            <a:ext cx="8967788" cy="5095875"/>
          </a:xfrm>
          <a:noFill/>
          <a:ln/>
        </p:spPr>
        <p:txBody>
          <a:bodyPr/>
          <a:lstStyle/>
          <a:p>
            <a:pPr>
              <a:lnSpc>
                <a:spcPct val="135000"/>
              </a:lnSpc>
              <a:spcAft>
                <a:spcPct val="10000"/>
              </a:spcAft>
              <a:buFont typeface="WP MathA" charset="2"/>
              <a:buNone/>
              <a:tabLst>
                <a:tab pos="1212850" algn="l"/>
              </a:tabLst>
            </a:pPr>
            <a:r>
              <a:rPr lang="en-US" altLang="en-US" sz="2700" b="1"/>
              <a:t>Advantages</a:t>
            </a:r>
            <a:r>
              <a:rPr lang="en-US" altLang="en-US" sz="2700" b="1">
                <a:solidFill>
                  <a:schemeClr val="tx2"/>
                </a:solidFill>
              </a:rPr>
              <a:t> - Provides more accurate ratio level information on a variety of indicators, minimizes measurement error.</a:t>
            </a:r>
          </a:p>
          <a:p>
            <a:pPr>
              <a:lnSpc>
                <a:spcPct val="2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Disadvantages </a:t>
            </a:r>
            <a:r>
              <a:rPr lang="en-US" altLang="en-US" sz="2700" b="1">
                <a:solidFill>
                  <a:schemeClr val="tx2"/>
                </a:solidFill>
              </a:rPr>
              <a:t>- More time-consuming, particularly during reassessments.</a:t>
            </a:r>
          </a:p>
          <a:p>
            <a:pPr>
              <a:lnSpc>
                <a:spcPct val="35000"/>
              </a:lnSpc>
              <a:spcAft>
                <a:spcPct val="10000"/>
              </a:spcAft>
              <a:buFont typeface="WP MathA" charset="2"/>
              <a:buNone/>
              <a:tabLst>
                <a:tab pos="1212850" algn="l"/>
              </a:tabLst>
            </a:pPr>
            <a:endParaRPr lang="en-US" altLang="en-US" sz="2700" b="1">
              <a:solidFill>
                <a:schemeClr val="tx2"/>
              </a:solidFill>
            </a:endParaRPr>
          </a:p>
          <a:p>
            <a:pPr>
              <a:lnSpc>
                <a:spcPct val="135000"/>
              </a:lnSpc>
              <a:spcAft>
                <a:spcPct val="10000"/>
              </a:spcAft>
              <a:buFont typeface="WP MathA" charset="2"/>
              <a:buNone/>
              <a:tabLst>
                <a:tab pos="1212850" algn="l"/>
              </a:tabLst>
            </a:pPr>
            <a:r>
              <a:rPr lang="en-US" altLang="en-US" sz="2700" b="1"/>
              <a:t>Assessment Time </a:t>
            </a:r>
            <a:r>
              <a:rPr lang="en-US" altLang="en-US" sz="2700" b="1">
                <a:solidFill>
                  <a:schemeClr val="tx2"/>
                </a:solidFill>
              </a:rPr>
              <a:t>- About 15 - 25 minutes for two staff.</a:t>
            </a:r>
          </a:p>
          <a:p>
            <a:pPr>
              <a:lnSpc>
                <a:spcPct val="135000"/>
              </a:lnSpc>
              <a:spcAft>
                <a:spcPct val="10000"/>
              </a:spcAft>
              <a:tabLst>
                <a:tab pos="1212850" algn="l"/>
              </a:tabLst>
            </a:pPr>
            <a:endParaRPr lang="en-US" altLang="en-US" sz="2700" b="1">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en-US" altLang="en-US"/>
              <a:t>Monitoring Program Development Steps</a:t>
            </a:r>
          </a:p>
        </p:txBody>
      </p:sp>
      <p:sp>
        <p:nvSpPr>
          <p:cNvPr id="89091"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212850" algn="l"/>
              </a:tabLst>
            </a:pPr>
            <a:r>
              <a:rPr lang="en-US" altLang="en-US" b="1">
                <a:solidFill>
                  <a:schemeClr val="tx2"/>
                </a:solidFill>
              </a:rPr>
              <a:t>Step 2	Initiate Monitoring Program</a:t>
            </a:r>
          </a:p>
          <a:p>
            <a:pPr>
              <a:lnSpc>
                <a:spcPct val="125000"/>
              </a:lnSpc>
              <a:spcAft>
                <a:spcPct val="10000"/>
              </a:spcAft>
              <a:buFont typeface="WP MathA" charset="2"/>
              <a:buNone/>
              <a:tabLst>
                <a:tab pos="1212850"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212850" algn="l"/>
              </a:tabLst>
            </a:pPr>
            <a:r>
              <a:rPr lang="en-US" altLang="en-US" b="1"/>
              <a:t>Step 4	Develop Monitoring Procedures</a:t>
            </a:r>
          </a:p>
          <a:p>
            <a:pPr>
              <a:lnSpc>
                <a:spcPct val="125000"/>
              </a:lnSpc>
              <a:spcAft>
                <a:spcPct val="10000"/>
              </a:spcAft>
              <a:buFont typeface="WP MathA" charset="2"/>
              <a:buNone/>
              <a:tabLst>
                <a:tab pos="1212850" algn="l"/>
              </a:tabLst>
            </a:pPr>
            <a:r>
              <a:rPr lang="en-US" altLang="en-US" b="1">
                <a:solidFill>
                  <a:schemeClr val="tx2"/>
                </a:solidFill>
              </a:rPr>
              <a:t>Step 5	Document Monitoring Protocols</a:t>
            </a:r>
          </a:p>
          <a:p>
            <a:pPr>
              <a:lnSpc>
                <a:spcPct val="125000"/>
              </a:lnSpc>
              <a:spcAft>
                <a:spcPct val="10000"/>
              </a:spcAft>
              <a:buFont typeface="WP MathA" charset="2"/>
              <a:buNone/>
              <a:tabLst>
                <a:tab pos="1212850" algn="l"/>
              </a:tabLst>
            </a:pPr>
            <a:r>
              <a:rPr lang="en-US" altLang="en-US" b="1">
                <a:solidFill>
                  <a:schemeClr val="tx2"/>
                </a:solidFill>
              </a:rPr>
              <a:t>Step 6	Conduct Monitoring Fieldwork</a:t>
            </a:r>
          </a:p>
          <a:p>
            <a:pPr>
              <a:lnSpc>
                <a:spcPct val="125000"/>
              </a:lnSpc>
              <a:spcAft>
                <a:spcPct val="10000"/>
              </a:spcAft>
              <a:buFont typeface="WP MathA" charset="2"/>
              <a:buNone/>
              <a:tabLst>
                <a:tab pos="1212850"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1+#ppt_w/2"/>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noFill/>
          <a:ln/>
        </p:spPr>
        <p:txBody>
          <a:bodyPr/>
          <a:lstStyle/>
          <a:p>
            <a:r>
              <a:rPr lang="en-US" altLang="en-US"/>
              <a:t>Develop Monitoring Procedures</a:t>
            </a:r>
          </a:p>
        </p:txBody>
      </p:sp>
      <p:sp>
        <p:nvSpPr>
          <p:cNvPr id="153603" name="Rectangle 3"/>
          <p:cNvSpPr>
            <a:spLocks noGrp="1" noChangeArrowheads="1"/>
          </p:cNvSpPr>
          <p:nvPr>
            <p:ph type="body" idx="1"/>
          </p:nvPr>
        </p:nvSpPr>
        <p:spPr>
          <a:noFill/>
          <a:ln/>
        </p:spPr>
        <p:txBody>
          <a:bodyPr/>
          <a:lstStyle/>
          <a:p>
            <a:pPr>
              <a:lnSpc>
                <a:spcPct val="95000"/>
              </a:lnSpc>
              <a:spcAft>
                <a:spcPct val="40000"/>
              </a:spcAft>
              <a:buFont typeface="Wingdings" panose="05000000000000000000" pitchFamily="2" charset="2"/>
              <a:buChar char="Ø"/>
            </a:pPr>
            <a:r>
              <a:rPr lang="en-US" altLang="en-US" sz="2700" b="1"/>
              <a:t>The purpose of this step is to modify or develop specific assessment procedures for each indicator.  </a:t>
            </a:r>
          </a:p>
          <a:p>
            <a:pPr>
              <a:lnSpc>
                <a:spcPct val="15000"/>
              </a:lnSpc>
              <a:spcAft>
                <a:spcPct val="40000"/>
              </a:spcAft>
              <a:buFont typeface="Wingdings" panose="05000000000000000000" pitchFamily="2" charset="2"/>
              <a:buChar char="Ø"/>
            </a:pPr>
            <a:endParaRPr lang="en-US" altLang="en-US" sz="2700" b="1"/>
          </a:p>
          <a:p>
            <a:pPr>
              <a:lnSpc>
                <a:spcPct val="95000"/>
              </a:lnSpc>
              <a:spcAft>
                <a:spcPct val="40000"/>
              </a:spcAft>
              <a:buFont typeface="Wingdings" panose="05000000000000000000" pitchFamily="2" charset="2"/>
              <a:buChar char="Ø"/>
            </a:pPr>
            <a:r>
              <a:rPr lang="en-US" altLang="en-US" sz="2700" b="1"/>
              <a:t>Review and select monitoring procedures </a:t>
            </a:r>
            <a:r>
              <a:rPr lang="en-US" altLang="en-US" sz="2700" b="1">
                <a:solidFill>
                  <a:schemeClr val="tx2"/>
                </a:solidFill>
              </a:rPr>
              <a:t>- Use existing standardized procedures that have been peer-reviewed (don’t reinvent the wheel). </a:t>
            </a:r>
          </a:p>
          <a:p>
            <a:pPr>
              <a:lnSpc>
                <a:spcPct val="45000"/>
              </a:lnSpc>
              <a:spcAft>
                <a:spcPct val="40000"/>
              </a:spcAft>
              <a:buFont typeface="Wingdings" panose="05000000000000000000" pitchFamily="2" charset="2"/>
              <a:buChar char="Ø"/>
            </a:pPr>
            <a:endParaRPr lang="en-US" altLang="en-US" sz="2700" b="1">
              <a:solidFill>
                <a:schemeClr val="tx2"/>
              </a:solidFill>
            </a:endParaRPr>
          </a:p>
          <a:p>
            <a:pPr>
              <a:lnSpc>
                <a:spcPct val="95000"/>
              </a:lnSpc>
              <a:spcAft>
                <a:spcPct val="40000"/>
              </a:spcAft>
              <a:buFont typeface="Wingdings" panose="05000000000000000000" pitchFamily="2" charset="2"/>
              <a:buChar char="Ø"/>
            </a:pPr>
            <a:r>
              <a:rPr lang="en-US" altLang="en-US" sz="2700" b="1"/>
              <a:t>Field test and refine procedures </a:t>
            </a:r>
            <a:r>
              <a:rPr lang="en-US" altLang="en-US" sz="2700" b="1">
                <a:solidFill>
                  <a:schemeClr val="tx2"/>
                </a:solidFill>
              </a:rPr>
              <a:t>- adapt procedures only to the extent needed to address unique local conditions or needs.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 calcmode="lin" valueType="num">
                                      <p:cBhvr additive="base">
                                        <p:cTn id="13"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anim calcmode="lin" valueType="num">
                                      <p:cBhvr additive="base">
                                        <p:cTn id="19" dur="500" fill="hold"/>
                                        <p:tgtEl>
                                          <p:spTgt spid="15360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503238" y="-107950"/>
            <a:ext cx="9051925" cy="1209675"/>
          </a:xfrm>
        </p:spPr>
        <p:txBody>
          <a:bodyPr/>
          <a:lstStyle/>
          <a:p>
            <a:r>
              <a:rPr lang="en-US" altLang="en-US"/>
              <a:t>Tree Damage</a:t>
            </a:r>
          </a:p>
        </p:txBody>
      </p:sp>
      <p:grpSp>
        <p:nvGrpSpPr>
          <p:cNvPr id="155660" name="Group 12"/>
          <p:cNvGrpSpPr>
            <a:grpSpLocks/>
          </p:cNvGrpSpPr>
          <p:nvPr/>
        </p:nvGrpSpPr>
        <p:grpSpPr bwMode="auto">
          <a:xfrm>
            <a:off x="215900" y="1052513"/>
            <a:ext cx="3133725" cy="6573837"/>
            <a:chOff x="124" y="585"/>
            <a:chExt cx="1794" cy="3654"/>
          </a:xfrm>
        </p:grpSpPr>
        <p:pic>
          <p:nvPicPr>
            <p:cNvPr id="155651" name="Picture 3" descr="IMG0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 y="585"/>
              <a:ext cx="1638" cy="2360"/>
            </a:xfrm>
            <a:prstGeom prst="rect">
              <a:avLst/>
            </a:prstGeom>
            <a:noFill/>
            <a:extLst>
              <a:ext uri="{909E8E84-426E-40DD-AFC4-6F175D3DCCD1}">
                <a14:hiddenFill xmlns:a14="http://schemas.microsoft.com/office/drawing/2010/main">
                  <a:solidFill>
                    <a:srgbClr val="FFFFFF"/>
                  </a:solidFill>
                </a14:hiddenFill>
              </a:ext>
            </a:extLst>
          </p:spPr>
        </p:pic>
        <p:sp>
          <p:nvSpPr>
            <p:cNvPr id="155657" name="Rectangle 9"/>
            <p:cNvSpPr>
              <a:spLocks noChangeArrowheads="1"/>
            </p:cNvSpPr>
            <p:nvPr/>
          </p:nvSpPr>
          <p:spPr bwMode="auto">
            <a:xfrm>
              <a:off x="124" y="3040"/>
              <a:ext cx="1794" cy="11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500"/>
                <a:t>None/Slight: </a:t>
              </a:r>
              <a:r>
                <a:rPr lang="en-US" altLang="en-US" sz="2200">
                  <a:solidFill>
                    <a:schemeClr val="tx2"/>
                  </a:solidFill>
                </a:rPr>
                <a:t>No or slight damage such as broken or cut smaller branches, 1 nail, or a few superficial trunk scars.</a:t>
              </a:r>
            </a:p>
          </p:txBody>
        </p:sp>
      </p:grpSp>
      <p:grpSp>
        <p:nvGrpSpPr>
          <p:cNvPr id="155662" name="Group 14"/>
          <p:cNvGrpSpPr>
            <a:grpSpLocks/>
          </p:cNvGrpSpPr>
          <p:nvPr/>
        </p:nvGrpSpPr>
        <p:grpSpPr bwMode="auto">
          <a:xfrm>
            <a:off x="6842125" y="1101725"/>
            <a:ext cx="3216275" cy="6524625"/>
            <a:chOff x="3918" y="612"/>
            <a:chExt cx="1842" cy="3627"/>
          </a:xfrm>
        </p:grpSpPr>
        <p:pic>
          <p:nvPicPr>
            <p:cNvPr id="155656" name="Picture 8" descr="IMG0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 y="612"/>
              <a:ext cx="1577" cy="2328"/>
            </a:xfrm>
            <a:prstGeom prst="rect">
              <a:avLst/>
            </a:prstGeom>
            <a:noFill/>
            <a:extLst>
              <a:ext uri="{909E8E84-426E-40DD-AFC4-6F175D3DCCD1}">
                <a14:hiddenFill xmlns:a14="http://schemas.microsoft.com/office/drawing/2010/main">
                  <a:solidFill>
                    <a:srgbClr val="FFFFFF"/>
                  </a:solidFill>
                </a14:hiddenFill>
              </a:ext>
            </a:extLst>
          </p:spPr>
        </p:pic>
        <p:sp>
          <p:nvSpPr>
            <p:cNvPr id="155658" name="Rectangle 10"/>
            <p:cNvSpPr>
              <a:spLocks noChangeArrowheads="1"/>
            </p:cNvSpPr>
            <p:nvPr/>
          </p:nvSpPr>
          <p:spPr bwMode="auto">
            <a:xfrm>
              <a:off x="3918" y="3040"/>
              <a:ext cx="1842" cy="11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500"/>
                <a:t>Severe: </a:t>
              </a:r>
              <a:r>
                <a:rPr lang="en-US" altLang="en-US" sz="2200">
                  <a:solidFill>
                    <a:schemeClr val="tx2"/>
                  </a:solidFill>
                </a:rPr>
                <a:t>Trunk scars numerous and many that are large and have penetrated to the inner wood; any complete girdling of tree.</a:t>
              </a:r>
            </a:p>
          </p:txBody>
        </p:sp>
      </p:grpSp>
      <p:grpSp>
        <p:nvGrpSpPr>
          <p:cNvPr id="155661" name="Group 13"/>
          <p:cNvGrpSpPr>
            <a:grpSpLocks/>
          </p:cNvGrpSpPr>
          <p:nvPr/>
        </p:nvGrpSpPr>
        <p:grpSpPr bwMode="auto">
          <a:xfrm>
            <a:off x="3422650" y="1068388"/>
            <a:ext cx="3216275" cy="5908675"/>
            <a:chOff x="1960" y="594"/>
            <a:chExt cx="1842" cy="3284"/>
          </a:xfrm>
        </p:grpSpPr>
        <p:pic>
          <p:nvPicPr>
            <p:cNvPr id="155652" name="Picture 4" descr="IMG0032"/>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2076" y="594"/>
              <a:ext cx="1669" cy="2349"/>
            </a:xfrm>
            <a:prstGeom prst="rect">
              <a:avLst/>
            </a:prstGeom>
            <a:noFill/>
            <a:extLst>
              <a:ext uri="{909E8E84-426E-40DD-AFC4-6F175D3DCCD1}">
                <a14:hiddenFill xmlns:a14="http://schemas.microsoft.com/office/drawing/2010/main">
                  <a:solidFill>
                    <a:srgbClr val="FFFFFF"/>
                  </a:solidFill>
                </a14:hiddenFill>
              </a:ext>
            </a:extLst>
          </p:spPr>
        </p:pic>
        <p:sp>
          <p:nvSpPr>
            <p:cNvPr id="155659" name="Rectangle 11"/>
            <p:cNvSpPr>
              <a:spLocks noChangeArrowheads="1"/>
            </p:cNvSpPr>
            <p:nvPr/>
          </p:nvSpPr>
          <p:spPr bwMode="auto">
            <a:xfrm>
              <a:off x="1960" y="3052"/>
              <a:ext cx="1842" cy="8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500"/>
                <a:t>Moderate: </a:t>
              </a:r>
              <a:r>
                <a:rPr lang="en-US" altLang="en-US" sz="2200">
                  <a:solidFill>
                    <a:schemeClr val="tx2"/>
                  </a:solidFill>
                </a:rPr>
                <a:t>Numerous small trunk scars and nails or 1 moderate sized scar.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55660"/>
                                        </p:tgtEl>
                                        <p:attrNameLst>
                                          <p:attrName>style.visibility</p:attrName>
                                        </p:attrNameLst>
                                      </p:cBhvr>
                                      <p:to>
                                        <p:strVal val="visible"/>
                                      </p:to>
                                    </p:set>
                                    <p:anim calcmode="lin" valueType="num">
                                      <p:cBhvr additive="base">
                                        <p:cTn id="7" dur="500" fill="hold"/>
                                        <p:tgtEl>
                                          <p:spTgt spid="155660"/>
                                        </p:tgtEl>
                                        <p:attrNameLst>
                                          <p:attrName>ppt_x</p:attrName>
                                        </p:attrNameLst>
                                      </p:cBhvr>
                                      <p:tavLst>
                                        <p:tav tm="0">
                                          <p:val>
                                            <p:strVal val="0-#ppt_w/2"/>
                                          </p:val>
                                        </p:tav>
                                        <p:tav tm="100000">
                                          <p:val>
                                            <p:strVal val="#ppt_x"/>
                                          </p:val>
                                        </p:tav>
                                      </p:tavLst>
                                    </p:anim>
                                    <p:anim calcmode="lin" valueType="num">
                                      <p:cBhvr additive="base">
                                        <p:cTn id="8" dur="500" fill="hold"/>
                                        <p:tgtEl>
                                          <p:spTgt spid="1556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5661"/>
                                        </p:tgtEl>
                                        <p:attrNameLst>
                                          <p:attrName>style.visibility</p:attrName>
                                        </p:attrNameLst>
                                      </p:cBhvr>
                                      <p:to>
                                        <p:strVal val="visible"/>
                                      </p:to>
                                    </p:set>
                                    <p:anim calcmode="lin" valueType="num">
                                      <p:cBhvr additive="base">
                                        <p:cTn id="13" dur="500" fill="hold"/>
                                        <p:tgtEl>
                                          <p:spTgt spid="155661"/>
                                        </p:tgtEl>
                                        <p:attrNameLst>
                                          <p:attrName>ppt_x</p:attrName>
                                        </p:attrNameLst>
                                      </p:cBhvr>
                                      <p:tavLst>
                                        <p:tav tm="0">
                                          <p:val>
                                            <p:strVal val="#ppt_x"/>
                                          </p:val>
                                        </p:tav>
                                        <p:tav tm="100000">
                                          <p:val>
                                            <p:strVal val="#ppt_x"/>
                                          </p:val>
                                        </p:tav>
                                      </p:tavLst>
                                    </p:anim>
                                    <p:anim calcmode="lin" valueType="num">
                                      <p:cBhvr additive="base">
                                        <p:cTn id="14" dur="500" fill="hold"/>
                                        <p:tgtEl>
                                          <p:spTgt spid="15566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155662"/>
                                        </p:tgtEl>
                                        <p:attrNameLst>
                                          <p:attrName>style.visibility</p:attrName>
                                        </p:attrNameLst>
                                      </p:cBhvr>
                                      <p:to>
                                        <p:strVal val="visible"/>
                                      </p:to>
                                    </p:set>
                                    <p:anim calcmode="lin" valueType="num">
                                      <p:cBhvr additive="base">
                                        <p:cTn id="19" dur="500" fill="hold"/>
                                        <p:tgtEl>
                                          <p:spTgt spid="155662"/>
                                        </p:tgtEl>
                                        <p:attrNameLst>
                                          <p:attrName>ppt_x</p:attrName>
                                        </p:attrNameLst>
                                      </p:cBhvr>
                                      <p:tavLst>
                                        <p:tav tm="0">
                                          <p:val>
                                            <p:strVal val="1+#ppt_w/2"/>
                                          </p:val>
                                        </p:tav>
                                        <p:tav tm="100000">
                                          <p:val>
                                            <p:strVal val="#ppt_x"/>
                                          </p:val>
                                        </p:tav>
                                      </p:tavLst>
                                    </p:anim>
                                    <p:anim calcmode="lin" valueType="num">
                                      <p:cBhvr additive="base">
                                        <p:cTn id="20" dur="500" fill="hold"/>
                                        <p:tgtEl>
                                          <p:spTgt spid="1556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565150" y="193675"/>
            <a:ext cx="4564063" cy="669925"/>
          </a:xfrm>
        </p:spPr>
        <p:txBody>
          <a:bodyPr/>
          <a:lstStyle/>
          <a:p>
            <a:r>
              <a:rPr lang="en-US" altLang="en-US"/>
              <a:t>Site Boundaries</a:t>
            </a:r>
          </a:p>
        </p:txBody>
      </p:sp>
      <p:sp>
        <p:nvSpPr>
          <p:cNvPr id="156680" name="Rectangle 8"/>
          <p:cNvSpPr>
            <a:spLocks noChangeArrowheads="1"/>
          </p:cNvSpPr>
          <p:nvPr/>
        </p:nvSpPr>
        <p:spPr bwMode="auto">
          <a:xfrm>
            <a:off x="320675" y="1187450"/>
            <a:ext cx="4894263" cy="1243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500"/>
              <a:t>Identified by pronounced changes in vegetation, organic litter, or topography</a:t>
            </a:r>
            <a:endParaRPr lang="en-US" altLang="en-US" sz="2200">
              <a:solidFill>
                <a:schemeClr val="bg2"/>
              </a:solidFill>
            </a:endParaRPr>
          </a:p>
        </p:txBody>
      </p:sp>
      <p:pic>
        <p:nvPicPr>
          <p:cNvPr id="156681" name="Picture 9" descr="IMG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765425"/>
            <a:ext cx="4621213"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56682" name="Picture 10" descr="IMG0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338" y="2784475"/>
            <a:ext cx="4268787" cy="2332038"/>
          </a:xfrm>
          <a:prstGeom prst="rect">
            <a:avLst/>
          </a:prstGeom>
          <a:noFill/>
          <a:extLst>
            <a:ext uri="{909E8E84-426E-40DD-AFC4-6F175D3DCCD1}">
              <a14:hiddenFill xmlns:a14="http://schemas.microsoft.com/office/drawing/2010/main">
                <a:solidFill>
                  <a:srgbClr val="FFFFFF"/>
                </a:solidFill>
              </a14:hiddenFill>
            </a:ext>
          </a:extLst>
        </p:spPr>
      </p:pic>
      <p:pic>
        <p:nvPicPr>
          <p:cNvPr id="156684" name="Picture 12" descr="IMG0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357813"/>
            <a:ext cx="4168775" cy="2328862"/>
          </a:xfrm>
          <a:prstGeom prst="rect">
            <a:avLst/>
          </a:prstGeom>
          <a:noFill/>
          <a:extLst>
            <a:ext uri="{909E8E84-426E-40DD-AFC4-6F175D3DCCD1}">
              <a14:hiddenFill xmlns:a14="http://schemas.microsoft.com/office/drawing/2010/main">
                <a:solidFill>
                  <a:srgbClr val="FFFFFF"/>
                </a:solidFill>
              </a14:hiddenFill>
            </a:ext>
          </a:extLst>
        </p:spPr>
      </p:pic>
      <p:pic>
        <p:nvPicPr>
          <p:cNvPr id="156685" name="Picture 13" descr="IMG00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58763"/>
            <a:ext cx="4230688" cy="2278062"/>
          </a:xfrm>
          <a:prstGeom prst="rect">
            <a:avLst/>
          </a:prstGeom>
          <a:noFill/>
          <a:extLst>
            <a:ext uri="{909E8E84-426E-40DD-AFC4-6F175D3DCCD1}">
              <a14:hiddenFill xmlns:a14="http://schemas.microsoft.com/office/drawing/2010/main">
                <a:solidFill>
                  <a:srgbClr val="FFFFFF"/>
                </a:solidFill>
              </a14:hiddenFill>
            </a:ext>
          </a:extLst>
        </p:spPr>
      </p:pic>
      <p:pic>
        <p:nvPicPr>
          <p:cNvPr id="156686" name="Picture 14" descr="IMG0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325" y="5356225"/>
            <a:ext cx="4703763" cy="2330450"/>
          </a:xfrm>
          <a:prstGeom prst="rect">
            <a:avLst/>
          </a:prstGeom>
          <a:noFill/>
          <a:extLst>
            <a:ext uri="{909E8E84-426E-40DD-AFC4-6F175D3DCCD1}">
              <a14:hiddenFill xmlns:a14="http://schemas.microsoft.com/office/drawing/2010/main">
                <a:solidFill>
                  <a:srgbClr val="FFFFFF"/>
                </a:solidFill>
              </a14:hiddenFill>
            </a:ext>
          </a:extLst>
        </p:spPr>
      </p:pic>
      <p:grpSp>
        <p:nvGrpSpPr>
          <p:cNvPr id="156692" name="Group 20"/>
          <p:cNvGrpSpPr>
            <a:grpSpLocks/>
          </p:cNvGrpSpPr>
          <p:nvPr/>
        </p:nvGrpSpPr>
        <p:grpSpPr bwMode="auto">
          <a:xfrm>
            <a:off x="314325" y="1317625"/>
            <a:ext cx="9569450" cy="6369050"/>
            <a:chOff x="180" y="732"/>
            <a:chExt cx="5480" cy="3540"/>
          </a:xfrm>
        </p:grpSpPr>
        <p:sp>
          <p:nvSpPr>
            <p:cNvPr id="156687" name="Line 15"/>
            <p:cNvSpPr>
              <a:spLocks noChangeShapeType="1"/>
            </p:cNvSpPr>
            <p:nvPr/>
          </p:nvSpPr>
          <p:spPr bwMode="auto">
            <a:xfrm>
              <a:off x="198" y="2142"/>
              <a:ext cx="2652" cy="336"/>
            </a:xfrm>
            <a:prstGeom prst="line">
              <a:avLst/>
            </a:prstGeom>
            <a:noFill/>
            <a:ln w="57150">
              <a:solidFill>
                <a:srgbClr val="FF0000"/>
              </a:solidFill>
              <a:prstDash val="dash"/>
              <a:round/>
              <a:headEnd/>
              <a:tailEnd/>
            </a:ln>
            <a:effectLst>
              <a:outerShdw dist="17961" dir="2700000" algn="ctr" rotWithShape="0">
                <a:schemeClr val="hlink"/>
              </a:outerShdw>
            </a:effectLst>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156688" name="Freeform 16"/>
            <p:cNvSpPr>
              <a:spLocks/>
            </p:cNvSpPr>
            <p:nvPr/>
          </p:nvSpPr>
          <p:spPr bwMode="auto">
            <a:xfrm>
              <a:off x="3232" y="732"/>
              <a:ext cx="2398" cy="257"/>
            </a:xfrm>
            <a:custGeom>
              <a:avLst/>
              <a:gdLst>
                <a:gd name="T0" fmla="*/ 0 w 2398"/>
                <a:gd name="T1" fmla="*/ 244 h 257"/>
                <a:gd name="T2" fmla="*/ 1164 w 2398"/>
                <a:gd name="T3" fmla="*/ 0 h 257"/>
                <a:gd name="T4" fmla="*/ 2398 w 2398"/>
                <a:gd name="T5" fmla="*/ 257 h 257"/>
              </a:gdLst>
              <a:ahLst/>
              <a:cxnLst>
                <a:cxn ang="0">
                  <a:pos x="T0" y="T1"/>
                </a:cxn>
                <a:cxn ang="0">
                  <a:pos x="T2" y="T3"/>
                </a:cxn>
                <a:cxn ang="0">
                  <a:pos x="T4" y="T5"/>
                </a:cxn>
              </a:cxnLst>
              <a:rect l="0" t="0" r="r" b="b"/>
              <a:pathLst>
                <a:path w="2398" h="257">
                  <a:moveTo>
                    <a:pt x="0" y="244"/>
                  </a:moveTo>
                  <a:lnTo>
                    <a:pt x="1164" y="0"/>
                  </a:lnTo>
                  <a:lnTo>
                    <a:pt x="2398" y="257"/>
                  </a:lnTo>
                </a:path>
              </a:pathLst>
            </a:custGeom>
            <a:noFill/>
            <a:ln w="57150" cap="flat" cmpd="sng">
              <a:solidFill>
                <a:srgbClr val="FF0000"/>
              </a:solidFill>
              <a:prstDash val="dash"/>
              <a:round/>
              <a:headEnd type="none" w="med" len="med"/>
              <a:tailEnd type="none" w="med" len="med"/>
            </a:ln>
            <a:effectLst>
              <a:outerShdw dist="17961" dir="2700000" algn="ctr" rotWithShape="0">
                <a:schemeClr val="hlink"/>
              </a:outerShdw>
            </a:effectLst>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sp>
          <p:nvSpPr>
            <p:cNvPr id="156689" name="Line 17"/>
            <p:cNvSpPr>
              <a:spLocks noChangeShapeType="1"/>
            </p:cNvSpPr>
            <p:nvPr/>
          </p:nvSpPr>
          <p:spPr bwMode="auto">
            <a:xfrm flipV="1">
              <a:off x="3224" y="1948"/>
              <a:ext cx="2436" cy="104"/>
            </a:xfrm>
            <a:prstGeom prst="line">
              <a:avLst/>
            </a:prstGeom>
            <a:noFill/>
            <a:ln w="57150">
              <a:solidFill>
                <a:srgbClr val="FF0000"/>
              </a:solidFill>
              <a:prstDash val="dash"/>
              <a:round/>
              <a:headEnd/>
              <a:tailEnd/>
            </a:ln>
            <a:effectLst>
              <a:outerShdw dist="17961" dir="2700000" algn="ctr" rotWithShape="0">
                <a:schemeClr val="hlink"/>
              </a:outerShdw>
            </a:effectLst>
            <a:extLst>
              <a:ext uri="{909E8E84-426E-40DD-AFC4-6F175D3DCCD1}">
                <a14:hiddenFill xmlns:a14="http://schemas.microsoft.com/office/drawing/2010/main">
                  <a:noFill/>
                </a14:hiddenFill>
              </a:ext>
            </a:extLst>
          </p:spPr>
          <p:txBody>
            <a:bodyPr lIns="92075" tIns="46038" rIns="92075" bIns="46038" anchor="ctr"/>
            <a:lstStyle/>
            <a:p>
              <a:endParaRPr lang="en-US"/>
            </a:p>
          </p:txBody>
        </p:sp>
        <p:sp>
          <p:nvSpPr>
            <p:cNvPr id="156690" name="Freeform 18"/>
            <p:cNvSpPr>
              <a:spLocks/>
            </p:cNvSpPr>
            <p:nvPr/>
          </p:nvSpPr>
          <p:spPr bwMode="auto">
            <a:xfrm>
              <a:off x="180" y="3558"/>
              <a:ext cx="2688" cy="6"/>
            </a:xfrm>
            <a:custGeom>
              <a:avLst/>
              <a:gdLst>
                <a:gd name="T0" fmla="*/ 0 w 2688"/>
                <a:gd name="T1" fmla="*/ 6 h 6"/>
                <a:gd name="T2" fmla="*/ 2688 w 2688"/>
                <a:gd name="T3" fmla="*/ 0 h 6"/>
              </a:gdLst>
              <a:ahLst/>
              <a:cxnLst>
                <a:cxn ang="0">
                  <a:pos x="T0" y="T1"/>
                </a:cxn>
                <a:cxn ang="0">
                  <a:pos x="T2" y="T3"/>
                </a:cxn>
              </a:cxnLst>
              <a:rect l="0" t="0" r="r" b="b"/>
              <a:pathLst>
                <a:path w="2688" h="6">
                  <a:moveTo>
                    <a:pt x="0" y="6"/>
                  </a:moveTo>
                  <a:lnTo>
                    <a:pt x="2688" y="0"/>
                  </a:lnTo>
                </a:path>
              </a:pathLst>
            </a:custGeom>
            <a:noFill/>
            <a:ln w="57150" cap="flat" cmpd="sng">
              <a:solidFill>
                <a:srgbClr val="FF0000"/>
              </a:solidFill>
              <a:prstDash val="dash"/>
              <a:round/>
              <a:headEnd type="none" w="med" len="med"/>
              <a:tailEnd type="none" w="med" len="med"/>
            </a:ln>
            <a:effectLst>
              <a:outerShdw dist="17961" dir="2700000" algn="ctr" rotWithShape="0">
                <a:schemeClr val="hlink"/>
              </a:outerShdw>
            </a:effectLst>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sp>
          <p:nvSpPr>
            <p:cNvPr id="156691" name="Freeform 19"/>
            <p:cNvSpPr>
              <a:spLocks/>
            </p:cNvSpPr>
            <p:nvPr/>
          </p:nvSpPr>
          <p:spPr bwMode="auto">
            <a:xfrm>
              <a:off x="3232" y="3312"/>
              <a:ext cx="1132" cy="960"/>
            </a:xfrm>
            <a:custGeom>
              <a:avLst/>
              <a:gdLst>
                <a:gd name="T0" fmla="*/ 0 w 1132"/>
                <a:gd name="T1" fmla="*/ 112 h 960"/>
                <a:gd name="T2" fmla="*/ 588 w 1132"/>
                <a:gd name="T3" fmla="*/ 0 h 960"/>
                <a:gd name="T4" fmla="*/ 1132 w 1132"/>
                <a:gd name="T5" fmla="*/ 152 h 960"/>
                <a:gd name="T6" fmla="*/ 912 w 1132"/>
                <a:gd name="T7" fmla="*/ 960 h 960"/>
              </a:gdLst>
              <a:ahLst/>
              <a:cxnLst>
                <a:cxn ang="0">
                  <a:pos x="T0" y="T1"/>
                </a:cxn>
                <a:cxn ang="0">
                  <a:pos x="T2" y="T3"/>
                </a:cxn>
                <a:cxn ang="0">
                  <a:pos x="T4" y="T5"/>
                </a:cxn>
                <a:cxn ang="0">
                  <a:pos x="T6" y="T7"/>
                </a:cxn>
              </a:cxnLst>
              <a:rect l="0" t="0" r="r" b="b"/>
              <a:pathLst>
                <a:path w="1132" h="960">
                  <a:moveTo>
                    <a:pt x="0" y="112"/>
                  </a:moveTo>
                  <a:lnTo>
                    <a:pt x="588" y="0"/>
                  </a:lnTo>
                  <a:lnTo>
                    <a:pt x="1132" y="152"/>
                  </a:lnTo>
                  <a:lnTo>
                    <a:pt x="912" y="960"/>
                  </a:lnTo>
                </a:path>
              </a:pathLst>
            </a:custGeom>
            <a:noFill/>
            <a:ln w="57150" cap="flat" cmpd="sng">
              <a:solidFill>
                <a:srgbClr val="FF0000"/>
              </a:solidFill>
              <a:prstDash val="dash"/>
              <a:round/>
              <a:headEnd type="none" w="med" len="med"/>
              <a:tailEnd type="none" w="med" len="med"/>
            </a:ln>
            <a:effectLst>
              <a:outerShdw dist="17961" dir="2700000" algn="ctr" rotWithShape="0">
                <a:schemeClr val="hlink"/>
              </a:outerShdw>
            </a:effectLst>
            <a:extLst>
              <a:ext uri="{909E8E84-426E-40DD-AFC4-6F175D3DCCD1}">
                <a14:hiddenFill xmlns:a14="http://schemas.microsoft.com/office/drawing/2010/main">
                  <a:solidFill>
                    <a:srgbClr val="FFFFFF"/>
                  </a:solidFill>
                </a14:hiddenFill>
              </a:ext>
            </a:extLst>
          </p:spPr>
          <p:txBody>
            <a:bodyPr lIns="92075" tIns="46038" rIns="92075" bIns="46038"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6692"/>
                                        </p:tgtEl>
                                        <p:attrNameLst>
                                          <p:attrName>style.visibility</p:attrName>
                                        </p:attrNameLst>
                                      </p:cBhvr>
                                      <p:to>
                                        <p:strVal val="visible"/>
                                      </p:to>
                                    </p:set>
                                    <p:animEffect transition="in" filter="wipe(down)">
                                      <p:cBhvr>
                                        <p:cTn id="7" dur="2000"/>
                                        <p:tgtEl>
                                          <p:spTgt spid="156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a:lstStyle/>
          <a:p>
            <a:r>
              <a:rPr lang="en-US" altLang="en-US"/>
              <a:t>Inventory and Monitoring Definitions</a:t>
            </a:r>
          </a:p>
        </p:txBody>
      </p:sp>
      <p:sp>
        <p:nvSpPr>
          <p:cNvPr id="106499" name="Rectangle 3"/>
          <p:cNvSpPr>
            <a:spLocks noGrp="1" noChangeArrowheads="1"/>
          </p:cNvSpPr>
          <p:nvPr>
            <p:ph type="body" idx="1"/>
          </p:nvPr>
        </p:nvSpPr>
        <p:spPr>
          <a:xfrm>
            <a:off x="587375" y="1803400"/>
            <a:ext cx="8967788" cy="5095875"/>
          </a:xfrm>
          <a:noFill/>
          <a:ln/>
        </p:spPr>
        <p:txBody>
          <a:bodyPr/>
          <a:lstStyle/>
          <a:p>
            <a:pPr>
              <a:lnSpc>
                <a:spcPct val="105000"/>
              </a:lnSpc>
              <a:spcAft>
                <a:spcPct val="10000"/>
              </a:spcAft>
              <a:buFont typeface="WP MathA" charset="2"/>
              <a:buNone/>
              <a:tabLst>
                <a:tab pos="1212850" algn="l"/>
              </a:tabLst>
            </a:pPr>
            <a:r>
              <a:rPr lang="en-US" altLang="en-US" sz="2600" b="1"/>
              <a:t>Natural Resource Inventory</a:t>
            </a:r>
            <a:r>
              <a:rPr lang="en-US" altLang="en-US" sz="2600" b="1">
                <a:solidFill>
                  <a:schemeClr val="bg2"/>
                </a:solidFill>
              </a:rPr>
              <a:t> </a:t>
            </a:r>
            <a:r>
              <a:rPr lang="en-US" altLang="en-US" sz="2600" b="1">
                <a:solidFill>
                  <a:schemeClr val="tx2"/>
                </a:solidFill>
              </a:rPr>
              <a:t>- The process of acquiring, managing, and analyzing information on protected area resources, including but not limited to the presence, distribution, and condition of plants, animals, soils, water, air, natural features, biotic communities, and natural processes.</a:t>
            </a:r>
            <a:r>
              <a:rPr lang="en-US" altLang="en-US" sz="2600" b="1">
                <a:solidFill>
                  <a:schemeClr val="bg2"/>
                </a:solidFill>
              </a:rPr>
              <a:t> </a:t>
            </a:r>
          </a:p>
          <a:p>
            <a:pPr>
              <a:lnSpc>
                <a:spcPct val="65000"/>
              </a:lnSpc>
              <a:spcAft>
                <a:spcPct val="10000"/>
              </a:spcAft>
              <a:buFont typeface="WP MathA" charset="2"/>
              <a:buNone/>
              <a:tabLst>
                <a:tab pos="1212850" algn="l"/>
              </a:tabLst>
            </a:pPr>
            <a:endParaRPr lang="en-US" altLang="en-US" sz="2600" b="1">
              <a:solidFill>
                <a:schemeClr val="bg2"/>
              </a:solidFill>
            </a:endParaRPr>
          </a:p>
          <a:p>
            <a:pPr>
              <a:lnSpc>
                <a:spcPct val="105000"/>
              </a:lnSpc>
              <a:spcAft>
                <a:spcPct val="10000"/>
              </a:spcAft>
              <a:buFont typeface="WP MathA" charset="2"/>
              <a:buNone/>
              <a:tabLst>
                <a:tab pos="1212850" algn="l"/>
              </a:tabLst>
            </a:pPr>
            <a:r>
              <a:rPr lang="en-US" altLang="en-US" sz="2600" b="1"/>
              <a:t>Natural Resource Monitoring</a:t>
            </a:r>
            <a:r>
              <a:rPr lang="en-US" altLang="en-US" sz="2600" b="1">
                <a:solidFill>
                  <a:schemeClr val="bg2"/>
                </a:solidFill>
              </a:rPr>
              <a:t> </a:t>
            </a:r>
            <a:r>
              <a:rPr lang="en-US" altLang="en-US" sz="2600" b="1">
                <a:solidFill>
                  <a:schemeClr val="tx2"/>
                </a:solidFill>
              </a:rPr>
              <a:t>- The systematic collection and analysis of resource data at regular intervals, in perpetuity, to predict or detect natural and human-induced changes, and to provide the basis for appropriate management response.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anim calcmode="lin" valueType="num">
                                      <p:cBhvr additive="base">
                                        <p:cTn id="13" dur="500" fill="hold"/>
                                        <p:tgtEl>
                                          <p:spTgt spid="1064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64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38175" y="233363"/>
            <a:ext cx="9051925" cy="1187450"/>
          </a:xfrm>
        </p:spPr>
        <p:txBody>
          <a:bodyPr/>
          <a:lstStyle/>
          <a:p>
            <a:pPr>
              <a:lnSpc>
                <a:spcPct val="110000"/>
              </a:lnSpc>
            </a:pPr>
            <a:r>
              <a:rPr lang="en-US" altLang="en-US" sz="2900"/>
              <a:t>Campsite Size </a:t>
            </a:r>
            <a:br>
              <a:rPr lang="en-US" altLang="en-US" sz="2900"/>
            </a:br>
            <a:r>
              <a:rPr lang="en-US" altLang="en-US" sz="2900"/>
              <a:t>Variable Radial Transect Method</a:t>
            </a:r>
          </a:p>
        </p:txBody>
      </p:sp>
      <p:pic>
        <p:nvPicPr>
          <p:cNvPr id="164867" name="Picture 3" descr="Campsite w_fla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10058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64868" name="Freeform 4"/>
          <p:cNvSpPr>
            <a:spLocks/>
          </p:cNvSpPr>
          <p:nvPr/>
        </p:nvSpPr>
        <p:spPr bwMode="auto">
          <a:xfrm>
            <a:off x="49213" y="4211638"/>
            <a:ext cx="9775825" cy="1862137"/>
          </a:xfrm>
          <a:custGeom>
            <a:avLst/>
            <a:gdLst>
              <a:gd name="T0" fmla="*/ 5329 w 5402"/>
              <a:gd name="T1" fmla="*/ 641 h 822"/>
              <a:gd name="T2" fmla="*/ 4575 w 5402"/>
              <a:gd name="T3" fmla="*/ 810 h 822"/>
              <a:gd name="T4" fmla="*/ 3531 w 5402"/>
              <a:gd name="T5" fmla="*/ 822 h 822"/>
              <a:gd name="T6" fmla="*/ 2547 w 5402"/>
              <a:gd name="T7" fmla="*/ 635 h 822"/>
              <a:gd name="T8" fmla="*/ 0 w 5402"/>
              <a:gd name="T9" fmla="*/ 547 h 822"/>
              <a:gd name="T10" fmla="*/ 0 w 5402"/>
              <a:gd name="T11" fmla="*/ 150 h 822"/>
              <a:gd name="T12" fmla="*/ 535 w 5402"/>
              <a:gd name="T13" fmla="*/ 0 h 822"/>
              <a:gd name="T14" fmla="*/ 1800 w 5402"/>
              <a:gd name="T15" fmla="*/ 38 h 822"/>
              <a:gd name="T16" fmla="*/ 3080 w 5402"/>
              <a:gd name="T17" fmla="*/ 234 h 822"/>
              <a:gd name="T18" fmla="*/ 4333 w 5402"/>
              <a:gd name="T19" fmla="*/ 202 h 822"/>
              <a:gd name="T20" fmla="*/ 5402 w 5402"/>
              <a:gd name="T21" fmla="*/ 310 h 822"/>
              <a:gd name="T22" fmla="*/ 5335 w 5402"/>
              <a:gd name="T23" fmla="*/ 641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2" h="822">
                <a:moveTo>
                  <a:pt x="5329" y="641"/>
                </a:moveTo>
                <a:lnTo>
                  <a:pt x="4575" y="810"/>
                </a:lnTo>
                <a:lnTo>
                  <a:pt x="3531" y="822"/>
                </a:lnTo>
                <a:lnTo>
                  <a:pt x="2547" y="635"/>
                </a:lnTo>
                <a:lnTo>
                  <a:pt x="0" y="547"/>
                </a:lnTo>
                <a:lnTo>
                  <a:pt x="0" y="150"/>
                </a:lnTo>
                <a:lnTo>
                  <a:pt x="535" y="0"/>
                </a:lnTo>
                <a:lnTo>
                  <a:pt x="1800" y="38"/>
                </a:lnTo>
                <a:lnTo>
                  <a:pt x="3080" y="234"/>
                </a:lnTo>
                <a:lnTo>
                  <a:pt x="4333" y="202"/>
                </a:lnTo>
                <a:lnTo>
                  <a:pt x="5402" y="310"/>
                </a:lnTo>
                <a:lnTo>
                  <a:pt x="5335" y="641"/>
                </a:lnTo>
              </a:path>
            </a:pathLst>
          </a:custGeom>
          <a:noFill/>
          <a:ln w="38100"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92075" tIns="46038" rIns="92075" bIns="46038" anchor="ctr"/>
          <a:lstStyle/>
          <a:p>
            <a:endParaRPr lang="en-US"/>
          </a:p>
        </p:txBody>
      </p:sp>
      <p:grpSp>
        <p:nvGrpSpPr>
          <p:cNvPr id="164869" name="Group 5"/>
          <p:cNvGrpSpPr>
            <a:grpSpLocks/>
          </p:cNvGrpSpPr>
          <p:nvPr/>
        </p:nvGrpSpPr>
        <p:grpSpPr bwMode="auto">
          <a:xfrm>
            <a:off x="53975" y="4221163"/>
            <a:ext cx="9771063" cy="1860550"/>
            <a:chOff x="31" y="2346"/>
            <a:chExt cx="5595" cy="1034"/>
          </a:xfrm>
        </p:grpSpPr>
        <p:sp>
          <p:nvSpPr>
            <p:cNvPr id="164870" name="Line 6"/>
            <p:cNvSpPr>
              <a:spLocks noChangeShapeType="1"/>
            </p:cNvSpPr>
            <p:nvPr/>
          </p:nvSpPr>
          <p:spPr bwMode="auto">
            <a:xfrm flipV="1">
              <a:off x="2737" y="2632"/>
              <a:ext cx="483" cy="215"/>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endParaRPr lang="en-US"/>
            </a:p>
          </p:txBody>
        </p:sp>
        <p:sp>
          <p:nvSpPr>
            <p:cNvPr id="164871" name="Line 7"/>
            <p:cNvSpPr>
              <a:spLocks noChangeShapeType="1"/>
            </p:cNvSpPr>
            <p:nvPr/>
          </p:nvSpPr>
          <p:spPr bwMode="auto">
            <a:xfrm flipV="1">
              <a:off x="2737" y="2599"/>
              <a:ext cx="1785" cy="248"/>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2" name="Line 8"/>
            <p:cNvSpPr>
              <a:spLocks noChangeShapeType="1"/>
            </p:cNvSpPr>
            <p:nvPr/>
          </p:nvSpPr>
          <p:spPr bwMode="auto">
            <a:xfrm flipV="1">
              <a:off x="2737" y="2726"/>
              <a:ext cx="2889" cy="121"/>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3" name="Line 9"/>
            <p:cNvSpPr>
              <a:spLocks noChangeShapeType="1"/>
            </p:cNvSpPr>
            <p:nvPr/>
          </p:nvSpPr>
          <p:spPr bwMode="auto">
            <a:xfrm>
              <a:off x="2737" y="2847"/>
              <a:ext cx="2812" cy="280"/>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4" name="Line 10"/>
            <p:cNvSpPr>
              <a:spLocks noChangeShapeType="1"/>
            </p:cNvSpPr>
            <p:nvPr/>
          </p:nvSpPr>
          <p:spPr bwMode="auto">
            <a:xfrm>
              <a:off x="2711" y="2847"/>
              <a:ext cx="2058" cy="508"/>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5" name="Line 11"/>
            <p:cNvSpPr>
              <a:spLocks noChangeShapeType="1"/>
            </p:cNvSpPr>
            <p:nvPr/>
          </p:nvSpPr>
          <p:spPr bwMode="auto">
            <a:xfrm>
              <a:off x="2749" y="2847"/>
              <a:ext cx="940" cy="533"/>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6" name="Line 12"/>
            <p:cNvSpPr>
              <a:spLocks noChangeShapeType="1"/>
            </p:cNvSpPr>
            <p:nvPr/>
          </p:nvSpPr>
          <p:spPr bwMode="auto">
            <a:xfrm flipH="1">
              <a:off x="2664" y="2847"/>
              <a:ext cx="65" cy="287"/>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7" name="Line 13"/>
            <p:cNvSpPr>
              <a:spLocks noChangeShapeType="1"/>
            </p:cNvSpPr>
            <p:nvPr/>
          </p:nvSpPr>
          <p:spPr bwMode="auto">
            <a:xfrm flipH="1" flipV="1">
              <a:off x="1895" y="2392"/>
              <a:ext cx="842" cy="455"/>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8" name="Line 14"/>
            <p:cNvSpPr>
              <a:spLocks noChangeShapeType="1"/>
            </p:cNvSpPr>
            <p:nvPr/>
          </p:nvSpPr>
          <p:spPr bwMode="auto">
            <a:xfrm flipH="1">
              <a:off x="31" y="2847"/>
              <a:ext cx="2706" cy="183"/>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79" name="Line 15"/>
            <p:cNvSpPr>
              <a:spLocks noChangeShapeType="1"/>
            </p:cNvSpPr>
            <p:nvPr/>
          </p:nvSpPr>
          <p:spPr bwMode="auto">
            <a:xfrm flipH="1" flipV="1">
              <a:off x="587" y="2346"/>
              <a:ext cx="2150" cy="501"/>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sp>
          <p:nvSpPr>
            <p:cNvPr id="164880" name="Line 16"/>
            <p:cNvSpPr>
              <a:spLocks noChangeShapeType="1"/>
            </p:cNvSpPr>
            <p:nvPr/>
          </p:nvSpPr>
          <p:spPr bwMode="auto">
            <a:xfrm flipH="1" flipV="1">
              <a:off x="31" y="2526"/>
              <a:ext cx="2706" cy="321"/>
            </a:xfrm>
            <a:prstGeom prst="line">
              <a:avLst/>
            </a:prstGeom>
            <a:noFill/>
            <a:ln w="12700">
              <a:solidFill>
                <a:schemeClr val="folHlink"/>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500"/>
                                  </p:stCondLst>
                                  <p:childTnLst>
                                    <p:set>
                                      <p:cBhvr>
                                        <p:cTn id="6" dur="1" fill="hold">
                                          <p:stCondLst>
                                            <p:cond delay="0"/>
                                          </p:stCondLst>
                                        </p:cTn>
                                        <p:tgtEl>
                                          <p:spTgt spid="164868"/>
                                        </p:tgtEl>
                                        <p:attrNameLst>
                                          <p:attrName>style.visibility</p:attrName>
                                        </p:attrNameLst>
                                      </p:cBhvr>
                                      <p:to>
                                        <p:strVal val="visible"/>
                                      </p:to>
                                    </p:set>
                                    <p:animEffect transition="in" filter="wipe(down)">
                                      <p:cBhvr>
                                        <p:cTn id="7" dur="2000"/>
                                        <p:tgtEl>
                                          <p:spTgt spid="164868"/>
                                        </p:tgtEl>
                                      </p:cBhvr>
                                    </p:animEffect>
                                  </p:childTnLst>
                                </p:cTn>
                              </p:par>
                            </p:childTnLst>
                          </p:cTn>
                        </p:par>
                        <p:par>
                          <p:cTn id="8" fill="hold" nodeType="afterGroup">
                            <p:stCondLst>
                              <p:cond delay="2500"/>
                            </p:stCondLst>
                            <p:childTnLst>
                              <p:par>
                                <p:cTn id="9" presetID="20" presetClass="entr" presetSubtype="0" fill="hold" nodeType="afterEffect">
                                  <p:stCondLst>
                                    <p:cond delay="500"/>
                                  </p:stCondLst>
                                  <p:childTnLst>
                                    <p:set>
                                      <p:cBhvr>
                                        <p:cTn id="10" dur="1" fill="hold">
                                          <p:stCondLst>
                                            <p:cond delay="0"/>
                                          </p:stCondLst>
                                        </p:cTn>
                                        <p:tgtEl>
                                          <p:spTgt spid="164869"/>
                                        </p:tgtEl>
                                        <p:attrNameLst>
                                          <p:attrName>style.visibility</p:attrName>
                                        </p:attrNameLst>
                                      </p:cBhvr>
                                      <p:to>
                                        <p:strVal val="visible"/>
                                      </p:to>
                                    </p:set>
                                    <p:animEffect transition="in" filter="wedge">
                                      <p:cBhvr>
                                        <p:cTn id="11" dur="30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a:lstStyle/>
          <a:p>
            <a:r>
              <a:rPr lang="en-US" altLang="en-US"/>
              <a:t>Monitoring Program Development Steps</a:t>
            </a:r>
          </a:p>
        </p:txBody>
      </p:sp>
      <p:sp>
        <p:nvSpPr>
          <p:cNvPr id="90115"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212850" algn="l"/>
              </a:tabLst>
            </a:pPr>
            <a:r>
              <a:rPr lang="en-US" altLang="en-US" b="1">
                <a:solidFill>
                  <a:schemeClr val="tx2"/>
                </a:solidFill>
              </a:rPr>
              <a:t>Step 2	Initiate Monitoring Program</a:t>
            </a:r>
          </a:p>
          <a:p>
            <a:pPr>
              <a:lnSpc>
                <a:spcPct val="125000"/>
              </a:lnSpc>
              <a:spcAft>
                <a:spcPct val="10000"/>
              </a:spcAft>
              <a:buFont typeface="WP MathA" charset="2"/>
              <a:buNone/>
              <a:tabLst>
                <a:tab pos="1212850"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212850" algn="l"/>
              </a:tabLst>
            </a:pPr>
            <a:r>
              <a:rPr lang="en-US" altLang="en-US" b="1">
                <a:solidFill>
                  <a:schemeClr val="tx2"/>
                </a:solidFill>
              </a:rPr>
              <a:t>Step 4	Develop Monitoring Procedures</a:t>
            </a:r>
          </a:p>
          <a:p>
            <a:pPr>
              <a:lnSpc>
                <a:spcPct val="125000"/>
              </a:lnSpc>
              <a:spcAft>
                <a:spcPct val="10000"/>
              </a:spcAft>
              <a:buFont typeface="WP MathA" charset="2"/>
              <a:buNone/>
              <a:tabLst>
                <a:tab pos="1212850" algn="l"/>
              </a:tabLst>
            </a:pPr>
            <a:r>
              <a:rPr lang="en-US" altLang="en-US" b="1"/>
              <a:t>Step 5	Document Monitoring Protocols</a:t>
            </a:r>
          </a:p>
          <a:p>
            <a:pPr>
              <a:lnSpc>
                <a:spcPct val="125000"/>
              </a:lnSpc>
              <a:spcAft>
                <a:spcPct val="10000"/>
              </a:spcAft>
              <a:buFont typeface="WP MathA" charset="2"/>
              <a:buNone/>
              <a:tabLst>
                <a:tab pos="1212850" algn="l"/>
              </a:tabLst>
            </a:pPr>
            <a:r>
              <a:rPr lang="en-US" altLang="en-US" b="1">
                <a:solidFill>
                  <a:schemeClr val="tx2"/>
                </a:solidFill>
              </a:rPr>
              <a:t>Step 6	Conduct Monitoring Fieldwork</a:t>
            </a:r>
          </a:p>
          <a:p>
            <a:pPr>
              <a:lnSpc>
                <a:spcPct val="125000"/>
              </a:lnSpc>
              <a:spcAft>
                <a:spcPct val="10000"/>
              </a:spcAft>
              <a:buFont typeface="WP MathA" charset="2"/>
              <a:buNone/>
              <a:tabLst>
                <a:tab pos="1212850"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additive="base">
                                        <p:cTn id="7" dur="500" fill="hold"/>
                                        <p:tgtEl>
                                          <p:spTgt spid="90115"/>
                                        </p:tgtEl>
                                        <p:attrNameLst>
                                          <p:attrName>ppt_x</p:attrName>
                                        </p:attrNameLst>
                                      </p:cBhvr>
                                      <p:tavLst>
                                        <p:tav tm="0">
                                          <p:val>
                                            <p:strVal val="1+#ppt_w/2"/>
                                          </p:val>
                                        </p:tav>
                                        <p:tav tm="100000">
                                          <p:val>
                                            <p:strVal val="#ppt_x"/>
                                          </p:val>
                                        </p:tav>
                                      </p:tavLst>
                                    </p:anim>
                                    <p:anim calcmode="lin" valueType="num">
                                      <p:cBhvr additive="base">
                                        <p:cTn id="8"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noFill/>
          <a:ln/>
        </p:spPr>
        <p:txBody>
          <a:bodyPr/>
          <a:lstStyle/>
          <a:p>
            <a:r>
              <a:rPr lang="en-US" altLang="en-US"/>
              <a:t>Document Monitoring Protocols</a:t>
            </a:r>
          </a:p>
        </p:txBody>
      </p:sp>
      <p:sp>
        <p:nvSpPr>
          <p:cNvPr id="152579"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sz="2700" b="1"/>
              <a:t>Monitoring Manual</a:t>
            </a:r>
            <a:r>
              <a:rPr lang="en-US" altLang="en-US" sz="2700" b="1">
                <a:solidFill>
                  <a:schemeClr val="tx2"/>
                </a:solidFill>
              </a:rPr>
              <a:t> - Develop a comprehensive manual with well-documented assessment procedures that employ written descriptions, diagrams, and photos.  </a:t>
            </a:r>
          </a:p>
          <a:p>
            <a:pPr>
              <a:lnSpc>
                <a:spcPct val="125000"/>
              </a:lnSpc>
              <a:spcAft>
                <a:spcPct val="10000"/>
              </a:spcAft>
              <a:buFont typeface="WP MathA" charset="2"/>
              <a:buNone/>
              <a:tabLst>
                <a:tab pos="1212850" algn="l"/>
              </a:tabLst>
            </a:pPr>
            <a:r>
              <a:rPr lang="en-US" altLang="en-US" sz="2700" b="1"/>
              <a:t>Updates </a:t>
            </a:r>
            <a:r>
              <a:rPr lang="en-US" altLang="en-US" sz="2700" b="1">
                <a:solidFill>
                  <a:schemeClr val="tx2"/>
                </a:solidFill>
              </a:rPr>
              <a:t>- Manuals are dynamic, they should be revised as needed to address field assessment problems and improved methods.  Evaluate and carefully consider how changes will affect comparability. </a:t>
            </a:r>
          </a:p>
          <a:p>
            <a:pPr>
              <a:lnSpc>
                <a:spcPct val="125000"/>
              </a:lnSpc>
              <a:spcAft>
                <a:spcPct val="10000"/>
              </a:spcAft>
              <a:buFont typeface="WP MathA" charset="2"/>
              <a:buNone/>
              <a:tabLst>
                <a:tab pos="1212850" algn="l"/>
              </a:tabLst>
            </a:pPr>
            <a:r>
              <a:rPr lang="en-US" altLang="en-US" sz="2700" b="1"/>
              <a:t>Version </a:t>
            </a:r>
            <a:r>
              <a:rPr lang="en-US" altLang="en-US" sz="2700" b="1">
                <a:solidFill>
                  <a:schemeClr val="tx2"/>
                </a:solidFill>
              </a:rPr>
              <a:t>- Each version should be numbered, dated, and archived.</a:t>
            </a:r>
          </a:p>
          <a:p>
            <a:pPr>
              <a:lnSpc>
                <a:spcPct val="125000"/>
              </a:lnSpc>
              <a:spcAft>
                <a:spcPct val="10000"/>
              </a:spcAft>
              <a:buFont typeface="WP MathA" charset="2"/>
              <a:buNone/>
              <a:tabLst>
                <a:tab pos="1212850" algn="l"/>
              </a:tabLst>
            </a:pPr>
            <a:endParaRPr lang="en-US" altLang="en-US" sz="2700" b="1">
              <a:solidFill>
                <a:schemeClr val="tx2"/>
              </a:solidFill>
            </a:endParaRPr>
          </a:p>
        </p:txBody>
      </p:sp>
    </p:spTree>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en-US" altLang="en-US"/>
              <a:t>Document Monitoring Protocols</a:t>
            </a:r>
          </a:p>
        </p:txBody>
      </p:sp>
      <p:sp>
        <p:nvSpPr>
          <p:cNvPr id="159747"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sz="2700" b="1"/>
              <a:t>Field Data Forms</a:t>
            </a:r>
            <a:r>
              <a:rPr lang="en-US" altLang="en-US" sz="2700" b="1">
                <a:solidFill>
                  <a:schemeClr val="tx2"/>
                </a:solidFill>
              </a:rPr>
              <a:t> - Forms should facilitate the accurate recording of field data and computer data entry.  Organize blanks in columns, use meaningful codes, measurement units, and indicator numbering that corresponds to the manual.  Consider data recorders.</a:t>
            </a:r>
          </a:p>
          <a:p>
            <a:pPr>
              <a:lnSpc>
                <a:spcPct val="125000"/>
              </a:lnSpc>
              <a:spcAft>
                <a:spcPct val="10000"/>
              </a:spcAft>
              <a:buFont typeface="WP MathA" charset="2"/>
              <a:buNone/>
              <a:tabLst>
                <a:tab pos="1212850" algn="l"/>
              </a:tabLst>
            </a:pPr>
            <a:r>
              <a:rPr lang="en-US" altLang="en-US" sz="2700" b="1"/>
              <a:t>Develop computer databases </a:t>
            </a:r>
            <a:r>
              <a:rPr lang="en-US" altLang="en-US" sz="2700" b="1">
                <a:solidFill>
                  <a:schemeClr val="tx2"/>
                </a:solidFill>
              </a:rPr>
              <a:t>- Input data to computer database , spreadsheet, or statistical packages.  Use these to calculate new variables, summarize data and graphically present findings to decision makers.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0772" name="Picture 4" descr="IMG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600" y="3392488"/>
            <a:ext cx="4278313" cy="362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0" name="Rectangle 2"/>
          <p:cNvSpPr>
            <a:spLocks noGrp="1" noChangeArrowheads="1"/>
          </p:cNvSpPr>
          <p:nvPr>
            <p:ph type="title"/>
          </p:nvPr>
        </p:nvSpPr>
        <p:spPr>
          <a:noFill/>
          <a:ln/>
        </p:spPr>
        <p:txBody>
          <a:bodyPr/>
          <a:lstStyle/>
          <a:p>
            <a:r>
              <a:rPr lang="en-US" altLang="en-US"/>
              <a:t>Document Monitoring Protocols</a:t>
            </a:r>
          </a:p>
        </p:txBody>
      </p:sp>
      <p:sp>
        <p:nvSpPr>
          <p:cNvPr id="160771" name="Rectangle 3"/>
          <p:cNvSpPr>
            <a:spLocks noGrp="1" noChangeArrowheads="1"/>
          </p:cNvSpPr>
          <p:nvPr>
            <p:ph type="body" idx="1"/>
          </p:nvPr>
        </p:nvSpPr>
        <p:spPr>
          <a:xfrm>
            <a:off x="587375" y="1812925"/>
            <a:ext cx="9005888" cy="5095875"/>
          </a:xfrm>
          <a:noFill/>
          <a:ln/>
        </p:spPr>
        <p:txBody>
          <a:bodyPr/>
          <a:lstStyle/>
          <a:p>
            <a:pPr>
              <a:lnSpc>
                <a:spcPct val="125000"/>
              </a:lnSpc>
              <a:spcAft>
                <a:spcPct val="10000"/>
              </a:spcAft>
              <a:buFont typeface="WP MathA" charset="2"/>
              <a:buNone/>
              <a:tabLst>
                <a:tab pos="1212850" algn="l"/>
              </a:tabLst>
            </a:pPr>
            <a:r>
              <a:rPr lang="en-US" altLang="en-US" sz="2700" b="1"/>
              <a:t>Staff Training</a:t>
            </a:r>
            <a:r>
              <a:rPr lang="en-US" altLang="en-US" sz="2700" b="1">
                <a:solidFill>
                  <a:schemeClr val="tx2"/>
                </a:solidFill>
              </a:rPr>
              <a:t> - A comprehensive training program is essential to communicate and illustrate field procedures, develop and refine staff                                               experience and judgment</a:t>
            </a:r>
          </a:p>
          <a:p>
            <a:pPr>
              <a:lnSpc>
                <a:spcPct val="125000"/>
              </a:lnSpc>
              <a:spcAft>
                <a:spcPct val="10000"/>
              </a:spcAft>
              <a:buFont typeface="WP MathA" charset="2"/>
              <a:buNone/>
              <a:tabLst>
                <a:tab pos="1212850" algn="l"/>
              </a:tabLst>
            </a:pPr>
            <a:r>
              <a:rPr lang="en-US" altLang="en-US" sz="2700" b="1">
                <a:solidFill>
                  <a:schemeClr val="tx2"/>
                </a:solidFill>
              </a:rPr>
              <a:t>    in a variety of field settings,                                                 and build a commitment to                                           quality assurance.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60771">
                                            <p:txEl>
                                              <p:pRg st="1" end="1"/>
                                            </p:txEl>
                                          </p:spTgt>
                                        </p:tgtEl>
                                        <p:attrNameLst>
                                          <p:attrName>style.visibility</p:attrName>
                                        </p:attrNameLst>
                                      </p:cBhvr>
                                      <p:to>
                                        <p:strVal val="visible"/>
                                      </p:to>
                                    </p:set>
                                    <p:anim calcmode="lin" valueType="num">
                                      <p:cBhvr additive="base">
                                        <p:cTn id="11" dur="500" fill="hold"/>
                                        <p:tgtEl>
                                          <p:spTgt spid="16077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07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uiExpand="1"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a:ln/>
        </p:spPr>
        <p:txBody>
          <a:bodyPr/>
          <a:lstStyle/>
          <a:p>
            <a:r>
              <a:rPr lang="en-US" altLang="en-US"/>
              <a:t>Monitoring Program Development Steps</a:t>
            </a:r>
          </a:p>
        </p:txBody>
      </p:sp>
      <p:sp>
        <p:nvSpPr>
          <p:cNvPr id="91139"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212850" algn="l"/>
              </a:tabLst>
            </a:pPr>
            <a:r>
              <a:rPr lang="en-US" altLang="en-US" b="1">
                <a:solidFill>
                  <a:schemeClr val="tx2"/>
                </a:solidFill>
              </a:rPr>
              <a:t>Step 2	Initiate Monitoring Program</a:t>
            </a:r>
          </a:p>
          <a:p>
            <a:pPr>
              <a:lnSpc>
                <a:spcPct val="125000"/>
              </a:lnSpc>
              <a:spcAft>
                <a:spcPct val="10000"/>
              </a:spcAft>
              <a:buFont typeface="WP MathA" charset="2"/>
              <a:buNone/>
              <a:tabLst>
                <a:tab pos="1212850"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212850" algn="l"/>
              </a:tabLst>
            </a:pPr>
            <a:r>
              <a:rPr lang="en-US" altLang="en-US" b="1">
                <a:solidFill>
                  <a:schemeClr val="tx2"/>
                </a:solidFill>
              </a:rPr>
              <a:t>Step 4	Develop Monitoring Procedures</a:t>
            </a:r>
          </a:p>
          <a:p>
            <a:pPr>
              <a:lnSpc>
                <a:spcPct val="125000"/>
              </a:lnSpc>
              <a:spcAft>
                <a:spcPct val="10000"/>
              </a:spcAft>
              <a:buFont typeface="WP MathA" charset="2"/>
              <a:buNone/>
              <a:tabLst>
                <a:tab pos="1212850" algn="l"/>
              </a:tabLst>
            </a:pPr>
            <a:r>
              <a:rPr lang="en-US" altLang="en-US" b="1">
                <a:solidFill>
                  <a:schemeClr val="tx2"/>
                </a:solidFill>
              </a:rPr>
              <a:t>Step 5	Document Monitoring Protocols</a:t>
            </a:r>
          </a:p>
          <a:p>
            <a:pPr>
              <a:lnSpc>
                <a:spcPct val="125000"/>
              </a:lnSpc>
              <a:spcAft>
                <a:spcPct val="10000"/>
              </a:spcAft>
              <a:buFont typeface="WP MathA" charset="2"/>
              <a:buNone/>
              <a:tabLst>
                <a:tab pos="1212850" algn="l"/>
              </a:tabLst>
            </a:pPr>
            <a:r>
              <a:rPr lang="en-US" altLang="en-US" b="1"/>
              <a:t>Step 6	Conduct Monitoring Fieldwork</a:t>
            </a:r>
          </a:p>
          <a:p>
            <a:pPr>
              <a:lnSpc>
                <a:spcPct val="125000"/>
              </a:lnSpc>
              <a:spcAft>
                <a:spcPct val="10000"/>
              </a:spcAft>
              <a:buFont typeface="WP MathA" charset="2"/>
              <a:buNone/>
              <a:tabLst>
                <a:tab pos="1212850"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additive="base">
                                        <p:cTn id="7" dur="500" fill="hold"/>
                                        <p:tgtEl>
                                          <p:spTgt spid="91139"/>
                                        </p:tgtEl>
                                        <p:attrNameLst>
                                          <p:attrName>ppt_x</p:attrName>
                                        </p:attrNameLst>
                                      </p:cBhvr>
                                      <p:tavLst>
                                        <p:tav tm="0">
                                          <p:val>
                                            <p:strVal val="1+#ppt_w/2"/>
                                          </p:val>
                                        </p:tav>
                                        <p:tav tm="100000">
                                          <p:val>
                                            <p:strVal val="#ppt_x"/>
                                          </p:val>
                                        </p:tav>
                                      </p:tavLst>
                                    </p:anim>
                                    <p:anim calcmode="lin" valueType="num">
                                      <p:cBhvr additive="base">
                                        <p:cTn id="8" dur="500" fill="hold"/>
                                        <p:tgtEl>
                                          <p:spTgt spid="91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a:ln/>
        </p:spPr>
        <p:txBody>
          <a:bodyPr/>
          <a:lstStyle/>
          <a:p>
            <a:r>
              <a:rPr lang="en-US" altLang="en-US"/>
              <a:t>Conduct Monitoring Fieldwork</a:t>
            </a:r>
          </a:p>
        </p:txBody>
      </p:sp>
      <p:sp>
        <p:nvSpPr>
          <p:cNvPr id="162819" name="Rectangle 3"/>
          <p:cNvSpPr>
            <a:spLocks noGrp="1" noChangeArrowheads="1"/>
          </p:cNvSpPr>
          <p:nvPr>
            <p:ph type="body" idx="1"/>
          </p:nvPr>
        </p:nvSpPr>
        <p:spPr>
          <a:xfrm>
            <a:off x="587375" y="1812925"/>
            <a:ext cx="8967788" cy="5095875"/>
          </a:xfrm>
          <a:noFill/>
          <a:ln/>
        </p:spPr>
        <p:txBody>
          <a:bodyPr/>
          <a:lstStyle/>
          <a:p>
            <a:pPr>
              <a:lnSpc>
                <a:spcPct val="115000"/>
              </a:lnSpc>
              <a:spcAft>
                <a:spcPct val="10000"/>
              </a:spcAft>
              <a:buFont typeface="WP MathA" charset="2"/>
              <a:buNone/>
              <a:tabLst>
                <a:tab pos="1212850" algn="l"/>
              </a:tabLst>
            </a:pPr>
            <a:r>
              <a:rPr lang="en-US" altLang="en-US" sz="2700" b="1"/>
              <a:t>Staffing</a:t>
            </a:r>
            <a:r>
              <a:rPr lang="en-US" altLang="en-US" sz="2700" b="1">
                <a:solidFill>
                  <a:schemeClr val="tx2"/>
                </a:solidFill>
              </a:rPr>
              <a:t> - Higher quality assurance with small number of full-time staff vs. large number of part-time staff.   Full-time staff could be assisted by part-time staff.  Teams of two are generally the most effective and efficient.</a:t>
            </a:r>
          </a:p>
          <a:p>
            <a:pPr>
              <a:lnSpc>
                <a:spcPct val="35000"/>
              </a:lnSpc>
              <a:spcAft>
                <a:spcPct val="10000"/>
              </a:spcAft>
              <a:buFont typeface="WP MathA" charset="2"/>
              <a:buNone/>
              <a:tabLst>
                <a:tab pos="1212850" algn="l"/>
              </a:tabLst>
            </a:pPr>
            <a:endParaRPr lang="en-US" altLang="en-US" sz="2700" b="1">
              <a:solidFill>
                <a:schemeClr val="tx2"/>
              </a:solidFill>
            </a:endParaRPr>
          </a:p>
          <a:p>
            <a:pPr>
              <a:lnSpc>
                <a:spcPct val="115000"/>
              </a:lnSpc>
              <a:spcAft>
                <a:spcPct val="10000"/>
              </a:spcAft>
              <a:buFont typeface="WP MathA" charset="2"/>
              <a:buNone/>
              <a:tabLst>
                <a:tab pos="1212850" algn="l"/>
              </a:tabLst>
            </a:pPr>
            <a:r>
              <a:rPr lang="en-US" altLang="en-US" sz="2700" b="1"/>
              <a:t>Staff Management </a:t>
            </a:r>
            <a:r>
              <a:rPr lang="en-US" altLang="en-US" sz="2700" b="1">
                <a:solidFill>
                  <a:schemeClr val="tx2"/>
                </a:solidFill>
              </a:rPr>
              <a:t>- Stress importance of quality assurance - need to assess “real changes in conditions” while minimizing measurement error.  Hold periodic discussions on problems and solutions and rotate staff to promote consistent judgment.  Consider “calibration exercises.”</a:t>
            </a:r>
            <a:r>
              <a:rPr lang="en-US" altLang="en-US" sz="2700" b="1">
                <a:solidFill>
                  <a:schemeClr val="bg2"/>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 calcmode="lin" valueType="num">
                                      <p:cBhvr additive="base">
                                        <p:cTn id="7" dur="500" fill="hold"/>
                                        <p:tgtEl>
                                          <p:spTgt spid="162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2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 calcmode="lin" valueType="num">
                                      <p:cBhvr additive="base">
                                        <p:cTn id="13" dur="500" fill="hold"/>
                                        <p:tgtEl>
                                          <p:spTgt spid="1628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2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26"/>
          <p:cNvSpPr>
            <a:spLocks noGrp="1" noChangeArrowheads="1"/>
          </p:cNvSpPr>
          <p:nvPr>
            <p:ph type="title"/>
          </p:nvPr>
        </p:nvSpPr>
        <p:spPr>
          <a:noFill/>
          <a:ln/>
        </p:spPr>
        <p:txBody>
          <a:bodyPr/>
          <a:lstStyle/>
          <a:p>
            <a:r>
              <a:rPr lang="en-US" altLang="en-US"/>
              <a:t>Conduct Monitoring Fieldwork</a:t>
            </a:r>
          </a:p>
        </p:txBody>
      </p:sp>
      <p:sp>
        <p:nvSpPr>
          <p:cNvPr id="151555" name="Rectangle 1027"/>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sz="2700" b="1"/>
              <a:t>Data Entry </a:t>
            </a:r>
            <a:r>
              <a:rPr lang="en-US" altLang="en-US" sz="2700" b="1">
                <a:solidFill>
                  <a:schemeClr val="tx2"/>
                </a:solidFill>
              </a:rPr>
              <a:t>- Have staff input the data they collected on rainy days (teaches the need for legibility, importance of quality assurance, problems with missing data, etc.).</a:t>
            </a:r>
          </a:p>
          <a:p>
            <a:pPr>
              <a:lnSpc>
                <a:spcPct val="65000"/>
              </a:lnSpc>
              <a:spcAft>
                <a:spcPct val="10000"/>
              </a:spcAft>
              <a:tabLst>
                <a:tab pos="1212850" algn="l"/>
              </a:tabLst>
            </a:pPr>
            <a:endParaRPr lang="en-US" altLang="en-US" sz="2700" b="1">
              <a:solidFill>
                <a:schemeClr val="tx2"/>
              </a:solidFill>
            </a:endParaRPr>
          </a:p>
          <a:p>
            <a:pPr>
              <a:lnSpc>
                <a:spcPct val="125000"/>
              </a:lnSpc>
              <a:spcAft>
                <a:spcPct val="10000"/>
              </a:spcAft>
              <a:buFont typeface="WP MathA" charset="2"/>
              <a:buNone/>
              <a:tabLst>
                <a:tab pos="1212850" algn="l"/>
              </a:tabLst>
            </a:pPr>
            <a:r>
              <a:rPr lang="en-US" altLang="en-US" sz="2700" b="1"/>
              <a:t>Timing </a:t>
            </a:r>
            <a:r>
              <a:rPr lang="en-US" altLang="en-US" sz="2700" b="1">
                <a:solidFill>
                  <a:schemeClr val="tx2"/>
                </a:solidFill>
              </a:rPr>
              <a:t>- Conduct fieldwork during mid-to late season. Coordinate timing of work for each geographic area to roughly match phenological timing  of prior surveys.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anim calcmode="lin" valueType="num">
                                      <p:cBhvr additive="base">
                                        <p:cTn id="13"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a:lstStyle/>
          <a:p>
            <a:r>
              <a:rPr lang="en-US" altLang="en-US"/>
              <a:t>Monitoring Program Development Steps</a:t>
            </a:r>
          </a:p>
        </p:txBody>
      </p:sp>
      <p:sp>
        <p:nvSpPr>
          <p:cNvPr id="92163"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212850" algn="l"/>
              </a:tabLst>
            </a:pPr>
            <a:r>
              <a:rPr lang="en-US" altLang="en-US" b="1">
                <a:solidFill>
                  <a:schemeClr val="tx2"/>
                </a:solidFill>
              </a:rPr>
              <a:t>Step 2	Initiate Monitoring Program</a:t>
            </a:r>
          </a:p>
          <a:p>
            <a:pPr>
              <a:lnSpc>
                <a:spcPct val="125000"/>
              </a:lnSpc>
              <a:spcAft>
                <a:spcPct val="10000"/>
              </a:spcAft>
              <a:buFont typeface="WP MathA" charset="2"/>
              <a:buNone/>
              <a:tabLst>
                <a:tab pos="1212850"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212850" algn="l"/>
              </a:tabLst>
            </a:pPr>
            <a:r>
              <a:rPr lang="en-US" altLang="en-US" b="1">
                <a:solidFill>
                  <a:schemeClr val="tx2"/>
                </a:solidFill>
              </a:rPr>
              <a:t>Step 4	Develop Monitoring Procedures</a:t>
            </a:r>
          </a:p>
          <a:p>
            <a:pPr>
              <a:lnSpc>
                <a:spcPct val="125000"/>
              </a:lnSpc>
              <a:spcAft>
                <a:spcPct val="10000"/>
              </a:spcAft>
              <a:buFont typeface="WP MathA" charset="2"/>
              <a:buNone/>
              <a:tabLst>
                <a:tab pos="1212850" algn="l"/>
              </a:tabLst>
            </a:pPr>
            <a:r>
              <a:rPr lang="en-US" altLang="en-US" b="1">
                <a:solidFill>
                  <a:schemeClr val="tx2"/>
                </a:solidFill>
              </a:rPr>
              <a:t>Step 5	Document Monitoring Protocols</a:t>
            </a:r>
          </a:p>
          <a:p>
            <a:pPr>
              <a:lnSpc>
                <a:spcPct val="125000"/>
              </a:lnSpc>
              <a:spcAft>
                <a:spcPct val="10000"/>
              </a:spcAft>
              <a:buFont typeface="WP MathA" charset="2"/>
              <a:buNone/>
              <a:tabLst>
                <a:tab pos="1212850" algn="l"/>
              </a:tabLst>
            </a:pPr>
            <a:r>
              <a:rPr lang="en-US" altLang="en-US" b="1">
                <a:solidFill>
                  <a:schemeClr val="tx2"/>
                </a:solidFill>
              </a:rPr>
              <a:t>Step 6	Conduct Monitoring Fieldwork</a:t>
            </a:r>
          </a:p>
          <a:p>
            <a:pPr>
              <a:lnSpc>
                <a:spcPct val="125000"/>
              </a:lnSpc>
              <a:spcAft>
                <a:spcPct val="10000"/>
              </a:spcAft>
              <a:buFont typeface="WP MathA" charset="2"/>
              <a:buNone/>
              <a:tabLst>
                <a:tab pos="1212850" algn="l"/>
              </a:tabLst>
            </a:pPr>
            <a:r>
              <a:rPr lang="en-US" altLang="en-US" b="1"/>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1+#ppt_w/2"/>
                                          </p:val>
                                        </p:tav>
                                        <p:tav tm="100000">
                                          <p:val>
                                            <p:strVal val="#ppt_x"/>
                                          </p:val>
                                        </p:tav>
                                      </p:tavLst>
                                    </p:anim>
                                    <p:anim calcmode="lin" valueType="num">
                                      <p:cBhvr additive="base">
                                        <p:cTn id="8"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03225" y="346075"/>
            <a:ext cx="9283700" cy="1208088"/>
          </a:xfrm>
          <a:noFill/>
          <a:ln/>
        </p:spPr>
        <p:txBody>
          <a:bodyPr/>
          <a:lstStyle/>
          <a:p>
            <a:r>
              <a:rPr lang="en-US" altLang="en-US"/>
              <a:t>Develop Analysis &amp; Reporting Procedures</a:t>
            </a:r>
          </a:p>
        </p:txBody>
      </p:sp>
      <p:sp>
        <p:nvSpPr>
          <p:cNvPr id="163843"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sz="2700" b="1"/>
              <a:t>Consider Different Types of Analyses </a:t>
            </a:r>
            <a:endParaRPr lang="en-US" altLang="en-US" sz="2700" b="1">
              <a:solidFill>
                <a:schemeClr val="bg2"/>
              </a:solidFill>
            </a:endParaRPr>
          </a:p>
          <a:p>
            <a:pPr>
              <a:lnSpc>
                <a:spcPct val="125000"/>
              </a:lnSpc>
              <a:spcAft>
                <a:spcPct val="10000"/>
              </a:spcAft>
              <a:buFont typeface="Wingdings" panose="05000000000000000000" pitchFamily="2" charset="2"/>
              <a:buChar char="Ø"/>
              <a:tabLst>
                <a:tab pos="1212850" algn="l"/>
              </a:tabLst>
            </a:pPr>
            <a:r>
              <a:rPr lang="en-US" altLang="en-US" sz="2700" b="1">
                <a:solidFill>
                  <a:schemeClr val="tx2"/>
                </a:solidFill>
              </a:rPr>
              <a:t>Number/distribution of campsites</a:t>
            </a:r>
          </a:p>
          <a:p>
            <a:pPr>
              <a:lnSpc>
                <a:spcPct val="125000"/>
              </a:lnSpc>
              <a:spcAft>
                <a:spcPct val="10000"/>
              </a:spcAft>
              <a:buFont typeface="Wingdings" panose="05000000000000000000" pitchFamily="2" charset="2"/>
              <a:buChar char="Ø"/>
              <a:tabLst>
                <a:tab pos="1212850" algn="l"/>
              </a:tabLst>
            </a:pPr>
            <a:r>
              <a:rPr lang="en-US" altLang="en-US" sz="2700" b="1">
                <a:solidFill>
                  <a:schemeClr val="tx2"/>
                </a:solidFill>
              </a:rPr>
              <a:t>Listings of raw data</a:t>
            </a:r>
          </a:p>
          <a:p>
            <a:pPr>
              <a:lnSpc>
                <a:spcPct val="125000"/>
              </a:lnSpc>
              <a:spcAft>
                <a:spcPct val="10000"/>
              </a:spcAft>
              <a:buFont typeface="Wingdings" panose="05000000000000000000" pitchFamily="2" charset="2"/>
              <a:buChar char="Ø"/>
              <a:tabLst>
                <a:tab pos="1212850" algn="l"/>
              </a:tabLst>
            </a:pPr>
            <a:r>
              <a:rPr lang="en-US" altLang="en-US" sz="2700" b="1">
                <a:solidFill>
                  <a:schemeClr val="tx2"/>
                </a:solidFill>
              </a:rPr>
              <a:t>Descriptive statistics</a:t>
            </a:r>
          </a:p>
          <a:p>
            <a:pPr>
              <a:lnSpc>
                <a:spcPct val="125000"/>
              </a:lnSpc>
              <a:spcAft>
                <a:spcPct val="10000"/>
              </a:spcAft>
              <a:buFont typeface="Wingdings" panose="05000000000000000000" pitchFamily="2" charset="2"/>
              <a:buChar char="Ø"/>
              <a:tabLst>
                <a:tab pos="1212850" algn="l"/>
              </a:tabLst>
            </a:pPr>
            <a:r>
              <a:rPr lang="en-US" altLang="en-US" sz="2700" b="1">
                <a:solidFill>
                  <a:schemeClr val="tx2"/>
                </a:solidFill>
              </a:rPr>
              <a:t>Impact indicator relational analyses</a:t>
            </a:r>
          </a:p>
          <a:p>
            <a:pPr>
              <a:lnSpc>
                <a:spcPct val="125000"/>
              </a:lnSpc>
              <a:spcAft>
                <a:spcPct val="10000"/>
              </a:spcAft>
              <a:buFont typeface="Wingdings" panose="05000000000000000000" pitchFamily="2" charset="2"/>
              <a:buChar char="Ø"/>
              <a:tabLst>
                <a:tab pos="1212850" algn="l"/>
              </a:tabLst>
            </a:pPr>
            <a:r>
              <a:rPr lang="en-US" altLang="en-US" sz="2700" b="1">
                <a:solidFill>
                  <a:schemeClr val="tx2"/>
                </a:solidFill>
              </a:rPr>
              <a:t>Trend analyses</a:t>
            </a:r>
          </a:p>
          <a:p>
            <a:pPr>
              <a:lnSpc>
                <a:spcPct val="125000"/>
              </a:lnSpc>
              <a:spcAft>
                <a:spcPct val="10000"/>
              </a:spcAft>
              <a:buFont typeface="Wingdings" panose="05000000000000000000" pitchFamily="2" charset="2"/>
              <a:buChar char="Ø"/>
              <a:tabLst>
                <a:tab pos="1212850" algn="l"/>
              </a:tabLst>
            </a:pPr>
            <a:r>
              <a:rPr lang="en-US" altLang="en-US" sz="2700" b="1">
                <a:solidFill>
                  <a:schemeClr val="tx2"/>
                </a:solidFill>
              </a:rPr>
              <a:t>GIS analyses/presentations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63843"/>
                                        </p:tgtEl>
                                        <p:attrNameLst>
                                          <p:attrName>style.visibility</p:attrName>
                                        </p:attrNameLst>
                                      </p:cBhvr>
                                      <p:to>
                                        <p:strVal val="visible"/>
                                      </p:to>
                                    </p:set>
                                    <p:anim calcmode="lin" valueType="num">
                                      <p:cBhvr additive="base">
                                        <p:cTn id="7" dur="500" fill="hold"/>
                                        <p:tgtEl>
                                          <p:spTgt spid="163843"/>
                                        </p:tgtEl>
                                        <p:attrNameLst>
                                          <p:attrName>ppt_x</p:attrName>
                                        </p:attrNameLst>
                                      </p:cBhvr>
                                      <p:tavLst>
                                        <p:tav tm="0">
                                          <p:val>
                                            <p:strVal val="1+#ppt_w/2"/>
                                          </p:val>
                                        </p:tav>
                                        <p:tav tm="100000">
                                          <p:val>
                                            <p:strVal val="#ppt_x"/>
                                          </p:val>
                                        </p:tav>
                                      </p:tavLst>
                                    </p:anim>
                                    <p:anim calcmode="lin" valueType="num">
                                      <p:cBhvr additive="base">
                                        <p:cTn id="8"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a:ln/>
        </p:spPr>
        <p:txBody>
          <a:bodyPr/>
          <a:lstStyle/>
          <a:p>
            <a:r>
              <a:rPr lang="en-US" altLang="en-US"/>
              <a:t>Monitoring Program Development Steps</a:t>
            </a:r>
          </a:p>
        </p:txBody>
      </p:sp>
      <p:sp>
        <p:nvSpPr>
          <p:cNvPr id="115715"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336675" algn="l"/>
              </a:tabLst>
            </a:pPr>
            <a:r>
              <a:rPr lang="en-US" altLang="en-US" b="1">
                <a:solidFill>
                  <a:schemeClr val="tx2"/>
                </a:solidFill>
              </a:rPr>
              <a:t>Step 1.	Evaluate Need for Monitoring Program</a:t>
            </a:r>
          </a:p>
          <a:p>
            <a:pPr>
              <a:lnSpc>
                <a:spcPct val="125000"/>
              </a:lnSpc>
              <a:spcAft>
                <a:spcPct val="10000"/>
              </a:spcAft>
              <a:buFont typeface="WP MathA" charset="2"/>
              <a:buNone/>
              <a:tabLst>
                <a:tab pos="1336675" algn="l"/>
              </a:tabLst>
            </a:pPr>
            <a:r>
              <a:rPr lang="en-US" altLang="en-US" b="1">
                <a:solidFill>
                  <a:schemeClr val="tx2"/>
                </a:solidFill>
              </a:rPr>
              <a:t>Step 2.	Initiate Monitoring Program</a:t>
            </a:r>
          </a:p>
          <a:p>
            <a:pPr>
              <a:lnSpc>
                <a:spcPct val="125000"/>
              </a:lnSpc>
              <a:spcAft>
                <a:spcPct val="10000"/>
              </a:spcAft>
              <a:buFont typeface="WP MathA" charset="2"/>
              <a:buNone/>
              <a:tabLst>
                <a:tab pos="1336675"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336675" algn="l"/>
              </a:tabLst>
            </a:pPr>
            <a:r>
              <a:rPr lang="en-US" altLang="en-US" b="1">
                <a:solidFill>
                  <a:schemeClr val="tx2"/>
                </a:solidFill>
              </a:rPr>
              <a:t>Step 4.	Develop Monitoring Procedures</a:t>
            </a:r>
          </a:p>
          <a:p>
            <a:pPr>
              <a:lnSpc>
                <a:spcPct val="125000"/>
              </a:lnSpc>
              <a:spcAft>
                <a:spcPct val="10000"/>
              </a:spcAft>
              <a:buFont typeface="WP MathA" charset="2"/>
              <a:buNone/>
              <a:tabLst>
                <a:tab pos="1336675" algn="l"/>
              </a:tabLst>
            </a:pPr>
            <a:r>
              <a:rPr lang="en-US" altLang="en-US" b="1">
                <a:solidFill>
                  <a:schemeClr val="tx2"/>
                </a:solidFill>
              </a:rPr>
              <a:t>Step 5.	Document Monitoring Protocols</a:t>
            </a:r>
          </a:p>
          <a:p>
            <a:pPr>
              <a:lnSpc>
                <a:spcPct val="125000"/>
              </a:lnSpc>
              <a:spcAft>
                <a:spcPct val="10000"/>
              </a:spcAft>
              <a:buFont typeface="WP MathA" charset="2"/>
              <a:buNone/>
              <a:tabLst>
                <a:tab pos="1336675" algn="l"/>
              </a:tabLst>
            </a:pPr>
            <a:r>
              <a:rPr lang="en-US" altLang="en-US" b="1">
                <a:solidFill>
                  <a:schemeClr val="tx2"/>
                </a:solidFill>
              </a:rPr>
              <a:t>Step 6.	Conduct Monitoring Fieldwork</a:t>
            </a:r>
          </a:p>
          <a:p>
            <a:pPr>
              <a:lnSpc>
                <a:spcPct val="125000"/>
              </a:lnSpc>
              <a:spcAft>
                <a:spcPct val="10000"/>
              </a:spcAft>
              <a:buFont typeface="WP MathA" charset="2"/>
              <a:buNone/>
              <a:tabLst>
                <a:tab pos="1336675"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with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anim calcmode="lin" valueType="num">
                                      <p:cBhvr additive="base">
                                        <p:cTn id="11" dur="500" fill="hold"/>
                                        <p:tgtEl>
                                          <p:spTgt spid="1157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57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anim calcmode="lin" valueType="num">
                                      <p:cBhvr additive="base">
                                        <p:cTn id="15" dur="500" fill="hold"/>
                                        <p:tgtEl>
                                          <p:spTgt spid="1157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157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15715">
                                            <p:txEl>
                                              <p:pRg st="3" end="3"/>
                                            </p:txEl>
                                          </p:spTgt>
                                        </p:tgtEl>
                                        <p:attrNameLst>
                                          <p:attrName>style.visibility</p:attrName>
                                        </p:attrNameLst>
                                      </p:cBhvr>
                                      <p:to>
                                        <p:strVal val="visible"/>
                                      </p:to>
                                    </p:set>
                                    <p:anim calcmode="lin" valueType="num">
                                      <p:cBhvr additive="base">
                                        <p:cTn id="19" dur="500" fill="hold"/>
                                        <p:tgtEl>
                                          <p:spTgt spid="1157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57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15715">
                                            <p:txEl>
                                              <p:pRg st="4" end="4"/>
                                            </p:txEl>
                                          </p:spTgt>
                                        </p:tgtEl>
                                        <p:attrNameLst>
                                          <p:attrName>style.visibility</p:attrName>
                                        </p:attrNameLst>
                                      </p:cBhvr>
                                      <p:to>
                                        <p:strVal val="visible"/>
                                      </p:to>
                                    </p:set>
                                    <p:anim calcmode="lin" valueType="num">
                                      <p:cBhvr additive="base">
                                        <p:cTn id="23" dur="500" fill="hold"/>
                                        <p:tgtEl>
                                          <p:spTgt spid="115715">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1571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115715">
                                            <p:txEl>
                                              <p:pRg st="5" end="5"/>
                                            </p:txEl>
                                          </p:spTgt>
                                        </p:tgtEl>
                                        <p:attrNameLst>
                                          <p:attrName>style.visibility</p:attrName>
                                        </p:attrNameLst>
                                      </p:cBhvr>
                                      <p:to>
                                        <p:strVal val="visible"/>
                                      </p:to>
                                    </p:set>
                                    <p:anim calcmode="lin" valueType="num">
                                      <p:cBhvr additive="base">
                                        <p:cTn id="27" dur="500" fill="hold"/>
                                        <p:tgtEl>
                                          <p:spTgt spid="115715">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571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115715">
                                            <p:txEl>
                                              <p:pRg st="6" end="6"/>
                                            </p:txEl>
                                          </p:spTgt>
                                        </p:tgtEl>
                                        <p:attrNameLst>
                                          <p:attrName>style.visibility</p:attrName>
                                        </p:attrNameLst>
                                      </p:cBhvr>
                                      <p:to>
                                        <p:strVal val="visible"/>
                                      </p:to>
                                    </p:set>
                                    <p:anim calcmode="lin" valueType="num">
                                      <p:cBhvr additive="base">
                                        <p:cTn id="31" dur="500" fill="hold"/>
                                        <p:tgtEl>
                                          <p:spTgt spid="11571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57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5170" name="Picture 2" descr="IMG0016"/>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774700" y="1430338"/>
            <a:ext cx="8902700" cy="5880100"/>
          </a:xfrm>
          <a:prstGeom prst="rect">
            <a:avLst/>
          </a:prstGeom>
          <a:noFill/>
          <a:extLst>
            <a:ext uri="{909E8E84-426E-40DD-AFC4-6F175D3DCCD1}">
              <a14:hiddenFill xmlns:a14="http://schemas.microsoft.com/office/drawing/2010/main">
                <a:solidFill>
                  <a:srgbClr val="FFFFFF"/>
                </a:solidFill>
              </a14:hiddenFill>
            </a:ext>
          </a:extLst>
        </p:spPr>
      </p:pic>
      <p:sp>
        <p:nvSpPr>
          <p:cNvPr id="135171" name="Rectangle 3"/>
          <p:cNvSpPr>
            <a:spLocks noChangeArrowheads="1"/>
          </p:cNvSpPr>
          <p:nvPr/>
        </p:nvSpPr>
        <p:spPr bwMode="auto">
          <a:xfrm>
            <a:off x="250825" y="150813"/>
            <a:ext cx="9575800" cy="1209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3300">
                <a:solidFill>
                  <a:schemeClr val="folHlink"/>
                </a:solidFill>
                <a:effectLst>
                  <a:outerShdw blurRad="38100" dist="38100" dir="2700000" algn="tl">
                    <a:srgbClr val="FFFFFF"/>
                  </a:outerShdw>
                </a:effectLst>
                <a:latin typeface="Bookman Old Style" panose="02050604050505020204" pitchFamily="18" charset="0"/>
              </a:rPr>
              <a:t>Campsite Size Comparisons:  1986 - 1991</a:t>
            </a:r>
          </a:p>
          <a:p>
            <a:pPr algn="ctr"/>
            <a:r>
              <a:rPr lang="en-US" altLang="en-US" sz="2900">
                <a:solidFill>
                  <a:schemeClr val="tx2"/>
                </a:solidFill>
                <a:latin typeface="Bookman Old Style" panose="02050604050505020204" pitchFamily="18" charset="0"/>
              </a:rPr>
              <a:t>Delaware Water Gap NRA Campsite Monitoring</a:t>
            </a:r>
          </a:p>
        </p:txBody>
      </p:sp>
      <p:sp>
        <p:nvSpPr>
          <p:cNvPr id="135172" name="Text Box 4"/>
          <p:cNvSpPr txBox="1">
            <a:spLocks noChangeArrowheads="1"/>
          </p:cNvSpPr>
          <p:nvPr/>
        </p:nvSpPr>
        <p:spPr bwMode="auto">
          <a:xfrm>
            <a:off x="3844925" y="7281863"/>
            <a:ext cx="2003425" cy="376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wrap="none"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a:t>Campsite Number</a:t>
            </a:r>
          </a:p>
        </p:txBody>
      </p:sp>
      <p:sp>
        <p:nvSpPr>
          <p:cNvPr id="135173" name="Text Box 5"/>
          <p:cNvSpPr txBox="1">
            <a:spLocks noChangeArrowheads="1"/>
          </p:cNvSpPr>
          <p:nvPr/>
        </p:nvSpPr>
        <p:spPr bwMode="auto">
          <a:xfrm rot="-5383831">
            <a:off x="-879474" y="4164012"/>
            <a:ext cx="3111500" cy="650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lIns="102590" tIns="51296" rIns="102590" bIns="51296">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a:t>Change in Campsite Size (ft</a:t>
            </a:r>
            <a:r>
              <a:rPr lang="en-US" altLang="en-US" sz="1800" baseline="30000"/>
              <a:t>2</a:t>
            </a:r>
            <a:r>
              <a:rPr lang="en-US" altLang="en-US" sz="1800"/>
              <a:t>)</a:t>
            </a:r>
          </a:p>
          <a:p>
            <a:pPr algn="ctr"/>
            <a:endParaRPr lang="en-US" altLang="en-US" sz="18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noFill/>
          <a:ln/>
        </p:spPr>
        <p:txBody>
          <a:bodyPr/>
          <a:lstStyle/>
          <a:p>
            <a:r>
              <a:rPr lang="en-US" altLang="en-US"/>
              <a:t>Monitoring Results</a:t>
            </a:r>
          </a:p>
        </p:txBody>
      </p:sp>
      <p:graphicFrame>
        <p:nvGraphicFramePr>
          <p:cNvPr id="134147" name="Object 3"/>
          <p:cNvGraphicFramePr>
            <a:graphicFrameLocks/>
          </p:cNvGraphicFramePr>
          <p:nvPr>
            <p:ph type="body" idx="1"/>
          </p:nvPr>
        </p:nvGraphicFramePr>
        <p:xfrm>
          <a:off x="280988" y="1711325"/>
          <a:ext cx="9528175" cy="5578475"/>
        </p:xfrm>
        <a:graphic>
          <a:graphicData uri="http://schemas.openxmlformats.org/presentationml/2006/ole">
            <mc:AlternateContent xmlns:mc="http://schemas.openxmlformats.org/markup-compatibility/2006">
              <mc:Choice xmlns:v="urn:schemas-microsoft-com:vml" Requires="v">
                <p:oleObj spid="_x0000_s134150" name="Chart" r:id="rId4" imgW="7581600" imgH="4076640" progId="QuattroPro.Chart.7">
                  <p:embed/>
                </p:oleObj>
              </mc:Choice>
              <mc:Fallback>
                <p:oleObj name="Chart" r:id="rId4" imgW="7581600" imgH="4076640" progId="QuattroPro.Chart.7">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988" y="1711325"/>
                        <a:ext cx="9528175" cy="557847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5890" name="Picture 2" descr="Guide"/>
          <p:cNvPicPr preferRelativeResize="0">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257300" y="1295400"/>
            <a:ext cx="7712075" cy="632460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65891" name="Rectangle 3"/>
          <p:cNvSpPr>
            <a:spLocks noChangeArrowheads="1"/>
          </p:cNvSpPr>
          <p:nvPr/>
        </p:nvSpPr>
        <p:spPr bwMode="auto">
          <a:xfrm>
            <a:off x="84138" y="85725"/>
            <a:ext cx="9890125"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590" tIns="51296" rIns="102590" bIns="51296" anchor="ctr"/>
          <a:lstStyle>
            <a:lvl1pPr algn="l" defTabSz="1019175">
              <a:defRPr sz="2400">
                <a:solidFill>
                  <a:schemeClr val="tx1"/>
                </a:solidFill>
                <a:latin typeface="Times New Roman" panose="02020603050405020304" pitchFamily="18" charset="0"/>
              </a:defRPr>
            </a:lvl1pPr>
            <a:lvl2pPr algn="l" defTabSz="1019175">
              <a:defRPr sz="2400">
                <a:solidFill>
                  <a:schemeClr val="tx1"/>
                </a:solidFill>
                <a:latin typeface="Times New Roman" panose="02020603050405020304" pitchFamily="18" charset="0"/>
              </a:defRPr>
            </a:lvl2pPr>
            <a:lvl3pPr algn="l" defTabSz="1019175">
              <a:defRPr sz="2400">
                <a:solidFill>
                  <a:schemeClr val="tx1"/>
                </a:solidFill>
                <a:latin typeface="Times New Roman" panose="02020603050405020304" pitchFamily="18" charset="0"/>
              </a:defRPr>
            </a:lvl3pPr>
            <a:lvl4pPr algn="l" defTabSz="1019175">
              <a:defRPr sz="2400">
                <a:solidFill>
                  <a:schemeClr val="tx1"/>
                </a:solidFill>
                <a:latin typeface="Times New Roman" panose="02020603050405020304" pitchFamily="18" charset="0"/>
              </a:defRPr>
            </a:lvl4pPr>
            <a:lvl5pPr algn="l" defTabSz="1019175">
              <a:defRPr sz="2400">
                <a:solidFill>
                  <a:schemeClr val="tx1"/>
                </a:solidFill>
                <a:latin typeface="Times New Roman" panose="02020603050405020304" pitchFamily="18" charset="0"/>
              </a:defRPr>
            </a:lvl5pPr>
            <a:lvl6pPr marL="457200" defTabSz="1019175" fontAlgn="base">
              <a:spcBef>
                <a:spcPct val="0"/>
              </a:spcBef>
              <a:spcAft>
                <a:spcPct val="0"/>
              </a:spcAft>
              <a:defRPr sz="2400">
                <a:solidFill>
                  <a:schemeClr val="tx1"/>
                </a:solidFill>
                <a:latin typeface="Times New Roman" panose="02020603050405020304" pitchFamily="18" charset="0"/>
              </a:defRPr>
            </a:lvl6pPr>
            <a:lvl7pPr marL="914400" defTabSz="1019175" fontAlgn="base">
              <a:spcBef>
                <a:spcPct val="0"/>
              </a:spcBef>
              <a:spcAft>
                <a:spcPct val="0"/>
              </a:spcAft>
              <a:defRPr sz="2400">
                <a:solidFill>
                  <a:schemeClr val="tx1"/>
                </a:solidFill>
                <a:latin typeface="Times New Roman" panose="02020603050405020304" pitchFamily="18" charset="0"/>
              </a:defRPr>
            </a:lvl7pPr>
            <a:lvl8pPr marL="1371600" defTabSz="1019175" fontAlgn="base">
              <a:spcBef>
                <a:spcPct val="0"/>
              </a:spcBef>
              <a:spcAft>
                <a:spcPct val="0"/>
              </a:spcAft>
              <a:defRPr sz="2400">
                <a:solidFill>
                  <a:schemeClr val="tx1"/>
                </a:solidFill>
                <a:latin typeface="Times New Roman" panose="02020603050405020304" pitchFamily="18" charset="0"/>
              </a:defRPr>
            </a:lvl8pPr>
            <a:lvl9pPr marL="1828800" defTabSz="1019175"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2900" i="1">
                <a:solidFill>
                  <a:schemeClr val="folHlink"/>
                </a:solidFill>
                <a:effectLst>
                  <a:outerShdw blurRad="38100" dist="38100" dir="2700000" algn="tl">
                    <a:srgbClr val="FFFFFF"/>
                  </a:outerShdw>
                </a:effectLst>
                <a:latin typeface="Bookman Old Style" panose="02050604050505020204" pitchFamily="18" charset="0"/>
              </a:rPr>
              <a:t>Communicating I&amp;M results to the public…</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a:ln/>
        </p:spPr>
        <p:txBody>
          <a:bodyPr/>
          <a:lstStyle/>
          <a:p>
            <a:r>
              <a:rPr lang="en-US" altLang="en-US"/>
              <a:t>Monitoring Program Development Steps</a:t>
            </a:r>
          </a:p>
        </p:txBody>
      </p:sp>
      <p:sp>
        <p:nvSpPr>
          <p:cNvPr id="116739" name="Rectangle 3"/>
          <p:cNvSpPr>
            <a:spLocks noGrp="1" noChangeArrowheads="1"/>
          </p:cNvSpPr>
          <p:nvPr>
            <p:ph type="body" idx="1"/>
          </p:nvPr>
        </p:nvSpPr>
        <p:spPr>
          <a:xfrm>
            <a:off x="587375" y="1812925"/>
            <a:ext cx="8967788" cy="5095875"/>
          </a:xfrm>
          <a:noFill/>
          <a:ln/>
        </p:spPr>
        <p:txBody>
          <a:bodyPr/>
          <a:lstStyle/>
          <a:p>
            <a:pPr>
              <a:lnSpc>
                <a:spcPct val="125000"/>
              </a:lnSpc>
              <a:spcAft>
                <a:spcPct val="10000"/>
              </a:spcAft>
              <a:buFont typeface="WP MathA" charset="2"/>
              <a:buNone/>
              <a:tabLst>
                <a:tab pos="1212850" algn="l"/>
              </a:tabLst>
            </a:pPr>
            <a:r>
              <a:rPr lang="en-US" altLang="en-US" b="1"/>
              <a:t>Step 1	Evaluate Need for Monitoring Program</a:t>
            </a:r>
          </a:p>
          <a:p>
            <a:pPr>
              <a:lnSpc>
                <a:spcPct val="125000"/>
              </a:lnSpc>
              <a:spcAft>
                <a:spcPct val="10000"/>
              </a:spcAft>
              <a:buFont typeface="WP MathA" charset="2"/>
              <a:buNone/>
              <a:tabLst>
                <a:tab pos="1212850" algn="l"/>
              </a:tabLst>
            </a:pPr>
            <a:r>
              <a:rPr lang="en-US" altLang="en-US" b="1">
                <a:solidFill>
                  <a:schemeClr val="tx2"/>
                </a:solidFill>
              </a:rPr>
              <a:t>Step 2	Initiate Monitoring Program</a:t>
            </a:r>
          </a:p>
          <a:p>
            <a:pPr>
              <a:lnSpc>
                <a:spcPct val="125000"/>
              </a:lnSpc>
              <a:spcAft>
                <a:spcPct val="10000"/>
              </a:spcAft>
              <a:buFont typeface="WP MathA" charset="2"/>
              <a:buNone/>
              <a:tabLst>
                <a:tab pos="1212850" algn="l"/>
              </a:tabLst>
            </a:pPr>
            <a:r>
              <a:rPr lang="en-US" altLang="en-US" b="1">
                <a:solidFill>
                  <a:schemeClr val="tx2"/>
                </a:solidFill>
              </a:rPr>
              <a:t>Step 3	Review Existing Monitoring Approaches</a:t>
            </a:r>
          </a:p>
          <a:p>
            <a:pPr>
              <a:lnSpc>
                <a:spcPct val="125000"/>
              </a:lnSpc>
              <a:spcAft>
                <a:spcPct val="10000"/>
              </a:spcAft>
              <a:buFont typeface="WP MathA" charset="2"/>
              <a:buNone/>
              <a:tabLst>
                <a:tab pos="1212850" algn="l"/>
              </a:tabLst>
            </a:pPr>
            <a:r>
              <a:rPr lang="en-US" altLang="en-US" b="1">
                <a:solidFill>
                  <a:schemeClr val="tx2"/>
                </a:solidFill>
              </a:rPr>
              <a:t>Step 4	Develop Monitoring Procedures</a:t>
            </a:r>
          </a:p>
          <a:p>
            <a:pPr>
              <a:lnSpc>
                <a:spcPct val="125000"/>
              </a:lnSpc>
              <a:spcAft>
                <a:spcPct val="10000"/>
              </a:spcAft>
              <a:buFont typeface="WP MathA" charset="2"/>
              <a:buNone/>
              <a:tabLst>
                <a:tab pos="1212850" algn="l"/>
              </a:tabLst>
            </a:pPr>
            <a:r>
              <a:rPr lang="en-US" altLang="en-US" b="1">
                <a:solidFill>
                  <a:schemeClr val="tx2"/>
                </a:solidFill>
              </a:rPr>
              <a:t>Step 5	Document Monitoring Protocols</a:t>
            </a:r>
          </a:p>
          <a:p>
            <a:pPr>
              <a:lnSpc>
                <a:spcPct val="125000"/>
              </a:lnSpc>
              <a:spcAft>
                <a:spcPct val="10000"/>
              </a:spcAft>
              <a:buFont typeface="WP MathA" charset="2"/>
              <a:buNone/>
              <a:tabLst>
                <a:tab pos="1212850" algn="l"/>
              </a:tabLst>
            </a:pPr>
            <a:r>
              <a:rPr lang="en-US" altLang="en-US" b="1">
                <a:solidFill>
                  <a:schemeClr val="tx2"/>
                </a:solidFill>
              </a:rPr>
              <a:t>Step 6	Conduct Monitoring Fieldwork</a:t>
            </a:r>
          </a:p>
          <a:p>
            <a:pPr>
              <a:lnSpc>
                <a:spcPct val="125000"/>
              </a:lnSpc>
              <a:spcAft>
                <a:spcPct val="10000"/>
              </a:spcAft>
              <a:buFont typeface="WP MathA" charset="2"/>
              <a:buNone/>
              <a:tabLst>
                <a:tab pos="1212850" algn="l"/>
              </a:tabLst>
            </a:pPr>
            <a:r>
              <a:rPr lang="en-US" altLang="en-US" b="1">
                <a:solidFill>
                  <a:schemeClr val="tx2"/>
                </a:solidFill>
              </a:rPr>
              <a:t>Step 7 	Develop Analysis and Reporting Procedures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additive="base">
                                        <p:cTn id="7" dur="500" fill="hold"/>
                                        <p:tgtEl>
                                          <p:spTgt spid="116739"/>
                                        </p:tgtEl>
                                        <p:attrNameLst>
                                          <p:attrName>ppt_x</p:attrName>
                                        </p:attrNameLst>
                                      </p:cBhvr>
                                      <p:tavLst>
                                        <p:tav tm="0">
                                          <p:val>
                                            <p:strVal val="1+#ppt_w/2"/>
                                          </p:val>
                                        </p:tav>
                                        <p:tav tm="100000">
                                          <p:val>
                                            <p:strVal val="#ppt_x"/>
                                          </p:val>
                                        </p:tav>
                                      </p:tavLst>
                                    </p:anim>
                                    <p:anim calcmode="lin" valueType="num">
                                      <p:cBhvr additive="base">
                                        <p:cTn id="8" dur="500" fill="hold"/>
                                        <p:tgtEl>
                                          <p:spTgt spid="116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noFill/>
          <a:ln/>
        </p:spPr>
        <p:txBody>
          <a:bodyPr/>
          <a:lstStyle/>
          <a:p>
            <a:r>
              <a:rPr lang="en-US" altLang="en-US"/>
              <a:t>Evaluate Need for Monitoring Program</a:t>
            </a:r>
          </a:p>
        </p:txBody>
      </p:sp>
      <p:sp>
        <p:nvSpPr>
          <p:cNvPr id="132099" name="Rectangle 3"/>
          <p:cNvSpPr>
            <a:spLocks noGrp="1" noChangeArrowheads="1"/>
          </p:cNvSpPr>
          <p:nvPr>
            <p:ph type="body" idx="1"/>
          </p:nvPr>
        </p:nvSpPr>
        <p:spPr>
          <a:noFill/>
          <a:ln/>
        </p:spPr>
        <p:txBody>
          <a:bodyPr/>
          <a:lstStyle/>
          <a:p>
            <a:pPr>
              <a:lnSpc>
                <a:spcPct val="105000"/>
              </a:lnSpc>
              <a:spcAft>
                <a:spcPct val="40000"/>
              </a:spcAft>
              <a:buFont typeface="Wingdings" panose="05000000000000000000" pitchFamily="2" charset="2"/>
              <a:buChar char="Ø"/>
            </a:pPr>
            <a:r>
              <a:rPr lang="en-US" altLang="en-US" b="1"/>
              <a:t>Legislative mandates, management policies and guidelines, and specific protected area objectives should be reviewed to establish the need for a monitoring program.</a:t>
            </a:r>
          </a:p>
          <a:p>
            <a:pPr>
              <a:lnSpc>
                <a:spcPct val="5000"/>
              </a:lnSpc>
              <a:spcAft>
                <a:spcPct val="40000"/>
              </a:spcAft>
              <a:buFont typeface="Wingdings" panose="05000000000000000000" pitchFamily="2" charset="2"/>
              <a:buChar char="Ø"/>
            </a:pPr>
            <a:endParaRPr lang="en-US" altLang="en-US" b="1"/>
          </a:p>
          <a:p>
            <a:pPr>
              <a:lnSpc>
                <a:spcPct val="105000"/>
              </a:lnSpc>
              <a:spcAft>
                <a:spcPct val="40000"/>
              </a:spcAft>
              <a:buFont typeface="Wingdings" panose="05000000000000000000" pitchFamily="2" charset="2"/>
              <a:buChar char="Ø"/>
            </a:pPr>
            <a:r>
              <a:rPr lang="en-US" altLang="en-US" b="1"/>
              <a:t>Review and documentation of these needs are often critical in enlisting and sustaining organizational support for monitoring programs.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additive="base">
                                        <p:cTn id="7" dur="500" fill="hold"/>
                                        <p:tgtEl>
                                          <p:spTgt spid="132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2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2099">
                                            <p:txEl>
                                              <p:pRg st="2" end="2"/>
                                            </p:txEl>
                                          </p:spTgt>
                                        </p:tgtEl>
                                        <p:attrNameLst>
                                          <p:attrName>style.visibility</p:attrName>
                                        </p:attrNameLst>
                                      </p:cBhvr>
                                      <p:to>
                                        <p:strVal val="visible"/>
                                      </p:to>
                                    </p:set>
                                    <p:anim calcmode="lin" valueType="num">
                                      <p:cBhvr additive="base">
                                        <p:cTn id="13" dur="500" fill="hold"/>
                                        <p:tgtEl>
                                          <p:spTgt spid="132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2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Resource Protection &amp; Recreation Provision:  Dual Mandates</a:t>
            </a:r>
          </a:p>
        </p:txBody>
      </p:sp>
      <p:sp>
        <p:nvSpPr>
          <p:cNvPr id="52228" name="Rectangle 4"/>
          <p:cNvSpPr>
            <a:spLocks noChangeArrowheads="1"/>
          </p:cNvSpPr>
          <p:nvPr/>
        </p:nvSpPr>
        <p:spPr bwMode="auto">
          <a:xfrm>
            <a:off x="669925" y="4997450"/>
            <a:ext cx="85090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700" i="1"/>
              <a:t>Wilderness shall:</a:t>
            </a:r>
            <a:endParaRPr lang="en-US" altLang="en-US" sz="2700" baseline="30000">
              <a:effectLst>
                <a:outerShdw blurRad="38100" dist="38100" dir="2700000" algn="tl">
                  <a:srgbClr val="000000"/>
                </a:outerShdw>
              </a:effectLst>
            </a:endParaRPr>
          </a:p>
          <a:p>
            <a:r>
              <a:rPr lang="en-US" altLang="en-US" sz="2500">
                <a:solidFill>
                  <a:schemeClr val="tx2"/>
                </a:solidFill>
              </a:rPr>
              <a:t>... be administered for the use and enjoyment of the American people in such manner as will leave them </a:t>
            </a:r>
            <a:r>
              <a:rPr lang="en-US" altLang="en-US" sz="2500" i="1">
                <a:solidFill>
                  <a:schemeClr val="tx2"/>
                </a:solidFill>
              </a:rPr>
              <a:t>unimpaired</a:t>
            </a:r>
            <a:r>
              <a:rPr lang="en-US" altLang="en-US" sz="2500">
                <a:solidFill>
                  <a:schemeClr val="tx2"/>
                </a:solidFill>
              </a:rPr>
              <a:t> for future use and enjoyment as wilderness ... </a:t>
            </a:r>
          </a:p>
          <a:p>
            <a:pPr algn="r"/>
            <a:r>
              <a:rPr lang="en-US" altLang="en-US" sz="2500" i="1">
                <a:solidFill>
                  <a:schemeClr val="hlink"/>
                </a:solidFill>
              </a:rPr>
              <a:t>The Wilderness Act, 1964</a:t>
            </a:r>
            <a:endParaRPr lang="en-US" altLang="en-US" sz="2500">
              <a:solidFill>
                <a:schemeClr val="hlink"/>
              </a:solidFill>
            </a:endParaRPr>
          </a:p>
        </p:txBody>
      </p:sp>
      <p:sp>
        <p:nvSpPr>
          <p:cNvPr id="52237" name="Rectangle 13"/>
          <p:cNvSpPr>
            <a:spLocks noChangeArrowheads="1"/>
          </p:cNvSpPr>
          <p:nvPr/>
        </p:nvSpPr>
        <p:spPr bwMode="auto">
          <a:xfrm>
            <a:off x="669925" y="1835150"/>
            <a:ext cx="867727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fontAlgn="base">
              <a:spcBef>
                <a:spcPct val="0"/>
              </a:spcBef>
              <a:spcAft>
                <a:spcPct val="0"/>
              </a:spcAft>
              <a:defRPr sz="2400">
                <a:solidFill>
                  <a:schemeClr val="tx1"/>
                </a:solidFill>
                <a:latin typeface="Times New Roman" panose="02020603050405020304" pitchFamily="18" charset="0"/>
              </a:defRPr>
            </a:lvl6pPr>
            <a:lvl7pPr marL="2952750" defTabSz="1019175" fontAlgn="base">
              <a:spcBef>
                <a:spcPct val="0"/>
              </a:spcBef>
              <a:spcAft>
                <a:spcPct val="0"/>
              </a:spcAft>
              <a:defRPr sz="2400">
                <a:solidFill>
                  <a:schemeClr val="tx1"/>
                </a:solidFill>
                <a:latin typeface="Times New Roman" panose="02020603050405020304" pitchFamily="18" charset="0"/>
              </a:defRPr>
            </a:lvl7pPr>
            <a:lvl8pPr marL="3409950" defTabSz="1019175" fontAlgn="base">
              <a:spcBef>
                <a:spcPct val="0"/>
              </a:spcBef>
              <a:spcAft>
                <a:spcPct val="0"/>
              </a:spcAft>
              <a:defRPr sz="2400">
                <a:solidFill>
                  <a:schemeClr val="tx1"/>
                </a:solidFill>
                <a:latin typeface="Times New Roman" panose="02020603050405020304" pitchFamily="18" charset="0"/>
              </a:defRPr>
            </a:lvl8pPr>
            <a:lvl9pPr marL="3867150" defTabSz="1019175" fontAlgn="base">
              <a:spcBef>
                <a:spcPct val="0"/>
              </a:spcBef>
              <a:spcAft>
                <a:spcPct val="0"/>
              </a:spcAft>
              <a:defRPr sz="2400">
                <a:solidFill>
                  <a:schemeClr val="tx1"/>
                </a:solidFill>
                <a:latin typeface="Times New Roman" panose="02020603050405020304" pitchFamily="18" charset="0"/>
              </a:defRPr>
            </a:lvl9pPr>
          </a:lstStyle>
          <a:p>
            <a:r>
              <a:rPr lang="en-US" altLang="en-US" sz="2700" i="1"/>
              <a:t>The National Park Service shall:</a:t>
            </a:r>
            <a:endParaRPr lang="en-US" altLang="en-US" sz="2700"/>
          </a:p>
          <a:p>
            <a:r>
              <a:rPr lang="en-US" altLang="en-US" sz="2500">
                <a:solidFill>
                  <a:schemeClr val="tx2"/>
                </a:solidFill>
              </a:rPr>
              <a:t>... promote and regulate the use of the ... National Parks ... to conserve the scenery and the natural and historic objects and the wildlife therein and to provide for the enjoyment of the same in such manner and by such means as will leave them </a:t>
            </a:r>
            <a:r>
              <a:rPr lang="en-US" altLang="en-US" sz="2500" i="1">
                <a:solidFill>
                  <a:schemeClr val="tx2"/>
                </a:solidFill>
              </a:rPr>
              <a:t>unimpaired</a:t>
            </a:r>
            <a:r>
              <a:rPr lang="en-US" altLang="en-US" sz="2500">
                <a:solidFill>
                  <a:schemeClr val="tx2"/>
                </a:solidFill>
              </a:rPr>
              <a:t> for the enjoyment of future generations.</a:t>
            </a:r>
          </a:p>
          <a:p>
            <a:pPr>
              <a:lnSpc>
                <a:spcPct val="50000"/>
              </a:lnSpc>
            </a:pPr>
            <a:endParaRPr lang="en-US" altLang="en-US" sz="2500">
              <a:solidFill>
                <a:schemeClr val="tx2"/>
              </a:solidFill>
            </a:endParaRPr>
          </a:p>
          <a:p>
            <a:pPr algn="r"/>
            <a:r>
              <a:rPr lang="en-US" altLang="en-US" sz="2500" i="1">
                <a:solidFill>
                  <a:schemeClr val="hlink"/>
                </a:solidFill>
              </a:rPr>
              <a:t>National Park Service Organic Act of 1916  </a:t>
            </a:r>
            <a:endParaRPr lang="en-US" altLang="en-US" sz="2500" baseline="30000">
              <a:solidFill>
                <a:schemeClr val="hlink"/>
              </a:solidFill>
              <a:effectLst>
                <a:outerShdw blurRad="38100" dist="38100" dir="2700000" algn="tl">
                  <a:srgbClr val="000000"/>
                </a:outerShdw>
              </a:effectLst>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1+#ppt_w/2"/>
                                          </p:val>
                                        </p:tav>
                                        <p:tav tm="100000">
                                          <p:val>
                                            <p:strVal val="#ppt_x"/>
                                          </p:val>
                                        </p:tav>
                                      </p:tavLst>
                                    </p:anim>
                                    <p:anim calcmode="lin" valueType="num">
                                      <p:cBhvr additive="base">
                                        <p:cTn id="8"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Agency Management Policies</a:t>
            </a:r>
          </a:p>
        </p:txBody>
      </p:sp>
      <p:sp>
        <p:nvSpPr>
          <p:cNvPr id="53251" name="Rectangle 3"/>
          <p:cNvSpPr>
            <a:spLocks noGrp="1" noChangeArrowheads="1"/>
          </p:cNvSpPr>
          <p:nvPr>
            <p:ph type="body" idx="1"/>
          </p:nvPr>
        </p:nvSpPr>
        <p:spPr>
          <a:xfrm>
            <a:off x="503238" y="1920875"/>
            <a:ext cx="8947150" cy="5095875"/>
          </a:xfrm>
        </p:spPr>
        <p:txBody>
          <a:bodyPr/>
          <a:lstStyle/>
          <a:p>
            <a:pPr>
              <a:buFont typeface="Wingdings" panose="05000000000000000000" pitchFamily="2" charset="2"/>
              <a:buChar char="Ø"/>
            </a:pPr>
            <a:r>
              <a:rPr lang="en-US" altLang="en-US" sz="2700" b="1"/>
              <a:t>“Backcountry use will be managed to avoid unacceptable impacts on park resources or adverse effects on visitor enjoyment of appropriate recreational experiences.”    </a:t>
            </a:r>
          </a:p>
          <a:p>
            <a:pPr algn="r">
              <a:lnSpc>
                <a:spcPct val="0"/>
              </a:lnSpc>
              <a:buFont typeface="Wingdings" panose="05000000000000000000" pitchFamily="2" charset="2"/>
              <a:buChar char="Ø"/>
            </a:pPr>
            <a:endParaRPr lang="en-US" altLang="en-US" sz="2700" b="1" i="1">
              <a:solidFill>
                <a:srgbClr val="FFFFFF"/>
              </a:solidFill>
            </a:endParaRPr>
          </a:p>
          <a:p>
            <a:pPr algn="r">
              <a:lnSpc>
                <a:spcPct val="70000"/>
              </a:lnSpc>
              <a:buFont typeface="Wingdings" panose="05000000000000000000" pitchFamily="2" charset="2"/>
              <a:buChar char="Ø"/>
            </a:pPr>
            <a:endParaRPr lang="en-US" altLang="en-US" sz="2700" b="1"/>
          </a:p>
          <a:p>
            <a:pPr>
              <a:buFont typeface="Wingdings" panose="05000000000000000000" pitchFamily="2" charset="2"/>
              <a:buChar char="Ø"/>
            </a:pPr>
            <a:r>
              <a:rPr lang="en-US" altLang="en-US" sz="2700" b="1"/>
              <a:t>“To fulfill the mission of conserving parks, it is essential that park managers know the nature and condition of the resources in their stewardship, have the means to detect and document changes in those resources, and understand the forces driving the changes.”  </a:t>
            </a:r>
          </a:p>
          <a:p>
            <a:pPr algn="r">
              <a:buFont typeface="WP MathA" charset="2"/>
              <a:buNone/>
            </a:pPr>
            <a:r>
              <a:rPr lang="en-US" altLang="en-US" sz="2700" b="1" i="1">
                <a:solidFill>
                  <a:srgbClr val="FFFFFF"/>
                </a:solidFill>
              </a:rPr>
              <a:t>NPS Management Policies</a:t>
            </a:r>
            <a:endParaRPr lang="en-US" altLang="en-US" sz="2700" b="1"/>
          </a:p>
          <a:p>
            <a:pPr>
              <a:buFont typeface="WP MathA" charset="2"/>
              <a:buNone/>
            </a:pPr>
            <a:endParaRPr lang="en-US" altLang="en-US" sz="2700" b="1"/>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3251">
                                            <p:txEl>
                                              <p:pRg st="3" end="3"/>
                                            </p:txEl>
                                          </p:spTgt>
                                        </p:tgtEl>
                                        <p:attrNameLst>
                                          <p:attrName>style.visibility</p:attrName>
                                        </p:attrNameLst>
                                      </p:cBhvr>
                                      <p:to>
                                        <p:strVal val="visible"/>
                                      </p:to>
                                    </p:set>
                                    <p:anim calcmode="lin" valueType="num">
                                      <p:cBhvr additive="base">
                                        <p:cTn id="13" dur="500" fill="hold"/>
                                        <p:tgtEl>
                                          <p:spTgt spid="5325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 calcmode="lin" valueType="num">
                                      <p:cBhvr additive="base">
                                        <p:cTn id="17" dur="500" fill="hold"/>
                                        <p:tgtEl>
                                          <p:spTgt spid="53251">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theme/theme1.xml><?xml version="1.0" encoding="utf-8"?>
<a:theme xmlns:a="http://schemas.openxmlformats.org/drawingml/2006/main" name="Bevel">
  <a:themeElements>
    <a:clrScheme name="">
      <a:dk1>
        <a:srgbClr val="33CCFF"/>
      </a:dk1>
      <a:lt1>
        <a:srgbClr val="FFFF00"/>
      </a:lt1>
      <a:dk2>
        <a:srgbClr val="000000"/>
      </a:dk2>
      <a:lt2>
        <a:srgbClr val="99FFFF"/>
      </a:lt2>
      <a:accent1>
        <a:srgbClr val="000080"/>
      </a:accent1>
      <a:accent2>
        <a:srgbClr val="009300"/>
      </a:accent2>
      <a:accent3>
        <a:srgbClr val="AAAAAA"/>
      </a:accent3>
      <a:accent4>
        <a:srgbClr val="DADA00"/>
      </a:accent4>
      <a:accent5>
        <a:srgbClr val="AAAAC0"/>
      </a:accent5>
      <a:accent6>
        <a:srgbClr val="008500"/>
      </a:accent6>
      <a:hlink>
        <a:srgbClr val="FFFFFF"/>
      </a:hlink>
      <a:folHlink>
        <a:srgbClr val="FF0033"/>
      </a:folHlink>
    </a:clrScheme>
    <a:fontScheme name="Bevel">
      <a:majorFont>
        <a:latin typeface="Bookman Old Style"/>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a:spPr>
      <a:bodyPr vert="horz" wrap="square" lIns="92075" tIns="46038" rIns="92075" bIns="46038" numCol="1" anchor="ctr" anchorCtr="0" compatLnSpc="1">
        <a:prstTxWarp prst="textNoShape">
          <a:avLst/>
        </a:prstTxWarp>
      </a:bodyPr>
      <a:lstStyle>
        <a:defPPr marL="0" marR="0" indent="0" algn="ctr" defTabSz="1019175" rtl="0" eaLnBrk="0" fontAlgn="base" latinLnBrk="0" hangingPunct="0">
          <a:lnSpc>
            <a:spcPct val="100000"/>
          </a:lnSpc>
          <a:spcBef>
            <a:spcPct val="0"/>
          </a:spcBef>
          <a:spcAft>
            <a:spcPct val="0"/>
          </a:spcAft>
          <a:buClrTx/>
          <a:buSzTx/>
          <a:buFontTx/>
          <a:buNone/>
          <a:tabLst/>
          <a:defRPr kumimoji="0" lang="en-US" altLang="en-US" sz="3300" b="1" i="0" u="none" strike="noStrike" cap="none" normalizeH="0" baseline="0" smtClean="0">
            <a:ln>
              <a:noFill/>
            </a:ln>
            <a:solidFill>
              <a:schemeClr val="folHlink"/>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hlink"/>
                </a:outerShdw>
              </a:effectLst>
            </a14:hiddenEffects>
          </a:ext>
        </a:extLst>
      </a:spPr>
      <a:bodyPr vert="horz" wrap="square" lIns="92075" tIns="46038" rIns="92075" bIns="46038" numCol="1" anchor="ctr" anchorCtr="0" compatLnSpc="1">
        <a:prstTxWarp prst="textNoShape">
          <a:avLst/>
        </a:prstTxWarp>
      </a:bodyPr>
      <a:lstStyle>
        <a:defPPr marL="0" marR="0" indent="0" algn="ctr" defTabSz="1019175" rtl="0" eaLnBrk="0" fontAlgn="base" latinLnBrk="0" hangingPunct="0">
          <a:lnSpc>
            <a:spcPct val="100000"/>
          </a:lnSpc>
          <a:spcBef>
            <a:spcPct val="0"/>
          </a:spcBef>
          <a:spcAft>
            <a:spcPct val="0"/>
          </a:spcAft>
          <a:buClrTx/>
          <a:buSzTx/>
          <a:buFontTx/>
          <a:buNone/>
          <a:tabLst/>
          <a:defRPr kumimoji="0" lang="en-US" altLang="en-US" sz="3300" b="1" i="0" u="none" strike="noStrike" cap="none" normalizeH="0" baseline="0" smtClean="0">
            <a:ln>
              <a:noFill/>
            </a:ln>
            <a:solidFill>
              <a:schemeClr val="folHlink"/>
            </a:solidFill>
            <a:effectLst/>
            <a:latin typeface="Times New Roman" panose="02020603050405020304" pitchFamily="18" charset="0"/>
          </a:defRPr>
        </a:defPPr>
      </a:lstStyle>
    </a:lnDef>
  </a:objectDefaults>
  <a:extraClrSchemeLst>
    <a:extraClrScheme>
      <a:clrScheme name="Bevel 1">
        <a:dk1>
          <a:srgbClr val="33CCFF"/>
        </a:dk1>
        <a:lt1>
          <a:srgbClr val="FFFF00"/>
        </a:lt1>
        <a:dk2>
          <a:srgbClr val="000080"/>
        </a:dk2>
        <a:lt2>
          <a:srgbClr val="99FFFF"/>
        </a:lt2>
        <a:accent1>
          <a:srgbClr val="000000"/>
        </a:accent1>
        <a:accent2>
          <a:srgbClr val="009300"/>
        </a:accent2>
        <a:accent3>
          <a:srgbClr val="AAAAC0"/>
        </a:accent3>
        <a:accent4>
          <a:srgbClr val="DADA00"/>
        </a:accent4>
        <a:accent5>
          <a:srgbClr val="AAAAAA"/>
        </a:accent5>
        <a:accent6>
          <a:srgbClr val="008500"/>
        </a:accent6>
        <a:hlink>
          <a:srgbClr val="FFFFFF"/>
        </a:hlink>
        <a:folHlink>
          <a:srgbClr val="FF0033"/>
        </a:folHlink>
      </a:clrScheme>
      <a:clrMap bg1="dk2" tx1="lt1" bg2="dk1" tx2="lt2" accent1="accent1" accent2="accent2" accent3="accent3" accent4="accent4" accent5="accent5" accent6="accent6" hlink="hlink" folHlink="folHlink"/>
    </a:extraClrScheme>
    <a:extraClrScheme>
      <a:clrScheme name="Bevel 2">
        <a:dk1>
          <a:srgbClr val="3E44ED"/>
        </a:dk1>
        <a:lt1>
          <a:srgbClr val="FFFF00"/>
        </a:lt1>
        <a:dk2>
          <a:srgbClr val="000080"/>
        </a:dk2>
        <a:lt2>
          <a:srgbClr val="93FFFF"/>
        </a:lt2>
        <a:accent1>
          <a:srgbClr val="000000"/>
        </a:accent1>
        <a:accent2>
          <a:srgbClr val="009300"/>
        </a:accent2>
        <a:accent3>
          <a:srgbClr val="AAAAC0"/>
        </a:accent3>
        <a:accent4>
          <a:srgbClr val="DADA00"/>
        </a:accent4>
        <a:accent5>
          <a:srgbClr val="AAAAAA"/>
        </a:accent5>
        <a:accent6>
          <a:srgbClr val="008500"/>
        </a:accent6>
        <a:hlink>
          <a:srgbClr val="FFFFFF"/>
        </a:hlink>
        <a:folHlink>
          <a:srgbClr val="FF0033"/>
        </a:folHlink>
      </a:clrScheme>
      <a:clrMap bg1="dk2" tx1="lt1" bg2="dk1" tx2="lt2" accent1="accent1" accent2="accent2" accent3="accent3" accent4="accent4" accent5="accent5" accent6="accent6" hlink="hlink" folHlink="folHlink"/>
    </a:extraClrScheme>
    <a:extraClrScheme>
      <a:clrScheme name="Bevel 3">
        <a:dk1>
          <a:srgbClr val="F24331"/>
        </a:dk1>
        <a:lt1>
          <a:srgbClr val="FFFF00"/>
        </a:lt1>
        <a:dk2>
          <a:srgbClr val="316300"/>
        </a:dk2>
        <a:lt2>
          <a:srgbClr val="99FFFF"/>
        </a:lt2>
        <a:accent1>
          <a:srgbClr val="009999"/>
        </a:accent1>
        <a:accent2>
          <a:srgbClr val="3333CC"/>
        </a:accent2>
        <a:accent3>
          <a:srgbClr val="ADB7AA"/>
        </a:accent3>
        <a:accent4>
          <a:srgbClr val="DADA00"/>
        </a:accent4>
        <a:accent5>
          <a:srgbClr val="AACACA"/>
        </a:accent5>
        <a:accent6>
          <a:srgbClr val="2D2DB9"/>
        </a:accent6>
        <a:hlink>
          <a:srgbClr val="FFFFFF"/>
        </a:hlink>
        <a:folHlink>
          <a:srgbClr val="EE8926"/>
        </a:folHlink>
      </a:clrScheme>
      <a:clrMap bg1="dk2" tx1="lt1" bg2="dk1" tx2="lt2" accent1="accent1" accent2="accent2" accent3="accent3" accent4="accent4" accent5="accent5" accent6="accent6" hlink="hlink" folHlink="folHlink"/>
    </a:extraClrScheme>
    <a:extraClrScheme>
      <a:clrScheme name="Bevel 4">
        <a:dk1>
          <a:srgbClr val="F42F44"/>
        </a:dk1>
        <a:lt1>
          <a:srgbClr val="FFFF00"/>
        </a:lt1>
        <a:dk2>
          <a:srgbClr val="000080"/>
        </a:dk2>
        <a:lt2>
          <a:srgbClr val="66FFFF"/>
        </a:lt2>
        <a:accent1>
          <a:srgbClr val="009999"/>
        </a:accent1>
        <a:accent2>
          <a:srgbClr val="3333CC"/>
        </a:accent2>
        <a:accent3>
          <a:srgbClr val="AAAAC0"/>
        </a:accent3>
        <a:accent4>
          <a:srgbClr val="DADA00"/>
        </a:accent4>
        <a:accent5>
          <a:srgbClr val="AACACA"/>
        </a:accent5>
        <a:accent6>
          <a:srgbClr val="2D2DB9"/>
        </a:accent6>
        <a:hlink>
          <a:srgbClr val="FFFFFF"/>
        </a:hlink>
        <a:folHlink>
          <a:srgbClr val="EE8926"/>
        </a:folHlink>
      </a:clrScheme>
      <a:clrMap bg1="dk2" tx1="lt1" bg2="dk1" tx2="lt2" accent1="accent1" accent2="accent2" accent3="accent3" accent4="accent4" accent5="accent5" accent6="accent6" hlink="hlink" folHlink="folHlink"/>
    </a:extraClrScheme>
    <a:extraClrScheme>
      <a:clrScheme name="Bevel 5">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vel 6">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evel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vel 8">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vel 9">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vel 10">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evel 11">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33CCFF"/>
    </a:dk1>
    <a:lt1>
      <a:srgbClr val="FFFF00"/>
    </a:lt1>
    <a:dk2>
      <a:srgbClr val="000000"/>
    </a:dk2>
    <a:lt2>
      <a:srgbClr val="99FFFF"/>
    </a:lt2>
    <a:accent1>
      <a:srgbClr val="000080"/>
    </a:accent1>
    <a:accent2>
      <a:srgbClr val="009300"/>
    </a:accent2>
    <a:accent3>
      <a:srgbClr val="AAAAAA"/>
    </a:accent3>
    <a:accent4>
      <a:srgbClr val="DADA00"/>
    </a:accent4>
    <a:accent5>
      <a:srgbClr val="AAAAC0"/>
    </a:accent5>
    <a:accent6>
      <a:srgbClr val="008500"/>
    </a:accent6>
    <a:hlink>
      <a:srgbClr val="FFFFFF"/>
    </a:hlink>
    <a:folHlink>
      <a:srgbClr val="FF0033"/>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Designs\Bevel.pot</Template>
  <TotalTime>4847</TotalTime>
  <Words>2590</Words>
  <Application>Microsoft Office PowerPoint</Application>
  <PresentationFormat>Custom</PresentationFormat>
  <Paragraphs>375</Paragraphs>
  <Slides>52</Slides>
  <Notes>52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9" baseType="lpstr">
      <vt:lpstr>Times New Roman</vt:lpstr>
      <vt:lpstr>Bookman Old Style</vt:lpstr>
      <vt:lpstr>WP MathA</vt:lpstr>
      <vt:lpstr>Wingdings</vt:lpstr>
      <vt:lpstr>Arial</vt:lpstr>
      <vt:lpstr>Bevel</vt:lpstr>
      <vt:lpstr>Chart</vt:lpstr>
      <vt:lpstr>PowerPoint Presentation</vt:lpstr>
      <vt:lpstr>Development Process for Impact Monitoring Programs: Campsites</vt:lpstr>
      <vt:lpstr>Presentation Objectives</vt:lpstr>
      <vt:lpstr>Inventory and Monitoring Definitions</vt:lpstr>
      <vt:lpstr>Monitoring Program Development Steps</vt:lpstr>
      <vt:lpstr>Monitoring Program Development Steps</vt:lpstr>
      <vt:lpstr>Evaluate Need for Monitoring Program</vt:lpstr>
      <vt:lpstr>Resource Protection &amp; Recreation Provision:  Dual Mandates</vt:lpstr>
      <vt:lpstr>Agency Management Policies</vt:lpstr>
      <vt:lpstr>Monitoring Program Capabilities</vt:lpstr>
      <vt:lpstr>PowerPoint Presentation</vt:lpstr>
      <vt:lpstr>Monitoring Program Development Steps</vt:lpstr>
      <vt:lpstr>Initiate Monitoring Program</vt:lpstr>
      <vt:lpstr>Common Campsite Indicators</vt:lpstr>
      <vt:lpstr>Common Campsite Indicators</vt:lpstr>
      <vt:lpstr>Common Campsite Indicators</vt:lpstr>
      <vt:lpstr>Inventory Indicators</vt:lpstr>
      <vt:lpstr>Monitoring Program Development Steps</vt:lpstr>
      <vt:lpstr>Monitoring Approaches</vt:lpstr>
      <vt:lpstr>Evaluation and Selection Criteria</vt:lpstr>
      <vt:lpstr>Evaluation and Selection Criteria</vt:lpstr>
      <vt:lpstr>PowerPoint Presentation</vt:lpstr>
      <vt:lpstr>Photographic Systems</vt:lpstr>
      <vt:lpstr>Ratings:  Condition Class</vt:lpstr>
      <vt:lpstr>Condition Class System</vt:lpstr>
      <vt:lpstr>Rating Systems</vt:lpstr>
      <vt:lpstr>Rating Systems</vt:lpstr>
      <vt:lpstr>Measurement Systems</vt:lpstr>
      <vt:lpstr>Site Boundaries</vt:lpstr>
      <vt:lpstr>PowerPoint Presentation</vt:lpstr>
      <vt:lpstr>Variable Radial Transect Method</vt:lpstr>
      <vt:lpstr>PowerPoint Presentation</vt:lpstr>
      <vt:lpstr>PowerPoint Presentation</vt:lpstr>
      <vt:lpstr>PowerPoint Presentation</vt:lpstr>
      <vt:lpstr>Measurement Systems</vt:lpstr>
      <vt:lpstr>Monitoring Program Development Steps</vt:lpstr>
      <vt:lpstr>Develop Monitoring Procedures</vt:lpstr>
      <vt:lpstr>Tree Damage</vt:lpstr>
      <vt:lpstr>Site Boundaries</vt:lpstr>
      <vt:lpstr>Campsite Size  Variable Radial Transect Method</vt:lpstr>
      <vt:lpstr>Monitoring Program Development Steps</vt:lpstr>
      <vt:lpstr>Document Monitoring Protocols</vt:lpstr>
      <vt:lpstr>Document Monitoring Protocols</vt:lpstr>
      <vt:lpstr>Document Monitoring Protocols</vt:lpstr>
      <vt:lpstr>Monitoring Program Development Steps</vt:lpstr>
      <vt:lpstr>Conduct Monitoring Fieldwork</vt:lpstr>
      <vt:lpstr>Conduct Monitoring Fieldwork</vt:lpstr>
      <vt:lpstr>Monitoring Program Development Steps</vt:lpstr>
      <vt:lpstr>Develop Analysis &amp; Reporting Procedures</vt:lpstr>
      <vt:lpstr>PowerPoint Presentation</vt:lpstr>
      <vt:lpstr>Monitoring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Determining Physical Carrying Capacity: Identifying Indicators and Setting Standards</dc:title>
  <dc:subject>Presentation for Eastern Wilderness Visitor Use Mgmt. Course</dc:subject>
  <dc:creator>Jeff Marion</dc:creator>
  <cp:lastModifiedBy>Ronald, Lisa</cp:lastModifiedBy>
  <cp:revision>187</cp:revision>
  <cp:lastPrinted>1998-11-16T14:45:37Z</cp:lastPrinted>
  <dcterms:created xsi:type="dcterms:W3CDTF">1998-11-03T22:23:34Z</dcterms:created>
  <dcterms:modified xsi:type="dcterms:W3CDTF">2020-07-24T14:45:10Z</dcterms:modified>
</cp:coreProperties>
</file>