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2" r:id="rId2"/>
    <p:sldId id="256" r:id="rId3"/>
    <p:sldId id="323" r:id="rId4"/>
    <p:sldId id="328" r:id="rId5"/>
    <p:sldId id="329" r:id="rId6"/>
    <p:sldId id="340" r:id="rId7"/>
    <p:sldId id="259" r:id="rId8"/>
    <p:sldId id="260" r:id="rId9"/>
    <p:sldId id="331" r:id="rId10"/>
    <p:sldId id="298" r:id="rId11"/>
    <p:sldId id="326" r:id="rId12"/>
    <p:sldId id="283" r:id="rId13"/>
    <p:sldId id="313" r:id="rId14"/>
    <p:sldId id="261" r:id="rId15"/>
    <p:sldId id="262" r:id="rId16"/>
    <p:sldId id="263" r:id="rId17"/>
    <p:sldId id="333" r:id="rId18"/>
    <p:sldId id="334" r:id="rId19"/>
    <p:sldId id="335" r:id="rId20"/>
    <p:sldId id="341" r:id="rId21"/>
    <p:sldId id="336" r:id="rId22"/>
    <p:sldId id="337" r:id="rId23"/>
    <p:sldId id="338" r:id="rId24"/>
    <p:sldId id="319" r:id="rId25"/>
    <p:sldId id="303" r:id="rId26"/>
    <p:sldId id="339" r:id="rId27"/>
    <p:sldId id="305" r:id="rId28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F"/>
    <a:srgbClr val="C51612"/>
    <a:srgbClr val="000000"/>
    <a:srgbClr val="000032"/>
    <a:srgbClr val="3333CC"/>
    <a:srgbClr val="00005B"/>
    <a:srgbClr val="00004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349" y="-9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baseline="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baseline="0"/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9825" y="693738"/>
            <a:ext cx="4578350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9275"/>
            <a:ext cx="5029200" cy="413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baseline="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baseline="0"/>
            </a:lvl1pPr>
          </a:lstStyle>
          <a:p>
            <a:fld id="{E9F8B604-D0DE-43E2-A6E1-71EEF45379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6B384-143E-4277-89CB-0B714893805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6CCB5-AEAD-4915-AB01-BDAC6E3F436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2EDB8-3440-474B-8DC1-504E3F74B80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AF8BA-F915-4FE4-84D9-3E5EA9B21DE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EF93B-F78F-4E5A-901B-BA8AC59384B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CB78C-436F-4DDD-96F3-8372D46498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3FDAE-DB96-4EAC-940F-05DDB389B7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43F3D-20C6-4D38-812B-A20FE469AED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489D6-42CE-4C08-8391-E0E33376B94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BE817-E290-444E-B928-C88700A80A3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79270-07B9-459F-8598-CCE076DA4B8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F3E07-7F11-42C7-B9B0-6206A46DCA6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C0307-B0A8-4BB3-BF8E-DEADA45C1C7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0D40E-B4EE-44CB-9E03-8EF32A5A652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86881-6099-4541-9972-80475C6707B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F1C68-8B43-41AB-92BA-AC6B417481E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60F63-3FD8-47DD-9738-9EFA0FB5308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3460F-EBA1-473C-B84C-AE1CCC6D43A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54FC0-ADF9-4CA2-BD97-6957E76FBFA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BB262-CCF2-4B56-95B2-C31751701B5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7C6A0-EFC1-4459-B41D-D3AE855242E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EB535-ED1D-4BA8-8C03-CEF017F988A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5AFB1-9FF2-460D-ACEA-8E338642903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FF604-67A1-452A-96D3-3B0EB416BD8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6DD49-9CE1-4E93-B8B9-4CF176DD7DA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A63DD-1450-4666-8321-3FF2A963726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3CCDD-E889-4EEB-8131-5E7F036964B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ffectLst>
            <a:outerShdw dist="45791" dir="3378596" algn="ctr" rotWithShape="0">
              <a:schemeClr val="hlink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P MathA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baseline="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aseline="0">
                <a:effectLst/>
              </a:defRPr>
            </a:lvl1pPr>
          </a:lstStyle>
          <a:p>
            <a:fld id="{E6AABF2D-9C64-4363-855A-7C74C4A217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9E40-3EDC-4ED9-BAC5-DF72DDDC9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467493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50ABA-4050-4A97-A9D7-EF45163C4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7632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32CC1-2C04-4C22-844D-1D0DF2F08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17248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1C84-827F-4588-9C3D-965962A5E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99832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851F5-14A5-4521-8C28-511428502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6861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F09C3-ED95-4AC2-B5E5-6AA044B8A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50039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F4D9-5AD4-49F3-ADD1-02F3C57F6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1249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1167-C56A-4DE9-BF0A-0BE17C16D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9063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38A90-8C62-4FD5-8405-479ECFC33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71184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CBDE-9F31-4C63-9BBD-21B415EB8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12356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43"/>
            </a:gs>
            <a:gs pos="100000">
              <a:srgbClr val="0000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3700" y="1460500"/>
            <a:ext cx="8356600" cy="4775200"/>
          </a:xfrm>
          <a:prstGeom prst="rect">
            <a:avLst/>
          </a:prstGeom>
          <a:solidFill>
            <a:srgbClr val="000000"/>
          </a:solidFill>
          <a:ln w="25400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066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baseline="0">
                <a:solidFill>
                  <a:schemeClr val="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354A978-FE36-4293-919E-632FF464C4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ookman Old Style" panose="020506040505050202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Font typeface="WP MathA" charset="2"/>
        <a:buChar char="&lt;"/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P MathA" charset="2"/>
        <a:buChar char="Í"/>
        <a:defRPr sz="2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P MathA" charset="2"/>
        <a:buChar char="Í"/>
        <a:defRPr sz="2000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WP MathA" charset="2"/>
        <a:buChar char="Í"/>
        <a:defRPr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WP MathA" charset="2"/>
        <a:buChar char="Í"/>
        <a:defRPr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Identifying Indicators &amp; Standards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5241925"/>
            <a:ext cx="655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en-US" altLang="en-US" sz="2000" b="1" baseline="0"/>
              <a:t>Jeff Marion, Unit Leader/Scientist </a:t>
            </a:r>
          </a:p>
          <a:p>
            <a:pPr algn="r"/>
            <a:r>
              <a:rPr lang="en-US" altLang="en-US" sz="2000" b="1" baseline="0"/>
              <a:t>Virginia Tech Field Unit, USGS, Patuxent WRC</a:t>
            </a:r>
          </a:p>
          <a:p>
            <a:pPr algn="r"/>
            <a:r>
              <a:rPr lang="en-US" altLang="en-US" sz="2000" b="1" baseline="0"/>
              <a:t>jmarion@vt.edu, 540-231-6603</a:t>
            </a:r>
          </a:p>
        </p:txBody>
      </p:sp>
      <p:pic>
        <p:nvPicPr>
          <p:cNvPr id="5126" name="Picture 6" descr="usgsid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29275"/>
            <a:ext cx="140970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wdUpDiag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Trail survey measur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410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Trail Indicators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Selected from a review of the scientific and management literature.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LAC/VERP frameworks typically include a small number of indicators, far fewer than those shown in the following lists.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Indicator assessment/monitoring methods need to be considered during the indicator selection process.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8650" tIns="49326" rIns="98650" bIns="49326"/>
          <a:lstStyle/>
          <a:p>
            <a:r>
              <a:rPr lang="en-US" altLang="en-US"/>
              <a:t>Forms of Trail Impacts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27075" y="2286000"/>
            <a:ext cx="42259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650" tIns="49326" rIns="98650" bIns="49326"/>
          <a:lstStyle>
            <a:lvl1pPr marL="347663" indent="-347663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080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23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66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rgbClr val="CC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600" b="1" baseline="0"/>
              <a:t>Informal trails (number,   	length, condition) 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CC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600" b="1" baseline="0"/>
              <a:t>Trail widening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CC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600" b="1" baseline="0"/>
              <a:t>Soil erosion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CC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600" b="1" baseline="0"/>
              <a:t>Trail muddiness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151438" y="2786063"/>
            <a:ext cx="3352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650" tIns="49326" rIns="98650" bIns="49326"/>
          <a:lstStyle>
            <a:lvl1pPr indent="285750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080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23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6688"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40000"/>
              </a:spcBef>
              <a:buClr>
                <a:srgbClr val="CC0000"/>
              </a:buClr>
              <a:buSzPct val="110000"/>
              <a:buFont typeface="Wingdings" panose="05000000000000000000" pitchFamily="2" charset="2"/>
              <a:buChar char="§"/>
            </a:pPr>
            <a:endParaRPr lang="en-US" altLang="en-US" b="1" baseline="0">
              <a:solidFill>
                <a:srgbClr val="FFFF66"/>
              </a:solidFill>
            </a:endParaRPr>
          </a:p>
        </p:txBody>
      </p:sp>
      <p:pic>
        <p:nvPicPr>
          <p:cNvPr id="98309" name="Picture 5" descr="Zion good trail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1517650"/>
            <a:ext cx="3460750" cy="465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 advAuto="0"/>
      <p:bldP spid="98308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Trail Indicators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Aft>
                <a:spcPct val="50000"/>
              </a:spcAft>
              <a:buSzTx/>
              <a:buFont typeface="Wingdings" panose="05000000000000000000" pitchFamily="2" charset="2"/>
              <a:buNone/>
            </a:pPr>
            <a:r>
              <a:rPr lang="en-US" altLang="en-US" b="1"/>
              <a:t>Monitoring approaches must be considered in selecting indicators and setting standards.   Two common types:</a:t>
            </a:r>
          </a:p>
          <a:p>
            <a:pPr lvl="1">
              <a:lnSpc>
                <a:spcPct val="110000"/>
              </a:lnSpc>
              <a:spcAft>
                <a:spcPct val="50000"/>
              </a:spcAft>
              <a:buSzTx/>
              <a:buFont typeface="Wingdings" panose="05000000000000000000" pitchFamily="2" charset="2"/>
              <a:buChar char="Ø"/>
            </a:pPr>
            <a:r>
              <a:rPr lang="en-US" altLang="en-US" sz="2600" b="1" i="1">
                <a:solidFill>
                  <a:schemeClr val="hlink"/>
                </a:solidFill>
              </a:rPr>
              <a:t>Problem Assessment:</a:t>
            </a:r>
            <a:r>
              <a:rPr lang="en-US" altLang="en-US" sz="2600" b="1"/>
              <a:t>  Assess location and lineal extent of all occurrences of pre-defined tread impacts (e.g., eroded or muddy sections). </a:t>
            </a:r>
          </a:p>
          <a:p>
            <a:pPr lvl="1">
              <a:lnSpc>
                <a:spcPct val="110000"/>
              </a:lnSpc>
              <a:spcAft>
                <a:spcPct val="50000"/>
              </a:spcAft>
              <a:buSzTx/>
              <a:buFont typeface="Wingdings" panose="05000000000000000000" pitchFamily="2" charset="2"/>
              <a:buChar char="Ø"/>
            </a:pPr>
            <a:r>
              <a:rPr lang="en-US" altLang="en-US" sz="2600" b="1" i="1">
                <a:solidFill>
                  <a:schemeClr val="hlink"/>
                </a:solidFill>
              </a:rPr>
              <a:t>Point Sampling:</a:t>
            </a:r>
            <a:r>
              <a:rPr lang="en-US" altLang="en-US" sz="2600" b="1"/>
              <a:t>  Assess tread conditions through individual measures of indicators at sampling points.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Trail Assessment Survey Types</a:t>
            </a:r>
          </a:p>
        </p:txBody>
      </p: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457200" y="1524000"/>
            <a:ext cx="4038600" cy="4648200"/>
            <a:chOff x="288" y="960"/>
            <a:chExt cx="2544" cy="2928"/>
          </a:xfrm>
        </p:grpSpPr>
        <p:pic>
          <p:nvPicPr>
            <p:cNvPr id="80900" name="Picture 4" descr="IMG0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960"/>
              <a:ext cx="2544" cy="2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938" y="960"/>
              <a:ext cx="1439" cy="336"/>
            </a:xfrm>
            <a:prstGeom prst="rect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2880" tIns="182880" rIns="182880" bIns="0">
              <a:spAutoFit/>
            </a:bodyPr>
            <a:lstStyle/>
            <a:p>
              <a:r>
                <a:rPr lang="en-US" altLang="en-US" sz="3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Point Sampling</a:t>
              </a:r>
            </a:p>
          </p:txBody>
        </p:sp>
      </p:grpSp>
      <p:grpSp>
        <p:nvGrpSpPr>
          <p:cNvPr id="80904" name="Group 8"/>
          <p:cNvGrpSpPr>
            <a:grpSpLocks/>
          </p:cNvGrpSpPr>
          <p:nvPr/>
        </p:nvGrpSpPr>
        <p:grpSpPr bwMode="auto">
          <a:xfrm>
            <a:off x="4800600" y="1500188"/>
            <a:ext cx="3886200" cy="4672012"/>
            <a:chOff x="3024" y="945"/>
            <a:chExt cx="2448" cy="2943"/>
          </a:xfrm>
        </p:grpSpPr>
        <p:pic>
          <p:nvPicPr>
            <p:cNvPr id="80899" name="Picture 3" descr="IMG000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960"/>
              <a:ext cx="2448" cy="2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3504" y="945"/>
              <a:ext cx="1737" cy="336"/>
            </a:xfrm>
            <a:prstGeom prst="rect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2880" bIns="0">
              <a:spAutoFit/>
            </a:bodyPr>
            <a:lstStyle/>
            <a:p>
              <a:r>
                <a:rPr lang="en-US" altLang="en-US" sz="3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Problem Assessment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PA - Problem Assessment,  PS - Point Sampling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Common Trail Indicators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b="1"/>
              <a:t>Soil Erosion 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Cross Sectional Area (sq ft) </a:t>
            </a:r>
            <a:r>
              <a:rPr lang="en-US" altLang="en-US" b="1" baseline="30000"/>
              <a:t> PS</a:t>
            </a:r>
            <a:endParaRPr lang="en-US" altLang="en-US" b="1"/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Maximum Incision (in)</a:t>
            </a:r>
            <a:r>
              <a:rPr lang="en-US" altLang="en-US" b="1" baseline="30000"/>
              <a:t>  PS</a:t>
            </a:r>
            <a:endParaRPr lang="en-US" altLang="en-US" b="1"/>
          </a:p>
          <a:p>
            <a:pPr lvl="1">
              <a:lnSpc>
                <a:spcPct val="105000"/>
              </a:lnSpc>
              <a:spcBef>
                <a:spcPct val="30000"/>
              </a:spcBef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Excessive Erosion (# ft/mi, lineal ft, % of trail length)  </a:t>
            </a:r>
            <a:r>
              <a:rPr lang="en-US" altLang="en-US" b="1" baseline="30000"/>
              <a:t>PA</a:t>
            </a:r>
          </a:p>
        </p:txBody>
      </p:sp>
      <p:pic>
        <p:nvPicPr>
          <p:cNvPr id="16389" name="Picture 5" descr="IMG0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327660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418" name="Group 34"/>
          <p:cNvGrpSpPr>
            <a:grpSpLocks/>
          </p:cNvGrpSpPr>
          <p:nvPr/>
        </p:nvGrpSpPr>
        <p:grpSpPr bwMode="auto">
          <a:xfrm>
            <a:off x="4191000" y="4724400"/>
            <a:ext cx="4310063" cy="1263650"/>
            <a:chOff x="2661" y="2996"/>
            <a:chExt cx="2715" cy="796"/>
          </a:xfrm>
        </p:grpSpPr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2661" y="3015"/>
              <a:ext cx="11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endParaRPr lang="en-US" altLang="en-US" sz="900" baseline="0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900" y="3236"/>
              <a:ext cx="2157" cy="556"/>
            </a:xfrm>
            <a:custGeom>
              <a:avLst/>
              <a:gdLst>
                <a:gd name="T0" fmla="*/ 0 w 1432"/>
                <a:gd name="T1" fmla="*/ 0 h 369"/>
                <a:gd name="T2" fmla="*/ 51 w 1432"/>
                <a:gd name="T3" fmla="*/ 118 h 369"/>
                <a:gd name="T4" fmla="*/ 98 w 1432"/>
                <a:gd name="T5" fmla="*/ 197 h 369"/>
                <a:gd name="T6" fmla="*/ 254 w 1432"/>
                <a:gd name="T7" fmla="*/ 280 h 369"/>
                <a:gd name="T8" fmla="*/ 420 w 1432"/>
                <a:gd name="T9" fmla="*/ 330 h 369"/>
                <a:gd name="T10" fmla="*/ 857 w 1432"/>
                <a:gd name="T11" fmla="*/ 359 h 369"/>
                <a:gd name="T12" fmla="*/ 1275 w 1432"/>
                <a:gd name="T13" fmla="*/ 269 h 369"/>
                <a:gd name="T14" fmla="*/ 1325 w 1432"/>
                <a:gd name="T15" fmla="*/ 146 h 369"/>
                <a:gd name="T16" fmla="*/ 1375 w 1432"/>
                <a:gd name="T17" fmla="*/ 82 h 369"/>
                <a:gd name="T18" fmla="*/ 1432 w 1432"/>
                <a:gd name="T1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2" h="369">
                  <a:moveTo>
                    <a:pt x="0" y="0"/>
                  </a:moveTo>
                  <a:cubicBezTo>
                    <a:pt x="8" y="19"/>
                    <a:pt x="35" y="85"/>
                    <a:pt x="51" y="118"/>
                  </a:cubicBezTo>
                  <a:cubicBezTo>
                    <a:pt x="67" y="151"/>
                    <a:pt x="64" y="170"/>
                    <a:pt x="98" y="197"/>
                  </a:cubicBezTo>
                  <a:cubicBezTo>
                    <a:pt x="134" y="221"/>
                    <a:pt x="200" y="258"/>
                    <a:pt x="254" y="280"/>
                  </a:cubicBezTo>
                  <a:cubicBezTo>
                    <a:pt x="308" y="302"/>
                    <a:pt x="320" y="317"/>
                    <a:pt x="420" y="330"/>
                  </a:cubicBezTo>
                  <a:cubicBezTo>
                    <a:pt x="520" y="343"/>
                    <a:pt x="715" y="369"/>
                    <a:pt x="857" y="359"/>
                  </a:cubicBezTo>
                  <a:lnTo>
                    <a:pt x="1275" y="269"/>
                  </a:lnTo>
                  <a:lnTo>
                    <a:pt x="1325" y="146"/>
                  </a:lnTo>
                  <a:cubicBezTo>
                    <a:pt x="1341" y="114"/>
                    <a:pt x="1360" y="106"/>
                    <a:pt x="1375" y="82"/>
                  </a:cubicBezTo>
                  <a:cubicBezTo>
                    <a:pt x="1393" y="58"/>
                    <a:pt x="1420" y="17"/>
                    <a:pt x="1432" y="0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899" y="3189"/>
              <a:ext cx="1" cy="16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5057" y="3195"/>
              <a:ext cx="0" cy="1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816" y="3235"/>
              <a:ext cx="2318" cy="1"/>
            </a:xfrm>
            <a:custGeom>
              <a:avLst/>
              <a:gdLst>
                <a:gd name="T0" fmla="*/ 0 w 1539"/>
                <a:gd name="T1" fmla="*/ 0 h 1"/>
                <a:gd name="T2" fmla="*/ 1539 w 153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39" h="1">
                  <a:moveTo>
                    <a:pt x="0" y="0"/>
                  </a:moveTo>
                  <a:lnTo>
                    <a:pt x="1539" y="0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3452" y="3236"/>
              <a:ext cx="0" cy="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H="1">
              <a:off x="3021" y="3236"/>
              <a:ext cx="0" cy="26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4182" y="3236"/>
              <a:ext cx="1" cy="541"/>
            </a:xfrm>
            <a:custGeom>
              <a:avLst/>
              <a:gdLst>
                <a:gd name="T0" fmla="*/ 0 w 1"/>
                <a:gd name="T1" fmla="*/ 0 h 359"/>
                <a:gd name="T2" fmla="*/ 0 w 1"/>
                <a:gd name="T3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59">
                  <a:moveTo>
                    <a:pt x="0" y="0"/>
                  </a:moveTo>
                  <a:lnTo>
                    <a:pt x="0" y="359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 type="oval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4899" y="3236"/>
              <a:ext cx="1" cy="217"/>
            </a:xfrm>
            <a:custGeom>
              <a:avLst/>
              <a:gdLst>
                <a:gd name="T0" fmla="*/ 0 w 1"/>
                <a:gd name="T1" fmla="*/ 0 h 144"/>
                <a:gd name="T2" fmla="*/ 1 w 1"/>
                <a:gd name="T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4">
                  <a:moveTo>
                    <a:pt x="0" y="0"/>
                  </a:moveTo>
                  <a:lnTo>
                    <a:pt x="1" y="144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 type="oval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3420" y="3359"/>
              <a:ext cx="22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2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4176" y="3360"/>
              <a:ext cx="22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3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5004" y="3361"/>
              <a:ext cx="228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5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998" y="3072"/>
              <a:ext cx="116" cy="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endParaRPr lang="en-US" altLang="en-US" sz="800" baseline="-25000"/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140" y="2999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2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3724" y="2996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3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4423" y="2999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4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2861" y="2999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1</a:t>
              </a:r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4887" y="3002"/>
              <a:ext cx="19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6</a:t>
              </a:r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4822" y="3236"/>
              <a:ext cx="41" cy="399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58">
                  <a:moveTo>
                    <a:pt x="0" y="0"/>
                  </a:moveTo>
                  <a:cubicBezTo>
                    <a:pt x="0" y="43"/>
                    <a:pt x="0" y="204"/>
                    <a:pt x="0" y="258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 type="oval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4608" y="3311"/>
              <a:ext cx="22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4</a:t>
              </a:r>
            </a:p>
          </p:txBody>
        </p: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4762" y="3002"/>
              <a:ext cx="195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I</a:t>
              </a:r>
              <a:r>
                <a:rPr lang="en-US" altLang="en-US" sz="1400" b="1" baseline="-25000"/>
                <a:t>5</a:t>
              </a: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2989" y="3312"/>
              <a:ext cx="2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1</a:t>
              </a: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5150" y="3264"/>
              <a:ext cx="22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400" b="1" baseline="0"/>
                <a:t>T</a:t>
              </a:r>
              <a:r>
                <a:rPr lang="en-US" altLang="en-US" sz="1400" b="1" baseline="-25000"/>
                <a:t>6</a:t>
              </a:r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H="1" flipV="1">
              <a:off x="4899" y="3310"/>
              <a:ext cx="122" cy="11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 flipH="1" flipV="1">
              <a:off x="5072" y="3245"/>
              <a:ext cx="122" cy="11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PA - Problem Assessment,  PS - Point Sampling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Common Trail Indicators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b="1"/>
              <a:t>Tread Muddiness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Muddiness (% of tread width)</a:t>
            </a:r>
            <a:r>
              <a:rPr lang="en-US" altLang="en-US" b="1" baseline="30000"/>
              <a:t>  PS</a:t>
            </a:r>
            <a:endParaRPr lang="en-US" altLang="en-US" b="1"/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Excessive Muddiness                                                                   (# ft/mi, lineal ft, % of trail length)  </a:t>
            </a:r>
            <a:r>
              <a:rPr lang="en-US" altLang="en-US" b="1" baseline="30000"/>
              <a:t>PA</a:t>
            </a:r>
            <a:endParaRPr lang="en-US" altLang="en-US" b="1"/>
          </a:p>
          <a:p>
            <a:pPr>
              <a:lnSpc>
                <a:spcPct val="120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b="1"/>
              <a:t>Tread Width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Tread Width (ft)  </a:t>
            </a:r>
            <a:r>
              <a:rPr lang="en-US" altLang="en-US" b="1" baseline="30000"/>
              <a:t>PS</a:t>
            </a:r>
            <a:endParaRPr lang="en-US" altLang="en-US" b="1"/>
          </a:p>
          <a:p>
            <a:pPr lvl="1"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Excessive Width (# ft/mi, lineal ft, % of trail length)  </a:t>
            </a:r>
            <a:r>
              <a:rPr lang="en-US" altLang="en-US" b="1" baseline="30000"/>
              <a:t>PA</a:t>
            </a:r>
          </a:p>
        </p:txBody>
      </p:sp>
      <p:pic>
        <p:nvPicPr>
          <p:cNvPr id="18436" name="Picture 4" descr="IMG0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8" r="7991" b="14465"/>
          <a:stretch>
            <a:fillRect/>
          </a:stretch>
        </p:blipFill>
        <p:spPr bwMode="auto">
          <a:xfrm>
            <a:off x="5815013" y="1524000"/>
            <a:ext cx="2871787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PA - Problem Assessment,  PS - Point Sampling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Common Trail Indicators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5000"/>
              </a:lnSpc>
              <a:spcAft>
                <a:spcPct val="60000"/>
              </a:spcAft>
              <a:buFont typeface="WP MathA" charset="2"/>
              <a:buNone/>
            </a:pPr>
            <a:r>
              <a:rPr lang="en-US" altLang="en-US" sz="2400" b="1"/>
              <a:t>Multiple Treads</a:t>
            </a:r>
          </a:p>
          <a:p>
            <a:pPr lvl="1">
              <a:lnSpc>
                <a:spcPct val="125000"/>
              </a:lnSpc>
              <a:spcAft>
                <a:spcPct val="60000"/>
              </a:spcAft>
              <a:buFont typeface="Wingdings" panose="05000000000000000000" pitchFamily="2" charset="2"/>
              <a:buChar char="Ø"/>
            </a:pPr>
            <a:r>
              <a:rPr lang="en-US" altLang="en-US" sz="2000" b="1"/>
              <a:t>Multiple Treads (# at sample points)  </a:t>
            </a:r>
            <a:r>
              <a:rPr lang="en-US" altLang="en-US" sz="2000" b="1" baseline="30000"/>
              <a:t>PS</a:t>
            </a:r>
            <a:endParaRPr lang="en-US" altLang="en-US" sz="2000" b="1"/>
          </a:p>
          <a:p>
            <a:pPr lvl="1">
              <a:lnSpc>
                <a:spcPct val="125000"/>
              </a:lnSpc>
              <a:spcAft>
                <a:spcPct val="60000"/>
              </a:spcAft>
              <a:buFont typeface="Wingdings" panose="05000000000000000000" pitchFamily="2" charset="2"/>
              <a:buChar char="Ø"/>
            </a:pPr>
            <a:r>
              <a:rPr lang="en-US" altLang="en-US" sz="2000" b="1"/>
              <a:t>Multiple Treads (# ft/mi, lineal ft, %)  </a:t>
            </a:r>
            <a:r>
              <a:rPr lang="en-US" altLang="en-US" sz="2000" b="1" baseline="30000"/>
              <a:t>PA</a:t>
            </a:r>
          </a:p>
          <a:p>
            <a:pPr>
              <a:lnSpc>
                <a:spcPct val="125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sz="2400" b="1"/>
              <a:t>Visitor-Created Trails </a:t>
            </a:r>
          </a:p>
          <a:p>
            <a:pPr lvl="1">
              <a:lnSpc>
                <a:spcPct val="125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000" b="1"/>
              <a:t>Informal Trails  (#, #/mi, lineal extent, % of formal trail miles)</a:t>
            </a:r>
          </a:p>
          <a:p>
            <a:pPr lvl="1">
              <a:lnSpc>
                <a:spcPct val="125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000" b="1"/>
              <a:t>Other concerns related to informal trails:  density, proximity to sensitive resources, and condition</a:t>
            </a:r>
          </a:p>
        </p:txBody>
      </p:sp>
      <p:pic>
        <p:nvPicPr>
          <p:cNvPr id="19460" name="Picture 4" descr="IMG0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1524000"/>
            <a:ext cx="23653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Indicator Standards?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1638" indent="-401638">
              <a:buFont typeface="WP MathA" charset="2"/>
              <a:buNone/>
            </a:pPr>
            <a:r>
              <a:rPr lang="en-US" altLang="en-US" b="1"/>
              <a:t>What are indicator standards and why do we use them?</a:t>
            </a:r>
          </a:p>
          <a:p>
            <a:pPr marL="401638" indent="-401638">
              <a:buFont typeface="WP MathA" charset="2"/>
              <a:buNone/>
            </a:pPr>
            <a:endParaRPr lang="en-US" altLang="en-US" b="1"/>
          </a:p>
          <a:p>
            <a:pPr marL="401638" indent="-401638">
              <a:lnSpc>
                <a:spcPct val="105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b="1"/>
              <a:t>Indicator Standards </a:t>
            </a:r>
            <a:r>
              <a:rPr lang="en-US" altLang="en-US" b="1">
                <a:solidFill>
                  <a:schemeClr val="tx2"/>
                </a:solidFill>
              </a:rPr>
              <a:t>- Measurable statements that define minimally acceptable conditions.</a:t>
            </a:r>
          </a:p>
          <a:p>
            <a:pPr marL="401638" indent="-401638">
              <a:lnSpc>
                <a:spcPct val="105000"/>
              </a:lnSpc>
              <a:spcAft>
                <a:spcPct val="50000"/>
              </a:spcAft>
              <a:buFont typeface="WP MathA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	Standards narrow the focus of management from broad, qualitative statements of management intent to specific statements of desired conditions that provide a basis for decision making.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Indicator Standards?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7244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35000"/>
              </a:spcAft>
              <a:buSzTx/>
              <a:buFont typeface="WP MathA" charset="2"/>
              <a:buNone/>
            </a:pPr>
            <a:r>
              <a:rPr lang="en-US" altLang="en-US" b="1"/>
              <a:t>Standards reflect desired conditions.  Standards:</a:t>
            </a:r>
          </a:p>
          <a:p>
            <a:pPr lvl="1">
              <a:lnSpc>
                <a:spcPct val="90000"/>
              </a:lnSpc>
              <a:spcAft>
                <a:spcPct val="35000"/>
              </a:spcAft>
              <a:buSzTx/>
              <a:buFont typeface="Wingdings" panose="05000000000000000000" pitchFamily="2" charset="2"/>
              <a:buChar char="Ø"/>
            </a:pPr>
            <a:r>
              <a:rPr lang="en-US" altLang="en-US" sz="2400" b="1"/>
              <a:t>Are specific and achievable.</a:t>
            </a:r>
          </a:p>
          <a:p>
            <a:pPr lvl="1">
              <a:lnSpc>
                <a:spcPct val="90000"/>
              </a:lnSpc>
              <a:spcAft>
                <a:spcPct val="35000"/>
              </a:spcAft>
              <a:buSzTx/>
              <a:buFont typeface="Wingdings" panose="05000000000000000000" pitchFamily="2" charset="2"/>
              <a:buChar char="Ø"/>
            </a:pPr>
            <a:r>
              <a:rPr lang="en-US" altLang="en-US" sz="2400" b="1"/>
              <a:t>Describe ends (desired resource and social conditions) rather than means (management actions).</a:t>
            </a:r>
          </a:p>
          <a:p>
            <a:pPr marL="0" indent="0">
              <a:lnSpc>
                <a:spcPct val="90000"/>
              </a:lnSpc>
              <a:spcAft>
                <a:spcPct val="35000"/>
              </a:spcAft>
              <a:buSzTx/>
              <a:buFont typeface="WP MathA" charset="2"/>
              <a:buNone/>
            </a:pPr>
            <a:r>
              <a:rPr lang="en-US" altLang="en-US" b="1"/>
              <a:t>Standards are established for setting attributes that reflect degree of naturalness or that influence experience quality.</a:t>
            </a:r>
          </a:p>
          <a:p>
            <a:pPr lvl="1">
              <a:lnSpc>
                <a:spcPct val="90000"/>
              </a:lnSpc>
              <a:spcAft>
                <a:spcPct val="35000"/>
              </a:spcAft>
              <a:buSzTx/>
              <a:buFont typeface="Wingdings" panose="05000000000000000000" pitchFamily="2" charset="2"/>
              <a:buChar char="Ø"/>
            </a:pPr>
            <a:r>
              <a:rPr lang="en-US" altLang="en-US" sz="2400" b="1"/>
              <a:t>Setting attributes must be subject to management control.  For example, a standard could be written for encounter rates but not for solitude or satisfaction, which are direct attributes of the experience.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Indicator Standards?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40000"/>
              </a:spcAft>
              <a:buFont typeface="WP MathA" charset="2"/>
              <a:buNone/>
            </a:pPr>
            <a:r>
              <a:rPr lang="en-US" altLang="en-US" b="1"/>
              <a:t>Standards quantitatively specify a limit on the amount of change that will be tolerated.</a:t>
            </a:r>
          </a:p>
          <a:p>
            <a:pPr lvl="1"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Standards define the compromise between resource/visitor experience protection and access to recreational opportunities, i.e., they represent an explicit trade-off between two conflicting goals. </a:t>
            </a:r>
          </a:p>
          <a:p>
            <a:pPr lvl="1"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Standards are statements of minimally acceptable conditions (thresholds of acceptability).  They define the point past which conditions </a:t>
            </a:r>
            <a:r>
              <a:rPr lang="en-US" altLang="en-US" sz="2400" b="1" i="1"/>
              <a:t>become</a:t>
            </a:r>
            <a:r>
              <a:rPr lang="en-US" altLang="en-US" sz="2400" b="1"/>
              <a:t> unacceptable, they do not define desired or unacceptable conditions.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Selecting Indicators &amp; Standards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4488" indent="-344488">
              <a:lnSpc>
                <a:spcPct val="110000"/>
              </a:lnSpc>
              <a:spcBef>
                <a:spcPct val="40000"/>
              </a:spcBef>
              <a:spcAft>
                <a:spcPct val="50000"/>
              </a:spcAft>
              <a:buFont typeface="WP MathA" charset="2"/>
              <a:buNone/>
            </a:pPr>
            <a:r>
              <a:rPr lang="en-US" altLang="en-US" sz="2800" b="1"/>
              <a:t>Presentation Objectives:</a:t>
            </a:r>
            <a:r>
              <a:rPr lang="en-US" altLang="en-US"/>
              <a:t>  </a:t>
            </a:r>
          </a:p>
          <a:p>
            <a:pPr marL="344488" indent="-344488">
              <a:lnSpc>
                <a:spcPct val="110000"/>
              </a:lnSpc>
              <a:spcBef>
                <a:spcPct val="40000"/>
              </a:spcBef>
              <a:spcAft>
                <a:spcPct val="50000"/>
              </a:spcAft>
              <a:buFont typeface="WP MathA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1. Define indicators and describe their role, review criteria for their selection, and illustrate with trail impact examples.</a:t>
            </a:r>
          </a:p>
          <a:p>
            <a:pPr marL="344488" indent="-344488">
              <a:lnSpc>
                <a:spcPct val="110000"/>
              </a:lnSpc>
              <a:spcBef>
                <a:spcPct val="40000"/>
              </a:spcBef>
              <a:spcAft>
                <a:spcPct val="50000"/>
              </a:spcAft>
              <a:buFont typeface="WP MathA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2. Define indicator standards and describe their role, describe alternative types of standards, and illustrate with trail and campsite examples.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Characteristics of Good Standards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Quantitative:  </a:t>
            </a:r>
            <a:r>
              <a:rPr lang="en-US" altLang="en-US" b="1">
                <a:solidFill>
                  <a:schemeClr val="tx2"/>
                </a:solidFill>
              </a:rPr>
              <a:t>Measurable.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Time or Space-Bounded:  </a:t>
            </a:r>
            <a:r>
              <a:rPr lang="en-US" altLang="en-US" b="1">
                <a:solidFill>
                  <a:schemeClr val="tx2"/>
                </a:solidFill>
              </a:rPr>
              <a:t>Expressed as “x”/day or “y”/unit area.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Expressed as a probability:</a:t>
            </a:r>
            <a:r>
              <a:rPr lang="en-US" altLang="en-US" b="1">
                <a:solidFill>
                  <a:schemeClr val="tx2"/>
                </a:solidFill>
              </a:rPr>
              <a:t>  Allows flexibility when needed for random or peak-use events.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Impact-Oriented:</a:t>
            </a:r>
            <a:r>
              <a:rPr lang="en-US" altLang="en-US" b="1">
                <a:solidFill>
                  <a:schemeClr val="tx2"/>
                </a:solidFill>
              </a:rPr>
              <a:t>  Focus on impacts, not on management actions (e.g., conditions, not # of visitors)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Realistic:</a:t>
            </a:r>
            <a:r>
              <a:rPr lang="en-US" altLang="en-US" b="1">
                <a:solidFill>
                  <a:schemeClr val="tx2"/>
                </a:solidFill>
              </a:rPr>
              <a:t>  Focus on attainable conditions.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Interpreting Standards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5000"/>
              </a:lnSpc>
              <a:spcBef>
                <a:spcPct val="55000"/>
              </a:spcBef>
              <a:spcAft>
                <a:spcPct val="25000"/>
              </a:spcAft>
              <a:buFont typeface="WP MathA" charset="2"/>
              <a:buNone/>
            </a:pPr>
            <a:r>
              <a:rPr lang="en-US" altLang="en-US" b="1"/>
              <a:t>Standards are absolute limits, not just warnings. </a:t>
            </a:r>
          </a:p>
          <a:p>
            <a:pPr lvl="1">
              <a:lnSpc>
                <a:spcPct val="95000"/>
              </a:lnSpc>
              <a:spcBef>
                <a:spcPct val="5500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Violation of standards should not be tolerated.  </a:t>
            </a:r>
          </a:p>
          <a:p>
            <a:pPr lvl="1">
              <a:lnSpc>
                <a:spcPct val="95000"/>
              </a:lnSpc>
              <a:spcBef>
                <a:spcPct val="5500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Tolerances can be written into standards in the form of probabilities.  e.g., &lt;10 encounters/day on 90% of the summer use season days.  Such standards allow for more crowded conditions during a few peak use weekends.</a:t>
            </a:r>
          </a:p>
          <a:p>
            <a:pPr lvl="1">
              <a:lnSpc>
                <a:spcPct val="95000"/>
              </a:lnSpc>
              <a:spcBef>
                <a:spcPct val="5500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When a standard is exceeded managers should implement actions to avoid compromising resource or experience conditions further.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Interpreting Standards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60000"/>
              </a:spcBef>
              <a:spcAft>
                <a:spcPct val="10000"/>
              </a:spcAft>
              <a:buFont typeface="WP MathA" charset="2"/>
              <a:buNone/>
            </a:pPr>
            <a:r>
              <a:rPr lang="en-US" altLang="en-US" b="1"/>
              <a:t>Standards are value-based management decisions.</a:t>
            </a:r>
          </a:p>
          <a:p>
            <a:pPr lvl="1">
              <a:spcBef>
                <a:spcPct val="60000"/>
              </a:spcBef>
              <a:spcAft>
                <a:spcPct val="1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Setting standards ultimately involves inherently subjective and value-based management decisions. </a:t>
            </a:r>
          </a:p>
          <a:p>
            <a:pPr lvl="1">
              <a:spcBef>
                <a:spcPct val="60000"/>
              </a:spcBef>
              <a:spcAft>
                <a:spcPct val="1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It is desirable that standards be developed through a collaborative process with input from stakeholders.</a:t>
            </a:r>
          </a:p>
          <a:p>
            <a:pPr lvl="1">
              <a:spcBef>
                <a:spcPct val="60000"/>
              </a:spcBef>
              <a:spcAft>
                <a:spcPct val="1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Public involvement and/or participation is preferred but managers have been delegated the authority and responsibility for making final decisions.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Setting Standards:  Role of Science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60000"/>
              </a:spcBef>
              <a:buFont typeface="WP MathA" charset="2"/>
              <a:buNone/>
            </a:pPr>
            <a:r>
              <a:rPr lang="en-US" altLang="en-US" sz="2400" b="1"/>
              <a:t>Science can characterize the range of indicator conditions to allow evaluation of draft standards.  Indicator data may also be examined to look for “thresholds”:</a:t>
            </a:r>
          </a:p>
          <a:p>
            <a:pPr lvl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sz="2400" b="1"/>
              <a:t>e.g., level of vegetation disturbance beyond which annual recovery cannot occur. </a:t>
            </a:r>
          </a:p>
          <a:p>
            <a:pPr>
              <a:spcBef>
                <a:spcPct val="60000"/>
              </a:spcBef>
              <a:buFont typeface="WP MathA" charset="2"/>
              <a:buNone/>
            </a:pPr>
            <a:r>
              <a:rPr lang="en-US" altLang="en-US" sz="2400" b="1"/>
              <a:t>Standards can be </a:t>
            </a:r>
            <a:r>
              <a:rPr lang="en-US" altLang="en-US" sz="2400" b="1" i="1"/>
              <a:t>informed</a:t>
            </a:r>
            <a:r>
              <a:rPr lang="en-US" altLang="en-US" sz="2400" b="1"/>
              <a:t> by science but cannot be </a:t>
            </a:r>
            <a:r>
              <a:rPr lang="en-US" altLang="en-US" sz="2400" b="1" i="1"/>
              <a:t>derived</a:t>
            </a:r>
            <a:r>
              <a:rPr lang="en-US" altLang="en-US" sz="2400" b="1"/>
              <a:t> from science.</a:t>
            </a:r>
          </a:p>
          <a:p>
            <a:pPr lvl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sz="2400" b="1"/>
              <a:t>Standards are evaluative, they must consider resource impacts in the context of the recreational “costs” of  not exceeding them.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Types of Standards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6713" indent="-366713" defTabSz="981075">
              <a:lnSpc>
                <a:spcPct val="110000"/>
              </a:lnSpc>
              <a:buFont typeface="WP MathA" charset="2"/>
              <a:buNone/>
            </a:pPr>
            <a:r>
              <a:rPr lang="en-US" altLang="en-US" b="1" i="1"/>
              <a:t>Maximum Condition</a:t>
            </a:r>
            <a:r>
              <a:rPr lang="en-US" altLang="en-US" b="1"/>
              <a:t> </a:t>
            </a:r>
            <a:r>
              <a:rPr lang="en-US" altLang="en-US" b="1">
                <a:solidFill>
                  <a:schemeClr val="tx2"/>
                </a:solidFill>
              </a:rPr>
              <a:t>- Specifies maximum acceptable indicator value at a single site.</a:t>
            </a:r>
          </a:p>
          <a:p>
            <a:pPr marL="796925" lvl="1" indent="-315913" defTabSz="981075">
              <a:lnSpc>
                <a:spcPct val="110000"/>
              </a:lnSpc>
              <a:buFont typeface="WP MathA" charset="2"/>
              <a:buNone/>
            </a:pPr>
            <a:r>
              <a:rPr lang="en-US" altLang="en-US" b="1"/>
              <a:t>e.g.,  trail width &lt; 10 in</a:t>
            </a:r>
          </a:p>
          <a:p>
            <a:pPr marL="366713" indent="-366713" defTabSz="981075">
              <a:lnSpc>
                <a:spcPct val="110000"/>
              </a:lnSpc>
              <a:buFont typeface="WP MathA" charset="2"/>
              <a:buNone/>
            </a:pPr>
            <a:r>
              <a:rPr lang="en-US" altLang="en-US" b="1" i="1"/>
              <a:t>Aggregate Condition</a:t>
            </a:r>
            <a:r>
              <a:rPr lang="en-US" altLang="en-US" b="1"/>
              <a:t> </a:t>
            </a:r>
            <a:r>
              <a:rPr lang="en-US" altLang="en-US" b="1">
                <a:solidFill>
                  <a:schemeClr val="tx2"/>
                </a:solidFill>
              </a:rPr>
              <a:t>- Specifies maximum acceptable aggregate indicator value for a group of sites.</a:t>
            </a:r>
          </a:p>
          <a:p>
            <a:pPr marL="796925" lvl="1" indent="-315913" defTabSz="981075">
              <a:lnSpc>
                <a:spcPct val="110000"/>
              </a:lnSpc>
              <a:buFont typeface="WP MathA" charset="2"/>
              <a:buNone/>
            </a:pPr>
            <a:r>
              <a:rPr lang="en-US" altLang="en-US" b="1"/>
              <a:t>e.g.,  Sum of informal trail lengths in travel zone x &lt; 3.5 mi</a:t>
            </a:r>
          </a:p>
          <a:p>
            <a:pPr marL="366713" indent="-366713" defTabSz="981075">
              <a:lnSpc>
                <a:spcPct val="110000"/>
              </a:lnSpc>
              <a:buFont typeface="WP MathA" charset="2"/>
              <a:buNone/>
            </a:pPr>
            <a:r>
              <a:rPr lang="en-US" altLang="en-US" b="1" i="1"/>
              <a:t>Rate of Change</a:t>
            </a:r>
            <a:r>
              <a:rPr lang="en-US" altLang="en-US" b="1"/>
              <a:t> </a:t>
            </a:r>
            <a:r>
              <a:rPr lang="en-US" altLang="en-US" b="1">
                <a:solidFill>
                  <a:schemeClr val="tx2"/>
                </a:solidFill>
              </a:rPr>
              <a:t>- Specifies maximum acceptable rate of change between monitoring cycles.   e.g., increase in trail incision &lt; 0.25 in/yr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Examples of Standards:  Trails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72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b="1" u="sng"/>
              <a:t>Potential Indicators</a:t>
            </a:r>
            <a:r>
              <a:rPr lang="en-US" altLang="en-US" b="1"/>
              <a:t>		</a:t>
            </a:r>
            <a:r>
              <a:rPr lang="en-US" altLang="en-US" b="1" u="sng"/>
              <a:t>Examples of Standards</a:t>
            </a:r>
            <a:endParaRPr lang="en-US" altLang="en-US" b="1"/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Informal trails/unit area 		&lt;2500 ft/5 acres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Increase in informal trail lengths 	&lt; 100% 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Trail width				&lt;4 ft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Trail width &gt;3 ft			&lt;500 ft/mi 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Soil erosion		 		&lt;2 ft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Soil erosion &gt; 2 ft			&lt;300 ft/mi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Trail muddiness			&lt;5% of trail length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 i="1"/>
              <a:t>Note:</a:t>
            </a:r>
            <a:r>
              <a:rPr lang="en-US" altLang="en-US" sz="2400" b="1"/>
              <a:t>  Standards are generally set and vary by zones.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Examples of Standards:  Campsites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72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b="1" u="sng"/>
              <a:t>Potential Indicators</a:t>
            </a:r>
            <a:r>
              <a:rPr lang="en-US" altLang="en-US" b="1"/>
              <a:t>		</a:t>
            </a:r>
            <a:r>
              <a:rPr lang="en-US" altLang="en-US" b="1" u="sng"/>
              <a:t>Examples of Standards</a:t>
            </a:r>
            <a:endParaRPr lang="en-US" altLang="en-US" b="1"/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Campsites/unit area 			&lt;12 sites/5 acres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Campsite size/site			&lt;1800 ft</a:t>
            </a:r>
            <a:r>
              <a:rPr lang="en-US" altLang="en-US" sz="2400" b="1" baseline="30000">
                <a:solidFill>
                  <a:schemeClr val="tx2"/>
                </a:solidFill>
              </a:rPr>
              <a:t>2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Campsite size/unit area		&lt;8000 ft</a:t>
            </a:r>
            <a:r>
              <a:rPr lang="en-US" altLang="en-US" sz="2400" b="1" baseline="30000">
                <a:solidFill>
                  <a:schemeClr val="tx2"/>
                </a:solidFill>
              </a:rPr>
              <a:t>2</a:t>
            </a:r>
            <a:r>
              <a:rPr lang="en-US" altLang="en-US" sz="2400" b="1">
                <a:solidFill>
                  <a:schemeClr val="tx2"/>
                </a:solidFill>
              </a:rPr>
              <a:t>/5 acres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Increase in campsite size 		&lt; 100% 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Soil exposure/site			&lt;1200 ft</a:t>
            </a:r>
            <a:r>
              <a:rPr lang="en-US" altLang="en-US" sz="2400" b="1" baseline="30000">
                <a:solidFill>
                  <a:schemeClr val="tx2"/>
                </a:solidFill>
              </a:rPr>
              <a:t>2</a:t>
            </a:r>
            <a:r>
              <a:rPr lang="en-US" altLang="en-US" sz="2400" b="1">
                <a:solidFill>
                  <a:schemeClr val="tx2"/>
                </a:solidFill>
              </a:rPr>
              <a:t>/campsite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Soil exposure/unit area 		&lt;6000 ft</a:t>
            </a:r>
            <a:r>
              <a:rPr lang="en-US" altLang="en-US" sz="2400" b="1" baseline="30000">
                <a:solidFill>
                  <a:schemeClr val="tx2"/>
                </a:solidFill>
              </a:rPr>
              <a:t>2</a:t>
            </a:r>
            <a:r>
              <a:rPr lang="en-US" altLang="en-US" sz="2400" b="1">
                <a:solidFill>
                  <a:schemeClr val="tx2"/>
                </a:solidFill>
              </a:rPr>
              <a:t>/5 acres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Tree damage 				&lt;10 damaged trees/site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Fire sites				&lt;3/site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 typeface="WP MathA" charset="2"/>
              <a:buNone/>
            </a:pPr>
            <a:r>
              <a:rPr lang="en-US" altLang="en-US" sz="2400" b="1" i="1"/>
              <a:t>Note:</a:t>
            </a:r>
            <a:r>
              <a:rPr lang="en-US" altLang="en-US" sz="2400" b="1"/>
              <a:t>  Standards are generally set and vary by zones.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Scientific literature and research can help identify alternative resource indicators and provide objective measurement methods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Scientific surveys can describe the distribution of values for each indicator – illustrating outcomes of alternative standards.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Science cannot be used to identify indicator standards.  Standards are evaluative, they represent tradeoffs between competing management objectives.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76200" y="95250"/>
            <a:ext cx="4341813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>
            <a:spAutoFit/>
          </a:bodyPr>
          <a:lstStyle/>
          <a:p>
            <a:r>
              <a:rPr lang="en-US" altLang="en-US" sz="2800" b="1" baseline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LAC &amp; VERP Planning </a:t>
            </a:r>
          </a:p>
          <a:p>
            <a:r>
              <a:rPr lang="en-US" altLang="en-US" sz="2800" b="1" baseline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And Management </a:t>
            </a:r>
          </a:p>
          <a:p>
            <a:r>
              <a:rPr lang="en-US" altLang="en-US" sz="2800" b="1" baseline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Decision Making </a:t>
            </a:r>
          </a:p>
          <a:p>
            <a:r>
              <a:rPr lang="en-US" altLang="en-US" sz="2800" b="1" baseline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Frameworks</a:t>
            </a: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4806950" y="304800"/>
            <a:ext cx="4065588" cy="6294438"/>
            <a:chOff x="3028" y="171"/>
            <a:chExt cx="2561" cy="3965"/>
          </a:xfrm>
        </p:grpSpPr>
        <p:sp>
          <p:nvSpPr>
            <p:cNvPr id="95237" name="AutoShape 5"/>
            <p:cNvSpPr>
              <a:spLocks noChangeArrowheads="1"/>
            </p:cNvSpPr>
            <p:nvPr/>
          </p:nvSpPr>
          <p:spPr bwMode="auto">
            <a:xfrm>
              <a:off x="3028" y="2574"/>
              <a:ext cx="1238" cy="1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400" b="1" baseline="0">
                  <a:latin typeface="Arial" panose="020B0604020202020204" pitchFamily="34" charset="0"/>
                </a:rPr>
                <a:t>Standards Exceeded</a:t>
              </a:r>
            </a:p>
          </p:txBody>
        </p:sp>
        <p:sp>
          <p:nvSpPr>
            <p:cNvPr id="95238" name="AutoShape 6"/>
            <p:cNvSpPr>
              <a:spLocks noChangeArrowheads="1"/>
            </p:cNvSpPr>
            <p:nvPr/>
          </p:nvSpPr>
          <p:spPr bwMode="auto">
            <a:xfrm>
              <a:off x="3051" y="3518"/>
              <a:ext cx="2224" cy="1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400" b="1" baseline="0">
                  <a:latin typeface="Arial" panose="020B0604020202020204" pitchFamily="34" charset="0"/>
                </a:rPr>
                <a:t>Select Appropriate Management Action</a:t>
              </a:r>
            </a:p>
          </p:txBody>
        </p:sp>
        <p:grpSp>
          <p:nvGrpSpPr>
            <p:cNvPr id="95239" name="Group 7"/>
            <p:cNvGrpSpPr>
              <a:grpSpLocks/>
            </p:cNvGrpSpPr>
            <p:nvPr/>
          </p:nvGrpSpPr>
          <p:grpSpPr bwMode="auto">
            <a:xfrm>
              <a:off x="3124" y="171"/>
              <a:ext cx="2465" cy="3965"/>
              <a:chOff x="3124" y="171"/>
              <a:chExt cx="2465" cy="3965"/>
            </a:xfrm>
          </p:grpSpPr>
          <p:sp>
            <p:nvSpPr>
              <p:cNvPr id="95240" name="AutoShape 8"/>
              <p:cNvSpPr>
                <a:spLocks noChangeArrowheads="1"/>
              </p:cNvSpPr>
              <p:nvPr/>
            </p:nvSpPr>
            <p:spPr bwMode="auto">
              <a:xfrm>
                <a:off x="3448" y="171"/>
                <a:ext cx="1430" cy="32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Establish Prescriptive </a:t>
                </a:r>
                <a:br>
                  <a:rPr lang="en-US" altLang="en-US" sz="1400" b="1" baseline="0">
                    <a:latin typeface="Arial" panose="020B0604020202020204" pitchFamily="34" charset="0"/>
                  </a:rPr>
                </a:br>
                <a:r>
                  <a:rPr lang="en-US" altLang="en-US" sz="1400" b="1" baseline="0">
                    <a:latin typeface="Arial" panose="020B0604020202020204" pitchFamily="34" charset="0"/>
                  </a:rPr>
                  <a:t>Management Objectives</a:t>
                </a:r>
              </a:p>
            </p:txBody>
          </p:sp>
          <p:sp>
            <p:nvSpPr>
              <p:cNvPr id="95241" name="AutoShape 9"/>
              <p:cNvSpPr>
                <a:spLocks noChangeArrowheads="1"/>
              </p:cNvSpPr>
              <p:nvPr/>
            </p:nvSpPr>
            <p:spPr bwMode="auto">
              <a:xfrm>
                <a:off x="3353" y="708"/>
                <a:ext cx="1622" cy="32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folHlink"/>
                </a:outerShdw>
              </a:effec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solidFill>
                      <a:schemeClr val="hlink"/>
                    </a:solidFill>
                    <a:latin typeface="Arial" panose="020B0604020202020204" pitchFamily="34" charset="0"/>
                  </a:rPr>
                  <a:t>Choose Biophysical and </a:t>
                </a:r>
                <a:br>
                  <a:rPr lang="en-US" altLang="en-US" sz="1400" b="1" baseline="0">
                    <a:solidFill>
                      <a:schemeClr val="hlink"/>
                    </a:solidFill>
                    <a:latin typeface="Arial" panose="020B0604020202020204" pitchFamily="34" charset="0"/>
                  </a:rPr>
                </a:br>
                <a:r>
                  <a:rPr lang="en-US" altLang="en-US" sz="1400" b="1" baseline="0">
                    <a:solidFill>
                      <a:schemeClr val="hlink"/>
                    </a:solidFill>
                    <a:latin typeface="Arial" panose="020B0604020202020204" pitchFamily="34" charset="0"/>
                  </a:rPr>
                  <a:t>Social Indicators of Change</a:t>
                </a:r>
              </a:p>
            </p:txBody>
          </p:sp>
          <p:sp>
            <p:nvSpPr>
              <p:cNvPr id="95242" name="AutoShape 10"/>
              <p:cNvSpPr>
                <a:spLocks noChangeArrowheads="1"/>
              </p:cNvSpPr>
              <p:nvPr/>
            </p:nvSpPr>
            <p:spPr bwMode="auto">
              <a:xfrm>
                <a:off x="3538" y="1251"/>
                <a:ext cx="1257" cy="19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folHlink"/>
                </a:outerShdw>
              </a:effec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solidFill>
                      <a:schemeClr val="hlink"/>
                    </a:solidFill>
                    <a:latin typeface="Arial" panose="020B0604020202020204" pitchFamily="34" charset="0"/>
                  </a:rPr>
                  <a:t>Formulate Standards</a:t>
                </a:r>
              </a:p>
            </p:txBody>
          </p:sp>
          <p:sp>
            <p:nvSpPr>
              <p:cNvPr id="95243" name="AutoShape 11"/>
              <p:cNvSpPr>
                <a:spLocks noChangeArrowheads="1"/>
              </p:cNvSpPr>
              <p:nvPr/>
            </p:nvSpPr>
            <p:spPr bwMode="auto">
              <a:xfrm>
                <a:off x="3583" y="1673"/>
                <a:ext cx="1162" cy="19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Monitor Conditions</a:t>
                </a:r>
              </a:p>
            </p:txBody>
          </p:sp>
          <p:sp>
            <p:nvSpPr>
              <p:cNvPr id="95244" name="AutoShape 12"/>
              <p:cNvSpPr>
                <a:spLocks noChangeArrowheads="1"/>
              </p:cNvSpPr>
              <p:nvPr/>
            </p:nvSpPr>
            <p:spPr bwMode="auto">
              <a:xfrm>
                <a:off x="3190" y="2097"/>
                <a:ext cx="1951" cy="19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Compare Conditions to Standards</a:t>
                </a:r>
              </a:p>
            </p:txBody>
          </p:sp>
          <p:sp>
            <p:nvSpPr>
              <p:cNvPr id="95245" name="AutoShape 13"/>
              <p:cNvSpPr>
                <a:spLocks noChangeArrowheads="1"/>
              </p:cNvSpPr>
              <p:nvPr/>
            </p:nvSpPr>
            <p:spPr bwMode="auto">
              <a:xfrm>
                <a:off x="4335" y="2509"/>
                <a:ext cx="897" cy="36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Standards</a:t>
                </a:r>
              </a:p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Not Exceeded</a:t>
                </a:r>
              </a:p>
            </p:txBody>
          </p:sp>
          <p:sp>
            <p:nvSpPr>
              <p:cNvPr id="95246" name="AutoShape 14"/>
              <p:cNvSpPr>
                <a:spLocks noChangeArrowheads="1"/>
              </p:cNvSpPr>
              <p:nvPr/>
            </p:nvSpPr>
            <p:spPr bwMode="auto">
              <a:xfrm>
                <a:off x="3124" y="3099"/>
                <a:ext cx="2086" cy="19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Evaluate and Identify Causal Factors</a:t>
                </a:r>
              </a:p>
            </p:txBody>
          </p:sp>
          <p:sp>
            <p:nvSpPr>
              <p:cNvPr id="95247" name="AutoShape 15"/>
              <p:cNvSpPr>
                <a:spLocks noChangeArrowheads="1"/>
              </p:cNvSpPr>
              <p:nvPr/>
            </p:nvSpPr>
            <p:spPr bwMode="auto">
              <a:xfrm>
                <a:off x="3270" y="3940"/>
                <a:ext cx="1790" cy="19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400" b="1" baseline="0">
                    <a:latin typeface="Arial" panose="020B0604020202020204" pitchFamily="34" charset="0"/>
                  </a:rPr>
                  <a:t>Implement Management Action</a:t>
                </a:r>
              </a:p>
            </p:txBody>
          </p:sp>
          <p:sp>
            <p:nvSpPr>
              <p:cNvPr id="95248" name="Line 16"/>
              <p:cNvSpPr>
                <a:spLocks noChangeShapeType="1"/>
              </p:cNvSpPr>
              <p:nvPr/>
            </p:nvSpPr>
            <p:spPr bwMode="auto">
              <a:xfrm>
                <a:off x="4157" y="491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9" name="Line 17"/>
              <p:cNvSpPr>
                <a:spLocks noChangeShapeType="1"/>
              </p:cNvSpPr>
              <p:nvPr/>
            </p:nvSpPr>
            <p:spPr bwMode="auto">
              <a:xfrm>
                <a:off x="4157" y="1029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0" name="Line 18"/>
              <p:cNvSpPr>
                <a:spLocks noChangeShapeType="1"/>
              </p:cNvSpPr>
              <p:nvPr/>
            </p:nvSpPr>
            <p:spPr bwMode="auto">
              <a:xfrm>
                <a:off x="4157" y="1450"/>
                <a:ext cx="0" cy="16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1" name="Line 19"/>
              <p:cNvSpPr>
                <a:spLocks noChangeShapeType="1"/>
              </p:cNvSpPr>
              <p:nvPr/>
            </p:nvSpPr>
            <p:spPr bwMode="auto">
              <a:xfrm>
                <a:off x="4157" y="1872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2" name="Line 20"/>
              <p:cNvSpPr>
                <a:spLocks noChangeShapeType="1"/>
              </p:cNvSpPr>
              <p:nvPr/>
            </p:nvSpPr>
            <p:spPr bwMode="auto">
              <a:xfrm>
                <a:off x="3652" y="2293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3" name="Line 21"/>
              <p:cNvSpPr>
                <a:spLocks noChangeShapeType="1"/>
              </p:cNvSpPr>
              <p:nvPr/>
            </p:nvSpPr>
            <p:spPr bwMode="auto">
              <a:xfrm>
                <a:off x="4765" y="2293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4" name="Line 22"/>
              <p:cNvSpPr>
                <a:spLocks noChangeShapeType="1"/>
              </p:cNvSpPr>
              <p:nvPr/>
            </p:nvSpPr>
            <p:spPr bwMode="auto">
              <a:xfrm>
                <a:off x="3652" y="2789"/>
                <a:ext cx="0" cy="16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5" name="Line 23"/>
              <p:cNvSpPr>
                <a:spLocks noChangeShapeType="1"/>
              </p:cNvSpPr>
              <p:nvPr/>
            </p:nvSpPr>
            <p:spPr bwMode="auto">
              <a:xfrm>
                <a:off x="4157" y="3295"/>
                <a:ext cx="0" cy="169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6" name="Line 24"/>
              <p:cNvSpPr>
                <a:spLocks noChangeShapeType="1"/>
              </p:cNvSpPr>
              <p:nvPr/>
            </p:nvSpPr>
            <p:spPr bwMode="auto">
              <a:xfrm>
                <a:off x="4157" y="3716"/>
                <a:ext cx="0" cy="16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95257" name="AutoShape 25"/>
              <p:cNvCxnSpPr>
                <a:cxnSpLocks noChangeShapeType="1"/>
                <a:stCxn id="95247" idx="3"/>
                <a:endCxn id="95243" idx="3"/>
              </p:cNvCxnSpPr>
              <p:nvPr/>
            </p:nvCxnSpPr>
            <p:spPr bwMode="auto">
              <a:xfrm flipH="1" flipV="1">
                <a:off x="4754" y="1771"/>
                <a:ext cx="316" cy="2267"/>
              </a:xfrm>
              <a:prstGeom prst="bentConnector3">
                <a:avLst>
                  <a:gd name="adj1" fmla="val -165194"/>
                </a:avLst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5258" name="AutoShape 26"/>
              <p:cNvCxnSpPr>
                <a:cxnSpLocks noChangeShapeType="1"/>
                <a:endCxn id="95240" idx="3"/>
              </p:cNvCxnSpPr>
              <p:nvPr/>
            </p:nvCxnSpPr>
            <p:spPr bwMode="auto">
              <a:xfrm rot="5400000" flipH="1">
                <a:off x="4531" y="689"/>
                <a:ext cx="1413" cy="702"/>
              </a:xfrm>
              <a:prstGeom prst="bentConnector2">
                <a:avLst/>
              </a:prstGeom>
              <a:noFill/>
              <a:ln w="25400">
                <a:solidFill>
                  <a:schemeClr val="tx2"/>
                </a:solidFill>
                <a:prstDash val="dash"/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5259" name="Line 27"/>
              <p:cNvSpPr>
                <a:spLocks noChangeShapeType="1"/>
              </p:cNvSpPr>
              <p:nvPr/>
            </p:nvSpPr>
            <p:spPr bwMode="auto">
              <a:xfrm flipV="1">
                <a:off x="5232" y="2688"/>
                <a:ext cx="319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Indicators?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69263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P MathA" charset="2"/>
              <a:buNone/>
            </a:pPr>
            <a:r>
              <a:rPr lang="en-US" altLang="en-US" sz="2800" b="1"/>
              <a:t>What are indicators and why do we use them?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P MathA" charset="2"/>
              <a:buNone/>
            </a:pPr>
            <a:endParaRPr lang="en-US" altLang="en-US" sz="2800" b="1">
              <a:solidFill>
                <a:schemeClr val="tx2"/>
              </a:solidFill>
            </a:endParaRPr>
          </a:p>
          <a:p>
            <a:pPr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>
                <a:solidFill>
                  <a:schemeClr val="tx2"/>
                </a:solidFill>
              </a:rPr>
              <a:t>Indicators are measurable physical, ecological, or social variables used to track trends in conditions caused by  human activity so that progress toward goals / desired conditions can be assessed.</a:t>
            </a:r>
          </a:p>
          <a:p>
            <a:pPr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>
                <a:solidFill>
                  <a:schemeClr val="tx2"/>
                </a:solidFill>
              </a:rPr>
              <a:t>Indicators provide a means for restricting information collection and analysis to the most essential elements needed to answer management questions.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Indicator Selection:  A Process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Aft>
                <a:spcPct val="65000"/>
              </a:spcAft>
              <a:buFont typeface="WP MathA" charset="2"/>
              <a:buNone/>
            </a:pPr>
            <a:r>
              <a:rPr lang="en-US" altLang="en-US" sz="2800" b="1"/>
              <a:t> Begin by defining monitoring questions:</a:t>
            </a:r>
          </a:p>
          <a:p>
            <a:pPr>
              <a:lnSpc>
                <a:spcPct val="110000"/>
              </a:lnSpc>
              <a:spcAft>
                <a:spcPct val="65000"/>
              </a:spcAft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2"/>
                </a:solidFill>
              </a:rPr>
              <a:t>“Are visitors experiencing an environment where the evidence of human activity is </a:t>
            </a:r>
            <a:r>
              <a:rPr lang="en-US" altLang="en-US" b="1" i="1">
                <a:solidFill>
                  <a:schemeClr val="tx2"/>
                </a:solidFill>
              </a:rPr>
              <a:t>substantially unnoticeable</a:t>
            </a:r>
            <a:r>
              <a:rPr lang="en-US" altLang="en-US" b="1">
                <a:solidFill>
                  <a:schemeClr val="tx2"/>
                </a:solidFill>
              </a:rPr>
              <a:t>?”</a:t>
            </a:r>
          </a:p>
          <a:p>
            <a:pPr>
              <a:lnSpc>
                <a:spcPct val="110000"/>
              </a:lnSpc>
              <a:spcAft>
                <a:spcPct val="65000"/>
              </a:spcAft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chemeClr val="tx2"/>
                </a:solidFill>
              </a:rPr>
              <a:t>“Are trails in good usable condition?”  or, “Are the number and length of visitor-created trails increasing?”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066800"/>
          </a:xfrm>
          <a:noFill/>
          <a:ln/>
        </p:spPr>
        <p:txBody>
          <a:bodyPr/>
          <a:lstStyle/>
          <a:p>
            <a:r>
              <a:rPr lang="en-US" altLang="en-US" sz="3000"/>
              <a:t>Indicator Selection: Sources of Indicators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Aft>
                <a:spcPct val="30000"/>
              </a:spcAft>
              <a:buFont typeface="WP MathA" charset="2"/>
              <a:buNone/>
            </a:pPr>
            <a:r>
              <a:rPr lang="en-US" altLang="en-US" b="1"/>
              <a:t>Employ one or more of the following sources: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Consult Scientific Literature:</a:t>
            </a:r>
            <a:r>
              <a:rPr lang="en-US" altLang="en-US"/>
              <a:t>  </a:t>
            </a:r>
            <a:r>
              <a:rPr lang="en-US" altLang="en-US" sz="2400" b="1">
                <a:solidFill>
                  <a:schemeClr val="tx2"/>
                </a:solidFill>
              </a:rPr>
              <a:t>There is a large and growing body of applicable literature.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Conduct Scientific Research:</a:t>
            </a:r>
            <a:r>
              <a:rPr lang="en-US" altLang="en-US" sz="2400" b="1">
                <a:solidFill>
                  <a:schemeClr val="tx2"/>
                </a:solidFill>
              </a:rPr>
              <a:t>  Conduct site-specific research or inventories where necessary to address information gaps.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Consult the Public:</a:t>
            </a:r>
            <a:r>
              <a:rPr lang="en-US" altLang="en-US" sz="2400" b="1">
                <a:solidFill>
                  <a:schemeClr val="tx2"/>
                </a:solidFill>
              </a:rPr>
              <a:t>  Involve stakeholders.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Apply Management Judgment:</a:t>
            </a:r>
            <a:r>
              <a:rPr lang="en-US" altLang="en-US" sz="2400" b="1">
                <a:solidFill>
                  <a:schemeClr val="tx2"/>
                </a:solidFill>
              </a:rPr>
              <a:t>  Consult with experienced managers, both local and distant.</a:t>
            </a:r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/>
              <a:t>Indicator Selection: Screening 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341313">
              <a:lnSpc>
                <a:spcPct val="13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Does the indicator tell you what you want to know?  Is it ecologically or experientially meaningful?</a:t>
            </a:r>
          </a:p>
          <a:p>
            <a:pPr marL="341313" indent="-341313">
              <a:lnSpc>
                <a:spcPct val="13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Is the indicator independent of environmental variation?</a:t>
            </a:r>
          </a:p>
          <a:p>
            <a:pPr marL="341313" indent="-341313">
              <a:lnSpc>
                <a:spcPct val="13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Can the indicator be measured reliably?</a:t>
            </a:r>
          </a:p>
          <a:p>
            <a:pPr marL="341313" indent="-341313">
              <a:lnSpc>
                <a:spcPct val="13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Is the indicator responsive to manage -                               ment action within a reasonable time                               frame?</a:t>
            </a:r>
          </a:p>
        </p:txBody>
      </p:sp>
      <p:pic>
        <p:nvPicPr>
          <p:cNvPr id="11268" name="Picture 4" descr="IMG00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60838"/>
            <a:ext cx="2514600" cy="201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/>
              <a:t>Indicator Selection: Screening Questions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9425"/>
            <a:ext cx="8229600" cy="4346575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Does the indicator act as an early warning, alerting you to deteriorating conditions before unacceptable change occurs? 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Can the indicator be measured with                           minimal impact to the resource or the                        visitor’s experience?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2400" b="1"/>
              <a:t>Can the indicator provide information                                worth the time and cost required?</a:t>
            </a:r>
          </a:p>
        </p:txBody>
      </p:sp>
      <p:pic>
        <p:nvPicPr>
          <p:cNvPr id="13317" name="Picture 5" descr="Trail Surveys, Acadia N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3200400"/>
            <a:ext cx="254793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/>
              <a:t>Indicator Selection: Screening Criteria </a:t>
            </a:r>
          </a:p>
        </p:txBody>
      </p:sp>
      <p:graphicFrame>
        <p:nvGraphicFramePr>
          <p:cNvPr id="103476" name="Group 52"/>
          <p:cNvGraphicFramePr>
            <a:graphicFrameLocks noGrp="1"/>
          </p:cNvGraphicFramePr>
          <p:nvPr/>
        </p:nvGraphicFramePr>
        <p:xfrm>
          <a:off x="609600" y="1600200"/>
          <a:ext cx="8077200" cy="46751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3170945117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635071826"/>
                    </a:ext>
                  </a:extLst>
                </a:gridCol>
              </a:tblGrid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Primary Criteria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Secondary Criteria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609066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Specific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Easy to train for monitoring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641210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Objective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Cost-effective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925651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Reliable and repeatable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Minimal variability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291328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Related to visitor use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Responds over a range of conditions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02315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Sensitive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Large sampling window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958531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Resilient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Availability of baseline data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557534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Low-impact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759524"/>
                  </a:ext>
                </a:extLst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Significant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10000"/>
                        <a:buFont typeface="WP MathA" charset="2"/>
                        <a:defRPr sz="2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 sz="200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0000"/>
                        <a:buFont typeface="WP MathA" charset="2"/>
                        <a:defRPr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P MathA" charset="2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WP MathA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(Source:  VERP Handbook, 1997)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49475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evel">
  <a:themeElements>
    <a:clrScheme name="">
      <a:dk1>
        <a:srgbClr val="33CCFF"/>
      </a:dk1>
      <a:lt1>
        <a:srgbClr val="FFFF00"/>
      </a:lt1>
      <a:dk2>
        <a:srgbClr val="000000"/>
      </a:dk2>
      <a:lt2>
        <a:srgbClr val="99FFFF"/>
      </a:lt2>
      <a:accent1>
        <a:srgbClr val="000080"/>
      </a:accent1>
      <a:accent2>
        <a:srgbClr val="009300"/>
      </a:accent2>
      <a:accent3>
        <a:srgbClr val="AAAAAA"/>
      </a:accent3>
      <a:accent4>
        <a:srgbClr val="DADA00"/>
      </a:accent4>
      <a:accent5>
        <a:srgbClr val="AAAAC0"/>
      </a:accent5>
      <a:accent6>
        <a:srgbClr val="008500"/>
      </a:accent6>
      <a:hlink>
        <a:srgbClr val="FFFFFF"/>
      </a:hlink>
      <a:folHlink>
        <a:srgbClr val="FF0033"/>
      </a:folHlink>
    </a:clrScheme>
    <a:fontScheme name="Bevel">
      <a:majorFont>
        <a:latin typeface="Bookman Old Styl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evel 1">
        <a:dk1>
          <a:srgbClr val="33CCFF"/>
        </a:dk1>
        <a:lt1>
          <a:srgbClr val="FFFF00"/>
        </a:lt1>
        <a:dk2>
          <a:srgbClr val="000080"/>
        </a:dk2>
        <a:lt2>
          <a:srgbClr val="99FFFF"/>
        </a:lt2>
        <a:accent1>
          <a:srgbClr val="000000"/>
        </a:accent1>
        <a:accent2>
          <a:srgbClr val="009300"/>
        </a:accent2>
        <a:accent3>
          <a:srgbClr val="AAAAC0"/>
        </a:accent3>
        <a:accent4>
          <a:srgbClr val="DADA00"/>
        </a:accent4>
        <a:accent5>
          <a:srgbClr val="AAAAAA"/>
        </a:accent5>
        <a:accent6>
          <a:srgbClr val="008500"/>
        </a:accent6>
        <a:hlink>
          <a:srgbClr val="FFFFFF"/>
        </a:hlink>
        <a:folHlink>
          <a:srgbClr val="FF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2">
        <a:dk1>
          <a:srgbClr val="3E44ED"/>
        </a:dk1>
        <a:lt1>
          <a:srgbClr val="FFFF00"/>
        </a:lt1>
        <a:dk2>
          <a:srgbClr val="000080"/>
        </a:dk2>
        <a:lt2>
          <a:srgbClr val="93FFFF"/>
        </a:lt2>
        <a:accent1>
          <a:srgbClr val="000000"/>
        </a:accent1>
        <a:accent2>
          <a:srgbClr val="009300"/>
        </a:accent2>
        <a:accent3>
          <a:srgbClr val="AAAAC0"/>
        </a:accent3>
        <a:accent4>
          <a:srgbClr val="DADA00"/>
        </a:accent4>
        <a:accent5>
          <a:srgbClr val="AAAAAA"/>
        </a:accent5>
        <a:accent6>
          <a:srgbClr val="008500"/>
        </a:accent6>
        <a:hlink>
          <a:srgbClr val="FFFFFF"/>
        </a:hlink>
        <a:folHlink>
          <a:srgbClr val="FF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3">
        <a:dk1>
          <a:srgbClr val="F24331"/>
        </a:dk1>
        <a:lt1>
          <a:srgbClr val="FFFF00"/>
        </a:lt1>
        <a:dk2>
          <a:srgbClr val="316300"/>
        </a:dk2>
        <a:lt2>
          <a:srgbClr val="99FFFF"/>
        </a:lt2>
        <a:accent1>
          <a:srgbClr val="009999"/>
        </a:accent1>
        <a:accent2>
          <a:srgbClr val="3333CC"/>
        </a:accent2>
        <a:accent3>
          <a:srgbClr val="ADB7AA"/>
        </a:accent3>
        <a:accent4>
          <a:srgbClr val="DADA00"/>
        </a:accent4>
        <a:accent5>
          <a:srgbClr val="AACACA"/>
        </a:accent5>
        <a:accent6>
          <a:srgbClr val="2D2DB9"/>
        </a:accent6>
        <a:hlink>
          <a:srgbClr val="FFFFFF"/>
        </a:hlink>
        <a:folHlink>
          <a:srgbClr val="EE892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4">
        <a:dk1>
          <a:srgbClr val="F42F44"/>
        </a:dk1>
        <a:lt1>
          <a:srgbClr val="FFFF00"/>
        </a:lt1>
        <a:dk2>
          <a:srgbClr val="000080"/>
        </a:dk2>
        <a:lt2>
          <a:srgbClr val="66FFFF"/>
        </a:lt2>
        <a:accent1>
          <a:srgbClr val="009999"/>
        </a:accent1>
        <a:accent2>
          <a:srgbClr val="3333CC"/>
        </a:accent2>
        <a:accent3>
          <a:srgbClr val="AAAAC0"/>
        </a:accent3>
        <a:accent4>
          <a:srgbClr val="DADA00"/>
        </a:accent4>
        <a:accent5>
          <a:srgbClr val="AACACA"/>
        </a:accent5>
        <a:accent6>
          <a:srgbClr val="2D2DB9"/>
        </a:accent6>
        <a:hlink>
          <a:srgbClr val="FFFFFF"/>
        </a:hlink>
        <a:folHlink>
          <a:srgbClr val="EE892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8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9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10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Designs\Bevel.pot</Template>
  <TotalTime>3670</TotalTime>
  <Words>1609</Words>
  <Application>Microsoft Office PowerPoint</Application>
  <PresentationFormat>On-screen Show (4:3)</PresentationFormat>
  <Paragraphs>209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Bookman Old Style</vt:lpstr>
      <vt:lpstr>WP MathA</vt:lpstr>
      <vt:lpstr>Arial</vt:lpstr>
      <vt:lpstr>Wingdings</vt:lpstr>
      <vt:lpstr>Bevel</vt:lpstr>
      <vt:lpstr>Identifying Indicators &amp; Standards</vt:lpstr>
      <vt:lpstr>Selecting Indicators &amp; Standards</vt:lpstr>
      <vt:lpstr>PowerPoint Presentation</vt:lpstr>
      <vt:lpstr>What Are Indicators?</vt:lpstr>
      <vt:lpstr>Indicator Selection:  A Process</vt:lpstr>
      <vt:lpstr>Indicator Selection: Sources of Indicators</vt:lpstr>
      <vt:lpstr>Indicator Selection: Screening Questions</vt:lpstr>
      <vt:lpstr>Indicator Selection: Screening Questions </vt:lpstr>
      <vt:lpstr>Indicator Selection: Screening Criteria </vt:lpstr>
      <vt:lpstr>Trail Indicators</vt:lpstr>
      <vt:lpstr>Forms of Trail Impacts</vt:lpstr>
      <vt:lpstr>Trail Indicators</vt:lpstr>
      <vt:lpstr>Trail Assessment Survey Types</vt:lpstr>
      <vt:lpstr>Common Trail Indicators</vt:lpstr>
      <vt:lpstr>Common Trail Indicators</vt:lpstr>
      <vt:lpstr>Common Trail Indicators</vt:lpstr>
      <vt:lpstr>What Are Indicator Standards?</vt:lpstr>
      <vt:lpstr>What Are Indicator Standards?</vt:lpstr>
      <vt:lpstr>What Are Indicator Standards?</vt:lpstr>
      <vt:lpstr>Characteristics of Good Standards</vt:lpstr>
      <vt:lpstr>Interpreting Standards</vt:lpstr>
      <vt:lpstr>Interpreting Standards</vt:lpstr>
      <vt:lpstr>Setting Standards:  Role of Science</vt:lpstr>
      <vt:lpstr>Types of Standards</vt:lpstr>
      <vt:lpstr>Examples of Standards:  Trails</vt:lpstr>
      <vt:lpstr>Examples of Standards:  Campsites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Physical Carrying Capacity: Identifying Indicators and Setting Standards</dc:title>
  <dc:subject>Presentation for Eastern Wilderness Visitor Use Mgmt. Course</dc:subject>
  <dc:creator>Jeff Marion</dc:creator>
  <cp:lastModifiedBy>Ronald, Lisa</cp:lastModifiedBy>
  <cp:revision>139</cp:revision>
  <cp:lastPrinted>1998-11-16T14:45:37Z</cp:lastPrinted>
  <dcterms:created xsi:type="dcterms:W3CDTF">1998-11-03T22:23:34Z</dcterms:created>
  <dcterms:modified xsi:type="dcterms:W3CDTF">2020-07-24T14:45:39Z</dcterms:modified>
</cp:coreProperties>
</file>