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7" r:id="rId21"/>
    <p:sldId id="274" r:id="rId22"/>
    <p:sldId id="279" r:id="rId23"/>
    <p:sldId id="280" r:id="rId24"/>
    <p:sldId id="281" r:id="rId25"/>
    <p:sldId id="282" r:id="rId26"/>
    <p:sldId id="283" r:id="rId27"/>
    <p:sldId id="284" r:id="rId28"/>
    <p:sldId id="285" r:id="rId29"/>
    <p:sldId id="286" r:id="rId30"/>
    <p:sldId id="287" r:id="rId31"/>
    <p:sldId id="291" r:id="rId32"/>
    <p:sldId id="289" r:id="rId33"/>
    <p:sldId id="290" r:id="rId34"/>
    <p:sldId id="298" r:id="rId35"/>
    <p:sldId id="299" r:id="rId36"/>
    <p:sldId id="292" r:id="rId37"/>
    <p:sldId id="293" r:id="rId38"/>
    <p:sldId id="294" r:id="rId39"/>
    <p:sldId id="295" r:id="rId40"/>
    <p:sldId id="296" r:id="rId41"/>
    <p:sldId id="297" r:id="rId42"/>
    <p:sldId id="300"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27088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24" autoAdjust="0"/>
  </p:normalViewPr>
  <p:slideViewPr>
    <p:cSldViewPr>
      <p:cViewPr varScale="1">
        <p:scale>
          <a:sx n="83" d="100"/>
          <a:sy n="83" d="100"/>
        </p:scale>
        <p:origin x="14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45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B379BC-2631-4F70-87F1-F8814BD3452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3C523-3A14-4EB7-8D3E-FF2FE817C284}" type="slidenum">
              <a:rPr lang="en-US" altLang="en-US"/>
              <a:pPr/>
              <a:t>1</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8A065-75D5-4DF6-A8A6-9A25E66D8C61}" type="slidenum">
              <a:rPr lang="en-US" altLang="en-US"/>
              <a:pPr/>
              <a:t>10</a:t>
            </a:fld>
            <a:endParaRPr lang="en-US" alt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EBB83-72AA-4485-987E-17582642D110}" type="slidenum">
              <a:rPr lang="en-US" altLang="en-US"/>
              <a:pPr/>
              <a:t>11</a:t>
            </a:fld>
            <a:endParaRPr lang="en-US" alt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C8667-7F3F-4739-A8C0-11F3F137B1F4}" type="slidenum">
              <a:rPr lang="en-US" altLang="en-US"/>
              <a:pPr/>
              <a:t>12</a:t>
            </a:fld>
            <a:endParaRPr lang="en-US" alt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1FF5B-6A48-4517-8FEC-A9F8598030AF}" type="slidenum">
              <a:rPr lang="en-US" altLang="en-US"/>
              <a:pPr/>
              <a:t>13</a:t>
            </a:fld>
            <a:endParaRPr lang="en-US" alt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2D803-185D-488D-9C4B-1AB974ACC180}" type="slidenum">
              <a:rPr lang="en-US" altLang="en-US"/>
              <a:pPr/>
              <a:t>14</a:t>
            </a:fld>
            <a:endParaRPr lang="en-US" alt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85E32-62AC-4746-9814-F413A85B529E}" type="slidenum">
              <a:rPr lang="en-US" altLang="en-US"/>
              <a:pPr/>
              <a:t>15</a:t>
            </a:fld>
            <a:endParaRPr lang="en-US" alt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DEF68-9E79-402E-BD02-0E71C75EF6D5}" type="slidenum">
              <a:rPr lang="en-US" altLang="en-US"/>
              <a:pPr/>
              <a:t>16</a:t>
            </a:fld>
            <a:endParaRPr lang="en-US" alt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71356-C387-4588-89D4-4333301DB47F}" type="slidenum">
              <a:rPr lang="en-US" altLang="en-US"/>
              <a:pPr/>
              <a:t>17</a:t>
            </a:fld>
            <a:endParaRPr lang="en-US" alt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9D399-D775-4B13-999F-FC7C691E2E21}" type="slidenum">
              <a:rPr lang="en-US" altLang="en-US"/>
              <a:pPr/>
              <a:t>18</a:t>
            </a:fld>
            <a:endParaRPr lang="en-US" alt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18516-92D2-445B-A830-733EBC2C7D74}" type="slidenum">
              <a:rPr lang="en-US" altLang="en-US"/>
              <a:pPr/>
              <a:t>19</a:t>
            </a:fld>
            <a:endParaRPr lang="en-US" alt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88B7B-2CFF-4493-9BF7-107B41C45F89}" type="slidenum">
              <a:rPr lang="en-US" altLang="en-US"/>
              <a:pPr/>
              <a:t>2</a:t>
            </a:fld>
            <a:endParaRPr lang="en-US" alt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018B5-F7FF-4AF7-B65D-1495FBF1F23B}" type="slidenum">
              <a:rPr lang="en-US" altLang="en-US"/>
              <a:pPr/>
              <a:t>20</a:t>
            </a:fld>
            <a:endParaRPr lang="en-US" alt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8B93C-E0AB-494C-8FA6-2E5B92864E58}" type="slidenum">
              <a:rPr lang="en-US" altLang="en-US"/>
              <a:pPr/>
              <a:t>21</a:t>
            </a:fld>
            <a:endParaRPr lang="en-US" alt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25267-FF03-424C-B785-9DF28EB3AF04}" type="slidenum">
              <a:rPr lang="en-US" altLang="en-US"/>
              <a:pPr/>
              <a:t>22</a:t>
            </a:fld>
            <a:endParaRPr lang="en-US" alt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443EA-76BF-437B-925A-3321E067CDE5}" type="slidenum">
              <a:rPr lang="en-US" altLang="en-US"/>
              <a:pPr/>
              <a:t>23</a:t>
            </a:fld>
            <a:endParaRPr lang="en-US" alt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73691-9BED-4C6C-9D77-F69BDCB45F86}" type="slidenum">
              <a:rPr lang="en-US" altLang="en-US"/>
              <a:pPr/>
              <a:t>24</a:t>
            </a:fld>
            <a:endParaRPr lang="en-US" alt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36E82-9F0B-47B9-9008-0D8EE26CBA0B}" type="slidenum">
              <a:rPr lang="en-US" altLang="en-US"/>
              <a:pPr/>
              <a:t>25</a:t>
            </a:fld>
            <a:endParaRPr lang="en-US" alt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C4BC9-6BE0-454E-921E-BA8E321BA095}" type="slidenum">
              <a:rPr lang="en-US" altLang="en-US"/>
              <a:pPr/>
              <a:t>26</a:t>
            </a:fld>
            <a:endParaRPr lang="en-US" alt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678DB-64CD-49A1-81EE-B684083F4F13}" type="slidenum">
              <a:rPr lang="en-US" altLang="en-US"/>
              <a:pPr/>
              <a:t>27</a:t>
            </a:fld>
            <a:endParaRPr lang="en-US" altLang="en-U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293AC-C8A9-45CF-BB23-B4F088498C40}" type="slidenum">
              <a:rPr lang="en-US" altLang="en-US"/>
              <a:pPr/>
              <a:t>28</a:t>
            </a:fld>
            <a:endParaRPr lang="en-US" alt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F5FA3-2746-47E2-9029-EEAFC40A50D7}" type="slidenum">
              <a:rPr lang="en-US" altLang="en-US"/>
              <a:pPr/>
              <a:t>29</a:t>
            </a:fld>
            <a:endParaRPr lang="en-US" alt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F3111-FDE7-45BB-A275-1C4D27DF95B3}" type="slidenum">
              <a:rPr lang="en-US" altLang="en-US"/>
              <a:pPr/>
              <a:t>3</a:t>
            </a:fld>
            <a:endParaRPr lang="en-US" alt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02EEA-77AF-4AAD-967A-56EE12237A63}" type="slidenum">
              <a:rPr lang="en-US" altLang="en-US"/>
              <a:pPr/>
              <a:t>30</a:t>
            </a:fld>
            <a:endParaRPr lang="en-US" alt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BCAF4-92BC-4F92-9FE2-F534532DA393}" type="slidenum">
              <a:rPr lang="en-US" altLang="en-US"/>
              <a:pPr/>
              <a:t>31</a:t>
            </a:fld>
            <a:endParaRPr lang="en-US" alt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592F2-2B5E-4473-8BD9-8582E0691D0E}" type="slidenum">
              <a:rPr lang="en-US" altLang="en-US"/>
              <a:pPr/>
              <a:t>32</a:t>
            </a:fld>
            <a:endParaRPr lang="en-US" alt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4B742-4695-488C-B540-051B5BA63815}" type="slidenum">
              <a:rPr lang="en-US" altLang="en-US"/>
              <a:pPr/>
              <a:t>33</a:t>
            </a:fld>
            <a:endParaRPr lang="en-US" alt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461C0-4B54-40CA-9E6A-36F8307AA8E5}" type="slidenum">
              <a:rPr lang="en-US" altLang="en-US"/>
              <a:pPr/>
              <a:t>34</a:t>
            </a:fld>
            <a:endParaRPr lang="en-US" alt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7E960-1A8C-450B-9CCB-C6B90A2DE9BB}" type="slidenum">
              <a:rPr lang="en-US" altLang="en-US"/>
              <a:pPr/>
              <a:t>35</a:t>
            </a:fld>
            <a:endParaRPr lang="en-US" alt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C3499-87F9-4D67-B959-4AC984D61B51}" type="slidenum">
              <a:rPr lang="en-US" altLang="en-US"/>
              <a:pPr/>
              <a:t>36</a:t>
            </a:fld>
            <a:endParaRPr lang="en-US" altLang="en-U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AE6B6-341B-4DC9-AC1A-54C63626392D}" type="slidenum">
              <a:rPr lang="en-US" altLang="en-US"/>
              <a:pPr/>
              <a:t>37</a:t>
            </a:fld>
            <a:endParaRPr lang="en-US" alt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E15E1-C698-4D00-8988-DD1CE7671393}" type="slidenum">
              <a:rPr lang="en-US" altLang="en-US"/>
              <a:pPr/>
              <a:t>38</a:t>
            </a:fld>
            <a:endParaRPr lang="en-US" alt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D48C7-E0BD-45CF-B89F-15F8F241CDEC}" type="slidenum">
              <a:rPr lang="en-US" altLang="en-US"/>
              <a:pPr/>
              <a:t>39</a:t>
            </a:fld>
            <a:endParaRPr lang="en-US" altLang="en-U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6EBB8-B1F5-49E4-B19D-A77022B0C37D}" type="slidenum">
              <a:rPr lang="en-US" altLang="en-US"/>
              <a:pPr/>
              <a:t>4</a:t>
            </a:fld>
            <a:endParaRPr lang="en-US" alt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BF14E1-4AD8-4E34-A45C-6531F7C98713}" type="slidenum">
              <a:rPr lang="en-US" altLang="en-US"/>
              <a:pPr/>
              <a:t>40</a:t>
            </a:fld>
            <a:endParaRPr lang="en-US" altLang="en-U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FF224-4802-416A-89DA-8BAD70F50D3F}" type="slidenum">
              <a:rPr lang="en-US" altLang="en-US"/>
              <a:pPr/>
              <a:t>41</a:t>
            </a:fld>
            <a:endParaRPr lang="en-US" alt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C4DF9-E956-4E17-9A88-D31C39923BB5}" type="slidenum">
              <a:rPr lang="en-US" altLang="en-US"/>
              <a:pPr/>
              <a:t>42</a:t>
            </a:fld>
            <a:endParaRPr lang="en-US" alt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D86A0-FFFC-4EF9-8142-52970645B78B}" type="slidenum">
              <a:rPr lang="en-US" altLang="en-US"/>
              <a:pPr/>
              <a:t>5</a:t>
            </a:fld>
            <a:endParaRPr lang="en-US" alt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2AA12-CCDB-45E3-B947-CCEA921900F5}" type="slidenum">
              <a:rPr lang="en-US" altLang="en-US"/>
              <a:pPr/>
              <a:t>6</a:t>
            </a:fld>
            <a:endParaRPr lang="en-US" alt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02098-0441-4031-99A7-7112E3E6C7B5}" type="slidenum">
              <a:rPr lang="en-US" altLang="en-US"/>
              <a:pPr/>
              <a:t>7</a:t>
            </a:fld>
            <a:endParaRPr lang="en-US" alt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D2561-BD4D-4FF2-A39E-663F165A2B6A}" type="slidenum">
              <a:rPr lang="en-US" altLang="en-US"/>
              <a:pPr/>
              <a:t>8</a:t>
            </a:fld>
            <a:endParaRPr lang="en-US" alt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E4909-4F7E-46E6-8C04-3A253DA9ECA9}" type="slidenum">
              <a:rPr lang="en-US" altLang="en-US"/>
              <a:pPr/>
              <a:t>9</a:t>
            </a:fld>
            <a:endParaRPr lang="en-US" alt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12700"/>
            <a:ext cx="9156700" cy="6870700"/>
            <a:chOff x="0" y="-8"/>
            <a:chExt cx="5768" cy="4328"/>
          </a:xfrm>
        </p:grpSpPr>
        <p:sp>
          <p:nvSpPr>
            <p:cNvPr id="10243" name="Rectangle 3"/>
            <p:cNvSpPr>
              <a:spLocks noChangeArrowheads="1"/>
            </p:cNvSpPr>
            <p:nvPr/>
          </p:nvSpPr>
          <p:spPr bwMode="auto">
            <a:xfrm>
              <a:off x="0" y="0"/>
              <a:ext cx="5760" cy="13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Lst>
              <a:ahLst/>
              <a:cxnLst>
                <a:cxn ang="0">
                  <a:pos x="T0" y="T1"/>
                </a:cxn>
                <a:cxn ang="0">
                  <a:pos x="T2" y="T3"/>
                </a:cxn>
                <a:cxn ang="0">
                  <a:pos x="T4" y="T5"/>
                </a:cxn>
                <a:cxn ang="0">
                  <a:pos x="T6" y="T7"/>
                </a:cxn>
                <a:cxn ang="0">
                  <a:pos x="T8" y="T9"/>
                </a:cxn>
                <a:cxn ang="0">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Lst>
              <a:ahLst/>
              <a:cxnLst>
                <a:cxn ang="0">
                  <a:pos x="T0" y="T1"/>
                </a:cxn>
                <a:cxn ang="0">
                  <a:pos x="T2" y="T3"/>
                </a:cxn>
                <a:cxn ang="0">
                  <a:pos x="T4" y="T5"/>
                </a:cxn>
                <a:cxn ang="0">
                  <a:pos x="T6" y="T7"/>
                </a:cxn>
                <a:cxn ang="0">
                  <a:pos x="T8" y="T9"/>
                </a:cxn>
                <a:cxn ang="0">
                  <a:pos x="T10" y="T11"/>
                </a:cxn>
                <a:cxn ang="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Lst>
              <a:ahLst/>
              <a:cxnLst>
                <a:cxn ang="0">
                  <a:pos x="T0" y="T1"/>
                </a:cxn>
                <a:cxn ang="0">
                  <a:pos x="T2" y="T3"/>
                </a:cxn>
                <a:cxn ang="0">
                  <a:pos x="T4" y="T5"/>
                </a:cxn>
                <a:cxn ang="0">
                  <a:pos x="T6" y="T7"/>
                </a:cxn>
                <a:cxn ang="0">
                  <a:pos x="T8" y="T9"/>
                </a:cxn>
                <a:cxn ang="0">
                  <a:pos x="T10" y="T11"/>
                </a:cxn>
                <a:cxn ang="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Lst>
              <a:ahLst/>
              <a:cxnLst>
                <a:cxn ang="0">
                  <a:pos x="T0" y="T1"/>
                </a:cxn>
                <a:cxn ang="0">
                  <a:pos x="T2" y="T3"/>
                </a:cxn>
                <a:cxn ang="0">
                  <a:pos x="T4" y="T5"/>
                </a:cxn>
                <a:cxn ang="0">
                  <a:pos x="T6" y="T7"/>
                </a:cxn>
                <a:cxn ang="0">
                  <a:pos x="T8" y="T9"/>
                </a:cxn>
                <a:cxn ang="0">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Lst>
              <a:ahLst/>
              <a:cxnLst>
                <a:cxn ang="0">
                  <a:pos x="T0" y="T1"/>
                </a:cxn>
                <a:cxn ang="0">
                  <a:pos x="T2" y="T3"/>
                </a:cxn>
                <a:cxn ang="0">
                  <a:pos x="T4" y="T5"/>
                </a:cxn>
                <a:cxn ang="0">
                  <a:pos x="T6" y="T7"/>
                </a:cxn>
                <a:cxn ang="0">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1"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62" name="Picture 22" descr="Topbanx"/>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extLst>
              <a:ext uri="{909E8E84-426E-40DD-AFC4-6F175D3DCCD1}">
                <a14:hiddenFill xmlns:a14="http://schemas.microsoft.com/office/drawing/2010/main">
                  <a:solidFill>
                    <a:srgbClr val="FFFFFF"/>
                  </a:solidFill>
                </a14:hiddenFill>
              </a:ext>
            </a:extLst>
          </p:spPr>
        </p:pic>
        <p:sp>
          <p:nvSpPr>
            <p:cNvPr id="10263" name="Rectangle 23"/>
            <p:cNvSpPr>
              <a:spLocks noChangeArrowheads="1"/>
            </p:cNvSpPr>
            <p:nvPr/>
          </p:nvSpPr>
          <p:spPr bwMode="ltGray">
            <a:xfrm>
              <a:off x="240" y="2112"/>
              <a:ext cx="2688" cy="96"/>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64"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65" name="Group 25"/>
          <p:cNvGrpSpPr>
            <a:grpSpLocks/>
          </p:cNvGrpSpPr>
          <p:nvPr/>
        </p:nvGrpSpPr>
        <p:grpSpPr bwMode="auto">
          <a:xfrm>
            <a:off x="762000" y="3352800"/>
            <a:ext cx="457200" cy="457200"/>
            <a:chOff x="480" y="2112"/>
            <a:chExt cx="288" cy="288"/>
          </a:xfrm>
        </p:grpSpPr>
        <p:sp>
          <p:nvSpPr>
            <p:cNvPr id="10266"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68"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en-US" altLang="en-US" noProof="0" smtClean="0"/>
              <a:t>Click to edit Master title style</a:t>
            </a:r>
          </a:p>
        </p:txBody>
      </p:sp>
      <p:sp>
        <p:nvSpPr>
          <p:cNvPr id="10269"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0270" name="Rectangle 30"/>
          <p:cNvSpPr>
            <a:spLocks noGrp="1" noChangeArrowheads="1"/>
          </p:cNvSpPr>
          <p:nvPr>
            <p:ph type="dt" sz="quarter" idx="2"/>
          </p:nvPr>
        </p:nvSpPr>
        <p:spPr>
          <a:xfrm>
            <a:off x="685800" y="6342063"/>
            <a:ext cx="1905000" cy="457200"/>
          </a:xfrm>
        </p:spPr>
        <p:txBody>
          <a:bodyPr/>
          <a:lstStyle>
            <a:lvl1pPr>
              <a:defRPr/>
            </a:lvl1pPr>
          </a:lstStyle>
          <a:p>
            <a:endParaRPr lang="en-US" altLang="en-US"/>
          </a:p>
        </p:txBody>
      </p:sp>
      <p:sp>
        <p:nvSpPr>
          <p:cNvPr id="10271" name="Rectangle 31"/>
          <p:cNvSpPr>
            <a:spLocks noGrp="1" noChangeArrowheads="1"/>
          </p:cNvSpPr>
          <p:nvPr>
            <p:ph type="ftr" sz="quarter" idx="3"/>
          </p:nvPr>
        </p:nvSpPr>
        <p:spPr>
          <a:xfrm>
            <a:off x="3124200" y="6342063"/>
            <a:ext cx="2895600" cy="457200"/>
          </a:xfrm>
        </p:spPr>
        <p:txBody>
          <a:bodyPr/>
          <a:lstStyle>
            <a:lvl1pPr>
              <a:defRPr/>
            </a:lvl1pPr>
          </a:lstStyle>
          <a:p>
            <a:endParaRPr lang="en-US" altLang="en-US"/>
          </a:p>
        </p:txBody>
      </p:sp>
      <p:sp>
        <p:nvSpPr>
          <p:cNvPr id="10272" name="Rectangle 32"/>
          <p:cNvSpPr>
            <a:spLocks noGrp="1" noChangeArrowheads="1"/>
          </p:cNvSpPr>
          <p:nvPr>
            <p:ph type="sldNum" sz="quarter" idx="4"/>
          </p:nvPr>
        </p:nvSpPr>
        <p:spPr>
          <a:xfrm>
            <a:off x="7086600" y="6342063"/>
            <a:ext cx="1905000" cy="457200"/>
          </a:xfrm>
        </p:spPr>
        <p:txBody>
          <a:bodyPr/>
          <a:lstStyle>
            <a:lvl1pPr>
              <a:defRPr/>
            </a:lvl1pPr>
          </a:lstStyle>
          <a:p>
            <a:fld id="{26C9297B-A496-4388-B4E3-F0A5B11A35E9}"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64"/>
                                        </p:tgtEl>
                                        <p:attrNameLst>
                                          <p:attrName>style.visibility</p:attrName>
                                        </p:attrNameLst>
                                      </p:cBhvr>
                                      <p:to>
                                        <p:strVal val="visible"/>
                                      </p:to>
                                    </p:set>
                                    <p:animEffect transition="in" filter="wipe(left)">
                                      <p:cBhvr>
                                        <p:cTn id="7" dur="5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3F51CA-47FA-4033-B0D7-EB5BFD1EE7D6}" type="slidenum">
              <a:rPr lang="en-US" altLang="en-US"/>
              <a:pPr/>
              <a:t>‹#›</a:t>
            </a:fld>
            <a:endParaRPr lang="en-US" altLang="en-US"/>
          </a:p>
        </p:txBody>
      </p:sp>
    </p:spTree>
    <p:extLst>
      <p:ext uri="{BB962C8B-B14F-4D97-AF65-F5344CB8AC3E}">
        <p14:creationId xmlns:p14="http://schemas.microsoft.com/office/powerpoint/2010/main" val="23615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4847D45-D7E3-453D-B034-E60310063972}" type="slidenum">
              <a:rPr lang="en-US" altLang="en-US"/>
              <a:pPr/>
              <a:t>‹#›</a:t>
            </a:fld>
            <a:endParaRPr lang="en-US" altLang="en-US"/>
          </a:p>
        </p:txBody>
      </p:sp>
    </p:spTree>
    <p:extLst>
      <p:ext uri="{BB962C8B-B14F-4D97-AF65-F5344CB8AC3E}">
        <p14:creationId xmlns:p14="http://schemas.microsoft.com/office/powerpoint/2010/main" val="206077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6F3D78-0D7D-4410-822D-381C636D4F70}" type="slidenum">
              <a:rPr lang="en-US" altLang="en-US"/>
              <a:pPr/>
              <a:t>‹#›</a:t>
            </a:fld>
            <a:endParaRPr lang="en-US" altLang="en-US"/>
          </a:p>
        </p:txBody>
      </p:sp>
    </p:spTree>
    <p:extLst>
      <p:ext uri="{BB962C8B-B14F-4D97-AF65-F5344CB8AC3E}">
        <p14:creationId xmlns:p14="http://schemas.microsoft.com/office/powerpoint/2010/main" val="51094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E62247-F645-4269-9B1D-210DC9101019}" type="slidenum">
              <a:rPr lang="en-US" altLang="en-US"/>
              <a:pPr/>
              <a:t>‹#›</a:t>
            </a:fld>
            <a:endParaRPr lang="en-US" altLang="en-US"/>
          </a:p>
        </p:txBody>
      </p:sp>
    </p:spTree>
    <p:extLst>
      <p:ext uri="{BB962C8B-B14F-4D97-AF65-F5344CB8AC3E}">
        <p14:creationId xmlns:p14="http://schemas.microsoft.com/office/powerpoint/2010/main" val="296058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57F0451-64E0-4218-935D-087803DF59B9}" type="slidenum">
              <a:rPr lang="en-US" altLang="en-US"/>
              <a:pPr/>
              <a:t>‹#›</a:t>
            </a:fld>
            <a:endParaRPr lang="en-US" altLang="en-US"/>
          </a:p>
        </p:txBody>
      </p:sp>
    </p:spTree>
    <p:extLst>
      <p:ext uri="{BB962C8B-B14F-4D97-AF65-F5344CB8AC3E}">
        <p14:creationId xmlns:p14="http://schemas.microsoft.com/office/powerpoint/2010/main" val="53563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DBE1554-400E-4527-9108-140502EE6733}" type="slidenum">
              <a:rPr lang="en-US" altLang="en-US"/>
              <a:pPr/>
              <a:t>‹#›</a:t>
            </a:fld>
            <a:endParaRPr lang="en-US" altLang="en-US"/>
          </a:p>
        </p:txBody>
      </p:sp>
    </p:spTree>
    <p:extLst>
      <p:ext uri="{BB962C8B-B14F-4D97-AF65-F5344CB8AC3E}">
        <p14:creationId xmlns:p14="http://schemas.microsoft.com/office/powerpoint/2010/main" val="43657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DFD4901-B2DA-4FE3-8ED1-2BA5F9E9E32E}" type="slidenum">
              <a:rPr lang="en-US" altLang="en-US"/>
              <a:pPr/>
              <a:t>‹#›</a:t>
            </a:fld>
            <a:endParaRPr lang="en-US" altLang="en-US"/>
          </a:p>
        </p:txBody>
      </p:sp>
    </p:spTree>
    <p:extLst>
      <p:ext uri="{BB962C8B-B14F-4D97-AF65-F5344CB8AC3E}">
        <p14:creationId xmlns:p14="http://schemas.microsoft.com/office/powerpoint/2010/main" val="322866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3DBF791-C8FD-43AF-9F28-D4950CD4FA85}" type="slidenum">
              <a:rPr lang="en-US" altLang="en-US"/>
              <a:pPr/>
              <a:t>‹#›</a:t>
            </a:fld>
            <a:endParaRPr lang="en-US" altLang="en-US"/>
          </a:p>
        </p:txBody>
      </p:sp>
    </p:spTree>
    <p:extLst>
      <p:ext uri="{BB962C8B-B14F-4D97-AF65-F5344CB8AC3E}">
        <p14:creationId xmlns:p14="http://schemas.microsoft.com/office/powerpoint/2010/main" val="5125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C3A737C-3C7C-47D0-8B19-5593442DF586}" type="slidenum">
              <a:rPr lang="en-US" altLang="en-US"/>
              <a:pPr/>
              <a:t>‹#›</a:t>
            </a:fld>
            <a:endParaRPr lang="en-US" altLang="en-US"/>
          </a:p>
        </p:txBody>
      </p:sp>
    </p:spTree>
    <p:extLst>
      <p:ext uri="{BB962C8B-B14F-4D97-AF65-F5344CB8AC3E}">
        <p14:creationId xmlns:p14="http://schemas.microsoft.com/office/powerpoint/2010/main" val="5260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884BDFB-2AC2-4690-B2A7-927FBC29E2CB}" type="slidenum">
              <a:rPr lang="en-US" altLang="en-US"/>
              <a:pPr/>
              <a:t>‹#›</a:t>
            </a:fld>
            <a:endParaRPr lang="en-US" altLang="en-US"/>
          </a:p>
        </p:txBody>
      </p:sp>
    </p:spTree>
    <p:extLst>
      <p:ext uri="{BB962C8B-B14F-4D97-AF65-F5344CB8AC3E}">
        <p14:creationId xmlns:p14="http://schemas.microsoft.com/office/powerpoint/2010/main" val="81893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2700"/>
            <a:ext cx="9156700" cy="6870700"/>
            <a:chOff x="0" y="-8"/>
            <a:chExt cx="5768" cy="4328"/>
          </a:xfrm>
        </p:grpSpPr>
        <p:sp>
          <p:nvSpPr>
            <p:cNvPr id="9219" name="Rectangle 3"/>
            <p:cNvSpPr>
              <a:spLocks noChangeArrowheads="1"/>
            </p:cNvSpPr>
            <p:nvPr/>
          </p:nvSpPr>
          <p:spPr bwMode="auto">
            <a:xfrm>
              <a:off x="0" y="624"/>
              <a:ext cx="5760" cy="36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Lst>
              <a:ahLst/>
              <a:cxnLst>
                <a:cxn ang="0">
                  <a:pos x="T0" y="T1"/>
                </a:cxn>
                <a:cxn ang="0">
                  <a:pos x="T2" y="T3"/>
                </a:cxn>
                <a:cxn ang="0">
                  <a:pos x="T4" y="T5"/>
                </a:cxn>
                <a:cxn ang="0">
                  <a:pos x="T6" y="T7"/>
                </a:cxn>
                <a:cxn ang="0">
                  <a:pos x="T8" y="T9"/>
                </a:cxn>
                <a:cxn ang="0">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Lst>
              <a:ahLst/>
              <a:cxnLst>
                <a:cxn ang="0">
                  <a:pos x="T0" y="T1"/>
                </a:cxn>
                <a:cxn ang="0">
                  <a:pos x="T2" y="T3"/>
                </a:cxn>
                <a:cxn ang="0">
                  <a:pos x="T4" y="T5"/>
                </a:cxn>
                <a:cxn ang="0">
                  <a:pos x="T6" y="T7"/>
                </a:cxn>
                <a:cxn ang="0">
                  <a:pos x="T8" y="T9"/>
                </a:cxn>
                <a:cxn ang="0">
                  <a:pos x="T10" y="T11"/>
                </a:cxn>
                <a:cxn ang="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Lst>
              <a:ahLst/>
              <a:cxnLst>
                <a:cxn ang="0">
                  <a:pos x="T0" y="T1"/>
                </a:cxn>
                <a:cxn ang="0">
                  <a:pos x="T2" y="T3"/>
                </a:cxn>
                <a:cxn ang="0">
                  <a:pos x="T4" y="T5"/>
                </a:cxn>
                <a:cxn ang="0">
                  <a:pos x="T6" y="T7"/>
                </a:cxn>
                <a:cxn ang="0">
                  <a:pos x="T8" y="T9"/>
                </a:cxn>
                <a:cxn ang="0">
                  <a:pos x="T10" y="T11"/>
                </a:cxn>
                <a:cxn ang="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4"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Lst>
              <a:ahLst/>
              <a:cxnLst>
                <a:cxn ang="0">
                  <a:pos x="T0" y="T1"/>
                </a:cxn>
                <a:cxn ang="0">
                  <a:pos x="T2" y="T3"/>
                </a:cxn>
                <a:cxn ang="0">
                  <a:pos x="T4" y="T5"/>
                </a:cxn>
                <a:cxn ang="0">
                  <a:pos x="T6" y="T7"/>
                </a:cxn>
                <a:cxn ang="0">
                  <a:pos x="T8" y="T9"/>
                </a:cxn>
                <a:cxn ang="0">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5"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6"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Lst>
              <a:ahLst/>
              <a:cxnLst>
                <a:cxn ang="0">
                  <a:pos x="T0" y="T1"/>
                </a:cxn>
                <a:cxn ang="0">
                  <a:pos x="T2" y="T3"/>
                </a:cxn>
                <a:cxn ang="0">
                  <a:pos x="T4" y="T5"/>
                </a:cxn>
                <a:cxn ang="0">
                  <a:pos x="T6" y="T7"/>
                </a:cxn>
                <a:cxn ang="0">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7"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238" name="Picture 22" descr="Topbanx"/>
            <p:cNvPicPr>
              <a:picLocks noChangeAspect="1" noChangeArrowheads="1"/>
            </p:cNvPicPr>
            <p:nvPr/>
          </p:nvPicPr>
          <p:blipFill>
            <a:blip r:embed="rId13">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extLst>
              <a:ext uri="{909E8E84-426E-40DD-AFC4-6F175D3DCCD1}">
                <a14:hiddenFill xmlns:a14="http://schemas.microsoft.com/office/drawing/2010/main">
                  <a:solidFill>
                    <a:srgbClr val="FFFFFF"/>
                  </a:solidFill>
                </a14:hiddenFill>
              </a:ext>
            </a:extLst>
          </p:spPr>
        </p:pic>
      </p:grpSp>
      <p:sp>
        <p:nvSpPr>
          <p:cNvPr id="9239" name="Rectangle 2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9240" name="Rectangle 2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41" name="Rectangle 25"/>
          <p:cNvSpPr>
            <a:spLocks noGrp="1" noChangeArrowheads="1"/>
          </p:cNvSpPr>
          <p:nvPr>
            <p:ph type="dt" sz="half" idx="2"/>
          </p:nvPr>
        </p:nvSpPr>
        <p:spPr bwMode="auto">
          <a:xfrm>
            <a:off x="685800"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9242" name="Rectangle 26"/>
          <p:cNvSpPr>
            <a:spLocks noGrp="1" noChangeArrowheads="1"/>
          </p:cNvSpPr>
          <p:nvPr>
            <p:ph type="ftr" sz="quarter" idx="3"/>
          </p:nvPr>
        </p:nvSpPr>
        <p:spPr bwMode="auto">
          <a:xfrm>
            <a:off x="3124200" y="63658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9243" name="Rectangle 27"/>
          <p:cNvSpPr>
            <a:spLocks noGrp="1" noChangeArrowheads="1"/>
          </p:cNvSpPr>
          <p:nvPr>
            <p:ph type="sldNum" sz="quarter" idx="4"/>
          </p:nvPr>
        </p:nvSpPr>
        <p:spPr bwMode="auto">
          <a:xfrm>
            <a:off x="6553200"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1DC81EFB-713B-4E75-B3C6-C662685E79C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Narrow" panose="020B0606020202030204" pitchFamily="34" charset="0"/>
        </a:defRPr>
      </a:lvl2pPr>
      <a:lvl3pPr algn="l" rtl="0" fontAlgn="base">
        <a:spcBef>
          <a:spcPct val="0"/>
        </a:spcBef>
        <a:spcAft>
          <a:spcPct val="0"/>
        </a:spcAft>
        <a:defRPr sz="4400">
          <a:solidFill>
            <a:schemeClr val="tx2"/>
          </a:solidFill>
          <a:latin typeface="Arial Narrow" panose="020B0606020202030204" pitchFamily="34" charset="0"/>
        </a:defRPr>
      </a:lvl3pPr>
      <a:lvl4pPr algn="l" rtl="0" fontAlgn="base">
        <a:spcBef>
          <a:spcPct val="0"/>
        </a:spcBef>
        <a:spcAft>
          <a:spcPct val="0"/>
        </a:spcAft>
        <a:defRPr sz="4400">
          <a:solidFill>
            <a:schemeClr val="tx2"/>
          </a:solidFill>
          <a:latin typeface="Arial Narrow" panose="020B0606020202030204" pitchFamily="34" charset="0"/>
        </a:defRPr>
      </a:lvl4pPr>
      <a:lvl5pPr algn="l" rtl="0" fontAlgn="base">
        <a:spcBef>
          <a:spcPct val="0"/>
        </a:spcBef>
        <a:spcAft>
          <a:spcPct val="0"/>
        </a:spcAft>
        <a:defRPr sz="4400">
          <a:solidFill>
            <a:schemeClr val="tx2"/>
          </a:solidFill>
          <a:latin typeface="Arial Narrow" panose="020B0606020202030204" pitchFamily="34" charset="0"/>
        </a:defRPr>
      </a:lvl5pPr>
      <a:lvl6pPr marL="457200" algn="l" rtl="0" fontAlgn="base">
        <a:spcBef>
          <a:spcPct val="0"/>
        </a:spcBef>
        <a:spcAft>
          <a:spcPct val="0"/>
        </a:spcAft>
        <a:defRPr sz="4400">
          <a:solidFill>
            <a:schemeClr val="tx2"/>
          </a:solidFill>
          <a:latin typeface="Arial Narrow" panose="020B0606020202030204" pitchFamily="34" charset="0"/>
        </a:defRPr>
      </a:lvl6pPr>
      <a:lvl7pPr marL="914400" algn="l" rtl="0" fontAlgn="base">
        <a:spcBef>
          <a:spcPct val="0"/>
        </a:spcBef>
        <a:spcAft>
          <a:spcPct val="0"/>
        </a:spcAft>
        <a:defRPr sz="4400">
          <a:solidFill>
            <a:schemeClr val="tx2"/>
          </a:solidFill>
          <a:latin typeface="Arial Narrow" panose="020B0606020202030204" pitchFamily="34" charset="0"/>
        </a:defRPr>
      </a:lvl7pPr>
      <a:lvl8pPr marL="1371600" algn="l" rtl="0" fontAlgn="base">
        <a:spcBef>
          <a:spcPct val="0"/>
        </a:spcBef>
        <a:spcAft>
          <a:spcPct val="0"/>
        </a:spcAft>
        <a:defRPr sz="4400">
          <a:solidFill>
            <a:schemeClr val="tx2"/>
          </a:solidFill>
          <a:latin typeface="Arial Narrow" panose="020B0606020202030204" pitchFamily="34" charset="0"/>
        </a:defRPr>
      </a:lvl8pPr>
      <a:lvl9pPr marL="1828800" algn="l" rtl="0" fontAlgn="base">
        <a:spcBef>
          <a:spcPct val="0"/>
        </a:spcBef>
        <a:spcAft>
          <a:spcPct val="0"/>
        </a:spcAft>
        <a:defRPr sz="4400">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accent2"/>
        </a:buClr>
        <a:buSzPct val="80000"/>
        <a:buFont typeface="Wingdings" panose="05000000000000000000" pitchFamily="2" charset="2"/>
        <a:buBlip>
          <a:blip r:embed="rId14"/>
        </a:buBlip>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Blip>
          <a:blip r:embed="rId15"/>
        </a:buBlip>
        <a:defRPr sz="28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mailto:gphilipp@fs.fed.u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056" name="Rectangle 8"/>
          <p:cNvSpPr>
            <a:spLocks noChangeArrowheads="1"/>
          </p:cNvSpPr>
          <p:nvPr/>
        </p:nvSpPr>
        <p:spPr bwMode="auto">
          <a:xfrm>
            <a:off x="1295400" y="3581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Narrow" panose="020B0606020202030204" pitchFamily="34" charset="0"/>
                <a:cs typeface="Arial" panose="020B0604020202020204" pitchFamily="34" charset="0"/>
              </a:rPr>
              <a:t> </a:t>
            </a:r>
            <a:endParaRPr lang="en-US" altLang="en-US" sz="1200">
              <a:solidFill>
                <a:srgbClr val="800000"/>
              </a:solidFill>
              <a:cs typeface="Times New Roman" panose="02020603050405020304" pitchFamily="18" charset="0"/>
            </a:endParaRPr>
          </a:p>
          <a:p>
            <a:pPr eaLnBrk="0" hangingPunct="0"/>
            <a:endParaRPr lang="en-US" altLang="en-US"/>
          </a:p>
        </p:txBody>
      </p:sp>
      <p:sp>
        <p:nvSpPr>
          <p:cNvPr id="2057" name="Rectangle 9"/>
          <p:cNvSpPr>
            <a:spLocks noChangeArrowheads="1"/>
          </p:cNvSpPr>
          <p:nvPr/>
        </p:nvSpPr>
        <p:spPr bwMode="auto">
          <a:xfrm>
            <a:off x="4038600" y="457200"/>
            <a:ext cx="4648200" cy="243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a:solidFill>
                  <a:srgbClr val="800000"/>
                </a:solidFill>
                <a:latin typeface="Arial Narrow" panose="020B0606020202030204" pitchFamily="34" charset="0"/>
                <a:cs typeface="Times New Roman" panose="02020603050405020304" pitchFamily="18" charset="0"/>
              </a:rPr>
              <a:t>Welcome</a:t>
            </a:r>
            <a:r>
              <a:rPr lang="en-US" altLang="en-US" sz="2800">
                <a:solidFill>
                  <a:srgbClr val="800000"/>
                </a:solidFill>
                <a:latin typeface="Arial Narrow" panose="020B0606020202030204" pitchFamily="34" charset="0"/>
                <a:cs typeface="Times New Roman" panose="02020603050405020304" pitchFamily="18" charset="0"/>
              </a:rPr>
              <a:t> </a:t>
            </a:r>
            <a:r>
              <a:rPr lang="en-US" altLang="en-US" sz="3600">
                <a:solidFill>
                  <a:srgbClr val="800000"/>
                </a:solidFill>
                <a:latin typeface="Arial Narrow" panose="020B0606020202030204" pitchFamily="34" charset="0"/>
                <a:cs typeface="Times New Roman" panose="02020603050405020304" pitchFamily="18" charset="0"/>
              </a:rPr>
              <a:t>to the</a:t>
            </a:r>
            <a:endParaRPr lang="en-US" altLang="en-US" sz="3600">
              <a:solidFill>
                <a:srgbClr val="800000"/>
              </a:solidFill>
              <a:cs typeface="Times New Roman" panose="02020603050405020304" pitchFamily="18" charset="0"/>
            </a:endParaRPr>
          </a:p>
          <a:p>
            <a:pPr algn="ctr" eaLnBrk="0" hangingPunct="0"/>
            <a:endParaRPr lang="en-US" altLang="en-US" sz="3600">
              <a:solidFill>
                <a:srgbClr val="800000"/>
              </a:solidFill>
              <a:cs typeface="Times New Roman" panose="02020603050405020304" pitchFamily="18" charset="0"/>
            </a:endParaRPr>
          </a:p>
          <a:p>
            <a:pPr algn="ctr" eaLnBrk="0" hangingPunct="0"/>
            <a:r>
              <a:rPr lang="en-US" altLang="en-US" sz="3600">
                <a:solidFill>
                  <a:srgbClr val="800000"/>
                </a:solidFill>
                <a:latin typeface="Arial Narrow" panose="020B0606020202030204" pitchFamily="34" charset="0"/>
                <a:cs typeface="Times New Roman" panose="02020603050405020304" pitchFamily="18" charset="0"/>
              </a:rPr>
              <a:t>Linville Gorge Wilderness</a:t>
            </a:r>
            <a:endParaRPr lang="en-US" altLang="en-US" sz="3600">
              <a:solidFill>
                <a:srgbClr val="800000"/>
              </a:solidFill>
              <a:cs typeface="Times New Roman" panose="02020603050405020304" pitchFamily="18" charset="0"/>
            </a:endParaRPr>
          </a:p>
          <a:p>
            <a:pPr eaLnBrk="0" hangingPunct="0"/>
            <a:r>
              <a:rPr lang="en-US" altLang="en-US" sz="2200">
                <a:solidFill>
                  <a:srgbClr val="800000"/>
                </a:solidFill>
                <a:latin typeface="Arial Narrow" panose="020B0606020202030204" pitchFamily="34" charset="0"/>
                <a:cs typeface="Times New Roman" panose="02020603050405020304" pitchFamily="18" charset="0"/>
              </a:rPr>
              <a:t> </a:t>
            </a:r>
            <a:endParaRPr lang="en-US" altLang="en-US" sz="1200">
              <a:solidFill>
                <a:srgbClr val="800000"/>
              </a:solidFill>
              <a:cs typeface="Times New Roman" panose="02020603050405020304" pitchFamily="18" charset="0"/>
            </a:endParaRPr>
          </a:p>
          <a:p>
            <a:pPr eaLnBrk="0" hangingPunct="0"/>
            <a:endParaRPr lang="en-US" altLang="en-US"/>
          </a:p>
        </p:txBody>
      </p:sp>
      <p:sp>
        <p:nvSpPr>
          <p:cNvPr id="2059" name="Rectangle 11"/>
          <p:cNvSpPr>
            <a:spLocks noChangeArrowheads="1"/>
          </p:cNvSpPr>
          <p:nvPr/>
        </p:nvSpPr>
        <p:spPr bwMode="auto">
          <a:xfrm>
            <a:off x="21336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61" name="Rectangle 13"/>
          <p:cNvSpPr>
            <a:spLocks noChangeArrowheads="1"/>
          </p:cNvSpPr>
          <p:nvPr/>
        </p:nvSpPr>
        <p:spPr bwMode="auto">
          <a:xfrm>
            <a:off x="5029200"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060" name="Picture 12" descr="USF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14600"/>
            <a:ext cx="657225" cy="733425"/>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
          <p:cNvSpPr>
            <a:spLocks noGrp="1" noChangeArrowheads="1"/>
          </p:cNvSpPr>
          <p:nvPr>
            <p:ph type="ctrTitle"/>
          </p:nvPr>
        </p:nvSpPr>
        <p:spPr>
          <a:xfrm>
            <a:off x="2514600" y="3810000"/>
            <a:ext cx="6629400" cy="2438400"/>
          </a:xfrm>
        </p:spPr>
        <p:txBody>
          <a:bodyPr/>
          <a:lstStyle/>
          <a:p>
            <a:pPr algn="ctr"/>
            <a:r>
              <a:rPr lang="en-US" altLang="en-US" sz="2800" b="1">
                <a:solidFill>
                  <a:schemeClr val="bg2"/>
                </a:solidFill>
                <a:cs typeface="Arial" panose="020B0604020202020204" pitchFamily="34" charset="0"/>
              </a:rPr>
              <a:t>        Managing Visitor Use in Wilderness</a:t>
            </a:r>
            <a:br>
              <a:rPr lang="en-US" altLang="en-US" sz="2800" b="1">
                <a:solidFill>
                  <a:schemeClr val="bg2"/>
                </a:solidFill>
                <a:cs typeface="Arial" panose="020B0604020202020204" pitchFamily="34" charset="0"/>
              </a:rPr>
            </a:br>
            <a:r>
              <a:rPr lang="en-US" altLang="en-US" sz="2600">
                <a:solidFill>
                  <a:schemeClr val="bg2"/>
                </a:solidFill>
                <a:cs typeface="Times New Roman" panose="02020603050405020304" pitchFamily="18" charset="0"/>
              </a:rPr>
              <a:t> </a:t>
            </a:r>
            <a:r>
              <a:rPr lang="en-US" altLang="en-US" sz="2600">
                <a:solidFill>
                  <a:schemeClr val="bg2"/>
                </a:solidFill>
                <a:cs typeface="Arial" panose="020B0604020202020204" pitchFamily="34" charset="0"/>
              </a:rPr>
              <a:t>Arthur Carhart National Wilderness Training Center</a:t>
            </a:r>
            <a:r>
              <a:rPr lang="en-US" altLang="en-US" sz="2600">
                <a:solidFill>
                  <a:schemeClr val="bg2"/>
                </a:solidFill>
                <a:cs typeface="Times New Roman" panose="02020603050405020304" pitchFamily="18" charset="0"/>
              </a:rPr>
              <a:t/>
            </a:r>
            <a:br>
              <a:rPr lang="en-US" altLang="en-US" sz="2600">
                <a:solidFill>
                  <a:schemeClr val="bg2"/>
                </a:solidFill>
                <a:cs typeface="Times New Roman" panose="02020603050405020304" pitchFamily="18" charset="0"/>
              </a:rPr>
            </a:br>
            <a:r>
              <a:rPr lang="en-US" altLang="en-US" sz="2600">
                <a:solidFill>
                  <a:schemeClr val="bg2"/>
                </a:solidFill>
                <a:cs typeface="Arial" panose="020B0604020202020204" pitchFamily="34" charset="0"/>
              </a:rPr>
              <a:t>Greg Philipp </a:t>
            </a:r>
            <a:r>
              <a:rPr lang="en-US" altLang="en-US" sz="2600">
                <a:solidFill>
                  <a:schemeClr val="bg2"/>
                </a:solidFill>
                <a:cs typeface="Times New Roman" panose="02020603050405020304" pitchFamily="18" charset="0"/>
              </a:rPr>
              <a:t/>
            </a:r>
            <a:br>
              <a:rPr lang="en-US" altLang="en-US" sz="2600">
                <a:solidFill>
                  <a:schemeClr val="bg2"/>
                </a:solidFill>
                <a:cs typeface="Times New Roman" panose="02020603050405020304" pitchFamily="18" charset="0"/>
              </a:rPr>
            </a:br>
            <a:r>
              <a:rPr lang="en-US" altLang="en-US" sz="2600">
                <a:solidFill>
                  <a:schemeClr val="bg2"/>
                </a:solidFill>
                <a:cs typeface="Arial" panose="020B0604020202020204" pitchFamily="34" charset="0"/>
              </a:rPr>
              <a:t>Pisgah National Forest</a:t>
            </a:r>
            <a:r>
              <a:rPr lang="en-US" altLang="en-US" sz="2600">
                <a:solidFill>
                  <a:schemeClr val="bg2"/>
                </a:solidFill>
                <a:cs typeface="Times New Roman" panose="02020603050405020304" pitchFamily="18" charset="0"/>
              </a:rPr>
              <a:t/>
            </a:r>
            <a:br>
              <a:rPr lang="en-US" altLang="en-US" sz="2600">
                <a:solidFill>
                  <a:schemeClr val="bg2"/>
                </a:solidFill>
                <a:cs typeface="Times New Roman" panose="02020603050405020304" pitchFamily="18" charset="0"/>
              </a:rPr>
            </a:br>
            <a:r>
              <a:rPr lang="en-US" altLang="en-US" sz="2600">
                <a:solidFill>
                  <a:schemeClr val="bg2"/>
                </a:solidFill>
                <a:cs typeface="Arial" panose="020B0604020202020204" pitchFamily="34" charset="0"/>
              </a:rPr>
              <a:t>Grandfather Ranger District</a:t>
            </a:r>
            <a:r>
              <a:rPr lang="en-US" altLang="en-US" sz="2600">
                <a:solidFill>
                  <a:schemeClr val="bg2"/>
                </a:solidFill>
                <a:cs typeface="Times New Roman" panose="02020603050405020304" pitchFamily="18" charset="0"/>
              </a:rPr>
              <a:t/>
            </a:r>
            <a:br>
              <a:rPr lang="en-US" altLang="en-US" sz="2600">
                <a:solidFill>
                  <a:schemeClr val="bg2"/>
                </a:solidFill>
                <a:cs typeface="Times New Roman" panose="02020603050405020304" pitchFamily="18" charset="0"/>
              </a:rPr>
            </a:br>
            <a:r>
              <a:rPr lang="en-US" altLang="en-US" sz="2600">
                <a:solidFill>
                  <a:schemeClr val="bg2"/>
                </a:solidFill>
                <a:cs typeface="Arial" panose="020B0604020202020204" pitchFamily="34" charset="0"/>
              </a:rPr>
              <a:t>109 East Lawing Drive</a:t>
            </a:r>
            <a:r>
              <a:rPr lang="en-US" altLang="en-US" sz="2600">
                <a:solidFill>
                  <a:schemeClr val="bg2"/>
                </a:solidFill>
                <a:cs typeface="Times New Roman" panose="02020603050405020304" pitchFamily="18" charset="0"/>
              </a:rPr>
              <a:t/>
            </a:r>
            <a:br>
              <a:rPr lang="en-US" altLang="en-US" sz="2600">
                <a:solidFill>
                  <a:schemeClr val="bg2"/>
                </a:solidFill>
                <a:cs typeface="Times New Roman" panose="02020603050405020304" pitchFamily="18" charset="0"/>
              </a:rPr>
            </a:br>
            <a:r>
              <a:rPr lang="en-US" altLang="en-US" sz="2600">
                <a:solidFill>
                  <a:schemeClr val="bg2"/>
                </a:solidFill>
                <a:cs typeface="Arial" panose="020B0604020202020204" pitchFamily="34" charset="0"/>
              </a:rPr>
              <a:t>Nebo, NC, 28761</a:t>
            </a:r>
            <a:r>
              <a:rPr lang="en-US" altLang="en-US" sz="2600">
                <a:solidFill>
                  <a:schemeClr val="bg2"/>
                </a:solidFill>
                <a:cs typeface="Times New Roman" panose="02020603050405020304" pitchFamily="18" charset="0"/>
              </a:rPr>
              <a:t/>
            </a:r>
            <a:br>
              <a:rPr lang="en-US" altLang="en-US" sz="2600">
                <a:solidFill>
                  <a:schemeClr val="bg2"/>
                </a:solidFill>
                <a:cs typeface="Times New Roman" panose="02020603050405020304" pitchFamily="18" charset="0"/>
              </a:rPr>
            </a:br>
            <a:r>
              <a:rPr lang="en-US" altLang="en-US" sz="2600">
                <a:solidFill>
                  <a:schemeClr val="bg2"/>
                </a:solidFill>
                <a:cs typeface="Arial" panose="020B0604020202020204" pitchFamily="34" charset="0"/>
              </a:rPr>
              <a:t>828-652-2144</a:t>
            </a:r>
          </a:p>
        </p:txBody>
      </p:sp>
      <p:pic>
        <p:nvPicPr>
          <p:cNvPr id="2058" name="Picture 10" descr="TRockfall2"/>
          <p:cNvPicPr>
            <a:picLocks noChangeAspect="1" noChangeArrowheads="1"/>
          </p:cNvPicPr>
          <p:nvPr/>
        </p:nvPicPr>
        <p:blipFill>
          <a:blip r:embed="rId4" cstate="print">
            <a:extLst>
              <a:ext uri="{28A0092B-C50C-407E-A947-70E740481C1C}">
                <a14:useLocalDpi xmlns:a14="http://schemas.microsoft.com/office/drawing/2010/main" val="0"/>
              </a:ext>
            </a:extLst>
          </a:blip>
          <a:srcRect l="18454" r="17641"/>
          <a:stretch>
            <a:fillRect/>
          </a:stretch>
        </p:blipFill>
        <p:spPr bwMode="auto">
          <a:xfrm>
            <a:off x="304800" y="0"/>
            <a:ext cx="3276600" cy="3829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Brief History of Linville Gorge </a:t>
            </a:r>
          </a:p>
        </p:txBody>
      </p:sp>
      <p:sp>
        <p:nvSpPr>
          <p:cNvPr id="17411" name="Rectangle 3"/>
          <p:cNvSpPr>
            <a:spLocks noGrp="1" noChangeArrowheads="1"/>
          </p:cNvSpPr>
          <p:nvPr>
            <p:ph type="body" idx="1"/>
          </p:nvPr>
        </p:nvSpPr>
        <p:spPr/>
        <p:txBody>
          <a:bodyPr/>
          <a:lstStyle/>
          <a:p>
            <a:pPr>
              <a:lnSpc>
                <a:spcPct val="90000"/>
              </a:lnSpc>
            </a:pPr>
            <a:r>
              <a:rPr lang="en-US" altLang="en-US"/>
              <a:t>Linville Gorge Wild Area established in 1950 comprising 7,600 acres established under the authority of Regulation U-2 of the Secretary of Agriculture.</a:t>
            </a:r>
          </a:p>
          <a:p>
            <a:pPr>
              <a:lnSpc>
                <a:spcPct val="90000"/>
              </a:lnSpc>
            </a:pPr>
            <a:r>
              <a:rPr lang="en-US" altLang="en-US"/>
              <a:t>7,575 acres established as Linville Gorge Wilderness in 1964 under original Wilderness Act. </a:t>
            </a:r>
          </a:p>
          <a:p>
            <a:pPr>
              <a:lnSpc>
                <a:spcPct val="90000"/>
              </a:lnSpc>
              <a:buFont typeface="Wingdings" panose="05000000000000000000" pitchFamily="2" charset="2"/>
              <a:buNone/>
            </a:pPr>
            <a:r>
              <a:rPr lang="en-US" altLang="en-US"/>
              <a:t> </a:t>
            </a:r>
          </a:p>
          <a:p>
            <a:pPr>
              <a:lnSpc>
                <a:spcPct val="90000"/>
              </a:lnSpc>
              <a:buFont typeface="Wingdings" panose="05000000000000000000" pitchFamily="2" charset="2"/>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History continued</a:t>
            </a:r>
          </a:p>
        </p:txBody>
      </p:sp>
      <p:sp>
        <p:nvSpPr>
          <p:cNvPr id="19459" name="Rectangle 3"/>
          <p:cNvSpPr>
            <a:spLocks noGrp="1" noChangeArrowheads="1"/>
          </p:cNvSpPr>
          <p:nvPr>
            <p:ph type="body" idx="1"/>
          </p:nvPr>
        </p:nvSpPr>
        <p:spPr/>
        <p:txBody>
          <a:bodyPr/>
          <a:lstStyle/>
          <a:p>
            <a:r>
              <a:rPr lang="en-US" altLang="en-US"/>
              <a:t>4,427 acres added under North Carolina Wilderness Act for present total of 12,002 acres.</a:t>
            </a:r>
          </a:p>
          <a:p>
            <a:endParaRPr lang="en-US" altLang="en-US"/>
          </a:p>
          <a:p>
            <a:r>
              <a:rPr lang="en-US" altLang="en-US"/>
              <a:t>First Wilderness Permit plan approved in 1974.</a:t>
            </a:r>
          </a:p>
          <a:p>
            <a:r>
              <a:rPr lang="en-US" altLang="en-US"/>
              <a:t>Permit plan revised in 1984 to current system.</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additive="base">
                                        <p:cTn id="19"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Home to Proposed, Threatened, Endangered and Sensitive Species</a:t>
            </a:r>
          </a:p>
        </p:txBody>
      </p:sp>
      <p:sp>
        <p:nvSpPr>
          <p:cNvPr id="20483" name="Rectangle 3"/>
          <p:cNvSpPr>
            <a:spLocks noGrp="1" noChangeArrowheads="1"/>
          </p:cNvSpPr>
          <p:nvPr>
            <p:ph type="body" idx="1"/>
          </p:nvPr>
        </p:nvSpPr>
        <p:spPr/>
        <p:txBody>
          <a:bodyPr/>
          <a:lstStyle/>
          <a:p>
            <a:r>
              <a:rPr lang="en-US" altLang="en-US"/>
              <a:t>Peregrine Falcon</a:t>
            </a:r>
          </a:p>
          <a:p>
            <a:r>
              <a:rPr lang="en-US" altLang="en-US"/>
              <a:t>Black Vulture</a:t>
            </a:r>
          </a:p>
          <a:p>
            <a:r>
              <a:rPr lang="en-US" altLang="en-US"/>
              <a:t>Olive-sided Flycatcher</a:t>
            </a:r>
          </a:p>
          <a:p>
            <a:r>
              <a:rPr lang="en-US" altLang="en-US"/>
              <a:t>Allegheny Woodrat</a:t>
            </a:r>
          </a:p>
          <a:p>
            <a:r>
              <a:rPr lang="en-US" altLang="en-US"/>
              <a:t>Redeye Bass</a:t>
            </a:r>
          </a:p>
          <a:p>
            <a:r>
              <a:rPr lang="en-US" altLang="en-US"/>
              <a:t>Eastern Creekshell</a:t>
            </a:r>
          </a:p>
          <a:p>
            <a:r>
              <a:rPr lang="en-US" altLang="en-US"/>
              <a:t>Brook Floater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0483">
                                            <p:txEl>
                                              <p:pRg st="6" end="6"/>
                                            </p:txEl>
                                          </p:spTgt>
                                        </p:tgtEl>
                                        <p:attrNameLst>
                                          <p:attrName>style.visibility</p:attrName>
                                        </p:attrNameLst>
                                      </p:cBhvr>
                                      <p:to>
                                        <p:strVal val="visible"/>
                                      </p:to>
                                    </p:set>
                                    <p:anim calcmode="lin" valueType="num">
                                      <p:cBhvr additive="base">
                                        <p:cTn id="43"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Proposed, Threatened, Endangered and Sensitive Species continued</a:t>
            </a:r>
          </a:p>
        </p:txBody>
      </p:sp>
      <p:sp>
        <p:nvSpPr>
          <p:cNvPr id="21507" name="Rectangle 3"/>
          <p:cNvSpPr>
            <a:spLocks noGrp="1" noChangeArrowheads="1"/>
          </p:cNvSpPr>
          <p:nvPr>
            <p:ph type="body" idx="1"/>
          </p:nvPr>
        </p:nvSpPr>
        <p:spPr/>
        <p:txBody>
          <a:bodyPr/>
          <a:lstStyle/>
          <a:p>
            <a:r>
              <a:rPr lang="en-US" altLang="en-US"/>
              <a:t>Plants:  Amelachier sanguinea, Campanula aparanoides, Cephaloziella obtusilobula, Dicentra eximia, Drepanolejeunea appalachiana, Fothergilla major, Hudsonia Montana, Liatris Asper, Liatris Helleri, Monotropsis odorata, Minuarita, greonlandica, Plagiochila sullivantii var. spinigera, Scripus ceaspitosus, Sphagunum pylaesii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Fire in Linville Gorge</a:t>
            </a:r>
          </a:p>
        </p:txBody>
      </p:sp>
      <p:pic>
        <p:nvPicPr>
          <p:cNvPr id="25604" name="Picture 4" descr="File00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827838" cy="456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2" descr="File00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1066800" y="1828800"/>
            <a:ext cx="67627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3600">
                <a:solidFill>
                  <a:srgbClr val="FF0000"/>
                </a:solidFill>
              </a:rPr>
              <a:t>1865	Catastrophic Crown Fire</a:t>
            </a:r>
          </a:p>
          <a:p>
            <a:r>
              <a:rPr lang="en-US" altLang="en-US" sz="3600">
                <a:solidFill>
                  <a:srgbClr val="FF0000"/>
                </a:solidFill>
              </a:rPr>
              <a:t>1915 	Crown Fire</a:t>
            </a:r>
          </a:p>
          <a:p>
            <a:r>
              <a:rPr lang="en-US" altLang="en-US" sz="3600">
                <a:solidFill>
                  <a:srgbClr val="FF0000"/>
                </a:solidFill>
              </a:rPr>
              <a:t>1950s 	Widespread ground fire</a:t>
            </a:r>
          </a:p>
          <a:p>
            <a:pPr>
              <a:buFontTx/>
              <a:buAutoNum type="arabicPlain" startAt="2000"/>
            </a:pPr>
            <a:r>
              <a:rPr lang="en-US" altLang="en-US" sz="3600">
                <a:solidFill>
                  <a:srgbClr val="FF0000"/>
                </a:solidFill>
              </a:rPr>
              <a:t> 	Combination Ground Fire</a:t>
            </a:r>
          </a:p>
          <a:p>
            <a:r>
              <a:rPr lang="en-US" altLang="en-US" sz="3600">
                <a:solidFill>
                  <a:srgbClr val="FF0000"/>
                </a:solidFill>
              </a:rPr>
              <a:t> 			with short crown runs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500" fill="hold"/>
                                        <p:tgtEl>
                                          <p:spTgt spid="28675"/>
                                        </p:tgtEl>
                                        <p:attrNameLst>
                                          <p:attrName>ppt_w</p:attrName>
                                        </p:attrNameLst>
                                      </p:cBhvr>
                                      <p:tavLst>
                                        <p:tav tm="0">
                                          <p:val>
                                            <p:fltVal val="0"/>
                                          </p:val>
                                        </p:tav>
                                        <p:tav tm="100000">
                                          <p:val>
                                            <p:strVal val="#ppt_w"/>
                                          </p:val>
                                        </p:tav>
                                      </p:tavLst>
                                    </p:anim>
                                    <p:anim calcmode="lin" valueType="num">
                                      <p:cBhvr>
                                        <p:cTn id="8" dur="500" fill="hold"/>
                                        <p:tgtEl>
                                          <p:spTgt spid="286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le0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1690688"/>
            <a:ext cx="5175250" cy="3475037"/>
          </a:xfrm>
          <a:prstGeom prst="rect">
            <a:avLst/>
          </a:prstGeom>
          <a:noFill/>
          <a:extLst>
            <a:ext uri="{909E8E84-426E-40DD-AFC4-6F175D3DCCD1}">
              <a14:hiddenFill xmlns:a14="http://schemas.microsoft.com/office/drawing/2010/main">
                <a:solidFill>
                  <a:srgbClr val="FFFFFF"/>
                </a:solidFill>
              </a14:hiddenFill>
            </a:ext>
          </a:extLst>
        </p:spPr>
      </p:pic>
      <p:sp>
        <p:nvSpPr>
          <p:cNvPr id="29699" name="Rectangle 3"/>
          <p:cNvSpPr>
            <a:spLocks noGrp="1" noChangeArrowheads="1"/>
          </p:cNvSpPr>
          <p:nvPr>
            <p:ph type="title" idx="4294967295"/>
          </p:nvPr>
        </p:nvSpPr>
        <p:spPr/>
        <p:txBody>
          <a:bodyPr/>
          <a:lstStyle/>
          <a:p>
            <a:r>
              <a:rPr lang="en-US" altLang="en-US"/>
              <a:t>10,120 acres burned from unattended campfire in Fall 2000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85800" y="609600"/>
            <a:ext cx="3200400" cy="6096000"/>
          </a:xfrm>
        </p:spPr>
        <p:txBody>
          <a:bodyPr/>
          <a:lstStyle/>
          <a:p>
            <a:r>
              <a:rPr lang="en-US" altLang="en-US"/>
              <a:t>Research…</a:t>
            </a:r>
            <a:br>
              <a:rPr lang="en-US" altLang="en-US"/>
            </a:br>
            <a:r>
              <a:rPr lang="en-US" altLang="en-US"/>
              <a:t/>
            </a:r>
            <a:br>
              <a:rPr lang="en-US" altLang="en-US"/>
            </a:br>
            <a:r>
              <a:rPr lang="en-US" altLang="en-US"/>
              <a:t>5-10 requests annually</a:t>
            </a:r>
            <a:br>
              <a:rPr lang="en-US" altLang="en-US"/>
            </a:br>
            <a:r>
              <a:rPr lang="en-US" altLang="en-US"/>
              <a:t/>
            </a:r>
            <a:br>
              <a:rPr lang="en-US" altLang="en-US"/>
            </a:br>
            <a:r>
              <a:rPr lang="en-US" altLang="en-US"/>
              <a:t>- Bird Communities</a:t>
            </a:r>
            <a:br>
              <a:rPr lang="en-US" altLang="en-US"/>
            </a:br>
            <a:r>
              <a:rPr lang="en-US" altLang="en-US"/>
              <a:t>- Snails</a:t>
            </a:r>
            <a:br>
              <a:rPr lang="en-US" altLang="en-US"/>
            </a:br>
            <a:r>
              <a:rPr lang="en-US" altLang="en-US"/>
              <a:t>- Exotic Invasives          </a:t>
            </a:r>
          </a:p>
        </p:txBody>
      </p:sp>
      <p:pic>
        <p:nvPicPr>
          <p:cNvPr id="30723" name="Picture 3" descr="File0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4918075" cy="670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2438400"/>
            <a:ext cx="7772400" cy="1143000"/>
          </a:xfrm>
        </p:spPr>
        <p:txBody>
          <a:bodyPr/>
          <a:lstStyle/>
          <a:p>
            <a:r>
              <a:rPr lang="en-US" altLang="en-US"/>
              <a:t>The Linville Gorge’s protected status since 1950 makes it an ideal setting for research due to its unmanaged condition.         </a:t>
            </a:r>
          </a:p>
        </p:txBody>
      </p:sp>
      <p:pic>
        <p:nvPicPr>
          <p:cNvPr id="36867" name="Picture 3" descr="03LGW_lookingsouth_from wisem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971800"/>
            <a:ext cx="5791200" cy="3694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Visitor Use Study</a:t>
            </a:r>
          </a:p>
        </p:txBody>
      </p:sp>
      <p:sp>
        <p:nvSpPr>
          <p:cNvPr id="33795" name="Rectangle 3"/>
          <p:cNvSpPr>
            <a:spLocks noGrp="1" noChangeArrowheads="1"/>
          </p:cNvSpPr>
          <p:nvPr>
            <p:ph type="body" idx="1"/>
          </p:nvPr>
        </p:nvSpPr>
        <p:spPr/>
        <p:txBody>
          <a:bodyPr/>
          <a:lstStyle/>
          <a:p>
            <a:r>
              <a:rPr lang="en-US" altLang="en-US"/>
              <a:t>Overall, happy with visit</a:t>
            </a:r>
          </a:p>
          <a:p>
            <a:r>
              <a:rPr lang="en-US" altLang="en-US"/>
              <a:t>Resource damage and negative visitor contacts biggest detractor</a:t>
            </a:r>
          </a:p>
          <a:p>
            <a:r>
              <a:rPr lang="en-US" altLang="en-US"/>
              <a:t>Users responded as willing to pay a fee for permit if used for management of Gorge</a:t>
            </a:r>
          </a:p>
        </p:txBody>
      </p:sp>
      <p:pic>
        <p:nvPicPr>
          <p:cNvPr id="33796" name="Picture 4" descr="04_Linville Falls_Normal F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1809750" cy="246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3LGW_Linville River rap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72771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idx="4294967295"/>
          </p:nvPr>
        </p:nvSpPr>
        <p:spPr>
          <a:xfrm>
            <a:off x="533400" y="5562600"/>
            <a:ext cx="7772400" cy="1143000"/>
          </a:xfrm>
        </p:spPr>
        <p:txBody>
          <a:bodyPr/>
          <a:lstStyle/>
          <a:p>
            <a:pPr algn="ctr"/>
            <a:r>
              <a:rPr lang="en-US" altLang="en-US"/>
              <a:t>Linville River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066800"/>
            <a:ext cx="7772400" cy="1143000"/>
          </a:xfrm>
        </p:spPr>
        <p:txBody>
          <a:bodyPr/>
          <a:lstStyle/>
          <a:p>
            <a:r>
              <a:rPr lang="en-US" altLang="en-US"/>
              <a:t>Evaluating the Effectiveness of Monitoring Biophysical Conditions in Wilderness</a:t>
            </a:r>
          </a:p>
        </p:txBody>
      </p:sp>
      <p:sp>
        <p:nvSpPr>
          <p:cNvPr id="37891" name="Rectangle 3"/>
          <p:cNvSpPr>
            <a:spLocks noGrp="1" noChangeArrowheads="1"/>
          </p:cNvSpPr>
          <p:nvPr>
            <p:ph type="body" idx="1"/>
          </p:nvPr>
        </p:nvSpPr>
        <p:spPr>
          <a:xfrm>
            <a:off x="685800" y="2362200"/>
            <a:ext cx="7772400" cy="4114800"/>
          </a:xfrm>
        </p:spPr>
        <p:txBody>
          <a:bodyPr/>
          <a:lstStyle/>
          <a:p>
            <a:r>
              <a:rPr lang="en-US" altLang="en-US"/>
              <a:t>A National Committee is looking at Monitoring Protocols in Wilderness Areas</a:t>
            </a:r>
          </a:p>
          <a:p>
            <a:r>
              <a:rPr lang="en-US" altLang="en-US"/>
              <a:t>Linville Gorge in study from October 2004 through Spring 2005</a:t>
            </a:r>
          </a:p>
          <a:p>
            <a:r>
              <a:rPr lang="en-US" altLang="en-US"/>
              <a:t>Emphasis placed on campsites and trails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checkerboard(across)">
                                      <p:cBhvr>
                                        <p:cTn id="17"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304800"/>
            <a:ext cx="8610600" cy="914400"/>
          </a:xfrm>
        </p:spPr>
        <p:txBody>
          <a:bodyPr/>
          <a:lstStyle/>
          <a:p>
            <a:r>
              <a:rPr lang="en-US" altLang="en-US"/>
              <a:t>Linville Gorge Wilderness Permit System</a:t>
            </a:r>
          </a:p>
        </p:txBody>
      </p:sp>
      <p:sp>
        <p:nvSpPr>
          <p:cNvPr id="34819" name="Rectangle 3"/>
          <p:cNvSpPr>
            <a:spLocks noGrp="1" noChangeArrowheads="1"/>
          </p:cNvSpPr>
          <p:nvPr>
            <p:ph type="body" idx="1"/>
          </p:nvPr>
        </p:nvSpPr>
        <p:spPr>
          <a:xfrm>
            <a:off x="609600" y="6019800"/>
            <a:ext cx="7772400" cy="838200"/>
          </a:xfrm>
        </p:spPr>
        <p:txBody>
          <a:bodyPr/>
          <a:lstStyle/>
          <a:p>
            <a:pPr algn="ctr"/>
            <a:r>
              <a:rPr lang="en-US" altLang="en-US">
                <a:solidFill>
                  <a:srgbClr val="FFFF00"/>
                </a:solidFill>
              </a:rPr>
              <a:t>Only Wilderness Area in NC with Permit System</a:t>
            </a:r>
          </a:p>
        </p:txBody>
      </p:sp>
      <p:pic>
        <p:nvPicPr>
          <p:cNvPr id="34820" name="Picture 4" descr="File00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6931025" cy="4516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Permit System</a:t>
            </a:r>
          </a:p>
        </p:txBody>
      </p:sp>
      <p:sp>
        <p:nvSpPr>
          <p:cNvPr id="39939" name="Rectangle 3"/>
          <p:cNvSpPr>
            <a:spLocks noGrp="1" noChangeArrowheads="1"/>
          </p:cNvSpPr>
          <p:nvPr>
            <p:ph type="body" idx="1"/>
          </p:nvPr>
        </p:nvSpPr>
        <p:spPr/>
        <p:txBody>
          <a:bodyPr/>
          <a:lstStyle/>
          <a:p>
            <a:r>
              <a:rPr lang="en-US" altLang="en-US"/>
              <a:t>In 1974 the original purpose of the wilderness entrance permit plan was to specify how certain coordinating requirements will be implemented in order to preserve, maintain, or enhance the wilderness resource of Linville Gorge Wilderness.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1974 Permit Plan</a:t>
            </a:r>
          </a:p>
        </p:txBody>
      </p:sp>
      <p:sp>
        <p:nvSpPr>
          <p:cNvPr id="40963" name="Rectangle 3"/>
          <p:cNvSpPr>
            <a:spLocks noGrp="1" noChangeArrowheads="1"/>
          </p:cNvSpPr>
          <p:nvPr>
            <p:ph type="body" idx="1"/>
          </p:nvPr>
        </p:nvSpPr>
        <p:spPr/>
        <p:txBody>
          <a:bodyPr/>
          <a:lstStyle/>
          <a:p>
            <a:r>
              <a:rPr lang="en-US" altLang="en-US"/>
              <a:t>Issued on a daily basis with 130 people allowed in the wilderness at one time.</a:t>
            </a:r>
          </a:p>
          <a:p>
            <a:r>
              <a:rPr lang="en-US" altLang="en-US"/>
              <a:t>80 on West side of Linville River</a:t>
            </a:r>
          </a:p>
          <a:p>
            <a:r>
              <a:rPr lang="en-US" altLang="en-US"/>
              <a:t>50 on East side</a:t>
            </a:r>
          </a:p>
          <a:p>
            <a:r>
              <a:rPr lang="en-US" altLang="en-US"/>
              <a:t>No more than 30 permits for camping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1974 Permit Plan continued</a:t>
            </a:r>
          </a:p>
        </p:txBody>
      </p:sp>
      <p:sp>
        <p:nvSpPr>
          <p:cNvPr id="41987" name="Rectangle 3"/>
          <p:cNvSpPr>
            <a:spLocks noGrp="1" noChangeArrowheads="1"/>
          </p:cNvSpPr>
          <p:nvPr>
            <p:ph type="body" idx="1"/>
          </p:nvPr>
        </p:nvSpPr>
        <p:spPr/>
        <p:txBody>
          <a:bodyPr/>
          <a:lstStyle/>
          <a:p>
            <a:r>
              <a:rPr lang="en-US" altLang="en-US"/>
              <a:t>Permits obtained at the Ranger Station by phone, mail, or in person</a:t>
            </a:r>
          </a:p>
          <a:p>
            <a:r>
              <a:rPr lang="en-US" altLang="en-US"/>
              <a:t>Obtain permit up to 6 months in advance</a:t>
            </a:r>
          </a:p>
          <a:p>
            <a:r>
              <a:rPr lang="en-US" altLang="en-US"/>
              <a:t>Stay limited to 3 consecutive days and 2 nights</a:t>
            </a:r>
          </a:p>
          <a:p>
            <a:r>
              <a:rPr lang="en-US" altLang="en-US"/>
              <a:t>Permits controlled by the District Office</a:t>
            </a:r>
          </a:p>
          <a:p>
            <a:r>
              <a:rPr lang="en-US" altLang="en-US"/>
              <a:t>Permits enforced by District Office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in)">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ox(in)">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ox(in)">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box(in)">
                                      <p:cBhvr>
                                        <p:cTn id="22" dur="500"/>
                                        <p:tgtEl>
                                          <p:spTgt spid="419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box(in)">
                                      <p:cBhvr>
                                        <p:cTn id="27"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1984 Wilderness Permit System</a:t>
            </a:r>
          </a:p>
        </p:txBody>
      </p:sp>
      <p:sp>
        <p:nvSpPr>
          <p:cNvPr id="43011" name="Rectangle 3"/>
          <p:cNvSpPr>
            <a:spLocks noGrp="1" noChangeArrowheads="1"/>
          </p:cNvSpPr>
          <p:nvPr>
            <p:ph type="body" idx="1"/>
          </p:nvPr>
        </p:nvSpPr>
        <p:spPr/>
        <p:txBody>
          <a:bodyPr/>
          <a:lstStyle/>
          <a:p>
            <a:pPr>
              <a:lnSpc>
                <a:spcPct val="90000"/>
              </a:lnSpc>
            </a:pPr>
            <a:r>
              <a:rPr lang="en-US" altLang="en-US"/>
              <a:t>Change was designed to make it easier for the public to visit the wilderness area</a:t>
            </a:r>
          </a:p>
          <a:p>
            <a:pPr>
              <a:lnSpc>
                <a:spcPct val="90000"/>
              </a:lnSpc>
            </a:pPr>
            <a:r>
              <a:rPr lang="en-US" altLang="en-US"/>
              <a:t>Requires permits for camping only on weekends and holidays during the period of May 1 through October 31</a:t>
            </a:r>
          </a:p>
          <a:p>
            <a:pPr>
              <a:lnSpc>
                <a:spcPct val="90000"/>
              </a:lnSpc>
            </a:pPr>
            <a:r>
              <a:rPr lang="en-US" altLang="en-US"/>
              <a:t>Not an Entrance Permit</a:t>
            </a:r>
          </a:p>
          <a:p>
            <a:pPr>
              <a:lnSpc>
                <a:spcPct val="90000"/>
              </a:lnSpc>
            </a:pPr>
            <a:r>
              <a:rPr lang="en-US" altLang="en-US"/>
              <a:t>Permits not required November 1 through April 30 when use is normally light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randombar(horizontal)">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randombar(horizontal)">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randombar(horizontal)">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randombar(horizontal)">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1984 Permit System continued</a:t>
            </a:r>
          </a:p>
        </p:txBody>
      </p:sp>
      <p:sp>
        <p:nvSpPr>
          <p:cNvPr id="44035" name="Rectangle 3"/>
          <p:cNvSpPr>
            <a:spLocks noGrp="1" noChangeArrowheads="1"/>
          </p:cNvSpPr>
          <p:nvPr>
            <p:ph type="body" idx="1"/>
          </p:nvPr>
        </p:nvSpPr>
        <p:spPr/>
        <p:txBody>
          <a:bodyPr/>
          <a:lstStyle/>
          <a:p>
            <a:r>
              <a:rPr lang="en-US" altLang="en-US"/>
              <a:t>Reservations accepted on first come – first served basis</a:t>
            </a:r>
          </a:p>
          <a:p>
            <a:r>
              <a:rPr lang="en-US" altLang="en-US"/>
              <a:t>Permits may be obtained up to one month in advance</a:t>
            </a:r>
          </a:p>
          <a:p>
            <a:r>
              <a:rPr lang="en-US" altLang="en-US"/>
              <a:t>Group size is limited to 10</a:t>
            </a:r>
          </a:p>
          <a:p>
            <a:r>
              <a:rPr lang="en-US" altLang="en-US"/>
              <a:t>Maximum length of stay is 3 consecutive days and 2 nights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strips(downRight)">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strips(downRight)">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strips(downRight)">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strips(downRight)">
                                      <p:cBhvr>
                                        <p:cTn id="22"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1984 Permit System continued </a:t>
            </a:r>
          </a:p>
        </p:txBody>
      </p:sp>
      <p:sp>
        <p:nvSpPr>
          <p:cNvPr id="45059" name="Rectangle 3"/>
          <p:cNvSpPr>
            <a:spLocks noGrp="1" noChangeArrowheads="1"/>
          </p:cNvSpPr>
          <p:nvPr>
            <p:ph type="body" idx="1"/>
          </p:nvPr>
        </p:nvSpPr>
        <p:spPr/>
        <p:txBody>
          <a:bodyPr/>
          <a:lstStyle/>
          <a:p>
            <a:pPr>
              <a:lnSpc>
                <a:spcPct val="90000"/>
              </a:lnSpc>
            </a:pPr>
            <a:r>
              <a:rPr lang="en-US" altLang="en-US"/>
              <a:t>Permits can be obtained at the Ranger Station or at the Linville Gorge Information Cabin</a:t>
            </a:r>
          </a:p>
          <a:p>
            <a:pPr>
              <a:lnSpc>
                <a:spcPct val="90000"/>
              </a:lnSpc>
            </a:pPr>
            <a:r>
              <a:rPr lang="en-US" altLang="en-US"/>
              <a:t>50 maximum permits are allowed for any period of time.</a:t>
            </a:r>
          </a:p>
          <a:p>
            <a:pPr>
              <a:lnSpc>
                <a:spcPct val="90000"/>
              </a:lnSpc>
            </a:pPr>
            <a:r>
              <a:rPr lang="en-US" altLang="en-US"/>
              <a:t>35 permits from the office, 15 from the cabin</a:t>
            </a:r>
          </a:p>
          <a:p>
            <a:pPr>
              <a:lnSpc>
                <a:spcPct val="90000"/>
              </a:lnSpc>
            </a:pPr>
            <a:r>
              <a:rPr lang="en-US" altLang="en-US"/>
              <a:t>Available for outfitter/guides:  rock climbing Monday – Thursday only </a:t>
            </a:r>
          </a:p>
          <a:p>
            <a:pPr>
              <a:lnSpc>
                <a:spcPct val="90000"/>
              </a:lnSpc>
            </a:pPr>
            <a:r>
              <a:rPr lang="en-US" altLang="en-US"/>
              <a:t>Same system still in use today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p:cTn id="13"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50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p:cTn id="19"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50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p:cTn id="25" dur="5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505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p:cTn id="31" dur="500" fill="hold"/>
                                        <p:tgtEl>
                                          <p:spTgt spid="4505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505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Visitor Use – Linville Gorge Information Cabin</a:t>
            </a:r>
          </a:p>
        </p:txBody>
      </p:sp>
      <p:sp>
        <p:nvSpPr>
          <p:cNvPr id="46083" name="Rectangle 3"/>
          <p:cNvSpPr>
            <a:spLocks noGrp="1" noChangeArrowheads="1"/>
          </p:cNvSpPr>
          <p:nvPr>
            <p:ph type="body" idx="1"/>
          </p:nvPr>
        </p:nvSpPr>
        <p:spPr/>
        <p:txBody>
          <a:bodyPr/>
          <a:lstStyle/>
          <a:p>
            <a:endParaRPr lang="en-US" altLang="en-US"/>
          </a:p>
        </p:txBody>
      </p:sp>
      <p:pic>
        <p:nvPicPr>
          <p:cNvPr id="46086" name="Picture 6" descr="03LGW_Visitors Bulletin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36763"/>
            <a:ext cx="5846763" cy="3983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Number of visitors through Cabin</a:t>
            </a:r>
          </a:p>
        </p:txBody>
      </p:sp>
      <p:sp>
        <p:nvSpPr>
          <p:cNvPr id="47107" name="Rectangle 3"/>
          <p:cNvSpPr>
            <a:spLocks noGrp="1" noChangeArrowheads="1"/>
          </p:cNvSpPr>
          <p:nvPr>
            <p:ph type="body" idx="1"/>
          </p:nvPr>
        </p:nvSpPr>
        <p:spPr/>
        <p:txBody>
          <a:bodyPr/>
          <a:lstStyle/>
          <a:p>
            <a:r>
              <a:rPr lang="en-US" altLang="en-US"/>
              <a:t>FY2000:  29,000 (7 days a week)</a:t>
            </a:r>
          </a:p>
          <a:p>
            <a:r>
              <a:rPr lang="en-US" altLang="en-US"/>
              <a:t>FY2001:  29,700 (7 days a week)</a:t>
            </a:r>
          </a:p>
          <a:p>
            <a:r>
              <a:rPr lang="en-US" altLang="en-US"/>
              <a:t>FY2002:  29,800 (7 days a week)</a:t>
            </a:r>
          </a:p>
          <a:p>
            <a:r>
              <a:rPr lang="en-US" altLang="en-US"/>
              <a:t>FY2003:  21,500 (7 days a week)</a:t>
            </a:r>
          </a:p>
          <a:p>
            <a:r>
              <a:rPr lang="en-US" altLang="en-US"/>
              <a:t>FY2004:  18,000 (5 days a week)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rolina_wall_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title" idx="4294967295"/>
          </p:nvPr>
        </p:nvSpPr>
        <p:spPr/>
        <p:txBody>
          <a:bodyPr/>
          <a:lstStyle/>
          <a:p>
            <a:pPr algn="ctr"/>
            <a:r>
              <a:rPr lang="en-US" altLang="en-US">
                <a:solidFill>
                  <a:srgbClr val="27088C"/>
                </a:solidFill>
              </a:rPr>
              <a:t>Shortoff Mountain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Total Number of Permittees</a:t>
            </a:r>
          </a:p>
        </p:txBody>
      </p:sp>
      <p:sp>
        <p:nvSpPr>
          <p:cNvPr id="48131" name="Rectangle 3"/>
          <p:cNvSpPr>
            <a:spLocks noGrp="1" noChangeArrowheads="1"/>
          </p:cNvSpPr>
          <p:nvPr>
            <p:ph type="body" idx="1"/>
          </p:nvPr>
        </p:nvSpPr>
        <p:spPr/>
        <p:txBody>
          <a:bodyPr/>
          <a:lstStyle/>
          <a:p>
            <a:r>
              <a:rPr lang="en-US" altLang="en-US"/>
              <a:t>April 1 – October 31 2000:  1250 people</a:t>
            </a:r>
          </a:p>
          <a:p>
            <a:r>
              <a:rPr lang="en-US" altLang="en-US"/>
              <a:t>April 1 – October 31 2001:  2025 people</a:t>
            </a:r>
          </a:p>
          <a:p>
            <a:r>
              <a:rPr lang="en-US" altLang="en-US"/>
              <a:t>April 1 – October 31 2002:  1465 people</a:t>
            </a:r>
          </a:p>
          <a:p>
            <a:r>
              <a:rPr lang="en-US" altLang="en-US"/>
              <a:t>April 1 – October 31 2003:  1360 people</a:t>
            </a:r>
          </a:p>
          <a:p>
            <a:r>
              <a:rPr lang="en-US" altLang="en-US"/>
              <a:t>April 1 – October 31 2004:  1505 people</a:t>
            </a:r>
          </a:p>
          <a:p>
            <a:pPr>
              <a:buFont typeface="Wingdings" panose="05000000000000000000" pitchFamily="2" charset="2"/>
              <a:buNone/>
            </a:pPr>
            <a:endParaRPr lang="en-US" altLang="en-US"/>
          </a:p>
          <a:p>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5800" y="4724400"/>
            <a:ext cx="7772400" cy="1143000"/>
          </a:xfrm>
        </p:spPr>
        <p:txBody>
          <a:bodyPr/>
          <a:lstStyle/>
          <a:p>
            <a:r>
              <a:rPr lang="en-US" altLang="en-US"/>
              <a:t>The District depletes all permits on peak weekends and most holidays.  Also seasonal variations such as leaves changing color and rhododendron blooms deplete permits.  Forecasted nice weather has the same effect.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Enforcement of Permit System</a:t>
            </a:r>
          </a:p>
        </p:txBody>
      </p:sp>
      <p:sp>
        <p:nvSpPr>
          <p:cNvPr id="50179" name="Rectangle 3"/>
          <p:cNvSpPr>
            <a:spLocks noGrp="1" noChangeArrowheads="1"/>
          </p:cNvSpPr>
          <p:nvPr>
            <p:ph type="body" idx="1"/>
          </p:nvPr>
        </p:nvSpPr>
        <p:spPr/>
        <p:txBody>
          <a:bodyPr/>
          <a:lstStyle/>
          <a:p>
            <a:endParaRPr lang="en-US" altLang="en-US"/>
          </a:p>
        </p:txBody>
      </p:sp>
      <p:pic>
        <p:nvPicPr>
          <p:cNvPr id="50180" name="Picture 4" descr="03LGW_JudyG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71800"/>
            <a:ext cx="355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03LGW_LaurenDavid_WRg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971800"/>
            <a:ext cx="3565525"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strips(downLeft)">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dissolve">
                                      <p:cBhvr>
                                        <p:cTn id="12"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Enforcement of Permit System</a:t>
            </a:r>
          </a:p>
        </p:txBody>
      </p:sp>
      <p:sp>
        <p:nvSpPr>
          <p:cNvPr id="51203" name="Rectangle 3"/>
          <p:cNvSpPr>
            <a:spLocks noGrp="1" noChangeArrowheads="1"/>
          </p:cNvSpPr>
          <p:nvPr>
            <p:ph type="body" idx="1"/>
          </p:nvPr>
        </p:nvSpPr>
        <p:spPr/>
        <p:txBody>
          <a:bodyPr/>
          <a:lstStyle/>
          <a:p>
            <a:r>
              <a:rPr lang="en-US" altLang="en-US"/>
              <a:t>Volunteers as Wilderness Rangers</a:t>
            </a:r>
          </a:p>
          <a:p>
            <a:r>
              <a:rPr lang="en-US" altLang="en-US"/>
              <a:t>Seasonal Wilderness Rangers</a:t>
            </a:r>
          </a:p>
          <a:p>
            <a:r>
              <a:rPr lang="en-US" altLang="en-US"/>
              <a:t>College Interns</a:t>
            </a:r>
          </a:p>
          <a:p>
            <a:r>
              <a:rPr lang="en-US" altLang="en-US"/>
              <a:t>YCC crews with District Personnel</a:t>
            </a:r>
          </a:p>
          <a:p>
            <a:r>
              <a:rPr lang="en-US" altLang="en-US"/>
              <a:t>Research Students</a:t>
            </a:r>
          </a:p>
          <a:p>
            <a:r>
              <a:rPr lang="en-US" altLang="en-US"/>
              <a:t>Permanent Full-Time Employees with duties as Wilderness Rangers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up)">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wipe(up)">
                                      <p:cBhvr>
                                        <p:cTn id="12" dur="500"/>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wipe(up)">
                                      <p:cBhvr>
                                        <p:cTn id="17" dur="500"/>
                                        <p:tgtEl>
                                          <p:spTgt spid="51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wipe(up)">
                                      <p:cBhvr>
                                        <p:cTn id="22" dur="500"/>
                                        <p:tgtEl>
                                          <p:spTgt spid="51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wipe(up)">
                                      <p:cBhvr>
                                        <p:cTn id="27" dur="500"/>
                                        <p:tgtEl>
                                          <p:spTgt spid="512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1203">
                                            <p:txEl>
                                              <p:pRg st="5" end="5"/>
                                            </p:txEl>
                                          </p:spTgt>
                                        </p:tgtEl>
                                        <p:attrNameLst>
                                          <p:attrName>style.visibility</p:attrName>
                                        </p:attrNameLst>
                                      </p:cBhvr>
                                      <p:to>
                                        <p:strVal val="visible"/>
                                      </p:to>
                                    </p:set>
                                    <p:animEffect transition="in" filter="wipe(up)">
                                      <p:cBhvr>
                                        <p:cTn id="32" dur="5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685800" y="4572000"/>
            <a:ext cx="7772400" cy="1143000"/>
          </a:xfrm>
        </p:spPr>
        <p:txBody>
          <a:bodyPr/>
          <a:lstStyle/>
          <a:p>
            <a:r>
              <a:rPr lang="en-US" altLang="en-US"/>
              <a:t>Recreation in Linville Gorge</a:t>
            </a:r>
            <a:br>
              <a:rPr lang="en-US" altLang="en-US"/>
            </a:br>
            <a:r>
              <a:rPr lang="en-US" altLang="en-US"/>
              <a:t/>
            </a:r>
            <a:br>
              <a:rPr lang="en-US" altLang="en-US"/>
            </a:br>
            <a:r>
              <a:rPr lang="en-US" altLang="en-US"/>
              <a:t>As with most Wilderness Areas, the Linville Gorge is “loved to death.”</a:t>
            </a:r>
            <a:br>
              <a:rPr lang="en-US" altLang="en-US"/>
            </a:br>
            <a:r>
              <a:rPr lang="en-US" altLang="en-US"/>
              <a:t/>
            </a:r>
            <a:br>
              <a:rPr lang="en-US" altLang="en-US"/>
            </a:br>
            <a:r>
              <a:rPr lang="en-US" altLang="en-US"/>
              <a:t>Day hikers, Backpackers, Fisherman, Hunters, Climbers, Leaf Lookers all compete for the same resource.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Problems encountered in the Linville Gorge</a:t>
            </a:r>
          </a:p>
        </p:txBody>
      </p:sp>
      <p:sp>
        <p:nvSpPr>
          <p:cNvPr id="61443" name="Rectangle 3"/>
          <p:cNvSpPr>
            <a:spLocks noGrp="1" noChangeArrowheads="1"/>
          </p:cNvSpPr>
          <p:nvPr>
            <p:ph type="body" idx="1"/>
          </p:nvPr>
        </p:nvSpPr>
        <p:spPr/>
        <p:txBody>
          <a:bodyPr/>
          <a:lstStyle/>
          <a:p>
            <a:r>
              <a:rPr lang="en-US" altLang="en-US"/>
              <a:t>Rough terrain and unprepared visitors provide a very challenging experience.</a:t>
            </a:r>
          </a:p>
          <a:p>
            <a:r>
              <a:rPr lang="en-US" altLang="en-US"/>
              <a:t>Search and Rescues occur often in peak months</a:t>
            </a:r>
          </a:p>
          <a:p>
            <a:r>
              <a:rPr lang="en-US" altLang="en-US"/>
              <a:t>Access is limited </a:t>
            </a:r>
          </a:p>
          <a:p>
            <a:r>
              <a:rPr lang="en-US" altLang="en-US"/>
              <a:t>Highly impacted campsites and litter </a:t>
            </a:r>
          </a:p>
          <a:p>
            <a:r>
              <a:rPr lang="en-US" altLang="en-US"/>
              <a:t>Relatively small area close to urban centers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ablerock_19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558800"/>
            <a:ext cx="7340600" cy="574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TRockfa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03_LGW_campsite through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03_LGW_out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03_LGW_People along tr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307975"/>
            <a:ext cx="4681537" cy="6242050"/>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6"/>
          <p:cNvSpPr>
            <a:spLocks noGrp="1" noChangeArrowheads="1"/>
          </p:cNvSpPr>
          <p:nvPr>
            <p:ph type="title" idx="4294967295"/>
          </p:nvPr>
        </p:nvSpPr>
        <p:spPr>
          <a:xfrm>
            <a:off x="1371600" y="5029200"/>
            <a:ext cx="7772400" cy="1143000"/>
          </a:xfrm>
        </p:spPr>
        <p:txBody>
          <a:bodyPr/>
          <a:lstStyle/>
          <a:p>
            <a:r>
              <a:rPr lang="en-US" altLang="en-US"/>
              <a:t>                 Day Hikers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03LGW_cascading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View from Mt Mitc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51988" cy="8077200"/>
          </a:xfrm>
          <a:prstGeom prst="rect">
            <a:avLst/>
          </a:prstGeom>
          <a:noFill/>
          <a:extLst>
            <a:ext uri="{909E8E84-426E-40DD-AFC4-6F175D3DCCD1}">
              <a14:hiddenFill xmlns:a14="http://schemas.microsoft.com/office/drawing/2010/main">
                <a:solidFill>
                  <a:srgbClr val="FFFFFF"/>
                </a:solidFill>
              </a14:hiddenFill>
            </a:ext>
          </a:extLst>
        </p:spPr>
      </p:pic>
      <p:sp>
        <p:nvSpPr>
          <p:cNvPr id="58372" name="Rectangle 4"/>
          <p:cNvSpPr>
            <a:spLocks noGrp="1" noChangeArrowheads="1"/>
          </p:cNvSpPr>
          <p:nvPr>
            <p:ph type="title" idx="4294967295"/>
          </p:nvPr>
        </p:nvSpPr>
        <p:spPr/>
        <p:txBody>
          <a:bodyPr/>
          <a:lstStyle/>
          <a:p>
            <a:r>
              <a:rPr lang="en-US" altLang="en-US"/>
              <a:t>Thank You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Questions?</a:t>
            </a:r>
          </a:p>
        </p:txBody>
      </p:sp>
      <p:sp>
        <p:nvSpPr>
          <p:cNvPr id="63491" name="Rectangle 3"/>
          <p:cNvSpPr>
            <a:spLocks noGrp="1" noChangeArrowheads="1"/>
          </p:cNvSpPr>
          <p:nvPr>
            <p:ph type="body" idx="1"/>
          </p:nvPr>
        </p:nvSpPr>
        <p:spPr/>
        <p:txBody>
          <a:bodyPr/>
          <a:lstStyle/>
          <a:p>
            <a:r>
              <a:rPr lang="en-US" altLang="en-US">
                <a:hlinkClick r:id="rId3"/>
              </a:rPr>
              <a:t>gphilipp@fs.fed.us</a:t>
            </a:r>
            <a:endParaRPr lang="en-US" altLang="en-US"/>
          </a:p>
          <a:p>
            <a:endParaRPr lang="en-US" altLang="en-US"/>
          </a:p>
          <a:p>
            <a:r>
              <a:rPr lang="en-US" altLang="en-US"/>
              <a:t>828-652-2144</a:t>
            </a: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03LGW_Climbers_Dece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418513" cy="631348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title" idx="4294967295"/>
          </p:nvPr>
        </p:nvSpPr>
        <p:spPr>
          <a:xfrm>
            <a:off x="1371600" y="4419600"/>
            <a:ext cx="7772400" cy="1143000"/>
          </a:xfrm>
        </p:spPr>
        <p:txBody>
          <a:bodyPr/>
          <a:lstStyle/>
          <a:p>
            <a:r>
              <a:rPr lang="en-US" altLang="en-US"/>
              <a:t>      Climbers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3LGW_hikers on r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19507200" cy="14630400"/>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p:cNvSpPr>
            <a:spLocks noGrp="1" noChangeArrowheads="1"/>
          </p:cNvSpPr>
          <p:nvPr>
            <p:ph type="title" idx="4294967295"/>
          </p:nvPr>
        </p:nvSpPr>
        <p:spPr/>
        <p:txBody>
          <a:bodyPr/>
          <a:lstStyle/>
          <a:p>
            <a:r>
              <a:rPr lang="en-US" altLang="en-US"/>
              <a:t>Backpackers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nnacl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19507200" cy="1463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3LGW_hisp hikers on tr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75" y="1087438"/>
            <a:ext cx="6242050" cy="4681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03LGW_Rockoutcrop_shortoff tr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7459663" cy="5594350"/>
          </a:xfrm>
          <a:prstGeom prst="rect">
            <a:avLst/>
          </a:prstGeom>
          <a:noFill/>
          <a:extLst>
            <a:ext uri="{909E8E84-426E-40DD-AFC4-6F175D3DCCD1}">
              <a14:hiddenFill xmlns:a14="http://schemas.microsoft.com/office/drawing/2010/main">
                <a:solidFill>
                  <a:srgbClr val="FFFFFF"/>
                </a:solidFill>
              </a14:hiddenFill>
            </a:ext>
          </a:extLst>
        </p:spPr>
      </p:pic>
      <p:sp>
        <p:nvSpPr>
          <p:cNvPr id="16389" name="Rectangle 5"/>
          <p:cNvSpPr>
            <a:spLocks noGrp="1" noChangeArrowheads="1"/>
          </p:cNvSpPr>
          <p:nvPr>
            <p:ph type="title" idx="4294967295"/>
          </p:nvPr>
        </p:nvSpPr>
        <p:spPr/>
        <p:txBody>
          <a:bodyPr/>
          <a:lstStyle/>
          <a:p>
            <a:endParaRPr lang="en-US" altLang="en-US"/>
          </a:p>
        </p:txBody>
      </p:sp>
    </p:spTree>
  </p:cSld>
  <p:clrMapOvr>
    <a:masterClrMapping/>
  </p:clrMapOvr>
</p:sld>
</file>

<file path=ppt/theme/theme1.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Designs\Topo.pot</Template>
  <TotalTime>315</TotalTime>
  <Words>950</Words>
  <Application>Microsoft Office PowerPoint</Application>
  <PresentationFormat>On-screen Show (4:3)</PresentationFormat>
  <Paragraphs>154</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Times New Roman</vt:lpstr>
      <vt:lpstr>Arial Narrow</vt:lpstr>
      <vt:lpstr>Wingdings</vt:lpstr>
      <vt:lpstr>Arial</vt:lpstr>
      <vt:lpstr>Topo</vt:lpstr>
      <vt:lpstr>        Managing Visitor Use in Wilderness  Arthur Carhart National Wilderness Training Center Greg Philipp  Pisgah National Forest Grandfather Ranger District 109 East Lawing Drive Nebo, NC, 28761 828-652-2144</vt:lpstr>
      <vt:lpstr>Linville River</vt:lpstr>
      <vt:lpstr>Shortoff Mountain</vt:lpstr>
      <vt:lpstr>                 Day Hikers</vt:lpstr>
      <vt:lpstr>      Climbers </vt:lpstr>
      <vt:lpstr>Backpackers</vt:lpstr>
      <vt:lpstr>PowerPoint Presentation</vt:lpstr>
      <vt:lpstr>PowerPoint Presentation</vt:lpstr>
      <vt:lpstr>PowerPoint Presentation</vt:lpstr>
      <vt:lpstr>Brief History of Linville Gorge </vt:lpstr>
      <vt:lpstr>History continued</vt:lpstr>
      <vt:lpstr>Home to Proposed, Threatened, Endangered and Sensitive Species</vt:lpstr>
      <vt:lpstr>Proposed, Threatened, Endangered and Sensitive Species continued</vt:lpstr>
      <vt:lpstr>Fire in Linville Gorge</vt:lpstr>
      <vt:lpstr>PowerPoint Presentation</vt:lpstr>
      <vt:lpstr>10,120 acres burned from unattended campfire in Fall 2000</vt:lpstr>
      <vt:lpstr>Research…  5-10 requests annually  - Bird Communities - Snails - Exotic Invasives          </vt:lpstr>
      <vt:lpstr>The Linville Gorge’s protected status since 1950 makes it an ideal setting for research due to its unmanaged condition.         </vt:lpstr>
      <vt:lpstr>Visitor Use Study</vt:lpstr>
      <vt:lpstr>Evaluating the Effectiveness of Monitoring Biophysical Conditions in Wilderness</vt:lpstr>
      <vt:lpstr>Linville Gorge Wilderness Permit System</vt:lpstr>
      <vt:lpstr>Permit System</vt:lpstr>
      <vt:lpstr>1974 Permit Plan</vt:lpstr>
      <vt:lpstr>1974 Permit Plan continued</vt:lpstr>
      <vt:lpstr>1984 Wilderness Permit System</vt:lpstr>
      <vt:lpstr>1984 Permit System continued</vt:lpstr>
      <vt:lpstr>1984 Permit System continued </vt:lpstr>
      <vt:lpstr>Visitor Use – Linville Gorge Information Cabin</vt:lpstr>
      <vt:lpstr>Number of visitors through Cabin</vt:lpstr>
      <vt:lpstr>Total Number of Permittees</vt:lpstr>
      <vt:lpstr>The District depletes all permits on peak weekends and most holidays.  Also seasonal variations such as leaves changing color and rhododendron blooms deplete permits.  Forecasted nice weather has the same effect.</vt:lpstr>
      <vt:lpstr>Enforcement of Permit System</vt:lpstr>
      <vt:lpstr>Enforcement of Permit System</vt:lpstr>
      <vt:lpstr>Recreation in Linville Gorge  As with most Wilderness Areas, the Linville Gorge is “loved to death.”  Day hikers, Backpackers, Fisherman, Hunters, Climbers, Leaf Lookers all compete for the same resource.  </vt:lpstr>
      <vt:lpstr>Problems encountered in the Linville Gorge</vt:lpstr>
      <vt:lpstr>PowerPoint Presentation</vt:lpstr>
      <vt:lpstr>PowerPoint Presentation</vt:lpstr>
      <vt:lpstr>PowerPoint Presentation</vt:lpstr>
      <vt:lpstr>PowerPoint Presentation</vt:lpstr>
      <vt:lpstr>PowerPoint Presentation</vt:lpstr>
      <vt:lpstr>Thank You</vt:lpstr>
      <vt:lpstr>Questions?</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Visitor Use in Wilderness  Arthur Carhart National Wilderness Training Center Greg Philipp  Pisgah National Forest Grandfather Ranger District 109 East Lawing Drive Nebo, NC, 28761 828-652-2144</dc:title>
  <dc:creator>FSDefaultUser</dc:creator>
  <cp:lastModifiedBy>Ronald, Lisa</cp:lastModifiedBy>
  <cp:revision>6</cp:revision>
  <dcterms:created xsi:type="dcterms:W3CDTF">2005-02-02T14:42:46Z</dcterms:created>
  <dcterms:modified xsi:type="dcterms:W3CDTF">2020-07-24T14:45:56Z</dcterms:modified>
</cp:coreProperties>
</file>