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7" r:id="rId3"/>
    <p:sldId id="262" r:id="rId4"/>
    <p:sldId id="261" r:id="rId5"/>
    <p:sldId id="263" r:id="rId6"/>
    <p:sldId id="288" r:id="rId7"/>
    <p:sldId id="289" r:id="rId8"/>
    <p:sldId id="264" r:id="rId9"/>
    <p:sldId id="270" r:id="rId10"/>
    <p:sldId id="271" r:id="rId11"/>
    <p:sldId id="259" r:id="rId12"/>
    <p:sldId id="265" r:id="rId13"/>
    <p:sldId id="266" r:id="rId14"/>
    <p:sldId id="267" r:id="rId15"/>
    <p:sldId id="268" r:id="rId16"/>
    <p:sldId id="269" r:id="rId17"/>
    <p:sldId id="293" r:id="rId18"/>
    <p:sldId id="295" r:id="rId19"/>
    <p:sldId id="272" r:id="rId20"/>
    <p:sldId id="273" r:id="rId21"/>
    <p:sldId id="274" r:id="rId22"/>
    <p:sldId id="275" r:id="rId23"/>
    <p:sldId id="276" r:id="rId24"/>
    <p:sldId id="277" r:id="rId25"/>
    <p:sldId id="260" r:id="rId26"/>
    <p:sldId id="278" r:id="rId27"/>
    <p:sldId id="281" r:id="rId28"/>
    <p:sldId id="282" r:id="rId29"/>
    <p:sldId id="283" r:id="rId30"/>
    <p:sldId id="291" r:id="rId31"/>
    <p:sldId id="292" r:id="rId32"/>
    <p:sldId id="284" r:id="rId33"/>
    <p:sldId id="294" r:id="rId34"/>
    <p:sldId id="290" r:id="rId3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5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02D004-793C-4D42-9906-70DE45FE30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71DA1DD-1BE8-43BF-8B50-03EF56DC32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8B68C-E70B-4557-A751-AC03E089912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2D51A-7478-4AB8-AB5D-25990985ED7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F3723-B7B0-432E-8E41-6390CC4C98C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885B8-8104-4856-8CE1-6982A27B45B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3BBB8-E303-4F54-A7B7-2926C1A1DED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08E59-0E71-421E-B3E6-1910FA9575A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387B9-3E8A-4A88-A9FC-70E7C972CFA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7B158-9FC8-444D-B0EB-9706B894209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64564-7AA5-4032-BEF4-C36D3AB6549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0B983-DE9F-47FB-832C-A2C64835FA3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15CDB-48B7-4BAC-974F-7D7E993A253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092200" y="685800"/>
            <a:ext cx="4673600" cy="35052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029200" cy="4191000"/>
          </a:xfrm>
        </p:spPr>
        <p:txBody>
          <a:bodyPr/>
          <a:lstStyle/>
          <a:p>
            <a:r>
              <a:rPr lang="en-US" altLang="en-US"/>
              <a:t>Definitions:</a:t>
            </a:r>
          </a:p>
          <a:p>
            <a:pPr>
              <a:buFontTx/>
              <a:buChar char="•"/>
            </a:pPr>
            <a:r>
              <a:rPr lang="en-US" altLang="en-US"/>
              <a:t>Groups or people</a:t>
            </a:r>
          </a:p>
          <a:p>
            <a:pPr>
              <a:buFontTx/>
              <a:buChar char="•"/>
            </a:pPr>
            <a:r>
              <a:rPr lang="en-US" altLang="en-US"/>
              <a:t>Seen more than once?</a:t>
            </a:r>
          </a:p>
          <a:p>
            <a:pPr>
              <a:buFontTx/>
              <a:buChar char="•"/>
            </a:pPr>
            <a:r>
              <a:rPr lang="en-US" altLang="en-US"/>
              <a:t>How close to count?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7FF04-6BC9-4651-97E1-687AB9C415E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Inventory – develop EA; identify supply &amp; demand; prioritize workforce; develop information base; be proactive; </a:t>
            </a:r>
          </a:p>
          <a:p>
            <a:r>
              <a:rPr lang="en-US" altLang="en-US"/>
              <a:t>Monitory – evaluate effects of actions; trigger actions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8FB1F-062B-4F0D-998B-015F6CC098C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23058-2AF8-4E41-B75A-29731B4CB2B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E1FE2-1E0C-422E-8D78-F375DD813D4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2684F-CFD2-420B-AA56-E94D9E2DF3F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73406-D94C-4472-9AE5-4413675A1F4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CF8A5-9F36-496C-94AD-50F29341594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471FF-A24F-44F0-8A3C-6FC8BE9164A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3ADE9-2147-4EFC-ADB4-B70DBD7812D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Note that visitor recalled encounters are much lower than for rangers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4F7C-FB67-4356-8B6E-FC608508721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626AC-CA1E-4F69-84A7-98FC6E6EE35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Calwild.org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34293-5F49-4D5E-9837-47FA2B87B6F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154D0-CD6E-430D-AE14-486B94ED655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A1B4B-AAD8-4390-BDF0-44420628B07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0B80C-C63F-43F7-9924-9E03FBF2567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Analysis should be commensurate with potential consequences.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39485-23B3-429C-A6BB-02DC4ABA1EC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14397-1BF2-4AC9-9688-7862A8A552F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CC602-8B92-4786-B28A-B577729FF9D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8BAA9-BD8C-4C4D-B728-FA32C91210C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9754A-4C95-4591-A882-57455AE1C86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0684E-327F-4145-B119-F271FF9D00E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3DAE1-1555-4397-B74C-14945790DB1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06E84-F23E-4B09-A0C7-AF99A2033AC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4096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85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4098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9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0991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992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993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717AA3-E758-4BCF-9260-9E09C3039C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3538C-C160-4052-831A-9F11B094F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1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32E93-85A4-4047-8DD1-DFD093B80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11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8350"/>
            <a:ext cx="7772400" cy="5327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B84C6E-468D-4140-80C9-57C9684AC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96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A413CA-2EEA-48FB-AB31-BBC0C648D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63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7C15-8AFD-4F64-92BA-8A374F912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66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DDE45-430B-40B9-8B42-9944D3AB4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81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99C0A-F8AA-42F8-BB8F-DDEDE5EA9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53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2E7F5-77D6-47AE-A6A6-570BDBF6C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7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C5E67-84B1-4EDF-867F-3E49AA30B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5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0CE9F-D121-43E7-96E6-4B944358C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13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30DE-3F96-4841-B6E0-EC3B0BBF6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03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46997-59E5-4AE1-BEBA-22241F254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03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39939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0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1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61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39962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65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9966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67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9968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9969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EFECE2-7CFF-429B-B7A7-0BE3DA3CC5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E923416-6110-43F5-A7F3-DB49FA9510F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/>
              <a:t>Inventory &amp; Monitoring of Visitor Use and Experiences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Troy Hall</a:t>
            </a:r>
          </a:p>
          <a:p>
            <a:r>
              <a:rPr lang="en-US" altLang="en-US" sz="2400"/>
              <a:t>Visitor Use Management</a:t>
            </a:r>
          </a:p>
          <a:p>
            <a:r>
              <a:rPr lang="en-US" altLang="en-US" sz="2400"/>
              <a:t>Missoula, MT</a:t>
            </a:r>
          </a:p>
          <a:p>
            <a:r>
              <a:rPr lang="en-US" altLang="en-US" sz="2400"/>
              <a:t>April 2005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76D2-7AC1-41FF-A522-B6193F2527B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2766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400">
                <a:solidFill>
                  <a:srgbClr val="333300"/>
                </a:solidFill>
              </a:rPr>
              <a:t>SEMI-PRIMITIVE</a:t>
            </a:r>
          </a:p>
          <a:p>
            <a:r>
              <a:rPr lang="en-US" altLang="en-US" sz="2000">
                <a:solidFill>
                  <a:srgbClr val="333300"/>
                </a:solidFill>
              </a:rPr>
              <a:t>“Encounters with other users may be frequent”</a:t>
            </a:r>
          </a:p>
          <a:p>
            <a:r>
              <a:rPr lang="en-US" altLang="en-US" sz="2000">
                <a:solidFill>
                  <a:srgbClr val="333300"/>
                </a:solidFill>
              </a:rPr>
              <a:t>“low-to-moderate opportunities for solitude”</a:t>
            </a:r>
          </a:p>
          <a:p>
            <a:r>
              <a:rPr lang="en-US" altLang="en-US" sz="2000">
                <a:solidFill>
                  <a:srgbClr val="333300"/>
                </a:solidFill>
              </a:rPr>
              <a:t>No more than 20 other parties encountered on trail 80% of the time”</a:t>
            </a:r>
          </a:p>
          <a:p>
            <a:r>
              <a:rPr lang="en-US" altLang="en-US" sz="2000">
                <a:solidFill>
                  <a:srgbClr val="333300"/>
                </a:solidFill>
              </a:rPr>
              <a:t>No standard for camps in sight/sound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White River NF Plan</a:t>
            </a:r>
          </a:p>
        </p:txBody>
      </p:sp>
      <p:pic>
        <p:nvPicPr>
          <p:cNvPr id="17413" name="Picture 5" descr="IMG0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414838" cy="3327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4BF-E382-42F9-97D7-E01AE26D8256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5122" name="Picture 2" descr="slid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944938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984250"/>
          </a:xfrm>
        </p:spPr>
        <p:txBody>
          <a:bodyPr/>
          <a:lstStyle/>
          <a:p>
            <a:r>
              <a:rPr lang="en-US" altLang="en-US" sz="4000">
                <a:latin typeface="Arial" panose="020B0604020202020204" pitchFamily="34" charset="0"/>
              </a:rPr>
              <a:t>Mt. Hood Forest Plan Social Standards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40386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>
                <a:latin typeface="Tahoma" panose="020B0604030504040204" pitchFamily="34" charset="0"/>
                <a:cs typeface="Times New Roman" panose="02020603050405020304" pitchFamily="18" charset="0"/>
              </a:rPr>
              <a:t>“Encounters with other groups shall be limited to no more than ten groups per day in semi-primitive areas, and no more than six groups per day in primitive areas, during 80 percent of the primary recreational use season.”</a:t>
            </a:r>
            <a:endParaRPr lang="en-US" altLang="en-US" sz="26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C225-55CB-449E-8796-5C7A8E7EB5B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altLang="en-US" sz="4000"/>
              <a:t>Selecting indicators – what to monitor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4114800" cy="4191000"/>
          </a:xfrm>
        </p:spPr>
        <p:txBody>
          <a:bodyPr/>
          <a:lstStyle/>
          <a:p>
            <a:r>
              <a:rPr lang="en-US" altLang="en-US"/>
              <a:t>Not all indicators are equally useful</a:t>
            </a:r>
          </a:p>
          <a:p>
            <a:pPr lvl="1"/>
            <a:r>
              <a:rPr lang="en-US" altLang="en-US"/>
              <a:t>Valid (significant), Relevant</a:t>
            </a:r>
          </a:p>
          <a:p>
            <a:pPr lvl="1"/>
            <a:r>
              <a:rPr lang="en-US" altLang="en-US"/>
              <a:t>Measurable/Reliable</a:t>
            </a:r>
          </a:p>
          <a:p>
            <a:pPr lvl="1"/>
            <a:r>
              <a:rPr lang="en-US" altLang="en-US"/>
              <a:t>Responsive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11268" name="Picture 4" descr="IMG0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352800" cy="22367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C252-FDDB-46D8-B278-AB818334A0B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altLang="en-US" sz="4000"/>
              <a:t>Selecting social indicators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73350"/>
            <a:ext cx="7772400" cy="34226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/>
              <a:t>3 main choices: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Document use trends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Observe visitors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Talk to visitors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A0A0-94A6-4864-8ED7-716640414A5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/>
          <a:lstStyle/>
          <a:p>
            <a:r>
              <a:rPr lang="en-US" altLang="en-US" sz="4000"/>
              <a:t>1. Documentation of Use Levels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sz="2800"/>
              <a:t>Often done for overnight, but not day</a:t>
            </a:r>
          </a:p>
          <a:p>
            <a:r>
              <a:rPr lang="en-US" altLang="en-US" sz="2800"/>
              <a:t>may require compliance checking</a:t>
            </a:r>
          </a:p>
          <a:p>
            <a:r>
              <a:rPr lang="en-US" altLang="en-US" sz="2800"/>
              <a:t>Info can be quite valuable</a:t>
            </a:r>
          </a:p>
          <a:p>
            <a:r>
              <a:rPr lang="en-US" altLang="en-US" sz="2800"/>
              <a:t>Can be costly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82905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95600" y="6324600"/>
            <a:ext cx="511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John Muir/Ansel Adams and Dinkey Lakes FEIS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4A03-B1DE-4161-944B-ED8FA6C4C14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831850"/>
          </a:xfrm>
        </p:spPr>
        <p:txBody>
          <a:bodyPr/>
          <a:lstStyle/>
          <a:p>
            <a:r>
              <a:rPr lang="en-US" altLang="en-US" sz="4000"/>
              <a:t>1. Documentation of Use Levels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Many handbooks and examples are available</a:t>
            </a:r>
          </a:p>
          <a:p>
            <a:r>
              <a:rPr lang="en-US" altLang="en-US" sz="2800"/>
              <a:t>Pros and cons of use measurement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B7C1-BBBC-427E-86B3-B697A30FA65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/>
          <a:lstStyle/>
          <a:p>
            <a:r>
              <a:rPr lang="en-US" altLang="en-US" sz="4000"/>
              <a:t>2. Observing Visitors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Documentation of encounters</a:t>
            </a:r>
          </a:p>
          <a:p>
            <a:r>
              <a:rPr lang="en-US" altLang="en-US" sz="2800"/>
              <a:t>Other observations?</a:t>
            </a:r>
          </a:p>
        </p:txBody>
      </p:sp>
      <p:pic>
        <p:nvPicPr>
          <p:cNvPr id="15364" name="Picture 4" descr="slid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3429000"/>
            <a:ext cx="4638675" cy="30162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ABE-3124-4DB1-8D40-55E24BE1E942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104900"/>
            <a:ext cx="32861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4E81-792E-4F97-B563-57B299128110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52413"/>
            <a:ext cx="435292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32AA-5DB2-4BE3-8CAB-9B80CAB8358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839200" cy="1143000"/>
          </a:xfrm>
        </p:spPr>
        <p:txBody>
          <a:bodyPr/>
          <a:lstStyle/>
          <a:p>
            <a:r>
              <a:rPr lang="en-US" altLang="en-US" sz="4000"/>
              <a:t>Monitoring Encounters - Considerations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2332038"/>
            <a:ext cx="4437063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Source of data?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Sampling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Timing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Duration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Locations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Training/standardization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Definitions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Additional data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Concurrent data on use levels</a:t>
            </a:r>
          </a:p>
        </p:txBody>
      </p:sp>
      <p:pic>
        <p:nvPicPr>
          <p:cNvPr id="18436" name="Picture 4" descr="IMG0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73380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C49A-331B-4593-8133-D79323680BA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/>
              <a:t>What is inventory?</a:t>
            </a:r>
          </a:p>
          <a:p>
            <a:pPr algn="ctr">
              <a:buFontTx/>
              <a:buNone/>
            </a:pPr>
            <a:r>
              <a:rPr lang="en-US" altLang="en-US"/>
              <a:t>What is monitoring?</a:t>
            </a:r>
          </a:p>
          <a:p>
            <a:pPr algn="ctr">
              <a:buFontTx/>
              <a:buNone/>
            </a:pPr>
            <a:r>
              <a:rPr lang="en-US" altLang="en-US"/>
              <a:t>Why do we do them?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969-D948-4D48-8C96-2369E889191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534400" cy="1143000"/>
          </a:xfrm>
        </p:spPr>
        <p:txBody>
          <a:bodyPr/>
          <a:lstStyle/>
          <a:p>
            <a:r>
              <a:rPr lang="en-US" altLang="en-US" sz="4000"/>
              <a:t>Monitoring Encounters – Using the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altLang="en-US"/>
              <a:t>Organization by location</a:t>
            </a:r>
          </a:p>
          <a:p>
            <a:r>
              <a:rPr lang="en-US" altLang="en-US"/>
              <a:t>Standardizing time frame</a:t>
            </a:r>
          </a:p>
          <a:p>
            <a:r>
              <a:rPr lang="en-US" altLang="en-US"/>
              <a:t>Analysis by day of week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AA81-BB0C-4C5D-BCA4-E9FAC9D85534}" type="slidenum">
              <a:rPr lang="en-US" altLang="en-US"/>
              <a:pPr/>
              <a:t>21</a:t>
            </a:fld>
            <a:endParaRPr lang="en-US" alt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ph/>
          </p:nvPr>
        </p:nvGraphicFramePr>
        <p:xfrm>
          <a:off x="685800" y="1655763"/>
          <a:ext cx="7772400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hart" r:id="rId4" imgW="7772781" imgH="4591507" progId="MSGraph.Chart.8">
                  <p:embed followColorScheme="full"/>
                </p:oleObj>
              </mc:Choice>
              <mc:Fallback>
                <p:oleObj name="Chart" r:id="rId4" imgW="7772781" imgH="459150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55763"/>
                        <a:ext cx="7772400" cy="444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4025" y="838200"/>
            <a:ext cx="8234363" cy="649288"/>
          </a:xfrm>
        </p:spPr>
        <p:txBody>
          <a:bodyPr/>
          <a:lstStyle/>
          <a:p>
            <a:r>
              <a:rPr lang="en-US" altLang="en-US" sz="3200"/>
              <a:t>Shenandoah – Ranger Data on Encounters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C80-A28C-4DE7-B10D-F39451F9B6E2}" type="slidenum">
              <a:rPr lang="en-US" altLang="en-US"/>
              <a:pPr/>
              <a:t>22</a:t>
            </a:fld>
            <a:endParaRPr lang="en-US" alt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ph/>
          </p:nvPr>
        </p:nvGraphicFramePr>
        <p:xfrm>
          <a:off x="685800" y="1655763"/>
          <a:ext cx="7772400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Chart" r:id="rId4" imgW="7772781" imgH="4591507" progId="MSGraph.Chart.8">
                  <p:embed followColorScheme="full"/>
                </p:oleObj>
              </mc:Choice>
              <mc:Fallback>
                <p:oleObj name="Chart" r:id="rId4" imgW="7772781" imgH="459150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55763"/>
                        <a:ext cx="7772400" cy="444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4025" y="838200"/>
            <a:ext cx="82343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tx2"/>
                </a:solidFill>
                <a:latin typeface="Tahoma" panose="020B0604030504040204" pitchFamily="34" charset="0"/>
              </a:rPr>
              <a:t>Shenandoah – Ranger Data on Encounters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53E-B92C-46B2-B923-6A8C98DDD059}" type="slidenum">
              <a:rPr lang="en-US" altLang="en-US"/>
              <a:pPr/>
              <a:t>23</a:t>
            </a:fld>
            <a:endParaRPr lang="en-US" alt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ph/>
          </p:nvPr>
        </p:nvGraphicFramePr>
        <p:xfrm>
          <a:off x="685800" y="1655763"/>
          <a:ext cx="7772400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Chart" r:id="rId4" imgW="7772781" imgH="4591507" progId="MSGraph.Chart.8">
                  <p:embed followColorScheme="full"/>
                </p:oleObj>
              </mc:Choice>
              <mc:Fallback>
                <p:oleObj name="Chart" r:id="rId4" imgW="7772781" imgH="459150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55763"/>
                        <a:ext cx="7772400" cy="444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4025" y="838200"/>
            <a:ext cx="82343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tx2"/>
                </a:solidFill>
                <a:latin typeface="Tahoma" panose="020B0604030504040204" pitchFamily="34" charset="0"/>
              </a:rPr>
              <a:t>Shenandoah – Ranger Data on Encounters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FAAA-BBCB-4D82-B545-224DCB8947A1}" type="slidenum">
              <a:rPr lang="en-US" altLang="en-US"/>
              <a:pPr/>
              <a:t>24</a:t>
            </a:fld>
            <a:endParaRPr lang="en-US" alt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Chart" r:id="rId4" imgW="7772781" imgH="4115206" progId="MSGraph.Chart.8">
                  <p:embed followColorScheme="full"/>
                </p:oleObj>
              </mc:Choice>
              <mc:Fallback>
                <p:oleObj name="Chart" r:id="rId4" imgW="7772781" imgH="4115206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4025" y="838200"/>
            <a:ext cx="82343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tx2"/>
                </a:solidFill>
                <a:latin typeface="Tahoma" panose="020B0604030504040204" pitchFamily="34" charset="0"/>
              </a:rPr>
              <a:t>Shenandoah – Ranger Data on Encounters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04F5-AFA9-4F05-A50A-0CE79DC746BC}" type="slidenum">
              <a:rPr lang="en-US" altLang="en-US"/>
              <a:pPr/>
              <a:t>25</a:t>
            </a:fld>
            <a:endParaRPr lang="en-US" alt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501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4" imgW="8220456" imgH="4534205" progId="MSGraph.Chart.8">
                  <p:embed followColorScheme="full"/>
                </p:oleObj>
              </mc:Choice>
              <mc:Fallback>
                <p:oleObj name="Chart" r:id="rId4" imgW="8220456" imgH="453420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5017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Encounter Rates, Mt. Hood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600200" y="4648200"/>
            <a:ext cx="69342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E2AF-215B-4F30-93F2-F413120B350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/>
          <a:lstStyle/>
          <a:p>
            <a:r>
              <a:rPr lang="en-US" altLang="en-US" sz="4000"/>
              <a:t>3. Talk to Visitors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Less common as a form of monitoring</a:t>
            </a:r>
          </a:p>
          <a:p>
            <a:r>
              <a:rPr lang="en-US" altLang="en-US"/>
              <a:t>Often used to help in setting standards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A267-7B8E-4BF2-B711-3B4F72D1A13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203325" y="914400"/>
            <a:ext cx="673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>Shenandoah- Visitor Responses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ph/>
          </p:nvPr>
        </p:nvGraphicFramePr>
        <p:xfrm>
          <a:off x="685800" y="1878013"/>
          <a:ext cx="7772400" cy="4217987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303764865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81261144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75254705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14122030"/>
                    </a:ext>
                  </a:extLst>
                </a:gridCol>
              </a:tblGrid>
              <a:tr h="105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Encounters Per 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154065"/>
                  </a:ext>
                </a:extLst>
              </a:tr>
              <a:tr h="1055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Cedar 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976392"/>
                  </a:ext>
                </a:extLst>
              </a:tr>
              <a:tr h="105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Jones 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612348"/>
                  </a:ext>
                </a:extLst>
              </a:tr>
              <a:tr h="105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Upper Hazel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8088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F8A-57F0-4D67-8A5C-CCA570BA42F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71600" y="838200"/>
            <a:ext cx="673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>Shenandoah- Visitor Responses</a:t>
            </a: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ph/>
          </p:nvPr>
        </p:nvGraphicFramePr>
        <p:xfrm>
          <a:off x="685800" y="1878013"/>
          <a:ext cx="7772400" cy="4217987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82321419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26156659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5710312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202073322"/>
                    </a:ext>
                  </a:extLst>
                </a:gridCol>
              </a:tblGrid>
              <a:tr h="105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Encounters Per 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% Felt Solitude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% Time In Solitude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968730"/>
                  </a:ext>
                </a:extLst>
              </a:tr>
              <a:tr h="1055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Cedar 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48362"/>
                  </a:ext>
                </a:extLst>
              </a:tr>
              <a:tr h="105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Jones 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228329"/>
                  </a:ext>
                </a:extLst>
              </a:tr>
              <a:tr h="105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Upper Hazel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07425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C0-96E1-497E-9739-641716D1A34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/>
          <a:lstStyle/>
          <a:p>
            <a:r>
              <a:rPr lang="en-US" altLang="en-US" sz="4000"/>
              <a:t>Talking to Visitors - Issues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r>
              <a:rPr lang="en-US" altLang="en-US" sz="2800"/>
              <a:t>Obtaining visitor input</a:t>
            </a:r>
          </a:p>
          <a:p>
            <a:pPr lvl="1"/>
            <a:r>
              <a:rPr lang="en-US" altLang="en-US" sz="2400"/>
              <a:t>OMB clearance</a:t>
            </a:r>
          </a:p>
          <a:p>
            <a:pPr lvl="1"/>
            <a:r>
              <a:rPr lang="en-US" altLang="en-US" sz="2400"/>
              <a:t>What conditions to ask about</a:t>
            </a:r>
          </a:p>
          <a:p>
            <a:pPr lvl="1"/>
            <a:r>
              <a:rPr lang="en-US" altLang="en-US" sz="2400"/>
              <a:t>How to ask specific questions</a:t>
            </a:r>
          </a:p>
          <a:p>
            <a:pPr lvl="1"/>
            <a:r>
              <a:rPr lang="en-US" altLang="en-US" sz="2400"/>
              <a:t>Which people to survey</a:t>
            </a:r>
          </a:p>
          <a:p>
            <a:r>
              <a:rPr lang="en-US" altLang="en-US" sz="2800"/>
              <a:t>Identifying proper indicators</a:t>
            </a:r>
          </a:p>
          <a:p>
            <a:pPr lvl="1"/>
            <a:r>
              <a:rPr lang="en-US" altLang="en-US" sz="2400"/>
              <a:t>For many visitors, there’s a weak correlation between encounters and solitude</a:t>
            </a:r>
          </a:p>
          <a:p>
            <a:r>
              <a:rPr lang="en-US" altLang="en-US" sz="2800"/>
              <a:t>How to use the data</a:t>
            </a:r>
          </a:p>
          <a:p>
            <a:pPr lvl="1"/>
            <a:endParaRPr lang="en-US" altLang="en-US" sz="2400"/>
          </a:p>
        </p:txBody>
      </p:sp>
      <p:pic>
        <p:nvPicPr>
          <p:cNvPr id="32773" name="Picture 5" descr="women at sa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3048000" cy="2286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69DA26-0AB3-4115-8B7B-54DEED092CFC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8194" name="Picture 2" descr="high_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Social Impacts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624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Conflict                   Crowding</a:t>
            </a:r>
          </a:p>
          <a:p>
            <a:pPr algn="ctr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Solitude</a:t>
            </a:r>
          </a:p>
          <a:p>
            <a:pPr algn="ctr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“Experience Quality”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D58D-A619-42DB-9BCE-4FB2BEF666E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/>
          <a:lstStyle/>
          <a:p>
            <a:r>
              <a:rPr lang="en-US" altLang="en-US" sz="4000"/>
              <a:t>Coping with lack of resources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Volunteers?</a:t>
            </a:r>
          </a:p>
          <a:p>
            <a:r>
              <a:rPr lang="en-US" altLang="en-US"/>
              <a:t>Staggered observations?</a:t>
            </a:r>
          </a:p>
          <a:p>
            <a:r>
              <a:rPr lang="en-US" altLang="en-US"/>
              <a:t>Internships?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61CE-7F2C-4A5F-9147-CDE826D3459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Update: Wilderness Monitoring Committee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Statutory qualities</a:t>
            </a:r>
          </a:p>
          <a:p>
            <a:pPr lvl="1"/>
            <a:r>
              <a:rPr lang="en-US" altLang="en-US"/>
              <a:t>Natural</a:t>
            </a:r>
          </a:p>
          <a:p>
            <a:pPr lvl="1"/>
            <a:r>
              <a:rPr lang="en-US" altLang="en-US"/>
              <a:t>Untrammeled</a:t>
            </a:r>
          </a:p>
          <a:p>
            <a:pPr lvl="1"/>
            <a:r>
              <a:rPr lang="en-US" altLang="en-US"/>
              <a:t>Undeveloped</a:t>
            </a:r>
          </a:p>
          <a:p>
            <a:pPr lvl="1"/>
            <a:r>
              <a:rPr lang="en-US" altLang="en-US"/>
              <a:t>Outstanding opportunities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340-5920-4FAC-9E88-B2670F89E01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Understand why you are monitoring and how you will use the data before you start</a:t>
            </a:r>
          </a:p>
          <a:p>
            <a:r>
              <a:rPr lang="en-US" altLang="en-US" sz="2800"/>
              <a:t>Consider the spatial and temporal scope of needed data</a:t>
            </a:r>
          </a:p>
          <a:p>
            <a:r>
              <a:rPr lang="en-US" altLang="en-US" sz="2800"/>
              <a:t>How important is the issue? How accurate do you need to be? </a:t>
            </a:r>
          </a:p>
          <a:p>
            <a:r>
              <a:rPr lang="en-US" altLang="en-US" sz="2800"/>
              <a:t>How much information do you need before you act?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9B6-DF4F-4F22-8B42-D383A9D0805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4D41-176B-475B-8995-C93135037DD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Snow Lake study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60" name="Picture 4" descr="P1000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5105400" cy="38290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ppl in 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57700"/>
            <a:ext cx="2895600" cy="21717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 descr="line of ppl switchback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352800" cy="2514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603-EE06-422E-BF16-1257FDC96BD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/>
              <a:t>How do you decide if you are providing high quality experiences?</a:t>
            </a:r>
          </a:p>
        </p:txBody>
      </p:sp>
      <p:pic>
        <p:nvPicPr>
          <p:cNvPr id="7172" name="Picture 4" descr="IMG0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334000" cy="36750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19CA-93FA-4B27-996C-683E8EDCF6D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Wilderness Experience: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i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“Solitude or a primitive and unconfined type of recreation”</a:t>
            </a:r>
          </a:p>
        </p:txBody>
      </p:sp>
      <p:pic>
        <p:nvPicPr>
          <p:cNvPr id="9220" name="Picture 4" descr="img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429000" cy="2286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P10008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048000" cy="2286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41C0-5C39-4D1F-9A9F-549A5F77C7D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conditions </a:t>
            </a:r>
            <a:r>
              <a:rPr lang="en-US" altLang="en-US" u="sng"/>
              <a:t>do</a:t>
            </a:r>
            <a:r>
              <a:rPr lang="en-US" altLang="en-US"/>
              <a:t> you monitor?</a:t>
            </a:r>
          </a:p>
          <a:p>
            <a:r>
              <a:rPr lang="en-US" altLang="en-US"/>
              <a:t>What conditions </a:t>
            </a:r>
            <a:r>
              <a:rPr lang="en-US" altLang="en-US" u="sng"/>
              <a:t>could</a:t>
            </a:r>
            <a:r>
              <a:rPr lang="en-US" altLang="en-US"/>
              <a:t> you monitor to tell you about status and trends?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5E4A-EEFD-410F-8537-BC63AA15C87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/>
              <a:t>Do we monitor an indicator or the experience itself?</a:t>
            </a:r>
          </a:p>
        </p:txBody>
      </p:sp>
      <p:pic>
        <p:nvPicPr>
          <p:cNvPr id="44036" name="Picture 4" descr="IMG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105400" cy="34051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B7D-D855-44EB-A5DA-B0A06963CE4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altLang="en-US" sz="4000"/>
              <a:t>RMNP Backcountry/Wilderness Plan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95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669900"/>
                </a:solidFill>
              </a:rPr>
              <a:t>“</a:t>
            </a:r>
            <a:r>
              <a:rPr lang="en-US" altLang="en-US" sz="2400">
                <a:solidFill>
                  <a:srgbClr val="333300"/>
                </a:solidFill>
              </a:rPr>
              <a:t>Visitors…should have the opportunity for a variety of personal outdoor experiences, ranging from solitary to social”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333300"/>
                </a:solidFill>
              </a:rPr>
              <a:t>“The visitor experience should relate intimately to the splendor of the wilderness resource of RMNP”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333300"/>
                </a:solidFill>
              </a:rPr>
              <a:t>Solitude and challenge are specifically emphasized; freedom discussed a little</a:t>
            </a:r>
          </a:p>
        </p:txBody>
      </p:sp>
      <p:pic>
        <p:nvPicPr>
          <p:cNvPr id="10244" name="Picture 4" descr="romo wilderness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1289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082-3218-46E3-B01B-57690E3C482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219200"/>
            <a:ext cx="3352800" cy="762000"/>
          </a:xfrm>
        </p:spPr>
        <p:txBody>
          <a:bodyPr/>
          <a:lstStyle/>
          <a:p>
            <a:r>
              <a:rPr lang="en-US" altLang="en-US" sz="4000"/>
              <a:t>White River NF 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1242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333300"/>
                </a:solidFill>
              </a:rPr>
              <a:t>PRISTINE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333300"/>
                </a:solidFill>
              </a:rPr>
              <a:t>“Opportunities for solitude and self-reliance are excellent”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333300"/>
                </a:solidFill>
              </a:rPr>
              <a:t>“No more than two other parties encountered during cross-country travel per day on 80% of the days during each use season”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333300"/>
                </a:solidFill>
              </a:rPr>
              <a:t>“No other party within sight or sound of campsites should be encountered on 80% of the days in the summer and fall”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219200"/>
            <a:ext cx="2895600" cy="5105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333300"/>
                </a:solidFill>
              </a:rPr>
              <a:t>PRIMITIVE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solidFill>
                  <a:srgbClr val="333300"/>
                </a:solidFill>
              </a:rPr>
              <a:t>“Moderate to high occasions of solitude while traveling and camping outside the trail corridors”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solidFill>
                  <a:srgbClr val="333300"/>
                </a:solidFill>
              </a:rPr>
              <a:t>“Moderate-to-high level of risk and challenge”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solidFill>
                  <a:srgbClr val="333300"/>
                </a:solidFill>
              </a:rPr>
              <a:t>“No more than 12 parties encountered per day on trail 80% of the time”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solidFill>
                  <a:srgbClr val="333300"/>
                </a:solidFill>
              </a:rPr>
              <a:t>“No more than 6 campsites in sight/sound 80% of the days”</a:t>
            </a:r>
          </a:p>
        </p:txBody>
      </p:sp>
      <p:pic>
        <p:nvPicPr>
          <p:cNvPr id="16389" name="Picture 5" descr="white river forest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2514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155</TotalTime>
  <Words>837</Words>
  <Application>Microsoft Office PowerPoint</Application>
  <PresentationFormat>On-screen Show (4:3)</PresentationFormat>
  <Paragraphs>220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Tahoma</vt:lpstr>
      <vt:lpstr>Times New Roman</vt:lpstr>
      <vt:lpstr>Sumi Painting</vt:lpstr>
      <vt:lpstr>Microsoft Graph 2000 Chart</vt:lpstr>
      <vt:lpstr>Inventory &amp; Monitoring of Visitor Use and Experiences</vt:lpstr>
      <vt:lpstr>PowerPoint Presentation</vt:lpstr>
      <vt:lpstr>Social Impacts</vt:lpstr>
      <vt:lpstr>PowerPoint Presentation</vt:lpstr>
      <vt:lpstr>Wilderness Experience:</vt:lpstr>
      <vt:lpstr>PowerPoint Presentation</vt:lpstr>
      <vt:lpstr>PowerPoint Presentation</vt:lpstr>
      <vt:lpstr>RMNP Backcountry/Wilderness Plan</vt:lpstr>
      <vt:lpstr>White River NF Plan</vt:lpstr>
      <vt:lpstr>PowerPoint Presentation</vt:lpstr>
      <vt:lpstr>Mt. Hood Forest Plan Social Standards</vt:lpstr>
      <vt:lpstr>Selecting indicators – what to monitor</vt:lpstr>
      <vt:lpstr>Selecting social indicators</vt:lpstr>
      <vt:lpstr>1. Documentation of Use Levels</vt:lpstr>
      <vt:lpstr>1. Documentation of Use Levels</vt:lpstr>
      <vt:lpstr>2. Observing Visitors</vt:lpstr>
      <vt:lpstr>PowerPoint Presentation</vt:lpstr>
      <vt:lpstr>PowerPoint Presentation</vt:lpstr>
      <vt:lpstr>Monitoring Encounters - Considerations</vt:lpstr>
      <vt:lpstr>Monitoring Encounters – Using the Data</vt:lpstr>
      <vt:lpstr>Shenandoah – Ranger Data on Encounters</vt:lpstr>
      <vt:lpstr>PowerPoint Presentation</vt:lpstr>
      <vt:lpstr>PowerPoint Presentation</vt:lpstr>
      <vt:lpstr>PowerPoint Presentation</vt:lpstr>
      <vt:lpstr>Encounter Rates, Mt. Hood</vt:lpstr>
      <vt:lpstr>3. Talk to Visitors</vt:lpstr>
      <vt:lpstr>PowerPoint Presentation</vt:lpstr>
      <vt:lpstr>PowerPoint Presentation</vt:lpstr>
      <vt:lpstr>Talking to Visitors - Issues</vt:lpstr>
      <vt:lpstr>Coping with lack of resources</vt:lpstr>
      <vt:lpstr>Update: Wilderness Monitoring Committee</vt:lpstr>
      <vt:lpstr>Conclusions</vt:lpstr>
      <vt:lpstr>PowerPoint Presentation</vt:lpstr>
      <vt:lpstr>Snow Lake study</vt:lpstr>
    </vt:vector>
  </TitlesOfParts>
  <Company>TRoYHaLL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Ronald, Lisa</dc:creator>
  <cp:lastModifiedBy>Ronald, Lisa</cp:lastModifiedBy>
  <cp:revision>36</cp:revision>
  <dcterms:created xsi:type="dcterms:W3CDTF">2005-01-23T02:03:24Z</dcterms:created>
  <dcterms:modified xsi:type="dcterms:W3CDTF">2020-07-24T14:46:13Z</dcterms:modified>
</cp:coreProperties>
</file>